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1688" r:id="rId2"/>
    <p:sldId id="1676" r:id="rId3"/>
    <p:sldId id="1705" r:id="rId4"/>
    <p:sldId id="1675" r:id="rId5"/>
    <p:sldId id="1678" r:id="rId6"/>
    <p:sldId id="1677" r:id="rId7"/>
    <p:sldId id="1499" r:id="rId8"/>
    <p:sldId id="1546" r:id="rId9"/>
    <p:sldId id="1548" r:id="rId10"/>
    <p:sldId id="1520" r:id="rId11"/>
    <p:sldId id="1550" r:id="rId12"/>
    <p:sldId id="1256" r:id="rId13"/>
    <p:sldId id="1255" r:id="rId14"/>
    <p:sldId id="1689" r:id="rId15"/>
    <p:sldId id="1661" r:id="rId16"/>
    <p:sldId id="1667" r:id="rId17"/>
    <p:sldId id="1668" r:id="rId18"/>
    <p:sldId id="1670" r:id="rId19"/>
    <p:sldId id="1681" r:id="rId20"/>
    <p:sldId id="1694" r:id="rId21"/>
    <p:sldId id="1695" r:id="rId22"/>
    <p:sldId id="291" r:id="rId23"/>
    <p:sldId id="1702" r:id="rId24"/>
    <p:sldId id="1699" r:id="rId25"/>
    <p:sldId id="1700" r:id="rId26"/>
    <p:sldId id="334" r:id="rId27"/>
    <p:sldId id="309" r:id="rId28"/>
    <p:sldId id="1703" r:id="rId29"/>
    <p:sldId id="1696" r:id="rId30"/>
    <p:sldId id="1697" r:id="rId31"/>
    <p:sldId id="343" r:id="rId32"/>
    <p:sldId id="374" r:id="rId33"/>
    <p:sldId id="1535" r:id="rId34"/>
    <p:sldId id="1704" r:id="rId35"/>
    <p:sldId id="1706" r:id="rId36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400"/>
    <a:srgbClr val="FFA600"/>
    <a:srgbClr val="FF8100"/>
    <a:srgbClr val="FF0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/>
    <p:restoredTop sz="94010"/>
  </p:normalViewPr>
  <p:slideViewPr>
    <p:cSldViewPr snapToGrid="0">
      <p:cViewPr varScale="1">
        <p:scale>
          <a:sx n="77" d="100"/>
          <a:sy n="77" d="100"/>
        </p:scale>
        <p:origin x="62" y="77"/>
      </p:cViewPr>
      <p:guideLst/>
    </p:cSldViewPr>
  </p:slideViewPr>
  <p:outlineViewPr>
    <p:cViewPr>
      <p:scale>
        <a:sx n="33" d="100"/>
        <a:sy n="33" d="100"/>
      </p:scale>
      <p:origin x="0" y="-26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92" d="100"/>
          <a:sy n="192" d="100"/>
        </p:scale>
        <p:origin x="184" y="10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3:04:29.32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8597.69531"/>
      <inkml:brushProperty name="anchorY" value="-1151.67419"/>
      <inkml:brushProperty name="scaleFactor" value="0.5"/>
    </inkml:brush>
  </inkml:definitions>
  <inkml:trace contextRef="#ctx0" brushRef="#br0">0 181 24575,'0'0'0,"0"-8"0,10-3 0,14-4 0,15 2 0,17 2 0,21 3 0,20 3 0,23 3 0,10 1 0,-1 0 0,4 2 0,-7-1 0,-12 1 0,-17-1 0,-21 1 0,-14-1 0,-10 0 0,-10 0 0,-4 0 0,1 0 0,0 0 0,-2 0 0,2 0 0,7 0 0,2 0 0,-3 0 0,5 0 0,9 0 0,11 0 0,5 0 0,7 0 0,15 0 0,5 0 0,-3 0 0,-5 0 0,-10 0 0,-12 0 0,-9 0 0,-3 0 0,0 0 0,-7 0 0,-3 0 0,3 0 0,4 0 0,8 0 0,5 0 0,3 0 0,2 0 0,-5 0 0,-1 0 0,-5 0 0,-4 0 0,0 0 0,-9 0 0,4 0 0,1 0 0,0 0 0,-1 0 0,-6 0 0,-3 0 0,-1 0 0,0 0 0,0 0 0,1 0 0,1 0 0,0 0 0,5 0 0,1 0 0,4 0 0,5 0 0,4 0 0,2 0 0,3 0 0,-4 0 0,-4 0 0,-5 0 0,1 0 0,-3 0 0,-7 0 0,-2 0 0,-2 0 0,0 0 0,5 0 0,0 0 0,7 0 0,4 0 0,8 0 0,5 0 0,-4 0 0,-3 0 0,-7 0 0,-4 0 0,1 0 0,3 0 0,-3 0 0,-5 0 0,-3 0 0,-3 0 0,0 0 0,-5 0 0,1 0 0,4 0 0,7 0 0,1 0 0,-4 0 0,-1 0 0,-1 0 0,-6 0 0,0 0 0,0 0 0,0 0 0,-2 0 0,1 0 0,-4 0 0,-3 0 0,1 0 0,2 0 0,3 0 0,-2 0 0,2 0 0,2 0 0,2 0 0,-3 0 0,1 0 0,0 0 0,2 0 0,-3 0 0,0 0 0,1 0 0,7 0 0,1 0 0,1 0 0,0 0 0,0 0 0,-6 0 0,-1 0 0,5 0 0,-5 0 0,-4 0 0,-4 0 0,0 0 0,1 0 0,-2 0 0,3 0 0,2 0 0,2 0 0,-2 0 0,1 0 0,2 0 0,-4 0 0,1 0 0,2 0 0,1 0 0,-2 0 0,-5 0 0,-3 0 0,-4 0 0,-2 0 0,2 0 0,4 0 0,1 0 0,3 0 0,2 0 0,4 0 0,-2 0 0,5 0 0,-3 0 0,2 0 0,-6 0 0,2 0 0,1 0 0,0 0 0,-2 0 0,1 0 0,1 0 0,-3 0 0,1 0 0,2 0 0,1 0 0,-3 0 0,6 0 0,1 0 0,2 0 0,-4 0 0,-1 0 0,0 0 0,1 0 0,-4 0 0,0 0 0,1 0 0,2 0 0,-4 0 0,1 0 0,1 0 0,-3 0 0,1 0 0,2 0 0,1 0 0,2 0 0,1 0 0,-4 0 0,1-5 0,0 1 0,2-1 0,0 1 0,-4 1 0,2 1 0,-1 1 0,2 1 0,6-9 0,1-1 0,1 0 0,5 3 0,4 1 0,-2 2 0,-5 2 0,-8 2 0,-3-1 0,-6 2 0,0-1 0,1 1 0,3-1 0,7 0 0,2 0 0,2 0 0,-1 0 0,0 0 0,-5 0 0,-2 0 0,0 0 0,0 0 0,-4 0 0,1 0 0,1 0 0,-3 0 0,1 0 0,1 0 0,2 0 0,6 0 0,-2 0 0,0 0 0,0 0 0,-5 0 0,0 0 0,1 0 0,1 0 0,-4 0 0,1 0 0,1 0 0,1 0 0,-2 0 0,0 0 0,1 0 0,-3 0 0,1 0 0,-3 0 0,-4 0 0,2 0 0,2 0 0,-1 0 0,2 0 0,2 0 0,3 0 0,-3 0 0,1 0 0,2 0 0,1 0 0,-3 0 0,0 0 0,2 0 0,-4 0 0,1 0 0,1 0 0,3 0 0,-4 0 0,1 0 0,1 0 0,2 0 0,1 0 0,6 0 0,1 0 0,1 0 0,4 0 0,-6 0 0,-1 0 0,-1 0 0,-2 0 0,-5 0 0,0 0 0,-4 0 0,-5 0 0,2 0 0,16 0 0,4 0 0,2 0 0,5 0 0,-6 0 0,-3 0 0,-2 0 0,-7 0 0,-2 0 0,0 0 0,6 0 0,6 0 0,-3 0 0,4 0 0,-1 0 0,0 0 0,-2 0 0,-6 0 0,-2 0 0,0 0 0,-5 0 0,1 0 0,1 0 0,2 0 0,-4 0 0,2 0 0,1 0 0,2 0 0,-4 0 0,-3 0 0,-5 0 0,-2 0 0,1 0 0,-1 0 0,3 0 0,-1 0 0,4-9 0,3-1 0,3 0 0,-7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9T01:45:33.451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8597.69531"/>
      <inkml:brushProperty name="anchorY" value="-1151.67419"/>
      <inkml:brushProperty name="scaleFactor" value="0.5"/>
    </inkml:brush>
  </inkml:definitions>
  <inkml:trace contextRef="#ctx0" brushRef="#br0">0 181 24575,'0'0'0,"0"-8"0,10-3 0,14-4 0,15 2 0,17 2 0,21 3 0,20 3 0,23 3 0,10 1 0,-1 0 0,4 2 0,-7-1 0,-12 1 0,-17-1 0,-21 1 0,-14-1 0,-10 0 0,-10 0 0,-4 0 0,1 0 0,0 0 0,-2 0 0,2 0 0,7 0 0,2 0 0,-3 0 0,5 0 0,9 0 0,11 0 0,5 0 0,7 0 0,15 0 0,5 0 0,-3 0 0,-5 0 0,-10 0 0,-12 0 0,-9 0 0,-3 0 0,0 0 0,-7 0 0,-3 0 0,3 0 0,4 0 0,8 0 0,5 0 0,3 0 0,2 0 0,-5 0 0,-1 0 0,-5 0 0,-4 0 0,0 0 0,-9 0 0,4 0 0,1 0 0,0 0 0,-1 0 0,-6 0 0,-3 0 0,-1 0 0,0 0 0,0 0 0,1 0 0,1 0 0,0 0 0,5 0 0,1 0 0,4 0 0,5 0 0,4 0 0,2 0 0,3 0 0,-4 0 0,-4 0 0,-5 0 0,1 0 0,-3 0 0,-7 0 0,-2 0 0,-2 0 0,0 0 0,5 0 0,0 0 0,7 0 0,4 0 0,8 0 0,5 0 0,-4 0 0,-3 0 0,-7 0 0,-4 0 0,1 0 0,3 0 0,-3 0 0,-5 0 0,-3 0 0,-3 0 0,0 0 0,-5 0 0,1 0 0,4 0 0,7 0 0,1 0 0,-4 0 0,-1 0 0,-1 0 0,-6 0 0,0 0 0,0 0 0,0 0 0,-2 0 0,1 0 0,-4 0 0,-3 0 0,1 0 0,2 0 0,3 0 0,-2 0 0,2 0 0,2 0 0,2 0 0,-3 0 0,1 0 0,0 0 0,2 0 0,-3 0 0,0 0 0,1 0 0,7 0 0,1 0 0,1 0 0,0 0 0,0 0 0,-6 0 0,-1 0 0,5 0 0,-5 0 0,-4 0 0,-4 0 0,0 0 0,1 0 0,-2 0 0,3 0 0,2 0 0,2 0 0,-2 0 0,1 0 0,2 0 0,-4 0 0,1 0 0,2 0 0,1 0 0,-2 0 0,-5 0 0,-3 0 0,-4 0 0,-2 0 0,2 0 0,4 0 0,1 0 0,3 0 0,2 0 0,4 0 0,-2 0 0,5 0 0,-3 0 0,2 0 0,-6 0 0,2 0 0,1 0 0,0 0 0,-2 0 0,1 0 0,1 0 0,-3 0 0,1 0 0,2 0 0,1 0 0,-3 0 0,6 0 0,1 0 0,2 0 0,-4 0 0,-1 0 0,0 0 0,1 0 0,-4 0 0,0 0 0,1 0 0,2 0 0,-4 0 0,1 0 0,1 0 0,-3 0 0,1 0 0,2 0 0,1 0 0,2 0 0,1 0 0,-4 0 0,1-5 0,0 1 0,2-1 0,0 1 0,-4 1 0,2 1 0,-1 1 0,2 1 0,6-9 0,1-1 0,1 0 0,5 3 0,4 1 0,-2 2 0,-5 2 0,-8 2 0,-3-1 0,-6 2 0,0-1 0,1 1 0,3-1 0,7 0 0,2 0 0,2 0 0,-1 0 0,0 0 0,-5 0 0,-2 0 0,0 0 0,0 0 0,-4 0 0,1 0 0,1 0 0,-3 0 0,1 0 0,1 0 0,2 0 0,6 0 0,-2 0 0,0 0 0,0 0 0,-5 0 0,0 0 0,1 0 0,1 0 0,-4 0 0,1 0 0,1 0 0,1 0 0,-2 0 0,0 0 0,1 0 0,-3 0 0,1 0 0,-3 0 0,-4 0 0,2 0 0,2 0 0,-1 0 0,2 0 0,2 0 0,3 0 0,-3 0 0,1 0 0,2 0 0,1 0 0,-3 0 0,0 0 0,2 0 0,-4 0 0,1 0 0,1 0 0,3 0 0,-4 0 0,1 0 0,1 0 0,2 0 0,1 0 0,6 0 0,1 0 0,1 0 0,4 0 0,-6 0 0,-1 0 0,-1 0 0,-2 0 0,-5 0 0,0 0 0,-4 0 0,-5 0 0,2 0 0,16 0 0,4 0 0,2 0 0,5 0 0,-6 0 0,-3 0 0,-2 0 0,-7 0 0,-2 0 0,0 0 0,6 0 0,6 0 0,-3 0 0,4 0 0,-1 0 0,0 0 0,-2 0 0,-6 0 0,-2 0 0,0 0 0,-5 0 0,1 0 0,1 0 0,2 0 0,-4 0 0,2 0 0,1 0 0,2 0 0,-4 0 0,-3 0 0,-5 0 0,-2 0 0,1 0 0,-1 0 0,3 0 0,-1 0 0,4-9 0,3-1 0,3 0 0,-7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05:24:47.022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0,'816'0,"-563"0,34 0,33 0,1219 0,-1356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02:32:46.52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56265.16406"/>
      <inkml:brushProperty name="anchorY" value="-6042.66016"/>
      <inkml:brushProperty name="scaleFactor" value="0.5"/>
    </inkml:brush>
  </inkml:definitions>
  <inkml:trace contextRef="#ctx0" brushRef="#br0">1 1 24575,'0'0'0,"16"0"0,50 0 0,69 0 0,99 0 0,104 0 0,103 0-3823,95 0 3969,92 0-4164,77 0 4952,40 0-5291,-6 0 4628,-41 0-582,-50 0 193,-49 0-1750,-47 0 2402,-41 0-801,-19 0 267,-9 0 0,0 0 0,11 0 0,-7 0 0,-28 0 0,-66 0 0,-75 0 651,-69 0-837,-67 0 3273,-53 0-3942,-37 0 5105,-36 0-3752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3T00:49:08.699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1,'3603'0,"-3550"0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DD3EC-877D-B447-86A7-0764253420A2}" type="datetimeFigureOut">
              <a:rPr kumimoji="1" lang="ko-Kore-KR" altLang="en-US" smtClean="0"/>
              <a:t>07/25/2024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F92C2-3626-C14F-90BF-1FB1C928AEA1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7629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F92C2-3626-C14F-90BF-1FB1C928AEA1}" type="slidenum">
              <a:rPr kumimoji="1" lang="ko-Kore-KR" altLang="en-US" smtClean="0"/>
              <a:t>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73427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F92C2-3626-C14F-90BF-1FB1C928AEA1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1863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F92C2-3626-C14F-90BF-1FB1C928AEA1}" type="slidenum">
              <a:rPr kumimoji="1" lang="ko-Kore-KR" altLang="en-US" smtClean="0"/>
              <a:t>18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6322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69225C-DD04-DB02-735B-3C0D62612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85E1064-32BA-365A-45F4-98FE08A33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2254A4-3F1B-7857-91D1-A053FB38B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44DFF-0D1D-234C-93CD-D7D23A0B493B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B20FD1-C913-CAFF-8A4E-F330ADE4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78C46C-E518-F06C-D0EC-FE296143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2157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4EAAF1-F805-78C4-9398-0CB70212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20A5C9B-B399-FD10-D624-CEF4E8724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07CD94-3B75-2300-4F00-0A8189A8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6F09-1644-5A49-A5C4-A7AEE3B59FC5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79D180-8F11-1A64-7692-FC6AB779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B0C933-E3B6-598E-2116-9198DAAD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5651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0809C5F-DA1F-EFB4-E1C9-C5A8958E8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3E179FC-9D18-7178-F0C6-BA438F3B8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3E7C90-3FC2-2DDE-4951-E647AE7F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45F9-BE7C-3A48-BC62-F1F035E1AA40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543A02-4E2C-11FC-CA0B-7792A8C4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81BAAA-7687-84DA-1592-FF929354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728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3E69C2-40AA-F827-7053-2B9EE50E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16BB65-B6DE-1949-46B8-541581745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59C287-F5A2-1D95-B7BE-AAF3E39F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6C50-8D74-914F-9800-5FAB3D62FE7E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C294BB-8D93-252D-67CE-0FF64E978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4CB7F1-CC71-D249-E691-429702F9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9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E7238F-3387-2EB8-D84E-62E5CD1A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A5369F-315E-2964-40F1-4804C750A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461820-CE8B-A720-5BAE-D62B677E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D2BF-3AFF-7E45-9449-38D4CCD9B47C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F38B26-AE78-8D6F-706B-C4E70F9A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3E5D719-C03E-3C66-9596-2B864DF0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7196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DAD83F-4EC1-D386-C1AD-D7260D38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FC21F0-C13A-4850-92CD-2E98EAA40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0FFD5A0-7B9F-4826-35F4-0AEC8402D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928346E-3CCC-162A-7ED9-3CB52BBA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8E9D-1851-A142-B85B-A126A1186EBE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DEEED04-410C-86F5-1A19-B89C8AC4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B4B5011-FCA7-215D-6FC2-E8393D06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6119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868018-74DC-590E-63E2-6A2C11CC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4D9121-961B-C9AC-F2EC-166CD05CA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6222703-1228-2315-B315-03222480C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73715CC-4C58-0CDF-F1BE-F461F921E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71F43E1-B92E-3E4F-0E58-57DE4B27B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A233CB7-9339-11F1-F0AB-1F77EC15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7E33-E33D-CB42-8CB9-55A3B58C66EA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9E74793-917B-433C-031E-DB71C4CE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0F66013-5284-26D4-CA60-0E008EB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4607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D8FD5A-1666-0380-858D-404FDF58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0D0CC06-632F-C1FC-3EED-D173B277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E019-764E-FD4F-836D-CA7482954B91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6F0EBD2-53D4-0FD4-E876-90833188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4D416A-3790-71B7-CD4A-011891A9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6415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456B34D-63AB-3905-ACD1-A41E0642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2860-F0ED-E046-A918-CC21F02CABD3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457B404-64D2-FD5B-C412-F00F5AB3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163125-F91A-2799-BAD5-61A970EF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2782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90AF35-1ED2-7381-4B98-C1C01756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9919530-99FB-D63F-383D-E800620F8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AE2421-F034-0C05-B87A-23A4ABEC6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B484D40-84D8-CB34-E9B7-7D8EFEFB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3EEB-DA10-4D40-B0F1-815796F42D04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70ADF1-777A-4530-6835-E127E719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B5646D1-8A27-A28F-8AA5-80B9B140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0844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A6B711-4C56-32F3-FB33-CA096BDB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4251BBC-5DC7-F002-C424-B35EEF14A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A78557B-E8B2-8518-2B01-8C385DEBF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59C7B6C-4639-6659-3624-4D05DBA3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1389-A247-384E-A5FE-E71A3E184D86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8B3355-BDA4-0C23-3211-87221DBD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D41B21-093D-1B87-4CA7-5EAC834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0218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2D2E428-18AD-B290-719C-4D8B5A6F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9136AC-6332-93C5-F389-BA98B2BD7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050670-82A7-D300-EC8F-14782FA0B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8A100-5AE9-5645-A47B-BB17908154E3}" type="datetime1">
              <a:rPr kumimoji="1" lang="ko-KR" altLang="en-US" smtClean="0"/>
              <a:t>2024-07-25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078069-B5FB-15B6-2114-A24956973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5A33FF-782B-CA8F-EE18-200B32AC2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6285E-D8C1-3E42-A869-E8904EA8945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8433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8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hyperlink" Target="https://docs.dwavesys.com/docs/latest/c_gs_2.html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02.png"/><Relationship Id="rId3" Type="http://schemas.openxmlformats.org/officeDocument/2006/relationships/image" Target="../media/image230.png"/><Relationship Id="rId7" Type="http://schemas.openxmlformats.org/officeDocument/2006/relationships/image" Target="../media/image250.png"/><Relationship Id="rId12" Type="http://schemas.openxmlformats.org/officeDocument/2006/relationships/customXml" Target="../ink/ink1.xml"/><Relationship Id="rId2" Type="http://schemas.openxmlformats.org/officeDocument/2006/relationships/image" Target="../media/image49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290.png"/><Relationship Id="rId5" Type="http://schemas.openxmlformats.org/officeDocument/2006/relationships/image" Target="../media/image220.png"/><Relationship Id="rId15" Type="http://schemas.openxmlformats.org/officeDocument/2006/relationships/image" Target="../media/image370.png"/><Relationship Id="rId10" Type="http://schemas.openxmlformats.org/officeDocument/2006/relationships/image" Target="../media/image280.png"/><Relationship Id="rId4" Type="http://schemas.openxmlformats.org/officeDocument/2006/relationships/image" Target="../media/image360.png"/><Relationship Id="rId9" Type="http://schemas.openxmlformats.org/officeDocument/2006/relationships/image" Target="../media/image270.png"/><Relationship Id="rId14" Type="http://schemas.openxmlformats.org/officeDocument/2006/relationships/image" Target="../media/image3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410.png"/><Relationship Id="rId3" Type="http://schemas.openxmlformats.org/officeDocument/2006/relationships/image" Target="../media/image230.png"/><Relationship Id="rId7" Type="http://schemas.openxmlformats.org/officeDocument/2006/relationships/image" Target="../media/image320.png"/><Relationship Id="rId12" Type="http://schemas.openxmlformats.org/officeDocument/2006/relationships/image" Target="../media/image30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40.png"/><Relationship Id="rId4" Type="http://schemas.openxmlformats.org/officeDocument/2006/relationships/image" Target="../media/image300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.xml"/><Relationship Id="rId17" Type="http://schemas.openxmlformats.org/officeDocument/2006/relationships/image" Target="../media/image117.png"/><Relationship Id="rId25" Type="http://schemas.openxmlformats.org/officeDocument/2006/relationships/image" Target="../media/image69.png"/><Relationship Id="rId2" Type="http://schemas.openxmlformats.org/officeDocument/2006/relationships/image" Target="../media/image47.png"/><Relationship Id="rId20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68.png"/><Relationship Id="rId23" Type="http://schemas.openxmlformats.org/officeDocument/2006/relationships/customXml" Target="../ink/ink3.xml"/><Relationship Id="rId28" Type="http://schemas.openxmlformats.org/officeDocument/2006/relationships/image" Target="../media/image48.png"/><Relationship Id="rId19" Type="http://schemas.openxmlformats.org/officeDocument/2006/relationships/image" Target="../media/image66.png"/><Relationship Id="rId22" Type="http://schemas.openxmlformats.org/officeDocument/2006/relationships/image" Target="../media/image211.png"/><Relationship Id="rId27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12" Type="http://schemas.openxmlformats.org/officeDocument/2006/relationships/image" Target="../media/image482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antummechanics.ucsd.edu/ph130a/130_notes/node98.html" TargetMode="External"/><Relationship Id="rId11" Type="http://schemas.openxmlformats.org/officeDocument/2006/relationships/image" Target="../media/image74.png"/><Relationship Id="rId5" Type="http://schemas.openxmlformats.org/officeDocument/2006/relationships/hyperlink" Target="https://github.com/qiskit-community/qiskit-nature/blob/main/docs/tutorials/03_ground_state_solvers.ipynb" TargetMode="External"/><Relationship Id="rId10" Type="http://schemas.openxmlformats.org/officeDocument/2006/relationships/image" Target="../media/image118.png"/><Relationship Id="rId4" Type="http://schemas.openxmlformats.org/officeDocument/2006/relationships/image" Target="../media/image4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71.png"/><Relationship Id="rId26" Type="http://schemas.openxmlformats.org/officeDocument/2006/relationships/image" Target="../media/image86.png"/><Relationship Id="rId21" Type="http://schemas.openxmlformats.org/officeDocument/2006/relationships/image" Target="../media/image81.png"/><Relationship Id="rId34" Type="http://schemas.openxmlformats.org/officeDocument/2006/relationships/image" Target="../media/image96.png"/><Relationship Id="rId25" Type="http://schemas.openxmlformats.org/officeDocument/2006/relationships/image" Target="../media/image85.png"/><Relationship Id="rId33" Type="http://schemas.openxmlformats.org/officeDocument/2006/relationships/image" Target="../media/image95.png"/><Relationship Id="rId20" Type="http://schemas.openxmlformats.org/officeDocument/2006/relationships/image" Target="../media/image801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84.png"/><Relationship Id="rId32" Type="http://schemas.openxmlformats.org/officeDocument/2006/relationships/image" Target="../media/image94.png"/><Relationship Id="rId23" Type="http://schemas.openxmlformats.org/officeDocument/2006/relationships/image" Target="../media/image83.png"/><Relationship Id="rId28" Type="http://schemas.openxmlformats.org/officeDocument/2006/relationships/hyperlink" Target="https://link.springer.com/article/10.1007/s11433-022-2044-5" TargetMode="External"/><Relationship Id="rId19" Type="http://schemas.openxmlformats.org/officeDocument/2006/relationships/image" Target="../media/image2800.png"/><Relationship Id="rId31" Type="http://schemas.openxmlformats.org/officeDocument/2006/relationships/image" Target="../media/image93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71.png"/><Relationship Id="rId26" Type="http://schemas.openxmlformats.org/officeDocument/2006/relationships/image" Target="../media/image62.png"/><Relationship Id="rId21" Type="http://schemas.openxmlformats.org/officeDocument/2006/relationships/image" Target="../media/image32.png"/><Relationship Id="rId25" Type="http://schemas.openxmlformats.org/officeDocument/2006/relationships/image" Target="../media/image61.png"/><Relationship Id="rId20" Type="http://schemas.openxmlformats.org/officeDocument/2006/relationships/image" Target="../media/image311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970.png"/><Relationship Id="rId23" Type="http://schemas.openxmlformats.org/officeDocument/2006/relationships/image" Target="../media/image60.png"/><Relationship Id="rId28" Type="http://schemas.openxmlformats.org/officeDocument/2006/relationships/image" Target="../media/image72.png"/><Relationship Id="rId19" Type="http://schemas.openxmlformats.org/officeDocument/2006/relationships/image" Target="../media/image303.png"/><Relationship Id="rId27" Type="http://schemas.openxmlformats.org/officeDocument/2006/relationships/hyperlink" Target="https://link.springer.com/article/10.1007/s11433-022-2044-5" TargetMode="External"/><Relationship Id="rId30" Type="http://schemas.openxmlformats.org/officeDocument/2006/relationships/image" Target="../media/image2800.png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71.png"/><Relationship Id="rId21" Type="http://schemas.openxmlformats.org/officeDocument/2006/relationships/image" Target="../media/image2800.png"/><Relationship Id="rId25" Type="http://schemas.openxmlformats.org/officeDocument/2006/relationships/image" Target="../media/image53.png"/><Relationship Id="rId2" Type="http://schemas.openxmlformats.org/officeDocument/2006/relationships/image" Target="../media/image300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2.png"/><Relationship Id="rId23" Type="http://schemas.openxmlformats.org/officeDocument/2006/relationships/image" Target="../media/image3300.png"/><Relationship Id="rId19" Type="http://schemas.openxmlformats.org/officeDocument/2006/relationships/image" Target="../media/image51.png"/><Relationship Id="rId22" Type="http://schemas.openxmlformats.org/officeDocument/2006/relationships/image" Target="../media/image3200.png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70.png"/><Relationship Id="rId34" Type="http://schemas.openxmlformats.org/officeDocument/2006/relationships/image" Target="../media/image55.png"/><Relationship Id="rId33" Type="http://schemas.openxmlformats.org/officeDocument/2006/relationships/image" Target="../media/image390.png"/><Relationship Id="rId2" Type="http://schemas.openxmlformats.org/officeDocument/2006/relationships/image" Target="../media/image54.jpeg"/><Relationship Id="rId20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19" Type="http://schemas.openxmlformats.org/officeDocument/2006/relationships/customXml" Target="../ink/ink5.xml"/><Relationship Id="rId35" Type="http://schemas.openxmlformats.org/officeDocument/2006/relationships/image" Target="../media/image4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0780" y="2027935"/>
            <a:ext cx="11495415" cy="1655762"/>
          </a:xfrm>
        </p:spPr>
        <p:txBody>
          <a:bodyPr>
            <a:noAutofit/>
          </a:bodyPr>
          <a:lstStyle/>
          <a:p>
            <a:r>
              <a:rPr lang="en" altLang="ko-Kore-KR" sz="4400" b="1" i="0" dirty="0">
                <a:solidFill>
                  <a:srgbClr val="1A63A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Infrared Spectroscopy for Impurity Detection </a:t>
            </a:r>
            <a:br>
              <a:rPr lang="en" altLang="ko-Kore-KR" sz="4400" b="1" i="0" dirty="0">
                <a:solidFill>
                  <a:srgbClr val="1A63A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</a:br>
            <a:r>
              <a:rPr lang="en" altLang="ko-Kore-KR" sz="4400" b="1" i="0" dirty="0">
                <a:solidFill>
                  <a:srgbClr val="1A63A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 Scintillators </a:t>
            </a:r>
            <a:br>
              <a:rPr lang="en" altLang="ko-Kore-KR" sz="4400" b="1" i="0" dirty="0">
                <a:solidFill>
                  <a:srgbClr val="1A63A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</a:br>
            <a:r>
              <a:rPr lang="en" altLang="ko-Kore-KR" sz="4400" b="1" i="0" dirty="0">
                <a:solidFill>
                  <a:srgbClr val="1A63A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and Quantum Computing Applications</a:t>
            </a:r>
            <a:endParaRPr lang="ko-KR" altLang="en-US" sz="4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38EFCE0-589D-4E6B-9635-56239E5F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782" y="291717"/>
            <a:ext cx="2038656" cy="70942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78683D5-4C1C-4293-A73C-995D67F2F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80" y="291717"/>
            <a:ext cx="2029102" cy="70942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C21D428-2DDA-423A-87C3-9D018157421F}"/>
              </a:ext>
            </a:extLst>
          </p:cNvPr>
          <p:cNvSpPr/>
          <p:nvPr/>
        </p:nvSpPr>
        <p:spPr>
          <a:xfrm>
            <a:off x="2769497" y="5730226"/>
            <a:ext cx="67521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Collaborators</a:t>
            </a:r>
            <a:r>
              <a:rPr lang="ko-KR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-US" altLang="ko-K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:</a:t>
            </a:r>
            <a:r>
              <a:rPr lang="ko-KR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" altLang="ko-Kore-KR" dirty="0">
                <a:effectLst/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Prof. Myung-Ki </a:t>
            </a:r>
            <a:r>
              <a:rPr lang="en" altLang="ko-Kore-KR" dirty="0" err="1">
                <a:effectLst/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Cheoun</a:t>
            </a:r>
            <a:r>
              <a:rPr lang="en" altLang="ko-Kore-KR" dirty="0">
                <a:effectLst/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, Prof. Kyung Kwang Joo </a:t>
            </a:r>
            <a:endParaRPr lang="en" altLang="ko-Kore-KR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algn="ctr"/>
            <a:r>
              <a:rPr lang="en" altLang="ko-Kore-KR" dirty="0">
                <a:effectLst/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Dr. Ji Young Choi, Mr. </a:t>
            </a:r>
            <a:r>
              <a:rPr lang="en" altLang="ko-Kore-KR" dirty="0" err="1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Minkyu</a:t>
            </a:r>
            <a:r>
              <a:rPr lang="en" altLang="ko-Kore-KR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Lee, and Ms. </a:t>
            </a:r>
            <a:r>
              <a:rPr lang="en" altLang="ko-Kore-KR" dirty="0">
                <a:effectLst/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Chae-Hyun Yoon </a:t>
            </a:r>
            <a:endParaRPr lang="en" altLang="ko-Kore-KR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AA75006-2267-26F4-1D43-15C1F6F9D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80" y="6001408"/>
            <a:ext cx="2330664" cy="61789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C328337-0665-F982-2C01-944A9C4F0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564" y="5701836"/>
            <a:ext cx="2038656" cy="11062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D775341-900A-F234-F956-C89C90198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660" y="291717"/>
            <a:ext cx="5168900" cy="77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E5B61-14EC-8E87-E78A-853FC6A150C2}"/>
              </a:ext>
            </a:extLst>
          </p:cNvPr>
          <p:cNvSpPr txBox="1"/>
          <p:nvPr/>
        </p:nvSpPr>
        <p:spPr>
          <a:xfrm>
            <a:off x="3047114" y="1146667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Science Hall, Science Building, Chonnam National University</a:t>
            </a:r>
          </a:p>
          <a:p>
            <a:pPr algn="ctr"/>
            <a:r>
              <a:rPr lang="en-US" altLang="ko-KR" dirty="0"/>
              <a:t>2024-07-25(Thu)</a:t>
            </a:r>
            <a:r>
              <a:rPr lang="ko-KR" altLang="en-US" dirty="0"/>
              <a:t> </a:t>
            </a:r>
            <a:r>
              <a:rPr lang="en-US" altLang="ko-KR" dirty="0"/>
              <a:t>~</a:t>
            </a:r>
            <a:r>
              <a:rPr lang="ko-KR" altLang="en-US" dirty="0"/>
              <a:t> </a:t>
            </a:r>
            <a:r>
              <a:rPr lang="en-US" altLang="ko-KR" dirty="0"/>
              <a:t>26(Fri)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F8E71-2152-057D-94DE-CFFDC6D9293A}"/>
              </a:ext>
            </a:extLst>
          </p:cNvPr>
          <p:cNvSpPr txBox="1"/>
          <p:nvPr/>
        </p:nvSpPr>
        <p:spPr>
          <a:xfrm>
            <a:off x="2413715" y="4475555"/>
            <a:ext cx="74637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err="1"/>
              <a:t>Soongsil</a:t>
            </a:r>
            <a:r>
              <a:rPr lang="en-US" altLang="ko-KR" sz="3200" dirty="0"/>
              <a:t> University and OMEG institute</a:t>
            </a:r>
          </a:p>
          <a:p>
            <a:pPr algn="ctr"/>
            <a:r>
              <a:rPr lang="en-US" altLang="ko-KR" sz="3200" dirty="0"/>
              <a:t>Jubin Park</a:t>
            </a:r>
          </a:p>
        </p:txBody>
      </p:sp>
    </p:spTree>
    <p:extLst>
      <p:ext uri="{BB962C8B-B14F-4D97-AF65-F5344CB8AC3E}">
        <p14:creationId xmlns:p14="http://schemas.microsoft.com/office/powerpoint/2010/main" val="101155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643389A-40CF-6DE6-AFC8-641EEA9A91CA}"/>
              </a:ext>
            </a:extLst>
          </p:cNvPr>
          <p:cNvSpPr/>
          <p:nvPr/>
        </p:nvSpPr>
        <p:spPr>
          <a:xfrm>
            <a:off x="863221" y="1874496"/>
            <a:ext cx="1046555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Infra-red spectroscopy</a:t>
            </a:r>
          </a:p>
          <a:p>
            <a:pPr algn="ctr"/>
            <a:r>
              <a:rPr lang="en-US" altLang="ko-K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Dictionary</a:t>
            </a:r>
            <a:endParaRPr lang="en-US" altLang="ko-K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071D31-8046-66DE-1C92-DF3A5723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68369" y="354748"/>
            <a:ext cx="616483" cy="12030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42DF3-04D9-FF5F-237E-3B8A3473E94A}"/>
              </a:ext>
            </a:extLst>
          </p:cNvPr>
          <p:cNvSpPr txBox="1"/>
          <p:nvPr/>
        </p:nvSpPr>
        <p:spPr>
          <a:xfrm>
            <a:off x="10546882" y="118530"/>
            <a:ext cx="134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n w="0"/>
              </a:rPr>
              <a:t>[IS_3</a:t>
            </a:r>
            <a:r>
              <a:rPr lang="en-US" altLang="ko-KR" sz="1800" baseline="30000" dirty="0">
                <a:ln w="0"/>
              </a:rPr>
              <a:t>rd</a:t>
            </a:r>
            <a:r>
              <a:rPr lang="en-US" altLang="ko-KR" sz="1800" dirty="0">
                <a:ln w="0"/>
              </a:rPr>
              <a:t>_PLK]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236AC97-005E-1891-7D52-7FEFB30F4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184" y="5655923"/>
            <a:ext cx="4003641" cy="442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29C7BD-3DAE-95DA-AAA8-EF627CA01BB4}"/>
              </a:ext>
            </a:extLst>
          </p:cNvPr>
          <p:cNvSpPr txBox="1"/>
          <p:nvPr/>
        </p:nvSpPr>
        <p:spPr>
          <a:xfrm>
            <a:off x="161221" y="5692564"/>
            <a:ext cx="802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ore-KR" altLang="en-US" dirty="0"/>
              <a:t>https://www.chem.ucalgary.ca/courses/351/Carey5th/Ch13/ch13-0.html</a:t>
            </a:r>
            <a:r>
              <a:rPr lang="en-US" altLang="ko-Kore-KR" dirty="0"/>
              <a:t>c</a:t>
            </a:r>
            <a:endParaRPr lang="ko-Kore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D320D5-FA99-E871-8159-D1B2733C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528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AF792B-7960-251A-6F8A-4179356A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17" y="1462489"/>
            <a:ext cx="10920691" cy="3933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3E92E1-AB4B-DDE5-E471-7301E2A0259D}"/>
              </a:ext>
            </a:extLst>
          </p:cNvPr>
          <p:cNvSpPr txBox="1"/>
          <p:nvPr/>
        </p:nvSpPr>
        <p:spPr>
          <a:xfrm>
            <a:off x="10546882" y="118530"/>
            <a:ext cx="134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n w="0"/>
              </a:rPr>
              <a:t>[IS_3</a:t>
            </a:r>
            <a:r>
              <a:rPr lang="en-US" altLang="ko-KR" sz="1800" baseline="30000" dirty="0">
                <a:ln w="0"/>
              </a:rPr>
              <a:t>rd</a:t>
            </a:r>
            <a:r>
              <a:rPr lang="en-US" altLang="ko-KR" sz="1800" dirty="0">
                <a:ln w="0"/>
              </a:rPr>
              <a:t>_PLK]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466600-3062-3617-5858-A742E11E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6467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A78346-DE55-1608-DFFA-13278418F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6109" y="-1906543"/>
            <a:ext cx="6879782" cy="10692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88C51-7BA4-7B78-851E-6F56B1AFAD45}"/>
              </a:ext>
            </a:extLst>
          </p:cNvPr>
          <p:cNvSpPr txBox="1"/>
          <p:nvPr/>
        </p:nvSpPr>
        <p:spPr>
          <a:xfrm>
            <a:off x="9853863" y="513166"/>
            <a:ext cx="134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n w="0"/>
              </a:rPr>
              <a:t>[IS_3</a:t>
            </a:r>
            <a:r>
              <a:rPr lang="en-US" altLang="ko-KR" sz="1800" baseline="30000" dirty="0">
                <a:ln w="0"/>
              </a:rPr>
              <a:t>rd</a:t>
            </a:r>
            <a:r>
              <a:rPr lang="en-US" altLang="ko-KR" sz="1800" dirty="0">
                <a:ln w="0"/>
              </a:rPr>
              <a:t>_PLK]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F2BA800-3804-31A9-5FE8-2ECEABDD4648}"/>
              </a:ext>
            </a:extLst>
          </p:cNvPr>
          <p:cNvSpPr/>
          <p:nvPr/>
        </p:nvSpPr>
        <p:spPr>
          <a:xfrm>
            <a:off x="5056909" y="0"/>
            <a:ext cx="526473" cy="6879782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618E37A-E4D3-F4E3-A66B-DB675C2D51A8}"/>
              </a:ext>
            </a:extLst>
          </p:cNvPr>
          <p:cNvSpPr/>
          <p:nvPr/>
        </p:nvSpPr>
        <p:spPr>
          <a:xfrm>
            <a:off x="1148316" y="513165"/>
            <a:ext cx="233917" cy="6036491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629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4DF0AA-58D3-B735-40FA-1A7E5C8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9617" y="-1545009"/>
            <a:ext cx="6843258" cy="9933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1431D0-13A6-5BDD-9865-01C2D8B87985}"/>
              </a:ext>
            </a:extLst>
          </p:cNvPr>
          <p:cNvSpPr txBox="1"/>
          <p:nvPr/>
        </p:nvSpPr>
        <p:spPr>
          <a:xfrm>
            <a:off x="10546882" y="118530"/>
            <a:ext cx="134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n w="0"/>
              </a:rPr>
              <a:t>[IS_3</a:t>
            </a:r>
            <a:r>
              <a:rPr lang="en-US" altLang="ko-KR" sz="1800" baseline="30000" dirty="0">
                <a:ln w="0"/>
              </a:rPr>
              <a:t>rd</a:t>
            </a:r>
            <a:r>
              <a:rPr lang="en-US" altLang="ko-KR" sz="1800" dirty="0">
                <a:ln w="0"/>
              </a:rPr>
              <a:t>_PLK]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5F53A4B-7F74-1175-C178-B7ADE027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5528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F57E60-FBEC-4CE8-95C1-40E783753E16}"/>
              </a:ext>
            </a:extLst>
          </p:cNvPr>
          <p:cNvSpPr txBox="1">
            <a:spLocks/>
          </p:cNvSpPr>
          <p:nvPr/>
        </p:nvSpPr>
        <p:spPr>
          <a:xfrm>
            <a:off x="715925" y="1823499"/>
            <a:ext cx="10760149" cy="5847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8800" dirty="0">
                <a:solidFill>
                  <a:srgbClr val="000000"/>
                </a:solidFill>
                <a:latin typeface="arial" panose="020B0604020202020204" pitchFamily="34" charset="0"/>
              </a:rPr>
              <a:t>Impurities </a:t>
            </a:r>
            <a:br>
              <a:rPr lang="en-US" altLang="ko-KR" sz="88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ko-KR" sz="8800" dirty="0">
                <a:solidFill>
                  <a:srgbClr val="000000"/>
                </a:solidFill>
                <a:latin typeface="arial" panose="020B0604020202020204" pitchFamily="34" charset="0"/>
              </a:rPr>
              <a:t>in LAB-based Liquid Scintillators</a:t>
            </a:r>
            <a:endParaRPr lang="ko-KR" altLang="en-US" sz="88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05830E4-FD3F-6552-ADEE-9E103CC6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0311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6D1809-3B64-DC17-BB46-4173F165B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1" y="651787"/>
            <a:ext cx="6700269" cy="555442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48E37B3-A820-ED85-97BF-014B40A68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1" y="92772"/>
            <a:ext cx="11682440" cy="584122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2156374-9E7F-1032-CAE7-63DAC186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15</a:t>
            </a:fld>
            <a:endParaRPr kumimoji="1" lang="ko-Kore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8F1632A-66D9-61A3-27EB-13D905E78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364" y="1405377"/>
            <a:ext cx="5811795" cy="37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7C31164-E7FE-B095-A7E7-568F25E9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084" y="302014"/>
            <a:ext cx="3454104" cy="228457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BC462B-0198-3AFB-A612-A96C4A8B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5" y="3990886"/>
            <a:ext cx="6049818" cy="221492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84C651-A938-1C63-4D02-4891C6A0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4" y="680519"/>
            <a:ext cx="7850280" cy="3310367"/>
          </a:xfrm>
          <a:prstGeom prst="rect">
            <a:avLst/>
          </a:prstGeom>
        </p:spPr>
      </p:pic>
      <p:pic>
        <p:nvPicPr>
          <p:cNvPr id="11" name="그림 10" descr="스케치, 그림, 예술이(가) 표시된 사진&#10;&#10;자동 생성된 설명">
            <a:extLst>
              <a:ext uri="{FF2B5EF4-FFF2-40B4-BE49-F238E27FC236}">
                <a16:creationId xmlns:a16="http://schemas.microsoft.com/office/drawing/2014/main" id="{78D7FDF9-517B-3C08-0BC2-D4199711A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60" y="1819680"/>
            <a:ext cx="3572164" cy="1533810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14C3E617-DFF2-2240-E6E1-3934763B34BA}"/>
              </a:ext>
            </a:extLst>
          </p:cNvPr>
          <p:cNvCxnSpPr>
            <a:cxnSpLocks/>
          </p:cNvCxnSpPr>
          <p:nvPr/>
        </p:nvCxnSpPr>
        <p:spPr>
          <a:xfrm flipH="1">
            <a:off x="2697018" y="1708727"/>
            <a:ext cx="1524000" cy="969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069A2DA3-701F-1AC0-60E3-C45A5352033C}"/>
              </a:ext>
            </a:extLst>
          </p:cNvPr>
          <p:cNvCxnSpPr>
            <a:cxnSpLocks/>
          </p:cNvCxnSpPr>
          <p:nvPr/>
        </p:nvCxnSpPr>
        <p:spPr>
          <a:xfrm flipH="1">
            <a:off x="2761673" y="1365884"/>
            <a:ext cx="1334340" cy="827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674F8EBC-BB64-B55E-A76E-F67FB00E45E2}"/>
              </a:ext>
            </a:extLst>
          </p:cNvPr>
          <p:cNvCxnSpPr>
            <a:cxnSpLocks/>
          </p:cNvCxnSpPr>
          <p:nvPr/>
        </p:nvCxnSpPr>
        <p:spPr>
          <a:xfrm flipH="1">
            <a:off x="2447636" y="1377475"/>
            <a:ext cx="1386086" cy="7523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 descr="스케치, 지도, 예술이(가) 표시된 사진&#10;&#10;자동 생성된 설명">
            <a:extLst>
              <a:ext uri="{FF2B5EF4-FFF2-40B4-BE49-F238E27FC236}">
                <a16:creationId xmlns:a16="http://schemas.microsoft.com/office/drawing/2014/main" id="{CE8BD3A3-60BA-00DD-6D8F-D18D368F0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6727" y="3990886"/>
            <a:ext cx="4687588" cy="2012750"/>
          </a:xfrm>
          <a:prstGeom prst="rect">
            <a:avLst/>
          </a:prstGeom>
        </p:spPr>
      </p:pic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AB2C396A-0956-F733-5B5D-4097B9BD1995}"/>
              </a:ext>
            </a:extLst>
          </p:cNvPr>
          <p:cNvCxnSpPr>
            <a:cxnSpLocks/>
          </p:cNvCxnSpPr>
          <p:nvPr/>
        </p:nvCxnSpPr>
        <p:spPr>
          <a:xfrm>
            <a:off x="4627418" y="3685309"/>
            <a:ext cx="4810003" cy="1099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6F4C9A75-47CB-478C-A321-1AEA65C00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12" y="328075"/>
            <a:ext cx="7634304" cy="399312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5E414F4-DEB2-9875-1C47-AC18E8A7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45288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7B71777-2028-9241-3019-F1E2D33DE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367228"/>
            <a:ext cx="7772400" cy="3785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23912DD-1CE6-A760-11B0-D046B628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367228"/>
            <a:ext cx="3441647" cy="169828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1248A7D-88BE-321D-46B0-B856D888A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745753"/>
            <a:ext cx="7772400" cy="331643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3E02A44-99DB-8D92-F24C-656454462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364" y="4170385"/>
            <a:ext cx="4996872" cy="1941862"/>
          </a:xfrm>
          <a:prstGeom prst="rect">
            <a:avLst/>
          </a:prstGeom>
        </p:spPr>
      </p:pic>
      <p:pic>
        <p:nvPicPr>
          <p:cNvPr id="9" name="그림 8" descr="그림, 스케치, 만화 영화, 예술이(가) 표시된 사진&#10;&#10;자동 생성된 설명">
            <a:extLst>
              <a:ext uri="{FF2B5EF4-FFF2-40B4-BE49-F238E27FC236}">
                <a16:creationId xmlns:a16="http://schemas.microsoft.com/office/drawing/2014/main" id="{C766C0B3-CD31-B581-C6BB-D4CE245D7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61" y="2008989"/>
            <a:ext cx="3955206" cy="1698280"/>
          </a:xfrm>
          <a:prstGeom prst="rect">
            <a:avLst/>
          </a:prstGeom>
        </p:spPr>
      </p:pic>
      <p:pic>
        <p:nvPicPr>
          <p:cNvPr id="11" name="그림 10" descr="그림, 스케치, 만화 영화, 아동 미술이(가) 표시된 사진&#10;&#10;자동 생성된 설명">
            <a:extLst>
              <a:ext uri="{FF2B5EF4-FFF2-40B4-BE49-F238E27FC236}">
                <a16:creationId xmlns:a16="http://schemas.microsoft.com/office/drawing/2014/main" id="{F942AC51-F42D-6758-0856-9C17C75B1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561" y="4234355"/>
            <a:ext cx="4224531" cy="1813922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5C1D69F-C239-CC6E-2B08-13AE95578D97}"/>
              </a:ext>
            </a:extLst>
          </p:cNvPr>
          <p:cNvCxnSpPr/>
          <p:nvPr/>
        </p:nvCxnSpPr>
        <p:spPr>
          <a:xfrm>
            <a:off x="5826466" y="1497011"/>
            <a:ext cx="2131081" cy="34734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E7ACAD7-80FD-540B-0084-BDAB2E83F348}"/>
              </a:ext>
            </a:extLst>
          </p:cNvPr>
          <p:cNvCxnSpPr>
            <a:cxnSpLocks/>
          </p:cNvCxnSpPr>
          <p:nvPr/>
        </p:nvCxnSpPr>
        <p:spPr>
          <a:xfrm>
            <a:off x="5919874" y="1394713"/>
            <a:ext cx="2940290" cy="1422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9377176-4E74-6265-A057-CD27326F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4742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C278D8-8C0D-3464-A080-4A44B058D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81" y="487622"/>
            <a:ext cx="7772400" cy="37788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5AB003A-89A0-DA5B-C7DC-318B441B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980" y="487623"/>
            <a:ext cx="3472873" cy="239023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79EAAD2-5A40-6FC5-DA51-4A11B63AE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79" y="865506"/>
            <a:ext cx="7772400" cy="333334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7485C9C-5552-DEB1-C7B8-ECFA5E27B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382" y="4198846"/>
            <a:ext cx="5126182" cy="2435514"/>
          </a:xfrm>
          <a:prstGeom prst="rect">
            <a:avLst/>
          </a:prstGeom>
        </p:spPr>
      </p:pic>
      <p:pic>
        <p:nvPicPr>
          <p:cNvPr id="7" name="그림 6" descr="지도, 스케치, 도표이(가) 표시된 사진&#10;&#10;자동 생성된 설명">
            <a:extLst>
              <a:ext uri="{FF2B5EF4-FFF2-40B4-BE49-F238E27FC236}">
                <a16:creationId xmlns:a16="http://schemas.microsoft.com/office/drawing/2014/main" id="{6EF652DF-E133-FAB0-6BBE-7D6318F3F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883" y="2877859"/>
            <a:ext cx="4249060" cy="1930399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23E21188-B010-C9BB-E2FA-5D608F4A6E65}"/>
              </a:ext>
            </a:extLst>
          </p:cNvPr>
          <p:cNvCxnSpPr>
            <a:cxnSpLocks/>
          </p:cNvCxnSpPr>
          <p:nvPr/>
        </p:nvCxnSpPr>
        <p:spPr>
          <a:xfrm>
            <a:off x="4988793" y="1682741"/>
            <a:ext cx="4450767" cy="22334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스케치, 그림, 예술이(가) 표시된 사진&#10;&#10;자동 생성된 설명">
            <a:extLst>
              <a:ext uri="{FF2B5EF4-FFF2-40B4-BE49-F238E27FC236}">
                <a16:creationId xmlns:a16="http://schemas.microsoft.com/office/drawing/2014/main" id="{57846A55-00DA-1DDB-C12C-819536187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511" y="2110179"/>
            <a:ext cx="3716027" cy="1595582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58C8889F-C657-FC91-8DCE-A789DAC4394C}"/>
              </a:ext>
            </a:extLst>
          </p:cNvPr>
          <p:cNvCxnSpPr>
            <a:cxnSpLocks/>
          </p:cNvCxnSpPr>
          <p:nvPr/>
        </p:nvCxnSpPr>
        <p:spPr>
          <a:xfrm flipH="1" flipV="1">
            <a:off x="3722255" y="3269673"/>
            <a:ext cx="1667450" cy="2863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 descr="스케치, 그림, 예술이(가) 표시된 사진&#10;&#10;자동 생성된 설명">
            <a:extLst>
              <a:ext uri="{FF2B5EF4-FFF2-40B4-BE49-F238E27FC236}">
                <a16:creationId xmlns:a16="http://schemas.microsoft.com/office/drawing/2014/main" id="{3B11501C-F05B-436A-CCC0-CC87F025D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1883" y="4809905"/>
            <a:ext cx="4249060" cy="1824455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42426C08-354E-355B-3897-7DD783ED60C4}"/>
              </a:ext>
            </a:extLst>
          </p:cNvPr>
          <p:cNvCxnSpPr>
            <a:cxnSpLocks/>
          </p:cNvCxnSpPr>
          <p:nvPr/>
        </p:nvCxnSpPr>
        <p:spPr>
          <a:xfrm>
            <a:off x="5847488" y="1769533"/>
            <a:ext cx="3099499" cy="4326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17050-F137-B273-34CE-18C8932C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62735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29587BB-2B95-7B20-87D8-2D7DE467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934" y="21208"/>
            <a:ext cx="3657683" cy="683679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983C32B-ED05-C9B4-35F3-481452B93EE7}"/>
              </a:ext>
            </a:extLst>
          </p:cNvPr>
          <p:cNvSpPr/>
          <p:nvPr/>
        </p:nvSpPr>
        <p:spPr>
          <a:xfrm>
            <a:off x="5871154" y="234769"/>
            <a:ext cx="25122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 + (PPO + bis-MSB)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34CB7F2-C647-4D0D-32BA-19337A13108F}"/>
              </a:ext>
            </a:extLst>
          </p:cNvPr>
          <p:cNvSpPr/>
          <p:nvPr/>
        </p:nvSpPr>
        <p:spPr>
          <a:xfrm>
            <a:off x="6616950" y="1001120"/>
            <a:ext cx="10512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Acetone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6B3BCF7-F5B2-D4BE-8C54-CBF66B5C54B5}"/>
              </a:ext>
            </a:extLst>
          </p:cNvPr>
          <p:cNvSpPr/>
          <p:nvPr/>
        </p:nvSpPr>
        <p:spPr>
          <a:xfrm>
            <a:off x="5700617" y="1818479"/>
            <a:ext cx="37202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 + PPO + </a:t>
            </a:r>
            <a:r>
              <a:rPr lang="en-US" altLang="ko-KR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impurity I (=Acetone)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F3A261-0101-4366-AA1E-6A92246A5492}"/>
              </a:ext>
            </a:extLst>
          </p:cNvPr>
          <p:cNvSpPr/>
          <p:nvPr/>
        </p:nvSpPr>
        <p:spPr>
          <a:xfrm>
            <a:off x="6616950" y="2756557"/>
            <a:ext cx="8262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F537AA5-C30D-8325-0CAC-D77CD9CEF337}"/>
              </a:ext>
            </a:extLst>
          </p:cNvPr>
          <p:cNvSpPr/>
          <p:nvPr/>
        </p:nvSpPr>
        <p:spPr>
          <a:xfrm>
            <a:off x="5700617" y="3598114"/>
            <a:ext cx="48113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 (+ PPO + bis-MSB) + </a:t>
            </a:r>
            <a:r>
              <a:rPr lang="en-US" altLang="ko-KR" sz="2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impurity II (=Water)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FD49A79-79E2-BB08-DBB8-73AAAE29E5A8}"/>
              </a:ext>
            </a:extLst>
          </p:cNvPr>
          <p:cNvSpPr/>
          <p:nvPr/>
        </p:nvSpPr>
        <p:spPr>
          <a:xfrm>
            <a:off x="5828464" y="4462591"/>
            <a:ext cx="24032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Impurity Compound I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D68EA5D-0D68-D03B-D74F-F577E830CDC8}"/>
              </a:ext>
            </a:extLst>
          </p:cNvPr>
          <p:cNvSpPr/>
          <p:nvPr/>
        </p:nvSpPr>
        <p:spPr>
          <a:xfrm>
            <a:off x="5796402" y="5278095"/>
            <a:ext cx="2467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Impurity Compound II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5CF3717-8415-A97F-DF14-0E35D4172F75}"/>
              </a:ext>
            </a:extLst>
          </p:cNvPr>
          <p:cNvSpPr/>
          <p:nvPr/>
        </p:nvSpPr>
        <p:spPr>
          <a:xfrm>
            <a:off x="5764344" y="6119652"/>
            <a:ext cx="25314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Impurity Compound III</a:t>
            </a: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ED011B6F-CDB9-6BB6-7AB6-6D913B38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19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8012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E31276-3341-ED81-E168-F6E5672A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Contents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91F236-B21C-8AEF-4025-31FCBA171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89" y="1825625"/>
            <a:ext cx="116020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altLang="ko-Kore-KR" dirty="0"/>
              <a:t>1.</a:t>
            </a:r>
            <a:r>
              <a:rPr lang="en" altLang="ko-Kore-KR" sz="2800" b="1" dirty="0">
                <a:solidFill>
                  <a:srgbClr val="1A63A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 Infrared Spectroscopy for Impurity Detection in Scintillators</a:t>
            </a:r>
            <a:endParaRPr lang="en" altLang="ko-Kore-KR" dirty="0"/>
          </a:p>
          <a:p>
            <a:pPr marL="0" indent="0">
              <a:buNone/>
            </a:pPr>
            <a:r>
              <a:rPr lang="en" altLang="ko-Kore-KR" dirty="0"/>
              <a:t>    1-1. Brief introduction to IR spectroscopy and its dictionary</a:t>
            </a:r>
            <a:br>
              <a:rPr lang="en" altLang="ko-Kore-KR" dirty="0"/>
            </a:br>
            <a:r>
              <a:rPr lang="en" altLang="ko-Kore-KR" dirty="0"/>
              <a:t>    1-</a:t>
            </a:r>
            <a:r>
              <a:rPr lang="en-US" altLang="ko-KR" dirty="0"/>
              <a:t>2</a:t>
            </a:r>
            <a:r>
              <a:rPr lang="en" altLang="ko-Kore-KR" dirty="0"/>
              <a:t>. Impurities in LAB-based Liquid Scintillators</a:t>
            </a:r>
          </a:p>
          <a:p>
            <a:pPr marL="0" indent="0">
              <a:buNone/>
            </a:pPr>
            <a:r>
              <a:rPr lang="en" altLang="ko-Kore-KR" dirty="0"/>
              <a:t>2. </a:t>
            </a:r>
            <a:r>
              <a:rPr lang="en" altLang="ko-Kore-KR" sz="2800" b="1" dirty="0">
                <a:solidFill>
                  <a:srgbClr val="1A63A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Quantum Computing Applications : D-Wave Quantum Computer (QC)</a:t>
            </a:r>
            <a:endParaRPr lang="en" altLang="ko-Kore-KR" dirty="0"/>
          </a:p>
          <a:p>
            <a:pPr marL="0" indent="0">
              <a:buNone/>
            </a:pPr>
            <a:r>
              <a:rPr lang="en" altLang="ko-Kore-KR" dirty="0"/>
              <a:t>     1-1. Two types of QCs</a:t>
            </a:r>
            <a:br>
              <a:rPr lang="en" altLang="ko-Kore-KR" dirty="0"/>
            </a:br>
            <a:r>
              <a:rPr lang="en" altLang="ko-Kore-KR" dirty="0"/>
              <a:t>     1-2. What is the quantum annealing ?</a:t>
            </a:r>
            <a:br>
              <a:rPr lang="en" altLang="ko-Kore-KR" dirty="0"/>
            </a:br>
            <a:r>
              <a:rPr lang="en" altLang="ko-Kore-KR" dirty="0"/>
              <a:t>     1-3. Hydrogen molecule</a:t>
            </a:r>
            <a:br>
              <a:rPr lang="en" altLang="ko-Kore-KR" dirty="0"/>
            </a:br>
            <a:r>
              <a:rPr lang="en" altLang="ko-Kore-KR" dirty="0"/>
              <a:t>     1-4. Deuteron</a:t>
            </a:r>
          </a:p>
          <a:p>
            <a:pPr marL="0" indent="0">
              <a:buNone/>
            </a:pPr>
            <a:r>
              <a:rPr lang="en" altLang="ko-Kore-KR" dirty="0"/>
              <a:t>3. Conclusions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6D270AA-A195-14D7-155D-6AA6A2BD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8385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8285EF-767B-864A-9777-1D03815286C7}"/>
                  </a:ext>
                </a:extLst>
              </p:cNvPr>
              <p:cNvSpPr txBox="1"/>
              <p:nvPr/>
            </p:nvSpPr>
            <p:spPr>
              <a:xfrm>
                <a:off x="320797" y="2598003"/>
                <a:ext cx="11550406" cy="1661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:r>
                  <a:rPr lang="ko-KR" altLang="en-US" sz="5400" b="0" i="0" dirty="0">
                    <a:latin typeface="Cambria Math" panose="02040503050406030204" pitchFamily="18" charset="0"/>
                  </a:rPr>
                  <a:t> </a:t>
                </a:r>
                <a:r>
                  <a:rPr lang="en" altLang="ko-Kore-KR" sz="5400" b="1" dirty="0">
                    <a:solidFill>
                      <a:srgbClr val="1A63A0"/>
                    </a:solidFill>
                    <a:highlight>
                      <a:srgbClr val="FFFFFF"/>
                    </a:highlight>
                    <a:latin typeface="Roboto" panose="02000000000000000000" pitchFamily="2" charset="0"/>
                  </a:rPr>
                  <a:t>Quantum Computing Applications</a:t>
                </a:r>
                <a:br>
                  <a:rPr lang="en-US" altLang="ko-KR" sz="5400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5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5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54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5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54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5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54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5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8285EF-767B-864A-9777-1D0381528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97" y="2598003"/>
                <a:ext cx="11550406" cy="1661993"/>
              </a:xfrm>
              <a:prstGeom prst="rect">
                <a:avLst/>
              </a:prstGeom>
              <a:blipFill>
                <a:blip r:embed="rId2"/>
                <a:stretch>
                  <a:fillRect l="-2967" t="-12121" r="-110" b="-18182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59A19011-B024-57B1-12FE-AC85C4BE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15105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BF2DD4-3851-827C-7901-A1C408943A67}"/>
                  </a:ext>
                </a:extLst>
              </p:cNvPr>
              <p:cNvSpPr txBox="1"/>
              <p:nvPr/>
            </p:nvSpPr>
            <p:spPr>
              <a:xfrm>
                <a:off x="8343896" y="269718"/>
                <a:ext cx="37762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types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QCs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BF2DD4-3851-827C-7901-A1C408943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896" y="269718"/>
                <a:ext cx="3776213" cy="338554"/>
              </a:xfrm>
              <a:prstGeom prst="rect">
                <a:avLst/>
              </a:prstGeom>
              <a:blipFill>
                <a:blip r:embed="rId2"/>
                <a:stretch>
                  <a:fillRect l="-336" b="-14815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834A79-84EC-84D8-0234-321F79C50632}"/>
                  </a:ext>
                </a:extLst>
              </p:cNvPr>
              <p:cNvSpPr txBox="1"/>
              <p:nvPr/>
            </p:nvSpPr>
            <p:spPr>
              <a:xfrm>
                <a:off x="335381" y="1236939"/>
                <a:ext cx="11616609" cy="374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Introduction</m:t>
                    </m:r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834A79-84EC-84D8-0234-321F79C50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81" y="1236939"/>
                <a:ext cx="11616609" cy="374526"/>
              </a:xfrm>
              <a:prstGeom prst="rect">
                <a:avLst/>
              </a:prstGeom>
              <a:blipFill>
                <a:blip r:embed="rId3"/>
                <a:stretch>
                  <a:fillRect l="-315" t="-4918" b="-180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4035DB9-0250-9E4C-2433-C22E648AF452}"/>
              </a:ext>
            </a:extLst>
          </p:cNvPr>
          <p:cNvSpPr txBox="1"/>
          <p:nvPr/>
        </p:nvSpPr>
        <p:spPr>
          <a:xfrm>
            <a:off x="921975" y="1706122"/>
            <a:ext cx="427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D-wave Quantum Annealer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F2B8BC-7017-FDFF-8858-70B0BC011775}"/>
              </a:ext>
            </a:extLst>
          </p:cNvPr>
          <p:cNvSpPr txBox="1"/>
          <p:nvPr/>
        </p:nvSpPr>
        <p:spPr>
          <a:xfrm>
            <a:off x="7405964" y="1706122"/>
            <a:ext cx="2981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IBM-Q,</a:t>
            </a:r>
            <a:r>
              <a:rPr lang="ko-KR" altLang="en-US" dirty="0"/>
              <a:t> </a:t>
            </a:r>
            <a:r>
              <a:rPr lang="en-US" altLang="ko-KR" dirty="0"/>
              <a:t>ION-Q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105F0DC-8D44-3A36-3E66-F92EFD17C87A}"/>
              </a:ext>
            </a:extLst>
          </p:cNvPr>
          <p:cNvCxnSpPr>
            <a:cxnSpLocks/>
          </p:cNvCxnSpPr>
          <p:nvPr/>
        </p:nvCxnSpPr>
        <p:spPr>
          <a:xfrm>
            <a:off x="5994277" y="1962991"/>
            <a:ext cx="0" cy="4255475"/>
          </a:xfrm>
          <a:prstGeom prst="line">
            <a:avLst/>
          </a:prstGeom>
          <a:ln w="317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0C0F1D-AD87-BD93-11B8-32DF7E1C2079}"/>
              </a:ext>
            </a:extLst>
          </p:cNvPr>
          <p:cNvSpPr txBox="1"/>
          <p:nvPr/>
        </p:nvSpPr>
        <p:spPr>
          <a:xfrm>
            <a:off x="932566" y="4008070"/>
            <a:ext cx="4279750" cy="226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D-wave Advantage 2 (2023)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7000++ qubit</a:t>
            </a:r>
            <a:endParaRPr lang="en-US" altLang="ko-KR" sz="1600" b="1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High applicability and accuracy of quantum measurement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b="1" dirty="0">
                <a:latin typeface="+mn-ea"/>
              </a:rPr>
              <a:t>Programming difficulty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Require more qubits</a:t>
            </a:r>
            <a:endParaRPr lang="ko-KR" altLang="en-US" sz="1600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BA810-4812-D4EB-07F4-5791F7D5EC05}"/>
              </a:ext>
            </a:extLst>
          </p:cNvPr>
          <p:cNvSpPr txBox="1"/>
          <p:nvPr/>
        </p:nvSpPr>
        <p:spPr>
          <a:xfrm>
            <a:off x="7405964" y="4162029"/>
            <a:ext cx="3273538" cy="1891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IBM-Q, Ion-Q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400++ qubit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Large quantum error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b="1" dirty="0">
                <a:latin typeface="+mn-ea"/>
              </a:rPr>
              <a:t>Programmable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Require more qubits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0775C7-87C4-F9C3-CFFB-38797428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09" y="2197342"/>
            <a:ext cx="3041482" cy="16728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C7E086-A12A-AE0C-0BF4-E98E15F7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46" y="2177747"/>
            <a:ext cx="3041482" cy="17019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61B405-3927-70D8-E10C-915D8F3E6187}"/>
              </a:ext>
            </a:extLst>
          </p:cNvPr>
          <p:cNvSpPr txBox="1"/>
          <p:nvPr/>
        </p:nvSpPr>
        <p:spPr>
          <a:xfrm>
            <a:off x="-5" y="6492934"/>
            <a:ext cx="10921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600" dirty="0">
                <a:solidFill>
                  <a:schemeClr val="bg1"/>
                </a:solidFill>
                <a:latin typeface="+mn-ea"/>
              </a:rPr>
              <a:t>Prof. </a:t>
            </a:r>
            <a:r>
              <a:rPr lang="en-US" altLang="ko-KR" sz="1600" dirty="0" err="1">
                <a:solidFill>
                  <a:schemeClr val="bg1"/>
                </a:solidFill>
                <a:latin typeface="+mn-ea"/>
              </a:rPr>
              <a:t>Hunpyo</a:t>
            </a:r>
            <a:r>
              <a:rPr lang="en-US" altLang="ko-KR" sz="1600" dirty="0">
                <a:solidFill>
                  <a:schemeClr val="bg1"/>
                </a:solidFill>
                <a:latin typeface="+mn-ea"/>
              </a:rPr>
              <a:t> Lee - </a:t>
            </a:r>
            <a:r>
              <a:rPr lang="en-US" altLang="ko-KR" sz="1600" i="0" u="none" strike="noStrike" baseline="0" dirty="0">
                <a:solidFill>
                  <a:schemeClr val="bg1"/>
                </a:solidFill>
                <a:latin typeface="+mn-ea"/>
              </a:rPr>
              <a:t>Accelerated Variational </a:t>
            </a:r>
            <a:r>
              <a:rPr lang="en-US" altLang="ko-KR" sz="1600" i="0" u="none" strike="noStrike" baseline="0" dirty="0" err="1">
                <a:solidFill>
                  <a:schemeClr val="bg1"/>
                </a:solidFill>
                <a:latin typeface="+mn-ea"/>
              </a:rPr>
              <a:t>Eigensolver</a:t>
            </a:r>
            <a:r>
              <a:rPr lang="en-US" altLang="ko-KR" sz="1600" i="0" u="none" strike="noStrike" baseline="0" dirty="0">
                <a:solidFill>
                  <a:schemeClr val="bg1"/>
                </a:solidFill>
                <a:latin typeface="+mn-ea"/>
              </a:rPr>
              <a:t> in combination with Quantum Annealer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7E4AC8DC-3895-D1F2-A6FA-86DCA5DD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2638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2963CB-FFD7-94C0-24E9-16B4813254BA}"/>
                  </a:ext>
                </a:extLst>
              </p:cNvPr>
              <p:cNvSpPr txBox="1"/>
              <p:nvPr/>
            </p:nvSpPr>
            <p:spPr>
              <a:xfrm>
                <a:off x="8845109" y="301640"/>
                <a:ext cx="26832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Wave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Quantum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Computer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2963CB-FFD7-94C0-24E9-16B481325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109" y="301640"/>
                <a:ext cx="2683235" cy="246221"/>
              </a:xfrm>
              <a:prstGeom prst="rect">
                <a:avLst/>
              </a:prstGeom>
              <a:blipFill>
                <a:blip r:embed="rId2"/>
                <a:stretch>
                  <a:fillRect l="-1415" t="-4762" r="-2358" b="-33333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0E9B64-F78F-E9AA-3087-DB23FE26B06D}"/>
                  </a:ext>
                </a:extLst>
              </p:cNvPr>
              <p:cNvSpPr txBox="1"/>
              <p:nvPr/>
            </p:nvSpPr>
            <p:spPr>
              <a:xfrm>
                <a:off x="2131601" y="501431"/>
                <a:ext cx="56171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Introduction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0E9B64-F78F-E9AA-3087-DB23FE26B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601" y="501431"/>
                <a:ext cx="5617115" cy="307777"/>
              </a:xfrm>
              <a:prstGeom prst="rect">
                <a:avLst/>
              </a:prstGeom>
              <a:blipFill>
                <a:blip r:embed="rId3"/>
                <a:stretch>
                  <a:fillRect l="-2714" t="-25490" r="-1194" b="-431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E4AB4A-ECDE-C8D3-2593-7C69446A2592}"/>
                  </a:ext>
                </a:extLst>
              </p:cNvPr>
              <p:cNvSpPr txBox="1"/>
              <p:nvPr/>
            </p:nvSpPr>
            <p:spPr>
              <a:xfrm>
                <a:off x="421797" y="1361197"/>
                <a:ext cx="1322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Annealing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E4AB4A-ECDE-C8D3-2593-7C69446A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97" y="1361197"/>
                <a:ext cx="1322478" cy="276999"/>
              </a:xfrm>
              <a:prstGeom prst="rect">
                <a:avLst/>
              </a:prstGeom>
              <a:blipFill>
                <a:blip r:embed="rId4"/>
                <a:stretch>
                  <a:fillRect l="-3687" t="-2174" r="-6452" b="-326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CAC941C-EFE3-7DA7-9656-871BB84C0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3" y="2428688"/>
            <a:ext cx="3596098" cy="37006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B4E877A-F3D3-0CF5-EAE9-E11DE458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02" y="2424548"/>
            <a:ext cx="6687457" cy="37006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5129D8-EA79-B092-39A2-F7603E967D95}"/>
                  </a:ext>
                </a:extLst>
              </p:cNvPr>
              <p:cNvSpPr txBox="1"/>
              <p:nvPr/>
            </p:nvSpPr>
            <p:spPr>
              <a:xfrm>
                <a:off x="2174046" y="1155968"/>
                <a:ext cx="5299271" cy="690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Ising</m:t>
                          </m:r>
                        </m:sub>
                      </m:sSub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</m:num>
                        <m:den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d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</m:num>
                        <m:den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 b="0" i="0" smtClean="0">
                                          <a:latin typeface="Cambria Math" panose="02040503050406030204" pitchFamily="18" charset="0"/>
                                        </a:rPr>
                                        <m:t>j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d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5129D8-EA79-B092-39A2-F7603E967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046" y="1155968"/>
                <a:ext cx="5299271" cy="690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257E1E3-F774-8B93-162D-6BFCBA27694B}"/>
              </a:ext>
            </a:extLst>
          </p:cNvPr>
          <p:cNvCxnSpPr>
            <a:cxnSpLocks/>
          </p:cNvCxnSpPr>
          <p:nvPr/>
        </p:nvCxnSpPr>
        <p:spPr>
          <a:xfrm>
            <a:off x="3078030" y="1875258"/>
            <a:ext cx="128150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21E1EC0-7F13-3173-5197-DFF556546CE5}"/>
              </a:ext>
            </a:extLst>
          </p:cNvPr>
          <p:cNvCxnSpPr>
            <a:cxnSpLocks/>
          </p:cNvCxnSpPr>
          <p:nvPr/>
        </p:nvCxnSpPr>
        <p:spPr>
          <a:xfrm>
            <a:off x="4720302" y="1875258"/>
            <a:ext cx="2656465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9D538-C276-5FF0-6534-6CD20E8D110D}"/>
                  </a:ext>
                </a:extLst>
              </p:cNvPr>
              <p:cNvSpPr txBox="1"/>
              <p:nvPr/>
            </p:nvSpPr>
            <p:spPr>
              <a:xfrm>
                <a:off x="3012664" y="1882511"/>
                <a:ext cx="14122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Initial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state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9D538-C276-5FF0-6534-6CD20E8D1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664" y="1882511"/>
                <a:ext cx="141224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5415B3-3CB8-8196-70C8-15EC7328305C}"/>
                  </a:ext>
                </a:extLst>
              </p:cNvPr>
              <p:cNvSpPr txBox="1"/>
              <p:nvPr/>
            </p:nvSpPr>
            <p:spPr>
              <a:xfrm>
                <a:off x="5214025" y="1888703"/>
                <a:ext cx="14122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Final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state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5415B3-3CB8-8196-70C8-15EC73283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25" y="1888703"/>
                <a:ext cx="141224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B495063-D040-029E-1630-6F0E2DF4E0C9}"/>
              </a:ext>
            </a:extLst>
          </p:cNvPr>
          <p:cNvSpPr txBox="1"/>
          <p:nvPr/>
        </p:nvSpPr>
        <p:spPr>
          <a:xfrm>
            <a:off x="25557" y="6492469"/>
            <a:ext cx="9235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n-e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Quantum Annealing? — D-Wave System Documentation </a:t>
            </a:r>
            <a:r>
              <a:rPr lang="en-US" altLang="ko-KR" sz="1600" dirty="0" err="1">
                <a:solidFill>
                  <a:schemeClr val="bg1"/>
                </a:solidFill>
                <a:latin typeface="+mn-e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documentation</a:t>
            </a:r>
            <a:r>
              <a:rPr lang="en-US" altLang="ko-KR" sz="1600" dirty="0">
                <a:solidFill>
                  <a:schemeClr val="bg1"/>
                </a:solidFill>
                <a:latin typeface="+mn-e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(dwavesys.com)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ACD85F1-BA74-6D10-6565-32B47D54E7CC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BDE01-AE41-5ED3-4E59-BB21C9660168}"/>
              </a:ext>
            </a:extLst>
          </p:cNvPr>
          <p:cNvSpPr txBox="1"/>
          <p:nvPr/>
        </p:nvSpPr>
        <p:spPr>
          <a:xfrm>
            <a:off x="456301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5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9DEAF397-21B1-CBD0-DA01-32961271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9366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F57E60-FBEC-4CE8-95C1-40E783753E16}"/>
              </a:ext>
            </a:extLst>
          </p:cNvPr>
          <p:cNvSpPr txBox="1">
            <a:spLocks/>
          </p:cNvSpPr>
          <p:nvPr/>
        </p:nvSpPr>
        <p:spPr>
          <a:xfrm>
            <a:off x="1727462" y="2259433"/>
            <a:ext cx="8737076" cy="5847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8800" dirty="0">
                <a:solidFill>
                  <a:srgbClr val="000000"/>
                </a:solidFill>
                <a:latin typeface="arial" panose="020B0604020202020204" pitchFamily="34" charset="0"/>
              </a:rPr>
              <a:t>Hydrogen Molecule</a:t>
            </a:r>
            <a:endParaRPr lang="ko-KR" altLang="en-US" sz="88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A080BCB-0E4C-E251-CD17-45749361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77693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타원 29">
            <a:extLst>
              <a:ext uri="{FF2B5EF4-FFF2-40B4-BE49-F238E27FC236}">
                <a16:creationId xmlns:a16="http://schemas.microsoft.com/office/drawing/2014/main" id="{086F1A05-ADC5-408C-C83D-333BC60EE4A8}"/>
              </a:ext>
            </a:extLst>
          </p:cNvPr>
          <p:cNvSpPr/>
          <p:nvPr/>
        </p:nvSpPr>
        <p:spPr>
          <a:xfrm>
            <a:off x="7654020" y="4011056"/>
            <a:ext cx="1556360" cy="155636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F732-ADFC-5ED6-D729-E0D41A5BE76B}"/>
              </a:ext>
            </a:extLst>
          </p:cNvPr>
          <p:cNvSpPr txBox="1"/>
          <p:nvPr/>
        </p:nvSpPr>
        <p:spPr>
          <a:xfrm>
            <a:off x="421797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11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2963CB-FFD7-94C0-24E9-16B4813254BA}"/>
                  </a:ext>
                </a:extLst>
              </p:cNvPr>
              <p:cNvSpPr txBox="1"/>
              <p:nvPr/>
            </p:nvSpPr>
            <p:spPr>
              <a:xfrm>
                <a:off x="8845109" y="301640"/>
                <a:ext cx="289213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II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altLang="ko-KR" sz="160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Wave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Quantum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Computer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2963CB-FFD7-94C0-24E9-16B481325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109" y="301640"/>
                <a:ext cx="2892138" cy="246221"/>
              </a:xfrm>
              <a:prstGeom prst="rect">
                <a:avLst/>
              </a:prstGeom>
              <a:blipFill>
                <a:blip r:embed="rId2"/>
                <a:stretch>
                  <a:fillRect l="-1310" t="-4762" r="-1747" b="-33333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8C4E1-3B13-BD00-0B3D-98CF6354AD98}"/>
                  </a:ext>
                </a:extLst>
              </p:cNvPr>
              <p:cNvSpPr txBox="1"/>
              <p:nvPr/>
            </p:nvSpPr>
            <p:spPr>
              <a:xfrm>
                <a:off x="2182620" y="501431"/>
                <a:ext cx="580588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3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Annealing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Example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Hydrogen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8C4E1-3B13-BD00-0B3D-98CF6354A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620" y="501431"/>
                <a:ext cx="5805885" cy="307777"/>
              </a:xfrm>
              <a:prstGeom prst="rect">
                <a:avLst/>
              </a:prstGeom>
              <a:blipFill>
                <a:blip r:embed="rId3"/>
                <a:stretch>
                  <a:fillRect l="-2626" t="-25490" r="-630" b="-431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7EA40-790B-230E-ECD7-2EA48F4B9DFA}"/>
                  </a:ext>
                </a:extLst>
              </p:cNvPr>
              <p:cNvSpPr txBox="1"/>
              <p:nvPr/>
            </p:nvSpPr>
            <p:spPr>
              <a:xfrm>
                <a:off x="499803" y="1856643"/>
                <a:ext cx="4834411" cy="839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j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7EA40-790B-230E-ECD7-2EA48F4B9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03" y="1856643"/>
                <a:ext cx="4834411" cy="8398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DF225C-3AD3-D55D-0613-95130318B0F1}"/>
                  </a:ext>
                </a:extLst>
              </p:cNvPr>
              <p:cNvSpPr txBox="1"/>
              <p:nvPr/>
            </p:nvSpPr>
            <p:spPr>
              <a:xfrm>
                <a:off x="421797" y="1361197"/>
                <a:ext cx="76367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electronic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structure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problem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its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mapping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on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an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Ising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Hamiltonian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DF225C-3AD3-D55D-0613-95130318B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97" y="1361197"/>
                <a:ext cx="7636706" cy="276999"/>
              </a:xfrm>
              <a:prstGeom prst="rect">
                <a:avLst/>
              </a:prstGeom>
              <a:blipFill>
                <a:blip r:embed="rId5"/>
                <a:stretch>
                  <a:fillRect l="-1676" t="-21739" b="-413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6364EF-7211-D89D-99D6-3FFC12A942A5}"/>
                  </a:ext>
                </a:extLst>
              </p:cNvPr>
              <p:cNvSpPr txBox="1"/>
              <p:nvPr/>
            </p:nvSpPr>
            <p:spPr>
              <a:xfrm>
                <a:off x="878997" y="3812948"/>
                <a:ext cx="29210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nuclei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  &amp;  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electrons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6364EF-7211-D89D-99D6-3FFC12A94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97" y="3812948"/>
                <a:ext cx="2921000" cy="369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2B61BB-E799-B3B9-099C-E184919798B6}"/>
                  </a:ext>
                </a:extLst>
              </p:cNvPr>
              <p:cNvSpPr txBox="1"/>
              <p:nvPr/>
            </p:nvSpPr>
            <p:spPr>
              <a:xfrm>
                <a:off x="905667" y="4275140"/>
                <a:ext cx="2537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position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electrons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2B61BB-E799-B3B9-099C-E18491979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67" y="4275140"/>
                <a:ext cx="2537460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8CA935-4F60-D595-92FE-75B7B0D6CCF1}"/>
                  </a:ext>
                </a:extLst>
              </p:cNvPr>
              <p:cNvSpPr txBox="1"/>
              <p:nvPr/>
            </p:nvSpPr>
            <p:spPr>
              <a:xfrm>
                <a:off x="876519" y="4749400"/>
                <a:ext cx="39712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mass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atomic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units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nuclei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8CA935-4F60-D595-92FE-75B7B0D6C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19" y="4749400"/>
                <a:ext cx="39712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86AF96-249A-E33F-DA0B-77515B6E734D}"/>
                  </a:ext>
                </a:extLst>
              </p:cNvPr>
              <p:cNvSpPr txBox="1"/>
              <p:nvPr/>
            </p:nvSpPr>
            <p:spPr>
              <a:xfrm>
                <a:off x="866359" y="5250588"/>
                <a:ext cx="42669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position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atomic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units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nuclei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86AF96-249A-E33F-DA0B-77515B6E7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59" y="5250588"/>
                <a:ext cx="4266998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AE3857-0C09-ED38-9F9B-3A9DEA201EE0}"/>
                  </a:ext>
                </a:extLst>
              </p:cNvPr>
              <p:cNvSpPr txBox="1"/>
              <p:nvPr/>
            </p:nvSpPr>
            <p:spPr>
              <a:xfrm>
                <a:off x="876519" y="5741507"/>
                <a:ext cx="40995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charge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atomic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units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nuclei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AE3857-0C09-ED38-9F9B-3A9DEA20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19" y="5741507"/>
                <a:ext cx="4099560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타원 28">
            <a:extLst>
              <a:ext uri="{FF2B5EF4-FFF2-40B4-BE49-F238E27FC236}">
                <a16:creationId xmlns:a16="http://schemas.microsoft.com/office/drawing/2014/main" id="{A9332EDD-18B6-19F5-9707-B3E478599F5B}"/>
              </a:ext>
            </a:extLst>
          </p:cNvPr>
          <p:cNvSpPr/>
          <p:nvPr/>
        </p:nvSpPr>
        <p:spPr>
          <a:xfrm>
            <a:off x="8234080" y="4591116"/>
            <a:ext cx="396240" cy="396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</a:rPr>
              <a:t>+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17A6B20F-60E8-BFB8-C3C7-E422FFC13A5F}"/>
              </a:ext>
            </a:extLst>
          </p:cNvPr>
          <p:cNvSpPr/>
          <p:nvPr/>
        </p:nvSpPr>
        <p:spPr>
          <a:xfrm>
            <a:off x="8758781" y="4011052"/>
            <a:ext cx="260771" cy="26077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</a:rPr>
              <a:t>-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E9C85F32-9A0A-6CF6-A31A-AA724D37C4B5}"/>
              </a:ext>
            </a:extLst>
          </p:cNvPr>
          <p:cNvSpPr/>
          <p:nvPr/>
        </p:nvSpPr>
        <p:spPr>
          <a:xfrm>
            <a:off x="8956901" y="4005293"/>
            <a:ext cx="1556360" cy="155636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4EDCE0F6-E939-E769-6C06-CB57642E675E}"/>
              </a:ext>
            </a:extLst>
          </p:cNvPr>
          <p:cNvSpPr/>
          <p:nvPr/>
        </p:nvSpPr>
        <p:spPr>
          <a:xfrm>
            <a:off x="9536961" y="4585353"/>
            <a:ext cx="396240" cy="396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</a:rPr>
              <a:t>+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671BC6F3-55E4-0235-BB9B-E4CE33C58B89}"/>
              </a:ext>
            </a:extLst>
          </p:cNvPr>
          <p:cNvSpPr/>
          <p:nvPr/>
        </p:nvSpPr>
        <p:spPr>
          <a:xfrm>
            <a:off x="10061662" y="4005289"/>
            <a:ext cx="260771" cy="26077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</a:rPr>
              <a:t>-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544568-4138-5E70-078A-D13F5B2674AC}"/>
                  </a:ext>
                </a:extLst>
              </p:cNvPr>
              <p:cNvSpPr txBox="1"/>
              <p:nvPr/>
            </p:nvSpPr>
            <p:spPr>
              <a:xfrm>
                <a:off x="8758781" y="5697280"/>
                <a:ext cx="5617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0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lang="en-US" altLang="ko-KR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544568-4138-5E70-078A-D13F5B267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781" y="5697280"/>
                <a:ext cx="561780" cy="369332"/>
              </a:xfrm>
              <a:prstGeom prst="rect">
                <a:avLst/>
              </a:prstGeom>
              <a:blipFill>
                <a:blip r:embed="rId11"/>
                <a:stretch>
                  <a:fillRect r="-65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136E443E-BA4C-3EA9-1C62-BC6DF27C2D58}"/>
                  </a:ext>
                </a:extLst>
              </p14:cNvPr>
              <p14:cNvContentPartPr/>
              <p14:nvPr/>
            </p14:nvContentPartPr>
            <p14:xfrm>
              <a:off x="2182517" y="831777"/>
              <a:ext cx="5811480" cy="6552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136E443E-BA4C-3EA9-1C62-BC6DF27C2D5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64518" y="813777"/>
                <a:ext cx="5847118" cy="10116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0065E5D2-3061-7162-4B09-0988DFBB3344}"/>
              </a:ext>
            </a:extLst>
          </p:cNvPr>
          <p:cNvCxnSpPr>
            <a:cxnSpLocks/>
          </p:cNvCxnSpPr>
          <p:nvPr/>
        </p:nvCxnSpPr>
        <p:spPr>
          <a:xfrm flipH="1">
            <a:off x="1620677" y="2608790"/>
            <a:ext cx="382656" cy="49017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7B6FD-D2F6-4864-951A-34BB01A4F886}"/>
                  </a:ext>
                </a:extLst>
              </p:cNvPr>
              <p:cNvSpPr txBox="1"/>
              <p:nvPr/>
            </p:nvSpPr>
            <p:spPr>
              <a:xfrm>
                <a:off x="656278" y="3128361"/>
                <a:ext cx="19287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Kinetic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Energy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of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electrons</m:t>
                      </m:r>
                    </m:oMath>
                  </m:oMathPara>
                </a14:m>
                <a:endParaRPr lang="ko-KR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7B6FD-D2F6-4864-951A-34BB01A4F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78" y="3128361"/>
                <a:ext cx="1928798" cy="307777"/>
              </a:xfrm>
              <a:prstGeom prst="rect">
                <a:avLst/>
              </a:prstGeom>
              <a:blipFill>
                <a:blip r:embed="rId14"/>
                <a:stretch>
                  <a:fillRect r="-13608"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FBC50B86-0557-DB87-B842-7C755FEC135A}"/>
              </a:ext>
            </a:extLst>
          </p:cNvPr>
          <p:cNvCxnSpPr>
            <a:cxnSpLocks/>
          </p:cNvCxnSpPr>
          <p:nvPr/>
        </p:nvCxnSpPr>
        <p:spPr>
          <a:xfrm>
            <a:off x="3366065" y="2626539"/>
            <a:ext cx="446673" cy="5000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E17739-67CE-1413-206F-B230B29157D4}"/>
                  </a:ext>
                </a:extLst>
              </p:cNvPr>
              <p:cNvSpPr txBox="1"/>
              <p:nvPr/>
            </p:nvSpPr>
            <p:spPr>
              <a:xfrm>
                <a:off x="3047281" y="3126607"/>
                <a:ext cx="19287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Coulomb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interaction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btw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electrons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&amp;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nuclei</m:t>
                      </m:r>
                    </m:oMath>
                  </m:oMathPara>
                </a14:m>
                <a:endParaRPr lang="ko-KR" alt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E17739-67CE-1413-206F-B230B2915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81" y="3126607"/>
                <a:ext cx="1928798" cy="307777"/>
              </a:xfrm>
              <a:prstGeom prst="rect">
                <a:avLst/>
              </a:prstGeom>
              <a:blipFill>
                <a:blip r:embed="rId15"/>
                <a:stretch>
                  <a:fillRect r="-787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A6F36B98-77F6-1D1E-0319-567ABCC850D5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5334214" y="2423874"/>
            <a:ext cx="2339131" cy="69239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41CF20-8B09-5FAB-B2B8-ABBA261F09D0}"/>
                  </a:ext>
                </a:extLst>
              </p:cNvPr>
              <p:cNvSpPr txBox="1"/>
              <p:nvPr/>
            </p:nvSpPr>
            <p:spPr>
              <a:xfrm>
                <a:off x="6708946" y="3116268"/>
                <a:ext cx="19287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Coulomb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interaction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btw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electrons</m:t>
                      </m:r>
                    </m:oMath>
                  </m:oMathPara>
                </a14:m>
                <a:endParaRPr lang="ko-KR" alt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41CF20-8B09-5FAB-B2B8-ABBA261F0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946" y="3116268"/>
                <a:ext cx="1928798" cy="307777"/>
              </a:xfrm>
              <a:prstGeom prst="rect">
                <a:avLst/>
              </a:prstGeom>
              <a:blipFill>
                <a:blip r:embed="rId16"/>
                <a:stretch>
                  <a:fillRect r="-443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D83684F-F4B4-1C91-EC77-E601AC634178}"/>
              </a:ext>
            </a:extLst>
          </p:cNvPr>
          <p:cNvSpPr txBox="1"/>
          <p:nvPr/>
        </p:nvSpPr>
        <p:spPr>
          <a:xfrm>
            <a:off x="25878" y="6516147"/>
            <a:ext cx="1216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600" i="0" dirty="0">
                <a:solidFill>
                  <a:schemeClr val="bg1"/>
                </a:solidFill>
                <a:effectLst/>
                <a:latin typeface="+mn-ea"/>
              </a:rPr>
              <a:t>arXiv:1811.05256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C24B44-9A66-5205-E364-7ADA9E73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62139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F732-ADFC-5ED6-D729-E0D41A5BE76B}"/>
              </a:ext>
            </a:extLst>
          </p:cNvPr>
          <p:cNvSpPr txBox="1"/>
          <p:nvPr/>
        </p:nvSpPr>
        <p:spPr>
          <a:xfrm>
            <a:off x="421797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12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2963CB-FFD7-94C0-24E9-16B4813254BA}"/>
                  </a:ext>
                </a:extLst>
              </p:cNvPr>
              <p:cNvSpPr txBox="1"/>
              <p:nvPr/>
            </p:nvSpPr>
            <p:spPr>
              <a:xfrm>
                <a:off x="8845109" y="301640"/>
                <a:ext cx="28371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600" b="0" dirty="0"/>
                  <a:t>II.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2963CB-FFD7-94C0-24E9-16B481325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109" y="301640"/>
                <a:ext cx="2837123" cy="246221"/>
              </a:xfrm>
              <a:prstGeom prst="rect">
                <a:avLst/>
              </a:prstGeom>
              <a:blipFill>
                <a:blip r:embed="rId2"/>
                <a:stretch>
                  <a:fillRect l="-4464" t="-23810" r="-2232" b="-42857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8C4E1-3B13-BD00-0B3D-98CF6354AD98}"/>
                  </a:ext>
                </a:extLst>
              </p:cNvPr>
              <p:cNvSpPr txBox="1"/>
              <p:nvPr/>
            </p:nvSpPr>
            <p:spPr>
              <a:xfrm>
                <a:off x="2182620" y="501431"/>
                <a:ext cx="580588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3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Annealing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Example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Hydrogen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8C4E1-3B13-BD00-0B3D-98CF6354A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620" y="501431"/>
                <a:ext cx="5805885" cy="307777"/>
              </a:xfrm>
              <a:prstGeom prst="rect">
                <a:avLst/>
              </a:prstGeom>
              <a:blipFill>
                <a:blip r:embed="rId3"/>
                <a:stretch>
                  <a:fillRect l="-2626" t="-25490" r="-630" b="-431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35523B-C9D9-B950-209F-E0A97715D90A}"/>
                  </a:ext>
                </a:extLst>
              </p:cNvPr>
              <p:cNvSpPr txBox="1"/>
              <p:nvPr/>
            </p:nvSpPr>
            <p:spPr>
              <a:xfrm>
                <a:off x="387218" y="1851186"/>
                <a:ext cx="4519237" cy="799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kl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35523B-C9D9-B950-209F-E0A97715D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18" y="1851186"/>
                <a:ext cx="4519237" cy="7992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D2478-E0E0-223A-9974-F501DA1CDF9A}"/>
                  </a:ext>
                </a:extLst>
              </p:cNvPr>
              <p:cNvSpPr txBox="1"/>
              <p:nvPr/>
            </p:nvSpPr>
            <p:spPr>
              <a:xfrm>
                <a:off x="421797" y="1361197"/>
                <a:ext cx="76367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electronic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structure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problem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its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mapping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on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an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Ising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Hamiltonian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D2478-E0E0-223A-9974-F501DA1CD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97" y="1361197"/>
                <a:ext cx="7636706" cy="276999"/>
              </a:xfrm>
              <a:prstGeom prst="rect">
                <a:avLst/>
              </a:prstGeom>
              <a:blipFill>
                <a:blip r:embed="rId5"/>
                <a:stretch>
                  <a:fillRect l="-1676" t="-21739" b="-413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BD1A38-C5AF-BEBD-EE4C-0DAFCA44753F}"/>
                  </a:ext>
                </a:extLst>
              </p:cNvPr>
              <p:cNvSpPr txBox="1"/>
              <p:nvPr/>
            </p:nvSpPr>
            <p:spPr>
              <a:xfrm>
                <a:off x="751779" y="2931248"/>
                <a:ext cx="35679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  <m:sup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fermionic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creation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operator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BD1A38-C5AF-BEBD-EE4C-0DAFCA447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79" y="2931248"/>
                <a:ext cx="3567940" cy="369332"/>
              </a:xfrm>
              <a:prstGeom prst="rect">
                <a:avLst/>
              </a:prstGeom>
              <a:blipFill>
                <a:blip r:embed="rId6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3F283-662B-46B5-2E36-7049907E0EE1}"/>
                  </a:ext>
                </a:extLst>
              </p:cNvPr>
              <p:cNvSpPr txBox="1"/>
              <p:nvPr/>
            </p:nvSpPr>
            <p:spPr>
              <a:xfrm>
                <a:off x="818037" y="3396545"/>
                <a:ext cx="3677920" cy="395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fermionic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annihilation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operator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3F283-662B-46B5-2E36-7049907E0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37" y="3396545"/>
                <a:ext cx="3677920" cy="395045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59CF8E-FD2F-3B3B-4F8E-F499171DDD84}"/>
                  </a:ext>
                </a:extLst>
              </p:cNvPr>
              <p:cNvSpPr txBox="1"/>
              <p:nvPr/>
            </p:nvSpPr>
            <p:spPr>
              <a:xfrm>
                <a:off x="4720149" y="3106509"/>
                <a:ext cx="1568891" cy="414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59CF8E-FD2F-3B3B-4F8E-F499171DD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149" y="3106509"/>
                <a:ext cx="1568891" cy="414152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7B1D43-4D4A-E3DE-CEFD-457974EC880B}"/>
                  </a:ext>
                </a:extLst>
              </p:cNvPr>
              <p:cNvSpPr txBox="1"/>
              <p:nvPr/>
            </p:nvSpPr>
            <p:spPr>
              <a:xfrm>
                <a:off x="812472" y="3991854"/>
                <a:ext cx="3647501" cy="796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den>
                              </m:f>
                            </m:e>
                          </m:nary>
                        </m:e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7B1D43-4D4A-E3DE-CEFD-457974EC8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472" y="3991854"/>
                <a:ext cx="3647501" cy="7966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BEABBC-12CC-DE27-CF35-57D11D94AE65}"/>
                  </a:ext>
                </a:extLst>
              </p:cNvPr>
              <p:cNvSpPr txBox="1"/>
              <p:nvPr/>
            </p:nvSpPr>
            <p:spPr>
              <a:xfrm>
                <a:off x="4224403" y="3987358"/>
                <a:ext cx="3844260" cy="796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F0502020204030204" pitchFamily="18" charset="0"/>
                        </a:rPr>
                        <m:t> 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&amp;     </m:t>
                      </m:r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BEABBC-12CC-DE27-CF35-57D11D94A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403" y="3987358"/>
                <a:ext cx="3844260" cy="7966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B5DBA78B-3A5A-D43A-BECB-D12468CAB1E0}"/>
                  </a:ext>
                </a:extLst>
              </p14:cNvPr>
              <p14:cNvContentPartPr/>
              <p14:nvPr/>
            </p14:nvContentPartPr>
            <p14:xfrm>
              <a:off x="2182517" y="831777"/>
              <a:ext cx="5811480" cy="6552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B5DBA78B-3A5A-D43A-BECB-D12468CAB1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64518" y="813777"/>
                <a:ext cx="5847118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CE1449-B567-BB60-5B97-10C108AEF1D0}"/>
                  </a:ext>
                </a:extLst>
              </p:cNvPr>
              <p:cNvSpPr txBox="1"/>
              <p:nvPr/>
            </p:nvSpPr>
            <p:spPr>
              <a:xfrm>
                <a:off x="273976" y="5393160"/>
                <a:ext cx="800135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∗∗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𝐟𝐞𝐫𝐦𝐢𝐨𝐧𝐢𝐜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 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𝐜𝐫𝐞𝐚𝐭𝐢𝐨𝐧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 &amp; 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𝐚𝐧𝐧𝐢𝐡𝐢𝐥𝐚𝐭𝐢𝐨𝐧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 −−→  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𝐏𝐚𝐮𝐥𝐢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 </m:t>
                      </m:r>
                      <m:r>
                        <a:rPr lang="en-US" altLang="ko-KR" sz="2000" b="1" i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F0502020204030204" pitchFamily="18" charset="0"/>
                        </a:rPr>
                        <m:t>𝐦𝐚𝐭𝐫𝐢𝐜𝐞</m:t>
                      </m:r>
                    </m:oMath>
                  </m:oMathPara>
                </a14:m>
                <a:endParaRPr lang="ko-KR" altLang="en-US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CE1449-B567-BB60-5B97-10C108AEF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76" y="5393160"/>
                <a:ext cx="8001355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84C745C0-0559-FC89-7676-BD8F61FC5DD6}"/>
              </a:ext>
            </a:extLst>
          </p:cNvPr>
          <p:cNvCxnSpPr>
            <a:cxnSpLocks/>
          </p:cNvCxnSpPr>
          <p:nvPr/>
        </p:nvCxnSpPr>
        <p:spPr>
          <a:xfrm>
            <a:off x="1907526" y="2377938"/>
            <a:ext cx="59062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AB1AA4CD-86B2-962F-44B6-F9706F5BA2FF}"/>
              </a:ext>
            </a:extLst>
          </p:cNvPr>
          <p:cNvCxnSpPr>
            <a:cxnSpLocks/>
          </p:cNvCxnSpPr>
          <p:nvPr/>
        </p:nvCxnSpPr>
        <p:spPr>
          <a:xfrm>
            <a:off x="3669848" y="2377938"/>
            <a:ext cx="100400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E1F6542-B396-5950-E288-07201FE96ABC}"/>
              </a:ext>
            </a:extLst>
          </p:cNvPr>
          <p:cNvSpPr txBox="1"/>
          <p:nvPr/>
        </p:nvSpPr>
        <p:spPr>
          <a:xfrm>
            <a:off x="25878" y="6516147"/>
            <a:ext cx="1216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600" i="0" dirty="0">
                <a:solidFill>
                  <a:schemeClr val="bg1"/>
                </a:solidFill>
                <a:effectLst/>
                <a:latin typeface="+mn-ea"/>
              </a:rPr>
              <a:t>arXiv:1811.05256</a:t>
            </a:r>
          </a:p>
        </p:txBody>
      </p:sp>
      <p:sp>
        <p:nvSpPr>
          <p:cNvPr id="15" name="슬라이드 번호 개체 틀 14">
            <a:extLst>
              <a:ext uri="{FF2B5EF4-FFF2-40B4-BE49-F238E27FC236}">
                <a16:creationId xmlns:a16="http://schemas.microsoft.com/office/drawing/2014/main" id="{8767E5A5-5D49-801E-AEDA-E6C7116A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58307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CA35EF6A-C5E9-FDAD-8A78-2D9D45CD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2" y="1114097"/>
            <a:ext cx="5834366" cy="50000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F732-ADFC-5ED6-D729-E0D41A5BE76B}"/>
              </a:ext>
            </a:extLst>
          </p:cNvPr>
          <p:cNvSpPr txBox="1"/>
          <p:nvPr/>
        </p:nvSpPr>
        <p:spPr>
          <a:xfrm>
            <a:off x="439049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15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3A4252-E9A6-C465-102B-DF07992C7BF4}"/>
                  </a:ext>
                </a:extLst>
              </p:cNvPr>
              <p:cNvSpPr txBox="1"/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3A4252-E9A6-C465-102B-DF07992C7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blipFill>
                <a:blip r:embed="rId17"/>
                <a:stretch>
                  <a:fillRect l="-880" t="-545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4597D7-EA1F-DCD3-E6DD-B98D1FBEC9F1}"/>
                  </a:ext>
                </a:extLst>
              </p:cNvPr>
              <p:cNvSpPr txBox="1"/>
              <p:nvPr/>
            </p:nvSpPr>
            <p:spPr>
              <a:xfrm>
                <a:off x="6247232" y="4862828"/>
                <a:ext cx="5012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4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uantum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Annealing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using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wave</m:t>
                    </m:r>
                  </m:oMath>
                </a14:m>
                <a:endParaRPr lang="ko-KR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4597D7-EA1F-DCD3-E6DD-B98D1FBEC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32" y="4862828"/>
                <a:ext cx="5012833" cy="461665"/>
              </a:xfrm>
              <a:prstGeom prst="rect">
                <a:avLst/>
              </a:prstGeom>
              <a:blipFill>
                <a:blip r:embed="rId19"/>
                <a:stretch>
                  <a:fillRect t="-6667" b="-25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FC0994-13CF-5E19-9C7D-EFB8E25DBED2}"/>
                  </a:ext>
                </a:extLst>
              </p:cNvPr>
              <p:cNvSpPr txBox="1"/>
              <p:nvPr/>
            </p:nvSpPr>
            <p:spPr>
              <a:xfrm>
                <a:off x="6328891" y="5457746"/>
                <a:ext cx="33855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:−1.</m:t>
                      </m:r>
                      <m:r>
                        <m:rPr>
                          <m:nor/>
                        </m:rPr>
                        <a:rPr lang="en-US" altLang="ko-KR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137308</m:t>
                      </m:r>
                      <m:r>
                        <m:rPr>
                          <m:nor/>
                        </m:rPr>
                        <a:rPr lang="en-US" altLang="ko-KR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ko-KR" sz="2400" b="0" i="0" smtClean="0">
                          <a:solidFill>
                            <a:srgbClr val="060454"/>
                          </a:solidFill>
                          <a:latin typeface="Cambria Math" panose="02040503050406030204" pitchFamily="18" charset="0"/>
                        </a:rPr>
                        <m:t>hartree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FC0994-13CF-5E19-9C7D-EFB8E25DB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91" y="5457746"/>
                <a:ext cx="3385560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18FCD7-11E2-1EA0-C68D-AFDAE1CF164B}"/>
                  </a:ext>
                </a:extLst>
              </p:cNvPr>
              <p:cNvSpPr txBox="1"/>
              <p:nvPr/>
            </p:nvSpPr>
            <p:spPr>
              <a:xfrm>
                <a:off x="2125626" y="513605"/>
                <a:ext cx="34528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Hydrogen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molecule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18FCD7-11E2-1EA0-C68D-AFDAE1CF1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626" y="513605"/>
                <a:ext cx="3452868" cy="307777"/>
              </a:xfrm>
              <a:prstGeom prst="rect">
                <a:avLst/>
              </a:prstGeom>
              <a:blipFill>
                <a:blip r:embed="rId22"/>
                <a:stretch>
                  <a:fillRect l="-4417" t="-25490" r="-1590" b="-431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9501AC80-8126-022A-42E0-529A7773E8BC}"/>
                  </a:ext>
                </a:extLst>
              </p14:cNvPr>
              <p14:cNvContentPartPr/>
              <p14:nvPr/>
            </p14:nvContentPartPr>
            <p14:xfrm>
              <a:off x="385169" y="3468328"/>
              <a:ext cx="1223264" cy="36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9501AC80-8126-022A-42E0-529A7773E8B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180" y="3396328"/>
                <a:ext cx="1294882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673120-0319-E2C3-94B0-5510B062398F}"/>
                  </a:ext>
                </a:extLst>
              </p:cNvPr>
              <p:cNvSpPr txBox="1"/>
              <p:nvPr/>
            </p:nvSpPr>
            <p:spPr>
              <a:xfrm>
                <a:off x="9714450" y="5982938"/>
                <a:ext cx="24775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hartree</m:t>
                      </m:r>
                      <m: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=27.2114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673120-0319-E2C3-94B0-5510B062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50" y="5982938"/>
                <a:ext cx="2477550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5" name="잉크 24">
                <a:extLst>
                  <a:ext uri="{FF2B5EF4-FFF2-40B4-BE49-F238E27FC236}">
                    <a16:creationId xmlns:a16="http://schemas.microsoft.com/office/drawing/2014/main" id="{DA7A8AAD-F62D-C201-EA9F-916D23A8A8BB}"/>
                  </a:ext>
                </a:extLst>
              </p14:cNvPr>
              <p14:cNvContentPartPr/>
              <p14:nvPr/>
            </p14:nvContentPartPr>
            <p14:xfrm>
              <a:off x="6763436" y="5339581"/>
              <a:ext cx="4287202" cy="360"/>
            </p14:xfrm>
          </p:contentPart>
        </mc:Choice>
        <mc:Fallback xmlns="">
          <p:pic>
            <p:nvPicPr>
              <p:cNvPr id="25" name="잉크 24">
                <a:extLst>
                  <a:ext uri="{FF2B5EF4-FFF2-40B4-BE49-F238E27FC236}">
                    <a16:creationId xmlns:a16="http://schemas.microsoft.com/office/drawing/2014/main" id="{DA7A8AAD-F62D-C201-EA9F-916D23A8A8B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45796" y="5321941"/>
                <a:ext cx="4322842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그림 14">
            <a:extLst>
              <a:ext uri="{FF2B5EF4-FFF2-40B4-BE49-F238E27FC236}">
                <a16:creationId xmlns:a16="http://schemas.microsoft.com/office/drawing/2014/main" id="{1EB771B3-F04B-C773-CE36-C8E12A3775D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90682" y="1115748"/>
            <a:ext cx="5639686" cy="3567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366FCC2-B972-2818-9B9E-390BECBF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7223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755639" y="330207"/>
            <a:ext cx="680726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755635" y="412496"/>
            <a:ext cx="680727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F732-ADFC-5ED6-D729-E0D41A5BE76B}"/>
              </a:ext>
            </a:extLst>
          </p:cNvPr>
          <p:cNvSpPr txBox="1"/>
          <p:nvPr/>
        </p:nvSpPr>
        <p:spPr>
          <a:xfrm>
            <a:off x="409147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14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2E4AAF-0076-286C-E78A-473A8F881C78}"/>
                  </a:ext>
                </a:extLst>
              </p:cNvPr>
              <p:cNvSpPr txBox="1"/>
              <p:nvPr/>
            </p:nvSpPr>
            <p:spPr>
              <a:xfrm>
                <a:off x="708153" y="3684782"/>
                <a:ext cx="89570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Variational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Eigensolver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:−1.137306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hartree</m:t>
                    </m:r>
                  </m:oMath>
                </a14:m>
                <a:endParaRPr lang="ko-KR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2E4AAF-0076-286C-E78A-473A8F881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3" y="3684782"/>
                <a:ext cx="8957055" cy="461665"/>
              </a:xfrm>
              <a:prstGeom prst="rect">
                <a:avLst/>
              </a:prstGeom>
              <a:blipFill>
                <a:blip r:embed="rId2"/>
                <a:stretch>
                  <a:fillRect t="-6579" r="-136" b="-2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D83BF1-9613-1AAD-6CB3-6812BC82486E}"/>
                  </a:ext>
                </a:extLst>
              </p:cNvPr>
              <p:cNvSpPr txBox="1"/>
              <p:nvPr/>
            </p:nvSpPr>
            <p:spPr>
              <a:xfrm>
                <a:off x="2323593" y="2834805"/>
                <a:ext cx="8551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Classical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Eigensolver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:−1.137306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hartree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10.21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ko-KR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D83BF1-9613-1AAD-6CB3-6812BC82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593" y="2834805"/>
                <a:ext cx="8551644" cy="461665"/>
              </a:xfrm>
              <a:prstGeom prst="rect">
                <a:avLst/>
              </a:prstGeom>
              <a:blipFill>
                <a:blip r:embed="rId3"/>
                <a:stretch>
                  <a:fillRect t="-6579" r="-214" b="-2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E77FB8-ABA8-71AD-E329-9795FF0449DE}"/>
                  </a:ext>
                </a:extLst>
              </p:cNvPr>
              <p:cNvSpPr txBox="1"/>
              <p:nvPr/>
            </p:nvSpPr>
            <p:spPr>
              <a:xfrm>
                <a:off x="698321" y="4532825"/>
                <a:ext cx="10167083" cy="468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4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uantum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Annealing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simulation</m:t>
                    </m:r>
                    <m: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:−1.137306 </m:t>
                    </m:r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hartree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17.69</m:t>
                    </m:r>
                    <m:r>
                      <m:rPr>
                        <m:nor/>
                      </m:rPr>
                      <a:rPr lang="en-US" altLang="ko-K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ko-KR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E77FB8-ABA8-71AD-E329-9795FF044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21" y="4532825"/>
                <a:ext cx="10167083" cy="468590"/>
              </a:xfrm>
              <a:prstGeom prst="rect">
                <a:avLst/>
              </a:prstGeom>
              <a:blipFill>
                <a:blip r:embed="rId4"/>
                <a:stretch>
                  <a:fillRect t="-6579" r="-240" b="-2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574CC56-EC10-8ABF-500F-AA0D448EDFC3}"/>
              </a:ext>
            </a:extLst>
          </p:cNvPr>
          <p:cNvSpPr txBox="1"/>
          <p:nvPr/>
        </p:nvSpPr>
        <p:spPr>
          <a:xfrm>
            <a:off x="0" y="6479453"/>
            <a:ext cx="106795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 err="1">
                <a:solidFill>
                  <a:schemeClr val="bg1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qiskit</a:t>
            </a:r>
            <a:r>
              <a:rPr lang="en-US" altLang="ko-KR" sz="1600" dirty="0">
                <a:solidFill>
                  <a:schemeClr val="bg1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-nature/docs/tutorials/03_ground_state_solvers.ipynb at main · </a:t>
            </a:r>
            <a:r>
              <a:rPr lang="en-US" altLang="ko-KR" sz="1600" dirty="0" err="1">
                <a:solidFill>
                  <a:schemeClr val="bg1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qiskit</a:t>
            </a:r>
            <a:r>
              <a:rPr lang="en-US" altLang="ko-KR" sz="1600" dirty="0">
                <a:solidFill>
                  <a:schemeClr val="bg1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-community/</a:t>
            </a:r>
            <a:r>
              <a:rPr lang="en-US" altLang="ko-KR" sz="1600" dirty="0" err="1">
                <a:solidFill>
                  <a:schemeClr val="bg1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qiskit</a:t>
            </a:r>
            <a:r>
              <a:rPr lang="en-US" altLang="ko-KR" sz="1600" dirty="0">
                <a:solidFill>
                  <a:schemeClr val="bg1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-nature (github.com)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34ADC-C3B0-104D-D60B-1D4E7AA5626F}"/>
              </a:ext>
            </a:extLst>
          </p:cNvPr>
          <p:cNvSpPr txBox="1"/>
          <p:nvPr/>
        </p:nvSpPr>
        <p:spPr>
          <a:xfrm>
            <a:off x="0" y="6204486"/>
            <a:ext cx="7754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Estimate the Hydrogen Ground State Energy (ucsd.edu)</a:t>
            </a:r>
            <a:r>
              <a:rPr lang="en-US" altLang="ko-KR" sz="1600" dirty="0">
                <a:solidFill>
                  <a:schemeClr val="bg1"/>
                </a:solidFill>
              </a:rPr>
              <a:t> &amp; </a:t>
            </a:r>
            <a:r>
              <a:rPr lang="en-US" altLang="ko-KR" sz="1600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arXiv:2009.10779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4F53F1-808C-B5A9-E02D-369F2E59B8E2}"/>
                  </a:ext>
                </a:extLst>
              </p:cNvPr>
              <p:cNvSpPr txBox="1"/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4F53F1-808C-B5A9-E02D-369F2E59B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blipFill>
                <a:blip r:embed="rId10"/>
                <a:stretch>
                  <a:fillRect l="-880" t="-545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3EA641-A904-50DE-60ED-2C61CBC795DE}"/>
                  </a:ext>
                </a:extLst>
              </p:cNvPr>
              <p:cNvSpPr txBox="1"/>
              <p:nvPr/>
            </p:nvSpPr>
            <p:spPr>
              <a:xfrm>
                <a:off x="114716" y="1130436"/>
                <a:ext cx="26418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hartree</m:t>
                      </m:r>
                      <m: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=27.2114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3EA641-A904-50DE-60ED-2C61CBC79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6" y="1130436"/>
                <a:ext cx="264183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CDD476-01C7-DD27-B6A7-D8F33825EC2F}"/>
                  </a:ext>
                </a:extLst>
              </p:cNvPr>
              <p:cNvSpPr txBox="1"/>
              <p:nvPr/>
            </p:nvSpPr>
            <p:spPr>
              <a:xfrm>
                <a:off x="9815394" y="3673446"/>
                <a:ext cx="86410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ko-KR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16.79</m:t>
                      </m:r>
                      <m:r>
                        <m:rPr>
                          <m:nor/>
                        </m:rPr>
                        <a:rPr lang="en-US" altLang="ko-KR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ko-KR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CDD476-01C7-DD27-B6A7-D8F33825E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394" y="3673446"/>
                <a:ext cx="864108" cy="461665"/>
              </a:xfrm>
              <a:prstGeom prst="rect">
                <a:avLst/>
              </a:prstGeom>
              <a:blipFill>
                <a:blip r:embed="rId12"/>
                <a:stretch>
                  <a:fillRect l="-1408" r="-239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3387E66-9BD1-253D-D375-AB47E62A7A90}"/>
              </a:ext>
            </a:extLst>
          </p:cNvPr>
          <p:cNvSpPr txBox="1"/>
          <p:nvPr/>
        </p:nvSpPr>
        <p:spPr>
          <a:xfrm>
            <a:off x="6448806" y="6193317"/>
            <a:ext cx="6112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n-ea"/>
              </a:rPr>
              <a:t>&amp; 10.1103/PhysRevLett.121.013001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0B6867FE-FECA-52FC-EC77-05F0002A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27449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F57E60-FBEC-4CE8-95C1-40E783753E16}"/>
              </a:ext>
            </a:extLst>
          </p:cNvPr>
          <p:cNvSpPr txBox="1">
            <a:spLocks/>
          </p:cNvSpPr>
          <p:nvPr/>
        </p:nvSpPr>
        <p:spPr>
          <a:xfrm>
            <a:off x="1727462" y="2844224"/>
            <a:ext cx="8737076" cy="5847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8800" dirty="0">
                <a:solidFill>
                  <a:srgbClr val="000000"/>
                </a:solidFill>
                <a:latin typeface="arial" panose="020B0604020202020204" pitchFamily="34" charset="0"/>
              </a:rPr>
              <a:t>Deuteron</a:t>
            </a:r>
            <a:br>
              <a:rPr lang="en-US" altLang="ko-KR" sz="88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o-KR" altLang="en-US" sz="88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D01DE48-0CF4-E574-98F0-C6A1D3EA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93559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F732-ADFC-5ED6-D729-E0D41A5BE76B}"/>
              </a:ext>
            </a:extLst>
          </p:cNvPr>
          <p:cNvSpPr txBox="1"/>
          <p:nvPr/>
        </p:nvSpPr>
        <p:spPr>
          <a:xfrm>
            <a:off x="481263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7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/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blipFill>
                <a:blip r:embed="rId18"/>
                <a:stretch>
                  <a:fillRect l="-880" t="-545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B662CE-AD6C-7968-B869-5EC5BFB78131}"/>
                  </a:ext>
                </a:extLst>
              </p:cNvPr>
              <p:cNvSpPr txBox="1"/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Deuteron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B662CE-AD6C-7968-B869-5EC5BFB78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blipFill>
                <a:blip r:embed="rId19"/>
                <a:stretch>
                  <a:fillRect l="-6477" t="-28000" r="-2850" b="-4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A5D832-BCC9-241A-34F4-7F099CF50096}"/>
                  </a:ext>
                </a:extLst>
              </p:cNvPr>
              <p:cNvSpPr txBox="1"/>
              <p:nvPr/>
            </p:nvSpPr>
            <p:spPr>
              <a:xfrm>
                <a:off x="295601" y="3329342"/>
                <a:ext cx="8807759" cy="91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800" b="0" i="0" smtClean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8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j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b="0" i="0" smtClean="0">
                                      <a:latin typeface="Cambria Math" panose="02040503050406030204" pitchFamily="18" charset="0"/>
                                    </a:rPr>
                                    <m:t>ϵ</m:t>
                                  </m:r>
                                </m:e>
                                <m: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i="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A5D832-BCC9-241A-34F4-7F099CF50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01" y="3329342"/>
                <a:ext cx="8807759" cy="9109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직사각형 25">
            <a:extLst>
              <a:ext uri="{FF2B5EF4-FFF2-40B4-BE49-F238E27FC236}">
                <a16:creationId xmlns:a16="http://schemas.microsoft.com/office/drawing/2014/main" id="{8F1D4FCD-6822-C46A-4293-A81D1E6DB31D}"/>
              </a:ext>
            </a:extLst>
          </p:cNvPr>
          <p:cNvSpPr/>
          <p:nvPr/>
        </p:nvSpPr>
        <p:spPr>
          <a:xfrm>
            <a:off x="426399" y="1247269"/>
            <a:ext cx="2736327" cy="1651932"/>
          </a:xfrm>
          <a:prstGeom prst="rect">
            <a:avLst/>
          </a:prstGeom>
          <a:noFill/>
          <a:ln w="38100">
            <a:solidFill>
              <a:srgbClr val="0604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F43A6B83-B294-B097-CC2C-BE396055B0C2}"/>
              </a:ext>
            </a:extLst>
          </p:cNvPr>
          <p:cNvSpPr/>
          <p:nvPr/>
        </p:nvSpPr>
        <p:spPr>
          <a:xfrm>
            <a:off x="978147" y="1529418"/>
            <a:ext cx="396240" cy="396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p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A66BFCC5-5CEE-9DD9-452B-8C8182BA9FC1}"/>
              </a:ext>
            </a:extLst>
          </p:cNvPr>
          <p:cNvSpPr/>
          <p:nvPr/>
        </p:nvSpPr>
        <p:spPr>
          <a:xfrm>
            <a:off x="2281028" y="1523655"/>
            <a:ext cx="396240" cy="396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n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5DDFF1-CF98-2122-5593-1B7298380DD4}"/>
                  </a:ext>
                </a:extLst>
              </p:cNvPr>
              <p:cNvSpPr txBox="1"/>
              <p:nvPr/>
            </p:nvSpPr>
            <p:spPr>
              <a:xfrm>
                <a:off x="1176267" y="2316457"/>
                <a:ext cx="5617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0" smtClean="0">
                              <a:latin typeface="Cambria Math" panose="02040503050406030204" pitchFamily="18" charset="0"/>
                            </a:rPr>
                            <m:t>𝐃𝐞𝐮𝐭𝐞𝐫𝐨𝐧</m:t>
                          </m:r>
                        </m:e>
                      </m:d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5DDFF1-CF98-2122-5593-1B7298380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267" y="2316457"/>
                <a:ext cx="561780" cy="369332"/>
              </a:xfrm>
              <a:prstGeom prst="rect">
                <a:avLst/>
              </a:prstGeom>
              <a:blipFill>
                <a:blip r:embed="rId21"/>
                <a:stretch>
                  <a:fillRect r="-1391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9ED75B8-3A45-E616-E2A8-A0A4DAEA6998}"/>
                  </a:ext>
                </a:extLst>
              </p:cNvPr>
              <p:cNvSpPr txBox="1"/>
              <p:nvPr/>
            </p:nvSpPr>
            <p:spPr>
              <a:xfrm>
                <a:off x="414780" y="5074405"/>
                <a:ext cx="4152620" cy="691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ko-KR" altLang="en-US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</m:den>
                          </m:f>
                        </m:e>
                        <m:sup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dr</m:t>
                          </m:r>
                        </m:den>
                      </m:f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ko-K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9ED75B8-3A45-E616-E2A8-A0A4DAEA6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0" y="5074405"/>
                <a:ext cx="4152620" cy="691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544A3D-ECBE-24DA-A3F4-D841DD13B146}"/>
                  </a:ext>
                </a:extLst>
              </p:cNvPr>
              <p:cNvSpPr txBox="1"/>
              <p:nvPr/>
            </p:nvSpPr>
            <p:spPr>
              <a:xfrm>
                <a:off x="4305240" y="4893510"/>
                <a:ext cx="3825360" cy="1275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&amp;   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κ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altLang="ko-K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  <m: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ko-KR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ko-KR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544A3D-ECBE-24DA-A3F4-D841DD13B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240" y="4893510"/>
                <a:ext cx="3825360" cy="127528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B8C81-E964-58A2-FF95-9D4D49F70BC4}"/>
                  </a:ext>
                </a:extLst>
              </p:cNvPr>
              <p:cNvSpPr txBox="1"/>
              <p:nvPr/>
            </p:nvSpPr>
            <p:spPr>
              <a:xfrm>
                <a:off x="580830" y="4461209"/>
                <a:ext cx="1928798" cy="311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Kinetic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Energy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of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proton</m:t>
                      </m:r>
                    </m:oMath>
                  </m:oMathPara>
                </a14:m>
                <a:endParaRPr lang="ko-KR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B8C81-E964-58A2-FF95-9D4D49F7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30" y="4461209"/>
                <a:ext cx="1928798" cy="311817"/>
              </a:xfrm>
              <a:prstGeom prst="rect">
                <a:avLst/>
              </a:prstGeom>
              <a:blipFill>
                <a:blip r:embed="rId24"/>
                <a:stretch>
                  <a:fillRect r="-4732" b="-39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900AAE31-1AAE-D7BA-A8A9-AA1F6B2D3118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1545229" y="4199617"/>
            <a:ext cx="192818" cy="26159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6A3D83-8497-AB47-AB6D-7C4BE8D13E15}"/>
                  </a:ext>
                </a:extLst>
              </p:cNvPr>
              <p:cNvSpPr txBox="1"/>
              <p:nvPr/>
            </p:nvSpPr>
            <p:spPr>
              <a:xfrm>
                <a:off x="2794857" y="4465249"/>
                <a:ext cx="19287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Kinetic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Energy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of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neutron</m:t>
                      </m:r>
                    </m:oMath>
                  </m:oMathPara>
                </a14:m>
                <a:endParaRPr lang="ko-KR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6A3D83-8497-AB47-AB6D-7C4BE8D13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857" y="4465249"/>
                <a:ext cx="1928798" cy="307777"/>
              </a:xfrm>
              <a:prstGeom prst="rect">
                <a:avLst/>
              </a:prstGeom>
              <a:blipFill>
                <a:blip r:embed="rId25"/>
                <a:stretch>
                  <a:fillRect r="-8517"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92B82B4F-480A-80AD-428E-8E95F3ABF29A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3162726" y="4119169"/>
            <a:ext cx="596530" cy="34608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CF5BABE-F92A-B018-9345-79A12401366A}"/>
                  </a:ext>
                </a:extLst>
              </p:cNvPr>
              <p:cNvSpPr txBox="1"/>
              <p:nvPr/>
            </p:nvSpPr>
            <p:spPr>
              <a:xfrm>
                <a:off x="3490641" y="2755201"/>
                <a:ext cx="19287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Nuclear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interaction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btw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F0502020204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proton</m:t>
                      </m:r>
                      <m: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neutron</m:t>
                      </m:r>
                    </m:oMath>
                  </m:oMathPara>
                </a14:m>
                <a:endParaRPr lang="ko-KR" alt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CF5BABE-F92A-B018-9345-79A124013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641" y="2755201"/>
                <a:ext cx="1928798" cy="307777"/>
              </a:xfrm>
              <a:prstGeom prst="rect">
                <a:avLst/>
              </a:prstGeom>
              <a:blipFill>
                <a:blip r:embed="rId26"/>
                <a:stretch>
                  <a:fillRect r="-72152" b="-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F751A1BD-A2B5-F809-F053-B6F0B684D232}"/>
              </a:ext>
            </a:extLst>
          </p:cNvPr>
          <p:cNvCxnSpPr>
            <a:cxnSpLocks/>
            <a:endCxn id="60" idx="2"/>
          </p:cNvCxnSpPr>
          <p:nvPr/>
        </p:nvCxnSpPr>
        <p:spPr>
          <a:xfrm flipV="1">
            <a:off x="4155440" y="3062978"/>
            <a:ext cx="299600" cy="49302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D1DA9E2-29D2-001E-7644-FC61A34A9C6B}"/>
                  </a:ext>
                </a:extLst>
              </p:cNvPr>
              <p:cNvSpPr txBox="1"/>
              <p:nvPr/>
            </p:nvSpPr>
            <p:spPr>
              <a:xfrm>
                <a:off x="7857518" y="5249153"/>
                <a:ext cx="25593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wood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saxon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potential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D1DA9E2-29D2-001E-7644-FC61A34A9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518" y="5249153"/>
                <a:ext cx="2559326" cy="369332"/>
              </a:xfrm>
              <a:prstGeom prst="rect">
                <a:avLst/>
              </a:prstGeom>
              <a:blipFill>
                <a:blip r:embed="rId27"/>
                <a:stretch>
                  <a:fillRect r="-3810" b="-13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935642D6-9E0F-7830-7C32-F3AC71F8288A}"/>
              </a:ext>
            </a:extLst>
          </p:cNvPr>
          <p:cNvSpPr txBox="1"/>
          <p:nvPr/>
        </p:nvSpPr>
        <p:spPr>
          <a:xfrm>
            <a:off x="0" y="6509907"/>
            <a:ext cx="105187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QCSH: A full quantum computer nuclear shell-model package | Science China Physics, Mechanics &amp; Astronomy (springer.com)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F7DE734-2CB9-EE69-7377-18431E942F30}"/>
                  </a:ext>
                </a:extLst>
              </p:cNvPr>
              <p:cNvSpPr txBox="1"/>
              <p:nvPr/>
            </p:nvSpPr>
            <p:spPr>
              <a:xfrm>
                <a:off x="9103360" y="3348037"/>
                <a:ext cx="2283843" cy="4450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proton</m:t>
                      </m:r>
                      <m:r>
                        <a:rPr lang="en-US" altLang="ko-K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F7DE734-2CB9-EE69-7377-18431E942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360" y="3348037"/>
                <a:ext cx="2283843" cy="445058"/>
              </a:xfrm>
              <a:prstGeom prst="rect">
                <a:avLst/>
              </a:prstGeom>
              <a:blipFill>
                <a:blip r:embed="rId29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757AA45-7A7D-3906-5F19-EC90E2EBC23F}"/>
                  </a:ext>
                </a:extLst>
              </p:cNvPr>
              <p:cNvSpPr txBox="1"/>
              <p:nvPr/>
            </p:nvSpPr>
            <p:spPr>
              <a:xfrm>
                <a:off x="9159310" y="3760265"/>
                <a:ext cx="2283843" cy="485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neutron</m:t>
                      </m:r>
                      <m:r>
                        <a:rPr lang="en-US" altLang="ko-K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υ</m:t>
                              </m:r>
                              <m:r>
                                <a:rPr lang="en-US" altLang="ko-KR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  <m: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ko-K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υ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757AA45-7A7D-3906-5F19-EC90E2EBC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310" y="3760265"/>
                <a:ext cx="2283843" cy="485389"/>
              </a:xfrm>
              <a:prstGeom prst="rect">
                <a:avLst/>
              </a:prstGeom>
              <a:blipFill>
                <a:blip r:embed="rId30"/>
                <a:stretch>
                  <a:fillRect b="-63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547A18-4E6E-4980-11AC-C29F1E495BB0}"/>
                  </a:ext>
                </a:extLst>
              </p:cNvPr>
              <p:cNvSpPr txBox="1"/>
              <p:nvPr/>
            </p:nvSpPr>
            <p:spPr>
              <a:xfrm>
                <a:off x="4069366" y="1625144"/>
                <a:ext cx="1939461" cy="331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=938.3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547A18-4E6E-4980-11AC-C29F1E495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366" y="1625144"/>
                <a:ext cx="1939461" cy="331181"/>
              </a:xfrm>
              <a:prstGeom prst="rect">
                <a:avLst/>
              </a:prstGeom>
              <a:blipFill>
                <a:blip r:embed="rId31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7BE789-29DA-2207-CC83-427C26F712EA}"/>
                  </a:ext>
                </a:extLst>
              </p:cNvPr>
              <p:cNvSpPr txBox="1"/>
              <p:nvPr/>
            </p:nvSpPr>
            <p:spPr>
              <a:xfrm>
                <a:off x="5749573" y="1636906"/>
                <a:ext cx="19394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&amp;  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=939.6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7BE789-29DA-2207-CC83-427C26F71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573" y="1636906"/>
                <a:ext cx="1939461" cy="307777"/>
              </a:xfrm>
              <a:prstGeom prst="rect">
                <a:avLst/>
              </a:prstGeom>
              <a:blipFill>
                <a:blip r:embed="rId3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F1691A-A15A-1BBC-229D-5AF8F54D13C1}"/>
                  </a:ext>
                </a:extLst>
              </p:cNvPr>
              <p:cNvSpPr txBox="1"/>
              <p:nvPr/>
            </p:nvSpPr>
            <p:spPr>
              <a:xfrm>
                <a:off x="4146814" y="1898801"/>
                <a:ext cx="4158268" cy="502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&amp;  </m:t>
                      </m:r>
                      <m:r>
                        <m:rPr>
                          <m:sty m:val="p"/>
                        </m:rPr>
                        <a:rPr lang="ko-KR" altLang="en-US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=32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&amp; 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=938.95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F1691A-A15A-1BBC-229D-5AF8F54D1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814" y="1898801"/>
                <a:ext cx="4158268" cy="502253"/>
              </a:xfrm>
              <a:prstGeom prst="rect">
                <a:avLst/>
              </a:prstGeom>
              <a:blipFill>
                <a:blip r:embed="rId33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311414-F5B9-8D1B-0859-40011D1A051B}"/>
                  </a:ext>
                </a:extLst>
              </p:cNvPr>
              <p:cNvSpPr txBox="1"/>
              <p:nvPr/>
            </p:nvSpPr>
            <p:spPr>
              <a:xfrm>
                <a:off x="7547010" y="1648548"/>
                <a:ext cx="37190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&amp;  </m:t>
                      </m:r>
                      <m:r>
                        <m:rPr>
                          <m:sty m:val="p"/>
                        </m:rPr>
                        <a:rPr lang="ko-KR" altLang="en-US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=0.67  &amp;  </m:t>
                      </m:r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=1.27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&amp;   </m:t>
                      </m:r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altLang="ko-KR" sz="1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=0.67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en-US" altLang="ko-KR" sz="1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311414-F5B9-8D1B-0859-40011D1A0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010" y="1648548"/>
                <a:ext cx="3719022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FF09264-D3EB-0546-C2F5-753F9E0B6D3A}"/>
              </a:ext>
            </a:extLst>
          </p:cNvPr>
          <p:cNvCxnSpPr>
            <a:cxnSpLocks/>
          </p:cNvCxnSpPr>
          <p:nvPr/>
        </p:nvCxnSpPr>
        <p:spPr>
          <a:xfrm flipV="1">
            <a:off x="4723655" y="3329342"/>
            <a:ext cx="2337545" cy="1008978"/>
          </a:xfrm>
          <a:prstGeom prst="line">
            <a:avLst/>
          </a:prstGeom>
          <a:ln w="412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3001BAC-B07B-4C9F-5FDF-BD505A56B668}"/>
              </a:ext>
            </a:extLst>
          </p:cNvPr>
          <p:cNvCxnSpPr>
            <a:cxnSpLocks/>
          </p:cNvCxnSpPr>
          <p:nvPr/>
        </p:nvCxnSpPr>
        <p:spPr>
          <a:xfrm flipV="1">
            <a:off x="6719303" y="4991533"/>
            <a:ext cx="827707" cy="383592"/>
          </a:xfrm>
          <a:prstGeom prst="line">
            <a:avLst/>
          </a:prstGeom>
          <a:ln w="412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9F56F181-822D-C64C-0CF7-F973FE35C7E5}"/>
              </a:ext>
            </a:extLst>
          </p:cNvPr>
          <p:cNvCxnSpPr>
            <a:cxnSpLocks/>
          </p:cNvCxnSpPr>
          <p:nvPr/>
        </p:nvCxnSpPr>
        <p:spPr>
          <a:xfrm flipV="1">
            <a:off x="6913508" y="3373649"/>
            <a:ext cx="2337545" cy="1008978"/>
          </a:xfrm>
          <a:prstGeom prst="line">
            <a:avLst/>
          </a:prstGeom>
          <a:ln w="412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슬라이드 번호 개체 틀 14">
            <a:extLst>
              <a:ext uri="{FF2B5EF4-FFF2-40B4-BE49-F238E27FC236}">
                <a16:creationId xmlns:a16="http://schemas.microsoft.com/office/drawing/2014/main" id="{FDCA32CC-D498-DE75-4DB8-1AEA04F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29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3750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78285EF-767B-864A-9777-1D03815286C7}"/>
              </a:ext>
            </a:extLst>
          </p:cNvPr>
          <p:cNvSpPr txBox="1"/>
          <p:nvPr/>
        </p:nvSpPr>
        <p:spPr>
          <a:xfrm>
            <a:off x="288100" y="2751891"/>
            <a:ext cx="11903900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4400" dirty="0">
                <a:latin typeface="Cambria Math" panose="02040503050406030204" pitchFamily="18" charset="0"/>
              </a:rPr>
              <a:t>I.</a:t>
            </a:r>
            <a:r>
              <a:rPr lang="ko-KR" altLang="en-US" sz="4400" b="0" i="0" dirty="0">
                <a:latin typeface="Cambria Math" panose="02040503050406030204" pitchFamily="18" charset="0"/>
              </a:rPr>
              <a:t> </a:t>
            </a:r>
            <a:r>
              <a:rPr lang="en" altLang="ko-Kore-KR" sz="4400" b="1" dirty="0">
                <a:solidFill>
                  <a:srgbClr val="1A63A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Infrared Spectroscopy for Impurity Detection </a:t>
            </a:r>
            <a:br>
              <a:rPr lang="en" altLang="ko-Kore-KR" sz="4400" b="1" dirty="0">
                <a:solidFill>
                  <a:srgbClr val="1A63A0"/>
                </a:solidFill>
                <a:highlight>
                  <a:srgbClr val="FFFFFF"/>
                </a:highlight>
                <a:latin typeface="Roboto" panose="02000000000000000000" pitchFamily="2" charset="0"/>
              </a:rPr>
            </a:br>
            <a:r>
              <a:rPr lang="en" altLang="ko-Kore-KR" sz="4400" b="1" dirty="0">
                <a:solidFill>
                  <a:srgbClr val="1A63A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in Scintillators </a:t>
            </a:r>
            <a:endParaRPr lang="ko-KR" altLang="en-US" sz="44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2A3A35A-1B81-4AAA-3AC3-046AE336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8276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74C2A15-0EC4-B487-B10D-726C29AD6EA2}"/>
              </a:ext>
            </a:extLst>
          </p:cNvPr>
          <p:cNvSpPr/>
          <p:nvPr/>
        </p:nvSpPr>
        <p:spPr>
          <a:xfrm>
            <a:off x="8729189" y="2898544"/>
            <a:ext cx="3160451" cy="916691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/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blipFill>
                <a:blip r:embed="rId18"/>
                <a:stretch>
                  <a:fillRect l="-880" t="-545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848C87-BCE2-A2C0-E00F-AA68EC42D785}"/>
                  </a:ext>
                </a:extLst>
              </p:cNvPr>
              <p:cNvSpPr txBox="1"/>
              <p:nvPr/>
            </p:nvSpPr>
            <p:spPr>
              <a:xfrm>
                <a:off x="237864" y="1255578"/>
                <a:ext cx="9002539" cy="854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ko-KR" altLang="en-US" sz="1800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sub>
                              </m:sSub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p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sub>
                              </m:sSub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i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 smtClean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848C87-BCE2-A2C0-E00F-AA68EC42D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4" y="1255578"/>
                <a:ext cx="9002539" cy="85414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1BA7A4-348E-5595-2B50-3CC968AFDDCA}"/>
                  </a:ext>
                </a:extLst>
              </p:cNvPr>
              <p:cNvSpPr txBox="1"/>
              <p:nvPr/>
            </p:nvSpPr>
            <p:spPr>
              <a:xfrm>
                <a:off x="1012061" y="2069105"/>
                <a:ext cx="8180707" cy="860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ko-KR" altLang="en-US" sz="1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Sup>
                                <m:sSub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8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altLang="ko-KR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i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 smtClean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 smtClean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1BA7A4-348E-5595-2B50-3CC968AFD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61" y="2069105"/>
                <a:ext cx="8180707" cy="8609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1378EC1-5193-1161-C72E-EBFAF56690B7}"/>
                  </a:ext>
                </a:extLst>
              </p:cNvPr>
              <p:cNvSpPr txBox="1"/>
              <p:nvPr/>
            </p:nvSpPr>
            <p:spPr>
              <a:xfrm>
                <a:off x="1105534" y="2932406"/>
                <a:ext cx="4472306" cy="816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αβ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πν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altLang="ko-KR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 smtClean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p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  <m:r>
                                    <a:rPr lang="en-US" altLang="ko-KR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altLang="ko-KR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i="0" smtClean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p>
                                      <m:r>
                                        <a:rPr lang="en-US" altLang="ko-KR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  <m:r>
                                    <a:rPr lang="en-US" altLang="ko-KR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1378EC1-5193-1161-C72E-EBFAF5669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534" y="2932406"/>
                <a:ext cx="4472306" cy="81663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A8AF47-0F44-0A50-67D7-6695787477E1}"/>
                  </a:ext>
                </a:extLst>
              </p:cNvPr>
              <p:cNvSpPr txBox="1"/>
              <p:nvPr/>
            </p:nvSpPr>
            <p:spPr>
              <a:xfrm>
                <a:off x="585451" y="3937814"/>
                <a:ext cx="7180378" cy="718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∗ 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b="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p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ko-KR" altLang="en-US" sz="1600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d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b="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p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</m:d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 &amp;  </m:t>
                      </m:r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ko-KR" altLang="en-US" sz="160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</m:d>
                      <m:r>
                        <a:rPr lang="en-US" altLang="ko-KR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p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ko-KR" sz="1600" i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ko-KR" sz="1600" i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A8AF47-0F44-0A50-67D7-669578747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51" y="3937814"/>
                <a:ext cx="7180378" cy="71840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AF89EF-377C-B3CB-E015-FF0A0BBFB4BF}"/>
                  </a:ext>
                </a:extLst>
              </p:cNvPr>
              <p:cNvSpPr txBox="1"/>
              <p:nvPr/>
            </p:nvSpPr>
            <p:spPr>
              <a:xfrm>
                <a:off x="727540" y="4660422"/>
                <a:ext cx="7434679" cy="730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 i="0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</m:e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  <m:e>
                              <m:f>
                                <m:f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600" i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p>
                                          <m:r>
                                            <a:rPr lang="en-US" altLang="ko-KR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ko-KR" altLang="en-US" sz="1600" i="0">
                                              <a:latin typeface="Cambria Math" panose="02040503050406030204" pitchFamily="18" charset="0"/>
                                            </a:rPr>
                                            <m:t>ϵ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ko-KR" sz="1600" i="0">
                                                  <a:latin typeface="Cambria Math" panose="02040503050406030204" pitchFamily="18" charset="0"/>
                                                </a:rPr>
                                                <m:t>r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altLang="ko-K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altLang="ko-KR" sz="1600" i="0">
                                                      <a:latin typeface="Cambria Math" panose="02040503050406030204" pitchFamily="18" charset="0"/>
                                                    </a:rPr>
                                                    <m:t>i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sz="160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altLang="ko-KR" sz="16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ko-KR" sz="1600" i="0">
                                                  <a:latin typeface="Cambria Math" panose="02040503050406030204" pitchFamily="18" charset="0"/>
                                                </a:rPr>
                                                <m:t>r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altLang="ko-K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altLang="ko-KR" sz="1600" i="0">
                                                      <a:latin typeface="Cambria Math" panose="02040503050406030204" pitchFamily="18" charset="0"/>
                                                    </a:rPr>
                                                    <m:t>i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sz="1600" i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60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60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b="0" i="0" smtClean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600" b="0" i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b="0" i="0" smtClean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n-US" altLang="ko-KR" sz="1600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ko-KR" sz="160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AF89EF-377C-B3CB-E015-FF0A0BBFB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0" y="4660422"/>
                <a:ext cx="7434679" cy="73096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DC81CF-BC03-8258-CD12-85FE94FAB4C0}"/>
                  </a:ext>
                </a:extLst>
              </p:cNvPr>
              <p:cNvSpPr txBox="1"/>
              <p:nvPr/>
            </p:nvSpPr>
            <p:spPr>
              <a:xfrm>
                <a:off x="727540" y="5444583"/>
                <a:ext cx="5469910" cy="530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i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</m:e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60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 smtClean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  <m:e>
                              <m:f>
                                <m:f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ν</m:t>
                                      </m:r>
                                    </m:e>
                                    <m:sub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ν</m:t>
                                      </m:r>
                                    </m:e>
                                    <m:sub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ko-KR" altLang="en-US" sz="1600" i="0" smtClean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en-US" altLang="ko-KR" sz="16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DC81CF-BC03-8258-CD12-85FE94FAB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0" y="5444583"/>
                <a:ext cx="5469910" cy="53059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9B4015-D53D-2D2D-9A15-C80743B78403}"/>
                  </a:ext>
                </a:extLst>
              </p:cNvPr>
              <p:cNvSpPr txBox="1"/>
              <p:nvPr/>
            </p:nvSpPr>
            <p:spPr>
              <a:xfrm>
                <a:off x="6014719" y="5520428"/>
                <a:ext cx="5140750" cy="3781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&amp;     </m:t>
                      </m:r>
                      <m:sSub>
                        <m:sSub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i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ko-KR" altLang="en-US" sz="160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p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ko-KR" altLang="en-US" sz="160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ko-KR" altLang="en-US" sz="160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</m:d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altLang="ko-KR" sz="160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υ</m:t>
                                  </m:r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60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  <m: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altLang="ko-KR" sz="160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ko-KR" sz="16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60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en-US" altLang="ko-KR" sz="160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ko-KR" altLang="en-US" sz="1600" i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altLang="ko-KR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ko-KR" altLang="en-US" sz="1600" i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  <m:r>
                                    <a:rPr lang="en-US" altLang="ko-KR" sz="160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altLang="ko-KR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9B4015-D53D-2D2D-9A15-C80743B78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719" y="5520428"/>
                <a:ext cx="5140750" cy="378117"/>
              </a:xfrm>
              <a:prstGeom prst="rect">
                <a:avLst/>
              </a:prstGeom>
              <a:blipFill>
                <a:blip r:embed="rId2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6744FD40-E792-C09A-933C-9A9207CC7DDE}"/>
              </a:ext>
            </a:extLst>
          </p:cNvPr>
          <p:cNvSpPr txBox="1"/>
          <p:nvPr/>
        </p:nvSpPr>
        <p:spPr>
          <a:xfrm>
            <a:off x="0" y="6509907"/>
            <a:ext cx="105187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QCSH: A full quantum computer nuclear shell-model package | Science China Physics, Mechanics &amp; Astronomy (springer.com)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0B7D39E7-F5DC-27C6-9544-4DE2C1B3FAC9}"/>
              </a:ext>
            </a:extLst>
          </p:cNvPr>
          <p:cNvCxnSpPr>
            <a:cxnSpLocks/>
          </p:cNvCxnSpPr>
          <p:nvPr/>
        </p:nvCxnSpPr>
        <p:spPr>
          <a:xfrm>
            <a:off x="1953711" y="1806563"/>
            <a:ext cx="8022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1A00C52-323C-B8A1-0FFA-0000B3225B55}"/>
              </a:ext>
            </a:extLst>
          </p:cNvPr>
          <p:cNvCxnSpPr>
            <a:cxnSpLocks/>
          </p:cNvCxnSpPr>
          <p:nvPr/>
        </p:nvCxnSpPr>
        <p:spPr>
          <a:xfrm>
            <a:off x="888047" y="4488803"/>
            <a:ext cx="8022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31BD7424-AA11-2609-673D-EE0925EB5875}"/>
              </a:ext>
            </a:extLst>
          </p:cNvPr>
          <p:cNvCxnSpPr>
            <a:cxnSpLocks/>
          </p:cNvCxnSpPr>
          <p:nvPr/>
        </p:nvCxnSpPr>
        <p:spPr>
          <a:xfrm>
            <a:off x="5144967" y="1824966"/>
            <a:ext cx="1553521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34F2B754-F5C0-3EAD-B69D-BED235DCA226}"/>
              </a:ext>
            </a:extLst>
          </p:cNvPr>
          <p:cNvCxnSpPr>
            <a:cxnSpLocks/>
          </p:cNvCxnSpPr>
          <p:nvPr/>
        </p:nvCxnSpPr>
        <p:spPr>
          <a:xfrm>
            <a:off x="858678" y="5218406"/>
            <a:ext cx="1553521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8A20AB8F-B00C-D3C4-0563-F581CFA67EFC}"/>
              </a:ext>
            </a:extLst>
          </p:cNvPr>
          <p:cNvCxnSpPr>
            <a:cxnSpLocks/>
          </p:cNvCxnSpPr>
          <p:nvPr/>
        </p:nvCxnSpPr>
        <p:spPr>
          <a:xfrm>
            <a:off x="2142902" y="2629523"/>
            <a:ext cx="802256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4DC94B48-9C74-9E01-0CF0-2F9AE262FCB8}"/>
              </a:ext>
            </a:extLst>
          </p:cNvPr>
          <p:cNvCxnSpPr>
            <a:cxnSpLocks/>
          </p:cNvCxnSpPr>
          <p:nvPr/>
        </p:nvCxnSpPr>
        <p:spPr>
          <a:xfrm>
            <a:off x="4428902" y="4488803"/>
            <a:ext cx="802256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4DBDA6D9-E46A-DA82-2688-7AFB6CEAB1A8}"/>
              </a:ext>
            </a:extLst>
          </p:cNvPr>
          <p:cNvCxnSpPr>
            <a:cxnSpLocks/>
          </p:cNvCxnSpPr>
          <p:nvPr/>
        </p:nvCxnSpPr>
        <p:spPr>
          <a:xfrm>
            <a:off x="5238974" y="2629523"/>
            <a:ext cx="1553521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FEECE3A2-4358-A218-FCCF-733583CBC402}"/>
              </a:ext>
            </a:extLst>
          </p:cNvPr>
          <p:cNvCxnSpPr>
            <a:cxnSpLocks/>
          </p:cNvCxnSpPr>
          <p:nvPr/>
        </p:nvCxnSpPr>
        <p:spPr>
          <a:xfrm>
            <a:off x="858998" y="5934537"/>
            <a:ext cx="1553521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5894BADD-3F06-78C4-1693-1BA746D4FBEF}"/>
              </a:ext>
            </a:extLst>
          </p:cNvPr>
          <p:cNvCxnSpPr>
            <a:cxnSpLocks/>
          </p:cNvCxnSpPr>
          <p:nvPr/>
        </p:nvCxnSpPr>
        <p:spPr>
          <a:xfrm>
            <a:off x="2102141" y="3488043"/>
            <a:ext cx="1553521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EF8562F2-19F2-2B6A-3546-E32130C46E33}"/>
              </a:ext>
            </a:extLst>
          </p:cNvPr>
          <p:cNvCxnSpPr>
            <a:cxnSpLocks/>
          </p:cNvCxnSpPr>
          <p:nvPr/>
        </p:nvCxnSpPr>
        <p:spPr>
          <a:xfrm>
            <a:off x="6366293" y="5918865"/>
            <a:ext cx="1553521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38AB60C-268B-BE52-CD45-E71DBCB8CC12}"/>
                  </a:ext>
                </a:extLst>
              </p:cNvPr>
              <p:cNvSpPr txBox="1"/>
              <p:nvPr/>
            </p:nvSpPr>
            <p:spPr>
              <a:xfrm>
                <a:off x="8534655" y="2986455"/>
                <a:ext cx="361421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ko-K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ko-KR" alt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  <m:sup>
                          <m:r>
                            <a:rPr lang="en-US" altLang="ko-KR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ko-KR" alt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altLang="ko-KR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ko-KR" sz="160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{1,2,…,</m:t>
                      </m:r>
                      <m:sSub>
                        <m:sSub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ko-KR" alt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38AB60C-268B-BE52-CD45-E71DBCB8C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655" y="2986455"/>
                <a:ext cx="3614210" cy="338554"/>
              </a:xfrm>
              <a:prstGeom prst="rect">
                <a:avLst/>
              </a:prstGeom>
              <a:blipFill>
                <a:blip r:embed="rId2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100C836-F957-CB3C-CDE8-AFE00CD09707}"/>
                  </a:ext>
                </a:extLst>
              </p:cNvPr>
              <p:cNvSpPr txBox="1"/>
              <p:nvPr/>
            </p:nvSpPr>
            <p:spPr>
              <a:xfrm>
                <a:off x="8524495" y="3367873"/>
                <a:ext cx="361421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ko-KR" altLang="en-US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ko-K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ko-KR" alt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altLang="ko-KR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ko-KR" alt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en-US" altLang="ko-KR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ko-KR" altLang="en-US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ko-KR" sz="160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{1,2,…,</m:t>
                      </m:r>
                      <m:sSub>
                        <m:sSubPr>
                          <m:ctrlPr>
                            <a:rPr lang="en-US" altLang="ko-K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ko-KR" alt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ko-KR" alt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100C836-F957-CB3C-CDE8-AFE00CD0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495" y="3367873"/>
                <a:ext cx="3614210" cy="338554"/>
              </a:xfrm>
              <a:prstGeom prst="rect">
                <a:avLst/>
              </a:prstGeom>
              <a:blipFill>
                <a:blip r:embed="rId2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90FC81D2-5E93-D4AC-CD29-FF0CE7BC75A3}"/>
              </a:ext>
            </a:extLst>
          </p:cNvPr>
          <p:cNvCxnSpPr>
            <a:cxnSpLocks/>
          </p:cNvCxnSpPr>
          <p:nvPr/>
        </p:nvCxnSpPr>
        <p:spPr>
          <a:xfrm flipV="1">
            <a:off x="4230940" y="1477335"/>
            <a:ext cx="4911648" cy="433761"/>
          </a:xfrm>
          <a:prstGeom prst="line">
            <a:avLst/>
          </a:prstGeom>
          <a:ln w="412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EBC7F0E-4CE4-A569-5B80-89F9D96B122E}"/>
              </a:ext>
            </a:extLst>
          </p:cNvPr>
          <p:cNvCxnSpPr>
            <a:cxnSpLocks/>
          </p:cNvCxnSpPr>
          <p:nvPr/>
        </p:nvCxnSpPr>
        <p:spPr>
          <a:xfrm flipV="1">
            <a:off x="4230940" y="2261051"/>
            <a:ext cx="4911648" cy="433761"/>
          </a:xfrm>
          <a:prstGeom prst="line">
            <a:avLst/>
          </a:prstGeom>
          <a:ln w="412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228568-C826-AA80-1943-20D4320E31E7}"/>
                  </a:ext>
                </a:extLst>
              </p:cNvPr>
              <p:cNvSpPr txBox="1"/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Deuteron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228568-C826-AA80-1943-20D4320E3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blipFill>
                <a:blip r:embed="rId30"/>
                <a:stretch>
                  <a:fillRect l="-6477" t="-28000" r="-2850" b="-4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D93038B-D1DD-3FE5-F713-EFA52E97CAB2}"/>
              </a:ext>
            </a:extLst>
          </p:cNvPr>
          <p:cNvSpPr txBox="1"/>
          <p:nvPr/>
        </p:nvSpPr>
        <p:spPr>
          <a:xfrm>
            <a:off x="481263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8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C4107A4-12F7-3C28-522D-A4B5EDF87756}"/>
              </a:ext>
            </a:extLst>
          </p:cNvPr>
          <p:cNvCxnSpPr>
            <a:cxnSpLocks/>
          </p:cNvCxnSpPr>
          <p:nvPr/>
        </p:nvCxnSpPr>
        <p:spPr>
          <a:xfrm flipV="1">
            <a:off x="1029050" y="3143109"/>
            <a:ext cx="4911648" cy="433761"/>
          </a:xfrm>
          <a:prstGeom prst="line">
            <a:avLst/>
          </a:prstGeom>
          <a:ln w="412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F866BAD8-E0A4-262D-5CF5-587F66D6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90466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2A1238-DF5F-CD90-0A67-8E7BEB534355}"/>
                  </a:ext>
                </a:extLst>
              </p:cNvPr>
              <p:cNvSpPr txBox="1"/>
              <p:nvPr/>
            </p:nvSpPr>
            <p:spPr>
              <a:xfrm>
                <a:off x="237865" y="1255578"/>
                <a:ext cx="3675768" cy="926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  <m:brk m:alnAt="23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2A1238-DF5F-CD90-0A67-8E7BEB534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5" y="1255578"/>
                <a:ext cx="3675768" cy="9260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558CBB3-9688-5922-DDF6-D3F444322FB1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/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blipFill>
                <a:blip r:embed="rId18"/>
                <a:stretch>
                  <a:fillRect l="-880" t="-545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14">
            <a:extLst>
              <a:ext uri="{FF2B5EF4-FFF2-40B4-BE49-F238E27FC236}">
                <a16:creationId xmlns:a16="http://schemas.microsoft.com/office/drawing/2014/main" id="{C2FDEFAC-B54E-44B7-6596-23470777D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08" y="3947161"/>
            <a:ext cx="4549971" cy="9217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1E01E0-A2F3-3094-9A65-3A42E74BB1BE}"/>
                  </a:ext>
                </a:extLst>
              </p:cNvPr>
              <p:cNvSpPr txBox="1"/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Deuteron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1E01E0-A2F3-3094-9A65-3A42E74BB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blipFill>
                <a:blip r:embed="rId21"/>
                <a:stretch>
                  <a:fillRect l="-6477" t="-28000" r="-2850" b="-4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305B7DE-0E5F-1597-C547-A73DD63A19F3}"/>
              </a:ext>
            </a:extLst>
          </p:cNvPr>
          <p:cNvSpPr txBox="1"/>
          <p:nvPr/>
        </p:nvSpPr>
        <p:spPr>
          <a:xfrm>
            <a:off x="-8036" y="650076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600" b="0" u="sng" dirty="0">
                <a:solidFill>
                  <a:schemeClr val="bg1"/>
                </a:solidFill>
                <a:effectLst/>
              </a:rPr>
              <a:t>Phys. Rev. Lett. 120, 210501-Published 23 May 2018</a:t>
            </a:r>
            <a:endParaRPr lang="ko-KR" altLang="en-US" sz="1600" u="sng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94B36-507B-BE21-FC95-8AB90B26D946}"/>
              </a:ext>
            </a:extLst>
          </p:cNvPr>
          <p:cNvSpPr txBox="1"/>
          <p:nvPr/>
        </p:nvSpPr>
        <p:spPr>
          <a:xfrm>
            <a:off x="481263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9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E73D9E-BC2A-1C83-10BB-6CD6E9D6E69C}"/>
                  </a:ext>
                </a:extLst>
              </p:cNvPr>
              <p:cNvSpPr txBox="1"/>
              <p:nvPr/>
            </p:nvSpPr>
            <p:spPr>
              <a:xfrm>
                <a:off x="154505" y="3361708"/>
                <a:ext cx="49650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Jordan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Wigner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transformation</m:t>
                      </m:r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method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E73D9E-BC2A-1C83-10BB-6CD6E9D6E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05" y="3361708"/>
                <a:ext cx="4965071" cy="369332"/>
              </a:xfrm>
              <a:prstGeom prst="rect">
                <a:avLst/>
              </a:prstGeom>
              <a:blipFill>
                <a:blip r:embed="rId2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982139-B9BC-D477-9AC5-1226DB8ED372}"/>
                  </a:ext>
                </a:extLst>
              </p:cNvPr>
              <p:cNvSpPr txBox="1"/>
              <p:nvPr/>
            </p:nvSpPr>
            <p:spPr>
              <a:xfrm>
                <a:off x="544352" y="2142448"/>
                <a:ext cx="9985686" cy="1249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d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bSup>
                            <m:sSubSup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p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d>
                                <m:d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800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ko-KR" sz="18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rad>
                          <m:sSubSup>
                            <m:sSubSup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p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800" b="0" i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altLang="ko-KR" sz="18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rad>
                          <m:sSubSup>
                            <m:sSubSup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p>
                                  <m: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ko-KR" sz="18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 &amp;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d>
                      <m:r>
                        <a:rPr lang="en-US" altLang="ko-KR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ko-KR" alt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ko-KR" alt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ko-KR" altLang="en-US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982139-B9BC-D477-9AC5-1226DB8ED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52" y="2142448"/>
                <a:ext cx="9985686" cy="124970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그림 19">
            <a:extLst>
              <a:ext uri="{FF2B5EF4-FFF2-40B4-BE49-F238E27FC236}">
                <a16:creationId xmlns:a16="http://schemas.microsoft.com/office/drawing/2014/main" id="{CE784141-1C7D-801D-97AE-B4AB40F1BAF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2" y="3891480"/>
            <a:ext cx="3732248" cy="216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011EE53B-4980-47C4-4B28-7E2787F875DC}"/>
              </a:ext>
            </a:extLst>
          </p:cNvPr>
          <p:cNvSpPr/>
          <p:nvPr/>
        </p:nvSpPr>
        <p:spPr>
          <a:xfrm>
            <a:off x="7064945" y="3833730"/>
            <a:ext cx="4793380" cy="2287939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8040C9E-5A07-EA74-876D-D5812E1E0B63}"/>
              </a:ext>
            </a:extLst>
          </p:cNvPr>
          <p:cNvCxnSpPr>
            <a:cxnSpLocks/>
          </p:cNvCxnSpPr>
          <p:nvPr/>
        </p:nvCxnSpPr>
        <p:spPr>
          <a:xfrm>
            <a:off x="2159063" y="1873619"/>
            <a:ext cx="8022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8603F7F-14E4-0273-5DD4-CA30BA9101E5}"/>
              </a:ext>
            </a:extLst>
          </p:cNvPr>
          <p:cNvCxnSpPr>
            <a:cxnSpLocks/>
          </p:cNvCxnSpPr>
          <p:nvPr/>
        </p:nvCxnSpPr>
        <p:spPr>
          <a:xfrm>
            <a:off x="2159063" y="1945870"/>
            <a:ext cx="802256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01906B03-7CA3-37FF-874E-0FAC07F60D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08" y="4981223"/>
            <a:ext cx="4549971" cy="1031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DCB5BA53-6CF1-55F5-66F4-C92BBCE2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82385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3D46A54-B441-A7C0-480C-14648C3E5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3" y="1386908"/>
            <a:ext cx="6400800" cy="4703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/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+mj-lt"/>
                  <a:buAutoNum type="roman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B1678C-45F8-1EA7-1C9B-BDC056435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23" y="259791"/>
                <a:ext cx="3464042" cy="338554"/>
              </a:xfrm>
              <a:prstGeom prst="rect">
                <a:avLst/>
              </a:prstGeom>
              <a:blipFill>
                <a:blip r:embed="rId18"/>
                <a:stretch>
                  <a:fillRect l="-880" t="-545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잉크 24">
                <a:extLst>
                  <a:ext uri="{FF2B5EF4-FFF2-40B4-BE49-F238E27FC236}">
                    <a16:creationId xmlns:a16="http://schemas.microsoft.com/office/drawing/2014/main" id="{C03136FE-DCD6-A973-C783-C3A558FB3D74}"/>
                  </a:ext>
                </a:extLst>
              </p14:cNvPr>
              <p14:cNvContentPartPr/>
              <p14:nvPr/>
            </p14:nvContentPartPr>
            <p14:xfrm>
              <a:off x="576073" y="3937036"/>
              <a:ext cx="1316736" cy="627"/>
            </p14:xfrm>
          </p:contentPart>
        </mc:Choice>
        <mc:Fallback xmlns="">
          <p:pic>
            <p:nvPicPr>
              <p:cNvPr id="25" name="잉크 24">
                <a:extLst>
                  <a:ext uri="{FF2B5EF4-FFF2-40B4-BE49-F238E27FC236}">
                    <a16:creationId xmlns:a16="http://schemas.microsoft.com/office/drawing/2014/main" id="{C03136FE-DCD6-A973-C783-C3A558FB3D7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0067" y="3811636"/>
                <a:ext cx="1388388" cy="2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50C8A3-48B8-B028-7B87-345760F13870}"/>
                  </a:ext>
                </a:extLst>
              </p:cNvPr>
              <p:cNvSpPr txBox="1"/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571500" indent="-571500">
                  <a:buFont typeface="+mj-lt"/>
                  <a:buAutoNum type="alphaUcPeriod" startAt="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Deuteron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50C8A3-48B8-B028-7B87-345760F1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434" y="504585"/>
                <a:ext cx="2351606" cy="307777"/>
              </a:xfrm>
              <a:prstGeom prst="rect">
                <a:avLst/>
              </a:prstGeom>
              <a:blipFill>
                <a:blip r:embed="rId33"/>
                <a:stretch>
                  <a:fillRect l="-6477" t="-28000" r="-2850" b="-4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직사각형 2">
            <a:extLst>
              <a:ext uri="{FF2B5EF4-FFF2-40B4-BE49-F238E27FC236}">
                <a16:creationId xmlns:a16="http://schemas.microsoft.com/office/drawing/2014/main" id="{BF085BEA-0173-EC8B-6498-5B3BCF4358A5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6AD6735-E74A-77C6-1172-E1369DB7C294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250680B-8CC6-01DC-CEC4-D8F64888E57B}"/>
              </a:ext>
            </a:extLst>
          </p:cNvPr>
          <p:cNvSpPr/>
          <p:nvPr/>
        </p:nvSpPr>
        <p:spPr>
          <a:xfrm>
            <a:off x="0" y="314960"/>
            <a:ext cx="1991360" cy="68072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06B06A-BBA7-B099-CA31-6FD778E1A1D2}"/>
              </a:ext>
            </a:extLst>
          </p:cNvPr>
          <p:cNvSpPr txBox="1"/>
          <p:nvPr/>
        </p:nvSpPr>
        <p:spPr>
          <a:xfrm>
            <a:off x="423513" y="433377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41D61"/>
                </a:solidFill>
                <a:latin typeface="+mj-ea"/>
                <a:ea typeface="+mj-ea"/>
              </a:rPr>
              <a:t>11 page</a:t>
            </a:r>
            <a:endParaRPr lang="ko-KR" altLang="en-US" sz="2000" dirty="0">
              <a:solidFill>
                <a:srgbClr val="441D61"/>
              </a:solidFill>
              <a:latin typeface="+mj-ea"/>
              <a:ea typeface="+mj-ea"/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A90C7A26-D687-BEA7-2D69-A43F3B4EF245}"/>
              </a:ext>
            </a:extLst>
          </p:cNvPr>
          <p:cNvGraphicFramePr>
            <a:graphicFrameLocks noGrp="1"/>
          </p:cNvGraphicFramePr>
          <p:nvPr/>
        </p:nvGraphicFramePr>
        <p:xfrm>
          <a:off x="3384120" y="4761431"/>
          <a:ext cx="6880385" cy="1478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21502">
                  <a:extLst>
                    <a:ext uri="{9D8B030D-6E8A-4147-A177-3AD203B41FA5}">
                      <a16:colId xmlns:a16="http://schemas.microsoft.com/office/drawing/2014/main" val="2721081545"/>
                    </a:ext>
                  </a:extLst>
                </a:gridCol>
                <a:gridCol w="2440768">
                  <a:extLst>
                    <a:ext uri="{9D8B030D-6E8A-4147-A177-3AD203B41FA5}">
                      <a16:colId xmlns:a16="http://schemas.microsoft.com/office/drawing/2014/main" val="30213787"/>
                    </a:ext>
                  </a:extLst>
                </a:gridCol>
                <a:gridCol w="2718115">
                  <a:extLst>
                    <a:ext uri="{9D8B030D-6E8A-4147-A177-3AD203B41FA5}">
                      <a16:colId xmlns:a16="http://schemas.microsoft.com/office/drawing/2014/main" val="2092727238"/>
                    </a:ext>
                  </a:extLst>
                </a:gridCol>
              </a:tblGrid>
              <a:tr h="2766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Ancillary Qubits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Binding Energy (MeV)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QPU Access Time (</a:t>
                      </a:r>
                      <a:r>
                        <a:rPr lang="en-US" altLang="ko-KR" sz="1800" dirty="0" err="1"/>
                        <a:t>ms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215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1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-0.22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79.76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533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2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-1.69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122.2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5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3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-2.19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159.5</a:t>
                      </a:r>
                      <a:endParaRPr lang="ko-KR" altLang="en-US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26729"/>
                  </a:ext>
                </a:extLst>
              </a:tr>
            </a:tbl>
          </a:graphicData>
        </a:graphic>
      </p:graphicFrame>
      <p:pic>
        <p:nvPicPr>
          <p:cNvPr id="21" name="그림 20">
            <a:extLst>
              <a:ext uri="{FF2B5EF4-FFF2-40B4-BE49-F238E27FC236}">
                <a16:creationId xmlns:a16="http://schemas.microsoft.com/office/drawing/2014/main" id="{D9AFAACF-0147-9FBA-E3DF-F07E10F76B4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48852" y="1407594"/>
            <a:ext cx="4719635" cy="3202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5F6B91-ABFD-58DF-DD77-F2EF39DD1D96}"/>
                  </a:ext>
                </a:extLst>
              </p:cNvPr>
              <p:cNvSpPr txBox="1"/>
              <p:nvPr/>
            </p:nvSpPr>
            <p:spPr>
              <a:xfrm>
                <a:off x="10132360" y="3015558"/>
                <a:ext cx="1536449" cy="461665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ko-KR" sz="2400" b="1" smtClean="0">
                          <a:solidFill>
                            <a:srgbClr val="002060"/>
                          </a:solidFill>
                        </a:rPr>
                        <m:t>−2.</m:t>
                      </m:r>
                      <m:r>
                        <m:rPr>
                          <m:nor/>
                        </m:rPr>
                        <a:rPr lang="en-US" altLang="ko-KR" sz="2400" b="1" i="0" smtClean="0">
                          <a:solidFill>
                            <a:srgbClr val="002060"/>
                          </a:solidFill>
                        </a:rPr>
                        <m:t>19</m:t>
                      </m:r>
                      <m:r>
                        <m:rPr>
                          <m:nor/>
                        </m:rPr>
                        <a:rPr lang="en-US" altLang="ko-KR" sz="2400" b="1" i="0" smtClean="0">
                          <a:solidFill>
                            <a:srgbClr val="002060"/>
                          </a:solidFill>
                        </a:rPr>
                        <m:t>MeV</m:t>
                      </m:r>
                    </m:oMath>
                  </m:oMathPara>
                </a14:m>
                <a:endParaRPr lang="ko-KR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5F6B91-ABFD-58DF-DD77-F2EF39DD1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360" y="3015558"/>
                <a:ext cx="1536449" cy="46166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50A0169-6750-9791-594E-C71EDBEC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73444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C6267D-947D-C275-54D3-AEE2CB71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Conclusions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EB42E6-1937-6293-3261-51026D201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+mj-lt"/>
              <a:buAutoNum type="arabicPeriod"/>
            </a:pPr>
            <a:r>
              <a:rPr lang="en" altLang="ko-Kore-KR" dirty="0"/>
              <a:t>We presented a comprehensive analysis of infrared (IR) spectra for linear alkyl benzene (LAB)-based scintillation solutions, focusing on the detection and identification of impurities.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Acetone, a common contaminant from cleaning procedures, was detected by its characteristic absorption peaks at 1200, 1360, and 1700 cm−1.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Water, an inevitable by-product of Gd-loaded LAB using a neutralization reaction process, was identified through distinct O-H stretching and H-O-H bending vibrations at 3200-3600 cm−1 and 1600 cm−1, respectively.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The IR spectra of IMP1, IMP2, and IMP3 were theoretically calculated, revealing unique absorption bands for key functional groups, including carbonyl (C=O), amide (C-N), sulfoxide (S=O), aryl chloride (</a:t>
            </a:r>
            <a:r>
              <a:rPr lang="en" altLang="ko-Kore-KR" dirty="0" err="1"/>
              <a:t>Ar</a:t>
            </a:r>
            <a:r>
              <a:rPr lang="en" altLang="ko-Kore-KR" dirty="0"/>
              <a:t>-Cl), azo (N=N), and ether (C-O-C) groups.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The findings confirm the absence of these impurities in the LAB(+</a:t>
            </a:r>
            <a:r>
              <a:rPr lang="en" altLang="ko-Kore-KR" dirty="0" err="1"/>
              <a:t>PPO+bis-MSB</a:t>
            </a:r>
            <a:r>
              <a:rPr lang="en" altLang="ko-Kore-KR" dirty="0"/>
              <a:t>) sample, ensuring the high performance and accuracy of neutrino detectors.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B33AB0-FF78-D661-CA8C-0180563F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88179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F7844B-606C-9D7B-D4DA-C58ADE06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" altLang="ko-Kore-KR" sz="2800" dirty="0"/>
              <a:t>Applications of Quantum Computing: A New Approach to Understanding Quantum Many-Body Phenomena</a:t>
            </a:r>
            <a:endParaRPr kumimoji="1" lang="ko-Kore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37A52D6-6EAC-000E-AF9C-2D6C22DC1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" altLang="ko-Kore-KR" dirty="0"/>
              <a:t>Classical computers operate with bits, whereas quantum computers use qubits and can be categorized into two main types.</a:t>
            </a:r>
          </a:p>
          <a:p>
            <a:r>
              <a:rPr kumimoji="1" lang="en" altLang="ko-Kore-KR" dirty="0"/>
              <a:t>Our exploration of Quantum Annealing demonstrated its suitability for optimization problems, utilizing the D-Wave system to solve these issues.</a:t>
            </a:r>
          </a:p>
          <a:p>
            <a:r>
              <a:rPr kumimoji="1" lang="en" altLang="ko-Kore-KR" dirty="0"/>
              <a:t>We adapted the Hamiltonian of the deuteron model to make it compatible with quantum computing.</a:t>
            </a:r>
          </a:p>
          <a:p>
            <a:r>
              <a:rPr kumimoji="1" lang="en" altLang="ko-Kore-KR" dirty="0"/>
              <a:t>By gradually increasing the number of ancillary qubits, we computed the deuteron binding energy.</a:t>
            </a:r>
          </a:p>
          <a:p>
            <a:r>
              <a:rPr kumimoji="1" lang="en" altLang="ko-Kore-KR" dirty="0"/>
              <a:t>Our observations indicated that with more ancillary qubits, the calculated deuteron binding energy converged towards the experimental value of −2.22 MeV.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E3122C-AF8E-0234-484D-CCF13B05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115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65DA47-1B05-C153-39D7-559C4870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ko-Kore-KR" sz="6600" dirty="0"/>
              <a:t>Thank you for your attention!</a:t>
            </a:r>
            <a:endParaRPr kumimoji="1" lang="ko-Kore-KR" altLang="en-US" sz="66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51782B-8FC6-77E3-FD9D-088F0A6F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35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03308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AF23FEF-026E-22D5-C6AF-86512620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0" y="119892"/>
            <a:ext cx="7180328" cy="385459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1172F8E-80D7-C889-35E3-25E4F246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159" y="3128962"/>
            <a:ext cx="7378570" cy="3466271"/>
          </a:xfrm>
          <a:prstGeom prst="rect">
            <a:avLst/>
          </a:prstGeom>
        </p:spPr>
      </p:pic>
      <p:cxnSp>
        <p:nvCxnSpPr>
          <p:cNvPr id="5" name="직선 연결선[R] 4">
            <a:extLst>
              <a:ext uri="{FF2B5EF4-FFF2-40B4-BE49-F238E27FC236}">
                <a16:creationId xmlns:a16="http://schemas.microsoft.com/office/drawing/2014/main" id="{074EAC74-325F-02DB-6573-BF3E36D14E96}"/>
              </a:ext>
            </a:extLst>
          </p:cNvPr>
          <p:cNvCxnSpPr>
            <a:cxnSpLocks/>
          </p:cNvCxnSpPr>
          <p:nvPr/>
        </p:nvCxnSpPr>
        <p:spPr>
          <a:xfrm>
            <a:off x="5886450" y="5729287"/>
            <a:ext cx="5786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2082213-2097-A630-0B79-1BE84FBA7445}"/>
              </a:ext>
            </a:extLst>
          </p:cNvPr>
          <p:cNvCxnSpPr>
            <a:cxnSpLocks/>
          </p:cNvCxnSpPr>
          <p:nvPr/>
        </p:nvCxnSpPr>
        <p:spPr>
          <a:xfrm>
            <a:off x="4914900" y="5967412"/>
            <a:ext cx="2085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BDA037-B5E2-8564-5A07-71F91352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7560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418AA3-BEE6-75D6-944B-5A551EA3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620" y="297851"/>
            <a:ext cx="6334382" cy="6262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F5BD0-DE84-47AD-E23D-B386C93E910E}"/>
              </a:ext>
            </a:extLst>
          </p:cNvPr>
          <p:cNvSpPr txBox="1"/>
          <p:nvPr/>
        </p:nvSpPr>
        <p:spPr>
          <a:xfrm>
            <a:off x="6866078" y="113185"/>
            <a:ext cx="5074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Noto Light"/>
              </a:rPr>
              <a:t>New Physics: </a:t>
            </a:r>
            <a:r>
              <a:rPr lang="en" altLang="ko-Kore-KR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Noto Light"/>
              </a:rPr>
              <a:t>Sae</a:t>
            </a:r>
            <a:r>
              <a:rPr lang="en" altLang="ko-Kore-KR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Noto Light"/>
              </a:rPr>
              <a:t> Mulli, Vol. 74, No. 8, Aug 30 (2024)</a:t>
            </a:r>
            <a:endParaRPr lang="ko-Kore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6E094F3-FD78-A446-0FC4-BD3E1656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6767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CCF135-B345-8483-864F-E76D8E15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74" y="331219"/>
            <a:ext cx="9710252" cy="5647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A5BE1-D9C1-FFF8-06BF-879E519EEE91}"/>
              </a:ext>
            </a:extLst>
          </p:cNvPr>
          <p:cNvSpPr txBox="1"/>
          <p:nvPr/>
        </p:nvSpPr>
        <p:spPr>
          <a:xfrm>
            <a:off x="2307266" y="6157449"/>
            <a:ext cx="7950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dirty="0"/>
              <a:t>Submitted to the PTEP (Progress of Theoretical and Experimental Physics) journal</a:t>
            </a:r>
            <a:endParaRPr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301A38-CE7D-7E90-5ED4-579D0F1B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3368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A9796F-29F9-45C7-95D2-2F9FB40C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ko-Kore-KR" dirty="0"/>
              <a:t>Molecular Spectroscopy </a:t>
            </a:r>
            <a:endParaRPr kumimoji="1" lang="ko-Kore-KR" altLang="en-US" dirty="0"/>
          </a:p>
        </p:txBody>
      </p:sp>
      <p:pic>
        <p:nvPicPr>
          <p:cNvPr id="1026" name="Picture 2" descr="Spectroscopy（２）">
            <a:extLst>
              <a:ext uri="{FF2B5EF4-FFF2-40B4-BE49-F238E27FC236}">
                <a16:creationId xmlns:a16="http://schemas.microsoft.com/office/drawing/2014/main" id="{58270A86-0F12-6BF7-5755-CFB5AF41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2" y="1956906"/>
            <a:ext cx="11510146" cy="41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6A6EB-181C-EDE7-EC7F-4B5AF384872F}"/>
              </a:ext>
            </a:extLst>
          </p:cNvPr>
          <p:cNvSpPr txBox="1"/>
          <p:nvPr/>
        </p:nvSpPr>
        <p:spPr>
          <a:xfrm>
            <a:off x="1006764" y="1710685"/>
            <a:ext cx="8405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sz="1000" dirty="0"/>
              <a:t>https://</a:t>
            </a:r>
            <a:r>
              <a:rPr lang="en" altLang="ko-Kore-KR" sz="1000" dirty="0" err="1"/>
              <a:t>www.yokogawa.com</a:t>
            </a:r>
            <a:r>
              <a:rPr lang="en" altLang="ko-Kore-KR" sz="1000" dirty="0"/>
              <a:t>/about/research-development/</a:t>
            </a:r>
            <a:r>
              <a:rPr lang="en" altLang="ko-Kore-KR" sz="1000" dirty="0" err="1"/>
              <a:t>inv_center</a:t>
            </a:r>
            <a:r>
              <a:rPr lang="en" altLang="ko-Kore-KR" sz="1000" dirty="0"/>
              <a:t>/research-themes/material-innovation-research/spectroscopy/#New-tab</a:t>
            </a:r>
            <a:endParaRPr lang="ko-Kore-KR" altLang="en-US" sz="10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2F10C9D-3DE5-491D-A325-28A05EB1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067FC-6CD6-4B99-AF39-E9AF0B4DCC1D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D7B800D-FB5D-48B4-AEE0-77A272A4D691}"/>
              </a:ext>
            </a:extLst>
          </p:cNvPr>
          <p:cNvSpPr/>
          <p:nvPr/>
        </p:nvSpPr>
        <p:spPr>
          <a:xfrm>
            <a:off x="5102352" y="1690688"/>
            <a:ext cx="1938528" cy="457041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767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2CE80D9-D64A-BD4B-D341-FE1F7A8C6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52" y="0"/>
            <a:ext cx="8858494" cy="4555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15738-758D-5E52-5ED1-1A6D9C0FC50F}"/>
              </a:ext>
            </a:extLst>
          </p:cNvPr>
          <p:cNvSpPr txBox="1"/>
          <p:nvPr/>
        </p:nvSpPr>
        <p:spPr>
          <a:xfrm>
            <a:off x="10546882" y="118530"/>
            <a:ext cx="134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n w="0"/>
              </a:rPr>
              <a:t>[IS_3</a:t>
            </a:r>
            <a:r>
              <a:rPr lang="en-US" altLang="ko-KR" sz="1800" baseline="30000" dirty="0">
                <a:ln w="0"/>
              </a:rPr>
              <a:t>rd</a:t>
            </a:r>
            <a:r>
              <a:rPr lang="en-US" altLang="ko-KR" sz="1800" dirty="0">
                <a:ln w="0"/>
              </a:rPr>
              <a:t>_PLK]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D809262-4073-8C4F-85A5-CA1B271E2730}"/>
              </a:ext>
            </a:extLst>
          </p:cNvPr>
          <p:cNvGraphicFramePr>
            <a:graphicFrameLocks noGrp="1"/>
          </p:cNvGraphicFramePr>
          <p:nvPr/>
        </p:nvGraphicFramePr>
        <p:xfrm>
          <a:off x="1154354" y="4077111"/>
          <a:ext cx="9883289" cy="2579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112">
                  <a:extLst>
                    <a:ext uri="{9D8B030D-6E8A-4147-A177-3AD203B41FA5}">
                      <a16:colId xmlns:a16="http://schemas.microsoft.com/office/drawing/2014/main" val="918983638"/>
                    </a:ext>
                  </a:extLst>
                </a:gridCol>
                <a:gridCol w="5529177">
                  <a:extLst>
                    <a:ext uri="{9D8B030D-6E8A-4147-A177-3AD203B41FA5}">
                      <a16:colId xmlns:a16="http://schemas.microsoft.com/office/drawing/2014/main" val="3484500301"/>
                    </a:ext>
                  </a:extLst>
                </a:gridCol>
              </a:tblGrid>
              <a:tr h="476797"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Region of Spectrum</a:t>
                      </a:r>
                      <a:endParaRPr lang="ko-Kore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Energy Transitions</a:t>
                      </a:r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617857"/>
                  </a:ext>
                </a:extLst>
              </a:tr>
              <a:tr h="263138"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X-rays</a:t>
                      </a:r>
                      <a:endParaRPr lang="ko-Kore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Bond breaking</a:t>
                      </a:r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690273"/>
                  </a:ext>
                </a:extLst>
              </a:tr>
              <a:tr h="263138"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Ultraviolet / Visible</a:t>
                      </a:r>
                      <a:endParaRPr lang="ko-Kore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Electronic</a:t>
                      </a:r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380398"/>
                  </a:ext>
                </a:extLst>
              </a:tr>
              <a:tr h="263138"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Infrared</a:t>
                      </a:r>
                      <a:endParaRPr lang="ko-Kore-KR" altLang="en-US" dirty="0"/>
                    </a:p>
                  </a:txBody>
                  <a:tcPr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Vibrational</a:t>
                      </a:r>
                      <a:endParaRPr lang="ko-Kore-KR" altLang="en-US" dirty="0"/>
                    </a:p>
                  </a:txBody>
                  <a:tcPr>
                    <a:solidFill>
                      <a:srgbClr val="FF0000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19767"/>
                  </a:ext>
                </a:extLst>
              </a:tr>
              <a:tr h="263138"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Microwave</a:t>
                      </a:r>
                      <a:endParaRPr lang="ko-Kore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Rotational</a:t>
                      </a:r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117819"/>
                  </a:ext>
                </a:extLst>
              </a:tr>
              <a:tr h="454183"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Radio frequencies</a:t>
                      </a:r>
                      <a:endParaRPr lang="ko-Kore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dirty="0"/>
                        <a:t>Nuclear spin (nuclear magnetic resonance, NMR)</a:t>
                      </a:r>
                    </a:p>
                    <a:p>
                      <a:r>
                        <a:rPr lang="en-US" altLang="ko-Kore-KR" dirty="0"/>
                        <a:t>Electronic spin (electron spin resonance, ESR)</a:t>
                      </a:r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923425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2343939-4EB8-853C-14C7-C4AF838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21237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1BD4CFC-EEAC-429A-B878-5E0DBE2DE7CA}"/>
              </a:ext>
            </a:extLst>
          </p:cNvPr>
          <p:cNvSpPr/>
          <p:nvPr/>
        </p:nvSpPr>
        <p:spPr>
          <a:xfrm>
            <a:off x="1004767" y="444472"/>
            <a:ext cx="101824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Only those bonds that have </a:t>
            </a:r>
            <a:r>
              <a:rPr lang="en-US" altLang="ko-KR" sz="2400" b="0" u="sng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dipole moment </a:t>
            </a:r>
            <a:r>
              <a:rPr lang="en-US" altLang="ko-KR" sz="2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changes as a function of tim</a:t>
            </a:r>
            <a:r>
              <a:rPr lang="en-US" altLang="ko-KR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b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capable of absorbing infrared radiation !!! </a:t>
            </a:r>
            <a:endParaRPr lang="en-US" altLang="ko-K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66199F1-2B8D-83C8-8EB4-690C6107D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37" y="1894901"/>
            <a:ext cx="7639125" cy="24339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BD6361D-3D5B-EA4C-FAB0-9A6C4CED9348}"/>
              </a:ext>
            </a:extLst>
          </p:cNvPr>
          <p:cNvSpPr/>
          <p:nvPr/>
        </p:nvSpPr>
        <p:spPr>
          <a:xfrm>
            <a:off x="1004767" y="4983069"/>
            <a:ext cx="105203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Thus, a symmetric bond which has identical or nearly identical groups on each end </a:t>
            </a:r>
            <a:br>
              <a:rPr lang="en-US" altLang="ko-K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ko-K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not absorb in the infrared !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7AF49DB-86E3-C4F9-1FB0-E3287AEA97EC}"/>
              </a:ext>
            </a:extLst>
          </p:cNvPr>
          <p:cNvSpPr/>
          <p:nvPr/>
        </p:nvSpPr>
        <p:spPr>
          <a:xfrm>
            <a:off x="3514381" y="2368627"/>
            <a:ext cx="330506" cy="264404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34C304C-A7B8-1118-E014-6564DCE0D178}"/>
              </a:ext>
            </a:extLst>
          </p:cNvPr>
          <p:cNvSpPr/>
          <p:nvPr/>
        </p:nvSpPr>
        <p:spPr>
          <a:xfrm>
            <a:off x="3514381" y="3379960"/>
            <a:ext cx="330506" cy="264404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FBC69DC-8D85-395F-2324-0D7C447737B2}"/>
              </a:ext>
            </a:extLst>
          </p:cNvPr>
          <p:cNvSpPr/>
          <p:nvPr/>
        </p:nvSpPr>
        <p:spPr>
          <a:xfrm>
            <a:off x="8279178" y="3413929"/>
            <a:ext cx="330506" cy="264404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D33B640-A1DC-C19A-49A0-805663B9C2FC}"/>
              </a:ext>
            </a:extLst>
          </p:cNvPr>
          <p:cNvSpPr/>
          <p:nvPr/>
        </p:nvSpPr>
        <p:spPr>
          <a:xfrm>
            <a:off x="8290195" y="2422218"/>
            <a:ext cx="330506" cy="264404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59F31F8-B8AF-19C4-236A-6F48E71CC45A}"/>
              </a:ext>
            </a:extLst>
          </p:cNvPr>
          <p:cNvSpPr/>
          <p:nvPr/>
        </p:nvSpPr>
        <p:spPr>
          <a:xfrm>
            <a:off x="7992416" y="2030073"/>
            <a:ext cx="9040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IR-active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E0740-52F0-FD57-03A5-C3C322CA695C}"/>
              </a:ext>
            </a:extLst>
          </p:cNvPr>
          <p:cNvSpPr txBox="1"/>
          <p:nvPr/>
        </p:nvSpPr>
        <p:spPr>
          <a:xfrm>
            <a:off x="10546882" y="118530"/>
            <a:ext cx="134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n w="0"/>
              </a:rPr>
              <a:t>[IS_3</a:t>
            </a:r>
            <a:r>
              <a:rPr lang="en-US" altLang="ko-KR" sz="1800" baseline="30000" dirty="0">
                <a:ln w="0"/>
              </a:rPr>
              <a:t>rd</a:t>
            </a:r>
            <a:r>
              <a:rPr lang="en-US" altLang="ko-KR" sz="1800" dirty="0">
                <a:ln w="0"/>
              </a:rPr>
              <a:t>_PLK]</a:t>
            </a:r>
          </a:p>
        </p:txBody>
      </p:sp>
      <p:pic>
        <p:nvPicPr>
          <p:cNvPr id="1025" name="Picture 1" descr="page27image58472512">
            <a:extLst>
              <a:ext uri="{FF2B5EF4-FFF2-40B4-BE49-F238E27FC236}">
                <a16:creationId xmlns:a16="http://schemas.microsoft.com/office/drawing/2014/main" id="{BEC4C853-3623-416D-8C09-DADBE44D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3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2CC02BD-5E67-13D0-818E-15BA35EC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25424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24983</TotalTime>
  <Words>1419</Words>
  <Application>Microsoft Office PowerPoint</Application>
  <PresentationFormat>와이드스크린</PresentationFormat>
  <Paragraphs>230</Paragraphs>
  <Slides>35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6" baseType="lpstr">
      <vt:lpstr>Aptos</vt:lpstr>
      <vt:lpstr>Microsoft GothicNeo</vt:lpstr>
      <vt:lpstr>Noto Light</vt:lpstr>
      <vt:lpstr>Roboto</vt:lpstr>
      <vt:lpstr>맑은 고딕</vt:lpstr>
      <vt:lpstr>Arial</vt:lpstr>
      <vt:lpstr>Arial</vt:lpstr>
      <vt:lpstr>Calibri</vt:lpstr>
      <vt:lpstr>Calibri Light</vt:lpstr>
      <vt:lpstr>Cambria Math</vt:lpstr>
      <vt:lpstr>Office 테마</vt:lpstr>
      <vt:lpstr>PowerPoint 프레젠테이션</vt:lpstr>
      <vt:lpstr>Contents</vt:lpstr>
      <vt:lpstr>PowerPoint 프레젠테이션</vt:lpstr>
      <vt:lpstr>PowerPoint 프레젠테이션</vt:lpstr>
      <vt:lpstr>PowerPoint 프레젠테이션</vt:lpstr>
      <vt:lpstr>PowerPoint 프레젠테이션</vt:lpstr>
      <vt:lpstr>Molecular Spectroscopy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Conclusions</vt:lpstr>
      <vt:lpstr>Applications of Quantum Computing: A New Approach to Understanding Quantum Many-Body Phenomena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중성미자 진동 실험에서 사용되는 액체섬광검출용액들의 UV/VIS 스펙트럼 분석 및 IR 스펙트럼 소개</dc:title>
  <dc:creator>Jubin Park</dc:creator>
  <cp:lastModifiedBy>user</cp:lastModifiedBy>
  <cp:revision>534</cp:revision>
  <dcterms:created xsi:type="dcterms:W3CDTF">2023-05-29T23:15:00Z</dcterms:created>
  <dcterms:modified xsi:type="dcterms:W3CDTF">2024-07-25T09:12:20Z</dcterms:modified>
</cp:coreProperties>
</file>