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</p:sldMasterIdLst>
  <p:notesMasterIdLst>
    <p:notesMasterId r:id="rId70"/>
  </p:notes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90" r:id="rId24"/>
    <p:sldId id="264" r:id="rId25"/>
    <p:sldId id="265" r:id="rId26"/>
    <p:sldId id="266" r:id="rId27"/>
    <p:sldId id="291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79" r:id="rId41"/>
    <p:sldId id="280" r:id="rId42"/>
    <p:sldId id="281" r:id="rId43"/>
    <p:sldId id="286" r:id="rId44"/>
    <p:sldId id="282" r:id="rId45"/>
    <p:sldId id="283" r:id="rId46"/>
    <p:sldId id="284" r:id="rId47"/>
    <p:sldId id="289" r:id="rId48"/>
    <p:sldId id="288" r:id="rId49"/>
    <p:sldId id="285" r:id="rId50"/>
    <p:sldId id="287" r:id="rId51"/>
    <p:sldId id="294" r:id="rId52"/>
    <p:sldId id="295" r:id="rId53"/>
    <p:sldId id="296" r:id="rId54"/>
    <p:sldId id="297" r:id="rId55"/>
    <p:sldId id="298" r:id="rId56"/>
    <p:sldId id="299" r:id="rId57"/>
    <p:sldId id="300" r:id="rId58"/>
    <p:sldId id="313" r:id="rId59"/>
    <p:sldId id="312" r:id="rId60"/>
    <p:sldId id="302" r:id="rId61"/>
    <p:sldId id="314" r:id="rId62"/>
    <p:sldId id="315" r:id="rId63"/>
    <p:sldId id="317" r:id="rId64"/>
    <p:sldId id="319" r:id="rId65"/>
    <p:sldId id="318" r:id="rId66"/>
    <p:sldId id="307" r:id="rId67"/>
    <p:sldId id="303" r:id="rId68"/>
    <p:sldId id="310" r:id="rId69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83" d="100"/>
          <a:sy n="83" d="100"/>
        </p:scale>
        <p:origin x="3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1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61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06423-35C4-4E32-A88A-C92C29AD1CB2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B296B-40DE-47EC-9F9C-0A0A61686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5285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B296B-40DE-47EC-9F9C-0A0A616869C6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9868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1A8B0-5FDB-41F2-96C5-34073479E502}" type="datetime1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988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D70A3-EEB1-4A9C-B0AF-34D491D7A50C}" type="datetime1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367052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FB628D-198D-4F87-9786-5606065C0F76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85510B-23F9-45D5-9314-EB8206982087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46248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1587F-1FD1-4B48-A57E-1E191C80336F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85510B-23F9-45D5-9314-EB8206982087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42981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82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55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996614-3083-430F-8758-B0739F0E0B6E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85510B-23F9-45D5-9314-EB8206982087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6909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FF01A-5B0B-425B-BCD0-372EC818F8BF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85510B-23F9-45D5-9314-EB8206982087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49354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7DCB5-695F-4F00-8745-22AF6ACF201D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85510B-23F9-45D5-9314-EB8206982087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24131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C8273D-437A-4FAE-A234-AB26FEC36CE4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85510B-23F9-45D5-9314-EB8206982087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51788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D15AF3-8B53-470E-A719-C719BE1BCD14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85510B-23F9-45D5-9314-EB8206982087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46286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51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526B6-7D0C-4296-A64C-6DA791B421FC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85510B-23F9-45D5-9314-EB8206982087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75749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51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F88EA1-5BCD-4DB0-9B29-AEC83D78123B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85510B-23F9-45D5-9314-EB8206982087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20831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E0604-13BD-4590-95AB-EA7A961D8CEA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85510B-23F9-45D5-9314-EB8206982087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44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8199B-AB1A-4984-9EB6-12E63A238106}" type="datetime1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47513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DD809-43FD-472E-BD26-CA4E3566F671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85510B-23F9-45D5-9314-EB8206982087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10276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16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F04EE8-8E05-4C75-B995-FC524205B69D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04416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12A7F-E08D-4DFD-A383-35BCE59240FD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71558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9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1E054-0529-4F96-BDFB-EFC8EFB1338C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6991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52338-AE97-43BB-A201-FFC535133BE0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0083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2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2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53DE89-59FB-40F6-86D9-D3A33A21679D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47421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EA653-FBCF-4C6D-B158-91B1D9B18303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2790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A0B9E-F72C-48CA-A242-ABADBF21C147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72445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14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CAA4C3-3D75-4BC5-9F0E-AE7A14754547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66957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55B480-81C0-4875-9BDB-4DC4CB024537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906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16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CB71F0-3AC7-4570-BBE7-759B205FFF04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69225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E2B478-4997-4EFB-B234-DA6EF47FA57F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44940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29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2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E64176-6DE9-47E4-B131-7389C373DC01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43586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50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8B4C0-A646-4DCD-BFDA-B03A2E21A3EB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99974-DE35-4AD8-9435-867A500E6C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08903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82B6B4-7723-437D-8693-49D58B8D5763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99974-DE35-4AD8-9435-867A500E6C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54979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2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17C6E-3E05-4434-AAC8-B62CFED6D270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99974-DE35-4AD8-9435-867A500E6C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63369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CC6AD-C7DF-47E6-9F9D-033C883EDCF7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99974-DE35-4AD8-9435-867A500E6C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74080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8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5059B-79D3-4652-8D32-CAA3CAB77B18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99974-DE35-4AD8-9435-867A500E6C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41565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B3FD7-E5F3-4571-8361-5E1700304C9A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99974-DE35-4AD8-9435-867A500E6C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34237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229B9-D4AC-45D8-AA48-75196F6597C1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99974-DE35-4AD8-9435-867A500E6C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02873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7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235D2F-3BF1-49D8-B0AD-6E1A669C4E4E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99974-DE35-4AD8-9435-867A500E6C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779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F051D2-1BD7-4F61-8797-B167E3327D2F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22493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B8144C-6E30-4A7A-8B5A-76D93B741579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99974-DE35-4AD8-9435-867A500E6C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9870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AFAF9-64BC-4677-919F-EFA7670A82CF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99974-DE35-4AD8-9435-867A500E6C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13256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63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63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54E1D-8B0F-4FEA-8AA0-F296BDF10245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99974-DE35-4AD8-9435-867A500E6C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9853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B795-33B4-4B8E-BA6B-4D54BFF65D23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85510B-23F9-45D5-9314-EB8206982087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2083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E704F-CAF4-47BF-8C91-6BF9EEA108D2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85510B-23F9-45D5-9314-EB8206982087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5418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82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55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D2CF2-F19C-4DF9-9233-B3885FD9CB0E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85510B-23F9-45D5-9314-EB8206982087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16466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2D2192-EF22-4890-B969-366BDE71B95F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85510B-23F9-45D5-9314-EB8206982087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77895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9123-EB3E-4E54-9BE2-5A0FFA4B44FB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85510B-23F9-45D5-9314-EB8206982087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99407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F4D666-0DD8-4C9A-94AD-E5E4BE009AC8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85510B-23F9-45D5-9314-EB8206982087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67570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B4442-13D7-45D4-9D49-16D4FA1A3016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85510B-23F9-45D5-9314-EB8206982087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401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9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03D10-D1B6-4319-A3AD-F4B764214A46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07871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51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4DC20-75D3-4236-9928-0DB8D89BFE48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85510B-23F9-45D5-9314-EB8206982087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2645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51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EF94D-FBB7-4814-ABB0-E1877F585820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85510B-23F9-45D5-9314-EB8206982087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38375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4D5643-1BEC-44B3-A73F-2F4863E3F8F4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85510B-23F9-45D5-9314-EB8206982087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41557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A05AA-5C59-4F20-A94D-31B41967306C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85510B-23F9-45D5-9314-EB8206982087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6210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1AB64F-CCC0-47AA-A0AA-1BE25FDD3383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09784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BCE80-6E55-40B1-93CE-49A713C8C627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54149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47F5F-8062-486B-95C1-D35A26C15ABD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25379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AEFD4-E852-4CA6-A3F7-F3D6853FFF3A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6941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0725C2-AAE1-4406-BEB1-A4C32EEC49F6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54836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17144-B13C-4274-A6D9-CCEFDE19D791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959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A26B3-5456-4423-A453-62B1628C18DC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39957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9E77F-B5B9-4119-96C6-7758002C234D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63033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73895-A24F-4D7F-9ECB-521E93C64A0F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0647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219BB-FE6A-4E97-9CCA-09A4BB81AF08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42198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34A500-8C21-4B22-81B0-C84B4847B7C4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3882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B72F7A-44F6-48F7-82FD-7765328A6E81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7532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7FBE26D-EF97-0F2C-E1CC-59F55533F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1C2A97E4-62F5-D5E2-ACA9-7C47708C71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17597A4-21CA-5FF9-1B69-4721523E6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7586E7-C739-47CF-84FC-941D7C80E031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D4B8E0A-5C10-39D3-9ED1-EA73AF2D8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4B00704-CA7C-E243-FF4E-8F2E8B61F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30D685-8D38-4519-8C8B-8CC8C7A950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79070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50DA73F-FA61-DB4C-67D6-517CFDCAE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5C5A382-17EC-2668-1587-C29A48B80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0189D74-1C07-3D62-BB5E-5B24A21B0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BB476-12C0-4E6E-8D22-6BD50523BA23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BCF7A16-5F26-7977-60D4-777BA27F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1478787-01D5-DF55-F00F-0E444441F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30D685-8D38-4519-8C8B-8CC8C7A950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32699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E8A9006-201C-B1D3-D5C9-61F015815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2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00577AB-C909-A522-85C0-38409DBC3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5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A0B92BF-708D-8B1B-92E7-1C7835320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586019-82BA-4ABA-AA32-3AA78ADE1608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A7C079D-F0CF-73A9-9855-EC58D572F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1628C44-85C0-52E7-35ED-34AF2868A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30D685-8D38-4519-8C8B-8CC8C7A950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48903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D988E0F-A0F9-0140-AB9F-C7F2BD572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05288E2-7401-ED0E-5221-33D896D7B4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960BF11-598C-4F76-F98E-0F321550C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8C3AAD8-327D-A8BF-AFDE-4EF50F8A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A62C8-C165-4B17-869D-26C8FF0B0941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1EC175F-57E8-EF3B-BBEF-A5516C80C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6E7EB51-CCFC-7CAD-871D-89CC5852D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30D685-8D38-4519-8C8B-8CC8C7A950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72337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9259026-89BD-9B0C-A386-34D829858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3C4E93-4861-E139-D480-744B96BE2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E71C9D-82DD-1495-F3BC-124C8684D5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61F74E4-F8BD-0148-541D-8A7AE1007B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32925C9-5F7D-4695-1EDF-965C7300E5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8FB7D8D8-F37E-471C-BEAD-D049298FE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6BFE7D-EEFE-410D-B855-31E5A6452B60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9A3D5451-4908-964A-F1D7-F6DE820EE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D8CCFB7C-F656-B6C1-4018-AE8063F65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30D685-8D38-4519-8C8B-8CC8C7A950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399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2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2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BA15E5-3DD7-400E-BA2E-1212D1F5C64E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83307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4AF8648-2FCD-2695-DD70-3C05983E4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6324F338-1F40-6637-E1F4-17B2B7140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E6013-9D2F-4EEC-97DB-56254FBFF09E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863E06C5-0678-9707-FFCE-9646C01A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FF2B5FC6-5AA3-BA61-D7F0-533C1BA69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30D685-8D38-4519-8C8B-8CC8C7A950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20899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0C3AABBC-CCA8-9066-0FAC-5D23156B5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F95F80-F9B2-44E8-A292-BEAEB6EB67D7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D4F83C72-539C-2960-FEDF-8B0E3C594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B5CF7F9-7549-68E0-B632-A9E2CF9E9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30D685-8D38-4519-8C8B-8CC8C7A950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67784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91163A-2AB0-F5BF-7DF1-0DD04E7FB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F554F10-CE1F-0F8E-1503-7DA44E404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1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2F05D7A-03F4-6CE7-DFF3-DE2DEE3B82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836DD3-7C47-DE1C-A14D-BCC6059C8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598C0E-9069-4E69-80A4-71F062DF5E2A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6041CFA-FA6A-2FCF-C1CA-952DD1FAE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65FAEC9-055E-59E7-2363-DC294FECF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30D685-8D38-4519-8C8B-8CC8C7A950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43280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C605D64-2B34-9E8C-48CE-0B9193F10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DA7A834A-357A-67C0-F323-3A3CE45164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1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56AFD51-53B2-9F5E-88A6-19D7082876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C0A907B-ED69-0D55-DB99-D2779BA42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7EEBD9-B47E-4196-9628-A3D7D2E9534E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6F44D0E-D12F-CFA6-107F-4DE994030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2821214-0312-5762-C037-E62CE129B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30D685-8D38-4519-8C8B-8CC8C7A950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82720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B424D77-D32A-E398-4D41-D09126F1B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C9E039B-BF82-E671-552C-5BC1512E6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091BBC9-B799-699E-C9E4-48A75A7D2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34888-EB06-4A0F-822E-3052BFCBD8FC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1C50E4D-4FA7-B30A-A850-0D9D04487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BECB603-6ECA-E7A2-FCD4-15F516A6F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30D685-8D38-4519-8C8B-8CC8C7A950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5005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2F7C9DA3-C6AA-1CF9-F488-717BB293D2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89DBBEE-6F14-1758-DBC1-2642A42D17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57333F4-ED5C-15D0-DAAC-EFBD0D1A0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CCF21-310B-485B-8040-27FEC78EC794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61F0567-27B3-B99F-A29D-08FB91BCC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1ABF993-6C72-F633-9BFE-C08940ED0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30D685-8D38-4519-8C8B-8CC8C7A950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742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70315-48B7-4D84-95D3-30C49B579162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658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96F4E-3EE4-4546-B78C-9CACB8879CEB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1254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14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17EF62-D45B-44C3-8DFF-23974916E65D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719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CDAC3-A857-45AD-B6EE-E7058ACBDBCD}" type="datetime1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65356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26E896-E5E5-4A11-A685-7ED302C24412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631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B4C987-A426-4A47-BC94-1D245A2EDE2E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744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29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2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10F-084F-45C9-AC2A-F99542B97C37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109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16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2E733F-9EE2-4F53-BC7E-4498AD2FAE4A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3618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7D2CC-CFE3-48A2-A04C-FEBB88D9737A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0197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9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B84F3C-FB86-4920-94E2-B1E35CC81C54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8707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3EF433-8CFC-41EF-A0EB-8C61BEF8AEA7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4522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2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2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D2230-6A96-4F02-BE4E-D5B430D01247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2127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549A25-D308-4FB1-B8D4-15F77AEAC01D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7597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1EB851-B69F-495A-B0F3-0968399CCE37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650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2BF27-DD4C-4EF0-8935-34010184A858}" type="datetime1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34558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14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EB3BD-5DBB-42B3-8F71-CBF123567C90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6360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869C8-355E-488E-9D11-06A1D6793AC6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6468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10918-AB58-42E5-9FC5-5988531615EB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3000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29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2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58476-C773-4810-A77D-E46EC06841F9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3160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16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079519-FB61-4A14-8C24-20A8813FE731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056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CA2A5E-0F8D-4DAE-97A3-9B25DC954F39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6305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9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66CE05-D242-4C6F-A4F3-038C5F2D16E5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2866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4C8C9F-53FE-4A6D-82B4-0C4FF9766F26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1145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2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2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44A0C-5FFF-4BD6-8506-C14F2E3EC336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0587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8C798-0090-4655-8C70-83A152A66E04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612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18733-95FF-4CFC-A5A1-055E914AB83D}" type="datetime1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33048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461A-EC20-46AC-BC92-BADAF1C15B28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1878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14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776E3C-A260-41DB-91A6-F7DB431448E7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712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2505DE-9C8B-4CB6-8114-2A787E01DC88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1853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C08E67-5CFC-4170-A25E-188C73D1F6FE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3630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29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2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D976F-30D3-4B59-AA1F-28B79E9AEC9A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1254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16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14F1FD-ED05-4643-9739-D69AA52ABF32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5446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38AB7-8BA5-471F-ADC8-D03B5F913FDC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4518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9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AED19E-8691-4A6D-8445-74ACEFB8C7F8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5599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4FCED-4BC1-4F59-86A2-929B9AB53725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433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2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2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1E7E9-35DB-455D-A8DB-28891502F369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790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FBFE-F6C8-47BD-A313-6396CB3C326F}" type="datetime1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94016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45B89-16D7-42E1-BF14-71806ED73C49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2059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2E719-E969-495D-87E7-0BDA172459FF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1177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14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291DD-333E-47CF-9142-5B6C2A736BD5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768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CC1E2-1677-4514-90AB-57F0CA70606E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7936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6F207-55FA-477B-AA91-01FAA9D73584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7502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29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2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59AFC-7D59-408F-AAF5-8D56F8EA78D5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7589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16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52B8D4-D150-4857-8984-39BE662DEC91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1678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3939F8-37BD-4E49-9BC4-383DDD53D5EB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8749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9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3CE8E-7AA7-4C1D-AEDE-E3AE20FE4B28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3223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FE3A3-4730-4585-A1D7-E35A1A1362C4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755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BA43F-6EB1-4E95-AE9D-6B4ADDDE5708}" type="datetime1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83166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2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2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843C-AAAD-41EE-A65F-E88C90465332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3452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8EB60-BD72-412B-86F8-633544F668BC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7115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6F8D25-CB23-4BA4-B07F-9FE6FEBEC6FB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986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14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DB328-9605-4468-9998-FD34DECC53C6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8311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2C382-FA74-415F-B86A-C0762D178961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6351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4DBB7-7FA1-41B6-855A-EA3D39A6240C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9642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29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2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9853E-D7F7-4D98-AD8A-E29CB2E9B0B0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11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16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79E782-A821-4B47-9DE0-1E36A861CB46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0981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C1D4A-BE37-4EBC-BD3A-756D988C909C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3138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9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15CC3A-5604-4583-B37E-E443AD66B99A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34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B4DB4-7211-49A9-9433-1058299CFE06}" type="datetime1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72887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65D1E-04F1-4208-B1BA-4A590B82DB48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2310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2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2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3B141-11ED-4827-8B35-B41E38B191EE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8448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3A269-7906-4C69-977A-85F1E0C8D58C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592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0F2F5-20B0-421A-AF84-1950C28430DF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5105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14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A7F71A-1C9C-4366-A52A-6EB01D6B0513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3305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52C67-F55E-45DE-B050-59CB75670E27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7876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46AAB-4C33-43B0-BCAF-3A318C882E68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3100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29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2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914BA4-EBE3-4D31-8C6B-AC4E62A1772F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4787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16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3904D-4DFB-4CAC-A95F-D9E11B2D3534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9637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F9204-A744-4332-940D-2D1A84B1D64F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369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747DC-F33D-4ED8-8453-4B5FC2AC13D8}" type="datetime1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3697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9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EAE25-1885-4F5C-9F16-3370FD519C40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6946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CDB56-0629-492A-BD4D-8FACB259E427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5959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2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2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DE0803-0254-4EA3-9148-76A8886825D4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383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41E96-B359-46D7-B067-51CDDE23559E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8261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CBE062-E2F9-48D3-836A-452CD4791379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3893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14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5C79E-1E02-460D-A5AD-91BFEB6DFC18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671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742DB-B060-4683-827B-88273B3E0AC5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8000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4C18-C0EB-4B53-BCD7-0037A99CC344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9345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29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2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29EC0-5529-4A03-B7A0-1DDF424BDBBA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7104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16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641705-F102-48BF-886F-BD5490B7CFBE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813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E254-78AE-4CBF-8B53-CBFC9200085B}" type="datetime1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51742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93D94C-FCFE-4739-838A-ABB0045425C0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1604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9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3CCE5-4408-4F44-A6D8-DBE59599C181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88931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A84834-7D1D-4BA7-A7DF-66635777BF27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1581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2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2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77C75-12A8-4357-A01E-598E5F9FB812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5539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E8B917-C1FF-4206-AC23-5ADC1CA2D6B5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0468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F1B1-4EB0-469D-94F9-A2274F232ED8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1944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14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11894-F4E2-4CF2-8DDE-CEEE0E8B53F9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6460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175BB-010C-49D3-B101-2A1E8530AA1B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6103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2E756-DCD7-4B9E-BE33-0FC2FAA0DC3D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2569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29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2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A0685-B2BF-4AAF-AC7C-30C02E6FEA86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540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4F36E-FC90-4017-BAA7-698EB03F64E3}" type="datetime1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C4E99-B888-4D59-B8BC-72844BD6B9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320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4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11904-528A-477C-AEA6-F45A40DD2A70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44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4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85510B-23F9-45D5-9314-EB8206982087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940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4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D2BAE-C0FB-44B3-A53B-5B1FDD619295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44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44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789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33AF99-C493-488A-82C8-B43C3C2C5CE9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7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99974-DE35-4AD8-9435-867A500E6C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3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4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D8BA1-B636-4D0B-8887-37BA7B565CB5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44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4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85510B-23F9-45D5-9314-EB8206982087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322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FA2E0-73BF-4B5F-8673-E4A514592121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510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275272C3-DD76-90E9-40EB-39510E6D5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5BE6BFC-4340-0EC0-FEF8-54AC3DAA5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A3FA003-2537-373C-28B5-C8ECD0306C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E6B64-7105-4B1C-A058-F1759DE03EDE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C67B836-AC3E-0E88-2752-DFD3B83EEC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4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8C99A0B-8598-160C-F1B4-434438B765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30D685-8D38-4519-8C8B-8CC8C7A950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02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4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F02F62-D2B1-4BAD-84E9-83103D6DA310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44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44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029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4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03864-574A-4B93-BDDF-6D96DD0AF1AA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44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44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69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4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E58CD8-B7F7-4CC1-BF32-0B03FCB42D1D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44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44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442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4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D52DA-0E2C-4415-A2B0-50B7282939DE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44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44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60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4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712-9A32-442E-9A9A-DF3765087904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44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44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58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4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D15FA4-B554-4DDA-BF39-651B75E427A9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44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44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466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4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19AFA8-A3D4-4FCB-B4EE-03A3DA5056CF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44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44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379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4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FE04D-221E-4D18-8648-D458C6DE9E7B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2025-10-25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44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44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533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64.emf"/><Relationship Id="rId5" Type="http://schemas.openxmlformats.org/officeDocument/2006/relationships/image" Target="../media/image63.png"/><Relationship Id="rId4" Type="http://schemas.openxmlformats.org/officeDocument/2006/relationships/image" Target="../media/image62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ko-KR" sz="5200" dirty="0" smtClean="0"/>
              <a:t>Physics of SND@LHC and </a:t>
            </a:r>
            <a:r>
              <a:rPr lang="en-US" altLang="ko-KR" sz="5200" dirty="0" err="1" smtClean="0"/>
              <a:t>SHiP</a:t>
            </a:r>
            <a:r>
              <a:rPr lang="en-US" altLang="ko-KR" sz="5200" dirty="0" smtClean="0"/>
              <a:t> experiments</a:t>
            </a:r>
            <a:endParaRPr lang="ko-KR" altLang="en-US" sz="520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b="1" dirty="0" err="1" smtClean="0"/>
              <a:t>Yeong</a:t>
            </a:r>
            <a:r>
              <a:rPr lang="en-US" altLang="ko-KR" b="1" dirty="0" smtClean="0"/>
              <a:t> </a:t>
            </a:r>
            <a:r>
              <a:rPr lang="en-US" altLang="ko-KR" b="1" dirty="0" err="1" smtClean="0"/>
              <a:t>Gyun</a:t>
            </a:r>
            <a:r>
              <a:rPr lang="en-US" altLang="ko-KR" b="1" dirty="0" smtClean="0"/>
              <a:t> Kim (</a:t>
            </a:r>
            <a:r>
              <a:rPr lang="ko-KR" altLang="en-US" b="1" dirty="0" smtClean="0"/>
              <a:t>광주교대</a:t>
            </a:r>
            <a:r>
              <a:rPr lang="en-US" altLang="ko-KR" b="1" dirty="0" smtClean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614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Neutrinos at the LHC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400" dirty="0" smtClean="0"/>
              <a:t>Neutrinos at the LHC can originate from the weak decay of a variety of SM particles of different masses.</a:t>
            </a:r>
            <a:endParaRPr lang="ko-KR" altLang="en-US" sz="24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541" y="2727617"/>
            <a:ext cx="7751311" cy="35150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65637" y="5038476"/>
            <a:ext cx="22970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P. </a:t>
            </a:r>
            <a:r>
              <a:rPr lang="en-US" altLang="ko-KR" sz="1600" dirty="0" err="1" smtClean="0"/>
              <a:t>Foldenauer</a:t>
            </a:r>
            <a:r>
              <a:rPr lang="en-US" altLang="ko-KR" sz="1600" dirty="0" smtClean="0"/>
              <a:t>,</a:t>
            </a:r>
          </a:p>
          <a:p>
            <a:r>
              <a:rPr lang="en-US" altLang="ko-KR" sz="1600" dirty="0" smtClean="0"/>
              <a:t>F. Kling and P. </a:t>
            </a:r>
            <a:r>
              <a:rPr lang="en-US" altLang="ko-KR" sz="1600" dirty="0" err="1" smtClean="0"/>
              <a:t>Reimitz</a:t>
            </a:r>
            <a:r>
              <a:rPr lang="en-US" altLang="ko-KR" sz="1600" dirty="0" smtClean="0"/>
              <a:t> </a:t>
            </a:r>
          </a:p>
          <a:p>
            <a:r>
              <a:rPr lang="en-US" altLang="ko-KR" sz="1600" dirty="0" smtClean="0"/>
              <a:t>[arXiv:2108.05370]</a:t>
            </a:r>
            <a:endParaRPr lang="ko-KR" altLang="en-US" sz="1600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876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Neutrinos at the LHC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400" dirty="0" smtClean="0"/>
              <a:t>O(10</a:t>
            </a:r>
            <a:r>
              <a:rPr lang="en-US" altLang="ko-KR" sz="2400" baseline="30000" dirty="0" smtClean="0"/>
              <a:t>12</a:t>
            </a:r>
            <a:r>
              <a:rPr lang="en-US" altLang="ko-KR" sz="2400" dirty="0" smtClean="0"/>
              <a:t>) neutrinos produced in the far forward </a:t>
            </a:r>
            <a:r>
              <a:rPr lang="en-US" altLang="ko-KR" sz="2400" dirty="0"/>
              <a:t>direction (250 fb</a:t>
            </a:r>
            <a:r>
              <a:rPr lang="en-US" altLang="ko-KR" sz="2400" baseline="30000" dirty="0"/>
              <a:t>-1 </a:t>
            </a:r>
            <a:r>
              <a:rPr lang="en-US" altLang="ko-KR" sz="2400" dirty="0" smtClean="0"/>
              <a:t>)</a:t>
            </a:r>
          </a:p>
          <a:p>
            <a:r>
              <a:rPr lang="en-US" altLang="ko-KR" sz="2400" dirty="0" smtClean="0"/>
              <a:t>~1690 CC neutrino interactions, ~555 NC interactions (tungsten 830 kg)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7" y="3061845"/>
            <a:ext cx="3362699" cy="28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991" y="3250950"/>
            <a:ext cx="6441767" cy="2101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4614950" y="5415384"/>
            <a:ext cx="68555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dirty="0"/>
              <a:t>Ratio of</a:t>
            </a:r>
            <a:r>
              <a:rPr lang="ko-KR" altLang="en-US" sz="2000" dirty="0"/>
              <a:t> </a:t>
            </a:r>
            <a:r>
              <a:rPr lang="en-US" altLang="ko-KR" sz="2000" dirty="0"/>
              <a:t>NC/CC events </a:t>
            </a:r>
            <a:r>
              <a:rPr lang="en-US" altLang="ko-KR" sz="2000" dirty="0" smtClean="0"/>
              <a:t>~ 0.33 : A consistency test of SM </a:t>
            </a:r>
            <a:endParaRPr lang="ko-KR" altLang="en-US" sz="2000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972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Neutrinos at the LHC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altLang="ko-KR" sz="2400" dirty="0"/>
              <a:t>N</a:t>
            </a:r>
            <a:r>
              <a:rPr lang="en-US" altLang="ko-KR" sz="2400" dirty="0" smtClean="0"/>
              <a:t>eutrino energy range</a:t>
            </a:r>
            <a:br>
              <a:rPr lang="en-US" altLang="ko-KR" sz="2400" dirty="0" smtClean="0"/>
            </a:br>
            <a:r>
              <a:rPr lang="en-US" altLang="ko-KR" sz="2400" b="1" dirty="0" smtClean="0"/>
              <a:t>360 GeV &lt; E &lt; 6.3 </a:t>
            </a:r>
            <a:r>
              <a:rPr lang="en-US" altLang="ko-KR" sz="2400" b="1" dirty="0" err="1" smtClean="0"/>
              <a:t>TeV</a:t>
            </a:r>
            <a:r>
              <a:rPr lang="en-US" altLang="ko-KR" sz="2400" b="1" dirty="0" smtClean="0"/>
              <a:t/>
            </a:r>
            <a:br>
              <a:rPr lang="en-US" altLang="ko-KR" sz="2400" b="1" dirty="0" smtClean="0"/>
            </a:br>
            <a:r>
              <a:rPr lang="en-US" altLang="ko-KR" sz="2400" dirty="0" smtClean="0"/>
              <a:t>is unexplored.</a:t>
            </a:r>
            <a:br>
              <a:rPr lang="en-US" altLang="ko-KR" sz="2400" dirty="0" smtClean="0"/>
            </a:br>
            <a:endParaRPr lang="en-US" altLang="ko-KR" sz="2400" dirty="0" smtClean="0"/>
          </a:p>
          <a:p>
            <a:pPr>
              <a:buFontTx/>
              <a:buChar char="-"/>
            </a:pPr>
            <a:r>
              <a:rPr lang="en-US" altLang="ko-KR" sz="2400" dirty="0" smtClean="0"/>
              <a:t>No </a:t>
            </a:r>
            <a:r>
              <a:rPr lang="en-US" altLang="ko-KR" sz="2400" b="1" dirty="0" smtClean="0"/>
              <a:t>collider neutrinos </a:t>
            </a:r>
            <a:r>
              <a:rPr lang="en-US" altLang="ko-KR" sz="2400" dirty="0" smtClean="0"/>
              <a:t>had</a:t>
            </a:r>
            <a:r>
              <a:rPr lang="en-US" altLang="ko-KR" sz="2400" dirty="0"/>
              <a:t/>
            </a:r>
            <a:br>
              <a:rPr lang="en-US" altLang="ko-KR" sz="2400" dirty="0"/>
            </a:br>
            <a:r>
              <a:rPr lang="en-US" altLang="ko-KR" sz="2400" dirty="0" smtClean="0"/>
              <a:t>ever been detected so far.</a:t>
            </a:r>
            <a:br>
              <a:rPr lang="en-US" altLang="ko-KR" sz="2400" dirty="0" smtClean="0"/>
            </a:br>
            <a:endParaRPr lang="en-US" altLang="ko-KR" sz="2400" dirty="0" smtClean="0"/>
          </a:p>
          <a:p>
            <a:pPr>
              <a:buFontTx/>
              <a:buChar char="-"/>
            </a:pPr>
            <a:r>
              <a:rPr lang="en-US" altLang="ko-KR" sz="2400" dirty="0" smtClean="0"/>
              <a:t>SND@LHC and FASER</a:t>
            </a:r>
            <a:br>
              <a:rPr lang="en-US" altLang="ko-KR" sz="2400" dirty="0" smtClean="0"/>
            </a:br>
            <a:r>
              <a:rPr lang="en-US" altLang="ko-KR" sz="2400" dirty="0" smtClean="0"/>
              <a:t>provide </a:t>
            </a:r>
            <a:r>
              <a:rPr lang="en-US" altLang="ko-KR" sz="2400" b="1" dirty="0" smtClean="0"/>
              <a:t>the first detection</a:t>
            </a:r>
            <a:br>
              <a:rPr lang="en-US" altLang="ko-KR" sz="2400" b="1" dirty="0" smtClean="0"/>
            </a:br>
            <a:r>
              <a:rPr lang="en-US" altLang="ko-KR" sz="2400" dirty="0" smtClean="0"/>
              <a:t>and study of the collider</a:t>
            </a:r>
            <a:br>
              <a:rPr lang="en-US" altLang="ko-KR" sz="2400" dirty="0" smtClean="0"/>
            </a:br>
            <a:r>
              <a:rPr lang="en-US" altLang="ko-KR" sz="2400" dirty="0" smtClean="0"/>
              <a:t>neutrinos. 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870905"/>
            <a:ext cx="4285512" cy="4307063"/>
          </a:xfrm>
          <a:prstGeom prst="rect">
            <a:avLst/>
          </a:prstGeom>
        </p:spPr>
      </p:pic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784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Neutrinos at the LHC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600" dirty="0" smtClean="0"/>
              <a:t>Tau neutrinos detected so far</a:t>
            </a:r>
            <a:r>
              <a:rPr lang="en-US" altLang="ko-KR" sz="2600" dirty="0"/>
              <a:t> </a:t>
            </a:r>
            <a:r>
              <a:rPr lang="en-US" altLang="ko-KR" sz="2600" dirty="0" smtClean="0"/>
              <a:t>(</a:t>
            </a:r>
            <a:r>
              <a:rPr lang="en-US" altLang="ko-KR" sz="2600" dirty="0" err="1" smtClean="0"/>
              <a:t>DONuT</a:t>
            </a:r>
            <a:r>
              <a:rPr lang="en-US" altLang="ko-KR" sz="2600" dirty="0" smtClean="0"/>
              <a:t> 9 events, OPERA 10 events)</a:t>
            </a:r>
          </a:p>
          <a:p>
            <a:r>
              <a:rPr lang="en-US" altLang="ko-KR" sz="2600" dirty="0" smtClean="0"/>
              <a:t>No anti-tau neutrinos has ever been </a:t>
            </a:r>
            <a:r>
              <a:rPr lang="en-US" altLang="ko-KR" sz="2600" dirty="0" smtClean="0"/>
              <a:t>identified </a:t>
            </a:r>
            <a:r>
              <a:rPr lang="en-US" altLang="ko-KR" sz="2600" dirty="0" smtClean="0"/>
              <a:t>experimentally.</a:t>
            </a:r>
          </a:p>
          <a:p>
            <a:r>
              <a:rPr lang="en-US" altLang="ko-KR" sz="2600" dirty="0" smtClean="0"/>
              <a:t>~ 30 tau-neutrino events expected at the SND@LHC (250 fb</a:t>
            </a:r>
            <a:r>
              <a:rPr lang="en-US" altLang="ko-KR" sz="2600" baseline="30000" dirty="0" smtClean="0"/>
              <a:t>-1</a:t>
            </a:r>
            <a:r>
              <a:rPr lang="en-US" altLang="ko-KR" sz="2600" dirty="0" smtClean="0"/>
              <a:t>)</a:t>
            </a:r>
            <a:endParaRPr lang="ko-KR" altLang="en-US" sz="2600" dirty="0"/>
          </a:p>
        </p:txBody>
      </p:sp>
      <p:pic>
        <p:nvPicPr>
          <p:cNvPr id="5" name="내용 개체 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535" y="3516646"/>
            <a:ext cx="3285969" cy="253637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900" y="3612262"/>
            <a:ext cx="4480019" cy="2484299"/>
          </a:xfrm>
          <a:prstGeom prst="rect">
            <a:avLst/>
          </a:prstGeo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071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Physics in SND@LHC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Measurement of the pp </a:t>
            </a:r>
            <a:r>
              <a:rPr lang="en-US" altLang="ko-KR" dirty="0" smtClean="0">
                <a:sym typeface="Wingdings" panose="05000000000000000000" pitchFamily="2" charset="2"/>
              </a:rPr>
              <a:t> </a:t>
            </a:r>
            <a:r>
              <a:rPr lang="en-US" altLang="ko-KR" dirty="0" err="1" smtClean="0">
                <a:sym typeface="Wingdings" panose="05000000000000000000" pitchFamily="2" charset="2"/>
              </a:rPr>
              <a:t>v</a:t>
            </a:r>
            <a:r>
              <a:rPr lang="en-US" altLang="ko-KR" baseline="-25000" dirty="0" err="1" smtClean="0">
                <a:sym typeface="Wingdings" panose="05000000000000000000" pitchFamily="2" charset="2"/>
              </a:rPr>
              <a:t>e</a:t>
            </a:r>
            <a:r>
              <a:rPr lang="en-US" altLang="ko-KR" dirty="0" err="1" smtClean="0">
                <a:sym typeface="Wingdings" panose="05000000000000000000" pitchFamily="2" charset="2"/>
              </a:rPr>
              <a:t>X</a:t>
            </a:r>
            <a:r>
              <a:rPr lang="en-US" altLang="ko-KR" dirty="0" smtClean="0">
                <a:sym typeface="Wingdings" panose="05000000000000000000" pitchFamily="2" charset="2"/>
              </a:rPr>
              <a:t> cross section</a:t>
            </a:r>
          </a:p>
          <a:p>
            <a:r>
              <a:rPr lang="en-US" altLang="ko-KR" dirty="0" smtClean="0">
                <a:sym typeface="Wingdings" panose="05000000000000000000" pitchFamily="2" charset="2"/>
              </a:rPr>
              <a:t>Charmed-hadron production in pp collisions</a:t>
            </a:r>
          </a:p>
          <a:p>
            <a:r>
              <a:rPr lang="en-US" altLang="ko-KR" dirty="0" smtClean="0">
                <a:sym typeface="Wingdings" panose="05000000000000000000" pitchFamily="2" charset="2"/>
              </a:rPr>
              <a:t>Lepton flavor universality in neutrino interactions </a:t>
            </a:r>
          </a:p>
          <a:p>
            <a:r>
              <a:rPr lang="en-US" altLang="ko-KR" dirty="0" smtClean="0">
                <a:sym typeface="Wingdings" panose="05000000000000000000" pitchFamily="2" charset="2"/>
              </a:rPr>
              <a:t>Measurement of the NC/CC ratio </a:t>
            </a:r>
          </a:p>
          <a:p>
            <a:r>
              <a:rPr lang="en-US" altLang="ko-KR" dirty="0" smtClean="0">
                <a:sym typeface="Wingdings" panose="05000000000000000000" pitchFamily="2" charset="2"/>
              </a:rPr>
              <a:t>Search for Feebly Interacting Particles</a:t>
            </a:r>
          </a:p>
          <a:p>
            <a:endParaRPr lang="en-US" altLang="ko-KR" dirty="0">
              <a:sym typeface="Wingdings" panose="05000000000000000000" pitchFamily="2" charset="2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398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Charmed-hadron production at LHC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2000" dirty="0"/>
              <a:t>Electron neutrinos in 7.2&lt;</a:t>
            </a:r>
            <a:r>
              <a:rPr lang="el-GR" altLang="ko-KR" sz="2000" dirty="0"/>
              <a:t>η</a:t>
            </a:r>
            <a:r>
              <a:rPr lang="en-US" altLang="ko-KR" sz="2000" dirty="0"/>
              <a:t>&lt;8.4 </a:t>
            </a:r>
            <a:r>
              <a:rPr lang="en-US" altLang="ko-KR" sz="2000" dirty="0" smtClean="0"/>
              <a:t>mainly originate from the decay of charmed hadrons produced in the LHC pp collisions. </a:t>
            </a:r>
          </a:p>
          <a:p>
            <a:r>
              <a:rPr lang="en-US" altLang="ko-KR" sz="2000" dirty="0" smtClean="0"/>
              <a:t>Measurement of pp </a:t>
            </a:r>
            <a:r>
              <a:rPr lang="en-US" altLang="ko-KR" sz="2000" dirty="0">
                <a:sym typeface="Wingdings" panose="05000000000000000000" pitchFamily="2" charset="2"/>
              </a:rPr>
              <a:t> </a:t>
            </a:r>
            <a:r>
              <a:rPr lang="el-GR" altLang="ko-KR" sz="2000" dirty="0" smtClean="0">
                <a:sym typeface="Wingdings" panose="05000000000000000000" pitchFamily="2" charset="2"/>
              </a:rPr>
              <a:t>ν</a:t>
            </a:r>
            <a:r>
              <a:rPr lang="en-US" altLang="ko-KR" sz="2000" baseline="-25000" dirty="0" err="1" smtClean="0">
                <a:sym typeface="Wingdings" panose="05000000000000000000" pitchFamily="2" charset="2"/>
              </a:rPr>
              <a:t>e</a:t>
            </a:r>
            <a:r>
              <a:rPr lang="en-US" altLang="ko-KR" sz="2000" dirty="0" err="1" smtClean="0">
                <a:sym typeface="Wingdings" panose="05000000000000000000" pitchFamily="2" charset="2"/>
              </a:rPr>
              <a:t>X</a:t>
            </a:r>
            <a:r>
              <a:rPr lang="en-US" altLang="ko-KR" sz="2000" dirty="0" smtClean="0">
                <a:sym typeface="Wingdings" panose="05000000000000000000" pitchFamily="2" charset="2"/>
              </a:rPr>
              <a:t> </a:t>
            </a:r>
            <a:r>
              <a:rPr lang="en-US" altLang="ko-KR" sz="2000" dirty="0">
                <a:sym typeface="Wingdings" panose="05000000000000000000" pitchFamily="2" charset="2"/>
              </a:rPr>
              <a:t>cross-section </a:t>
            </a:r>
            <a:r>
              <a:rPr lang="en-US" altLang="ko-KR" sz="2000" dirty="0" smtClean="0">
                <a:sym typeface="Wingdings" panose="05000000000000000000" pitchFamily="2" charset="2"/>
              </a:rPr>
              <a:t>can p</a:t>
            </a:r>
            <a:r>
              <a:rPr lang="en-US" altLang="ko-KR" sz="2000" dirty="0" smtClean="0"/>
              <a:t>rovide </a:t>
            </a:r>
            <a:r>
              <a:rPr lang="en-US" altLang="ko-KR" sz="2000" dirty="0" smtClean="0"/>
              <a:t>insight into the heavy-quark production in an unexplored domain.</a:t>
            </a:r>
            <a:endParaRPr lang="en-US" altLang="ko-KR" sz="2000" dirty="0"/>
          </a:p>
          <a:p>
            <a:endParaRPr lang="ko-KR" altLang="en-US" dirty="0"/>
          </a:p>
        </p:txBody>
      </p:sp>
      <p:grpSp>
        <p:nvGrpSpPr>
          <p:cNvPr id="4" name="Schermata 2021-10-25 alle 12.58.49.png"/>
          <p:cNvGrpSpPr/>
          <p:nvPr/>
        </p:nvGrpSpPr>
        <p:grpSpPr>
          <a:xfrm>
            <a:off x="1152941" y="3242479"/>
            <a:ext cx="3708339" cy="2860451"/>
            <a:chOff x="0" y="0"/>
            <a:chExt cx="8678296" cy="6339797"/>
          </a:xfrm>
        </p:grpSpPr>
        <p:pic>
          <p:nvPicPr>
            <p:cNvPr id="5" name="Schermata 2021-10-25 alle 12.58.49.png" descr="Schermata 2021-10-25 alle 12.58.49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600" y="101600"/>
              <a:ext cx="8475097" cy="613659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" name="Schermata 2021-10-25 alle 12.58.49.png" descr="Schermata 2021-10-25 alle 12.58.49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8678297" cy="6339798"/>
            </a:xfrm>
            <a:prstGeom prst="rect">
              <a:avLst/>
            </a:prstGeom>
            <a:effectLst/>
          </p:spPr>
        </p:pic>
      </p:grpSp>
      <p:sp>
        <p:nvSpPr>
          <p:cNvPr id="7" name="TextBox 6"/>
          <p:cNvSpPr txBox="1"/>
          <p:nvPr/>
        </p:nvSpPr>
        <p:spPr>
          <a:xfrm>
            <a:off x="5038488" y="5528805"/>
            <a:ext cx="5684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Correlation between momentum fractions x</a:t>
            </a:r>
            <a:r>
              <a:rPr lang="en-US" altLang="ko-KR" baseline="-25000" dirty="0" smtClean="0"/>
              <a:t>1</a:t>
            </a:r>
            <a:r>
              <a:rPr lang="en-US" altLang="ko-KR" dirty="0" smtClean="0"/>
              <a:t> and x</a:t>
            </a:r>
            <a:r>
              <a:rPr lang="en-US" altLang="ko-KR" baseline="-25000" dirty="0" smtClean="0"/>
              <a:t>2</a:t>
            </a:r>
            <a:r>
              <a:rPr lang="en-US" altLang="ko-KR" dirty="0" smtClean="0"/>
              <a:t> </a:t>
            </a:r>
            <a:br>
              <a:rPr lang="en-US" altLang="ko-KR" dirty="0" smtClean="0"/>
            </a:br>
            <a:r>
              <a:rPr lang="en-US" altLang="ko-KR" dirty="0" smtClean="0"/>
              <a:t>for events in the SND@LHC acceptance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39200" y="3411700"/>
            <a:ext cx="702403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ko-KR" sz="2000" dirty="0" smtClean="0"/>
              <a:t>The dominant </a:t>
            </a:r>
            <a:r>
              <a:rPr lang="en-US" altLang="ko-KR" sz="2000" dirty="0" err="1" smtClean="0"/>
              <a:t>partonic</a:t>
            </a:r>
            <a:r>
              <a:rPr lang="en-US" altLang="ko-KR" sz="2000" dirty="0" smtClean="0"/>
              <a:t> process for associated</a:t>
            </a:r>
            <a:r>
              <a:rPr lang="en-US" altLang="ko-KR" sz="2000" dirty="0"/>
              <a:t> </a:t>
            </a:r>
            <a:r>
              <a:rPr lang="en-US" altLang="ko-KR" sz="2000" dirty="0" smtClean="0"/>
              <a:t>charm </a:t>
            </a:r>
            <a:br>
              <a:rPr lang="en-US" altLang="ko-KR" sz="2000" dirty="0" smtClean="0"/>
            </a:br>
            <a:r>
              <a:rPr lang="en-US" altLang="ko-KR" sz="2000" dirty="0" smtClean="0"/>
              <a:t>production at the LHC is gluon-gluon scattering</a:t>
            </a:r>
            <a:br>
              <a:rPr lang="en-US" altLang="ko-KR" sz="2000" dirty="0" smtClean="0"/>
            </a:br>
            <a:endParaRPr lang="en-US" altLang="ko-KR" sz="2000" dirty="0"/>
          </a:p>
          <a:p>
            <a:pPr marL="342900" indent="-342900">
              <a:buFontTx/>
              <a:buChar char="-"/>
            </a:pPr>
            <a:r>
              <a:rPr lang="en-US" altLang="ko-KR" sz="2000" dirty="0" smtClean="0"/>
              <a:t>Measurement of electron neutrinos can provide </a:t>
            </a:r>
            <a:br>
              <a:rPr lang="en-US" altLang="ko-KR" sz="2000" dirty="0" smtClean="0"/>
            </a:br>
            <a:r>
              <a:rPr lang="en-US" altLang="ko-KR" sz="2000" dirty="0" smtClean="0"/>
              <a:t>valuable constraints on the gluon PDF in small x region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733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Lepton Flavor Universality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200" dirty="0" smtClean="0"/>
              <a:t>The ability of</a:t>
            </a:r>
            <a:r>
              <a:rPr lang="en-US" altLang="ko-KR" sz="2200" dirty="0" smtClean="0">
                <a:solidFill>
                  <a:prstClr val="black"/>
                </a:solidFill>
              </a:rPr>
              <a:t> </a:t>
            </a:r>
            <a:r>
              <a:rPr lang="en-US" altLang="ko-KR" sz="2200" dirty="0">
                <a:solidFill>
                  <a:prstClr val="black"/>
                </a:solidFill>
              </a:rPr>
              <a:t>the SND@LHC </a:t>
            </a:r>
            <a:r>
              <a:rPr lang="en-US" altLang="ko-KR" sz="2200" dirty="0" smtClean="0"/>
              <a:t>to identify all three neutrino flavors offers a unique opportunity to test Lepton Flavor Universality in neutrino interactions</a:t>
            </a:r>
          </a:p>
          <a:p>
            <a:r>
              <a:rPr lang="en-US" altLang="ko-KR" sz="2200" dirty="0" smtClean="0"/>
              <a:t>The </a:t>
            </a:r>
            <a:r>
              <a:rPr lang="el-GR" altLang="ko-KR" sz="2200" dirty="0" smtClean="0"/>
              <a:t>ν</a:t>
            </a:r>
            <a:r>
              <a:rPr lang="en-US" altLang="ko-KR" sz="2200" baseline="-25000" dirty="0" smtClean="0"/>
              <a:t>e</a:t>
            </a:r>
            <a:r>
              <a:rPr lang="en-US" altLang="ko-KR" sz="2200" dirty="0" smtClean="0"/>
              <a:t>/</a:t>
            </a:r>
            <a:r>
              <a:rPr lang="el-GR" altLang="ko-KR" sz="2200" dirty="0" smtClean="0"/>
              <a:t>ν</a:t>
            </a:r>
            <a:r>
              <a:rPr lang="el-GR" altLang="ko-KR" sz="2200" baseline="-25000" dirty="0" smtClean="0"/>
              <a:t>τ</a:t>
            </a:r>
            <a:r>
              <a:rPr lang="en-US" altLang="ko-KR" sz="2200" dirty="0" smtClean="0"/>
              <a:t> ratio is sensitive to the </a:t>
            </a:r>
            <a:r>
              <a:rPr lang="el-GR" altLang="ko-KR" sz="2200" dirty="0" smtClean="0"/>
              <a:t>ν</a:t>
            </a:r>
            <a:r>
              <a:rPr lang="en-US" altLang="ko-KR" sz="2200" dirty="0" smtClean="0"/>
              <a:t>-nucleon interaction cross section ratio of the two neutrino species. </a:t>
            </a:r>
            <a:endParaRPr lang="ko-KR" altLang="en-US" sz="2200" dirty="0"/>
          </a:p>
        </p:txBody>
      </p:sp>
      <p:grpSp>
        <p:nvGrpSpPr>
          <p:cNvPr id="4" name="그룹 3"/>
          <p:cNvGrpSpPr/>
          <p:nvPr/>
        </p:nvGrpSpPr>
        <p:grpSpPr>
          <a:xfrm>
            <a:off x="605618" y="3405725"/>
            <a:ext cx="11146906" cy="2925251"/>
            <a:chOff x="605618" y="3064892"/>
            <a:chExt cx="11146906" cy="2925251"/>
          </a:xfrm>
        </p:grpSpPr>
        <p:grpSp>
          <p:nvGrpSpPr>
            <p:cNvPr id="7" name="Raggruppa"/>
            <p:cNvGrpSpPr/>
            <p:nvPr/>
          </p:nvGrpSpPr>
          <p:grpSpPr>
            <a:xfrm>
              <a:off x="605618" y="3090275"/>
              <a:ext cx="3600924" cy="2842794"/>
              <a:chOff x="-101600" y="0"/>
              <a:chExt cx="8014999" cy="6370253"/>
            </a:xfrm>
          </p:grpSpPr>
          <p:grpSp>
            <p:nvGrpSpPr>
              <p:cNvPr id="8" name="Schermata 2021-01-14 alle 19.45.16.png"/>
              <p:cNvGrpSpPr/>
              <p:nvPr/>
            </p:nvGrpSpPr>
            <p:grpSpPr>
              <a:xfrm>
                <a:off x="-101601" y="224871"/>
                <a:ext cx="8015001" cy="6145383"/>
                <a:chOff x="0" y="0"/>
                <a:chExt cx="8014999" cy="6145382"/>
              </a:xfrm>
            </p:grpSpPr>
            <p:pic>
              <p:nvPicPr>
                <p:cNvPr id="10" name="Schermata 2021-01-14 alle 19.45.16.png" descr="Schermata 2021-01-14 alle 19.45.16.png"/>
                <p:cNvPicPr>
                  <a:picLocks noChangeAspect="1"/>
                </p:cNvPicPr>
                <p:nvPr/>
              </p:nvPicPr>
              <p:blipFill>
                <a:blip r:embed="rId2"/>
                <a:srcRect r="4939" b="25343"/>
                <a:stretch>
                  <a:fillRect/>
                </a:stretch>
              </p:blipFill>
              <p:spPr>
                <a:xfrm>
                  <a:off x="101600" y="101600"/>
                  <a:ext cx="7811800" cy="5942183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pic>
              <p:nvPicPr>
                <p:cNvPr id="11" name="Schermata 2021-01-14 alle 19.45.16.png" descr="Schermata 2021-01-14 alle 19.45.16.png"/>
                <p:cNvPicPr>
                  <a:picLocks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-1" y="0"/>
                  <a:ext cx="8015001" cy="6145383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9" name="Schermata 2020-12-13 alle 15.22.58.png" descr="Schermata 2020-12-13 alle 15.22.58.png"/>
              <p:cNvPicPr>
                <a:picLocks noChangeAspect="1"/>
              </p:cNvPicPr>
              <p:nvPr/>
            </p:nvPicPr>
            <p:blipFill>
              <a:blip r:embed="rId4"/>
              <a:srcRect l="6065" t="7908" r="21940" b="24590"/>
              <a:stretch>
                <a:fillRect/>
              </a:stretch>
            </p:blipFill>
            <p:spPr>
              <a:xfrm>
                <a:off x="603686" y="0"/>
                <a:ext cx="1919339" cy="6734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" name="그룹 15"/>
            <p:cNvGrpSpPr/>
            <p:nvPr/>
          </p:nvGrpSpPr>
          <p:grpSpPr>
            <a:xfrm>
              <a:off x="4372608" y="3064892"/>
              <a:ext cx="3289101" cy="2883517"/>
              <a:chOff x="4873117" y="2766517"/>
              <a:chExt cx="4040324" cy="3285542"/>
            </a:xfrm>
          </p:grpSpPr>
          <p:grpSp>
            <p:nvGrpSpPr>
              <p:cNvPr id="12" name="Schermata 2021-01-14 alle 19.45.11.png"/>
              <p:cNvGrpSpPr/>
              <p:nvPr/>
            </p:nvGrpSpPr>
            <p:grpSpPr>
              <a:xfrm>
                <a:off x="4873117" y="2917732"/>
                <a:ext cx="4040324" cy="3134327"/>
                <a:chOff x="0" y="0"/>
                <a:chExt cx="8080647" cy="6268653"/>
              </a:xfrm>
            </p:grpSpPr>
            <p:pic>
              <p:nvPicPr>
                <p:cNvPr id="13" name="Schermata 2021-01-14 alle 19.45.11.png" descr="Schermata 2021-01-14 alle 19.45.11.png"/>
                <p:cNvPicPr>
                  <a:picLocks noChangeAspect="1"/>
                </p:cNvPicPr>
                <p:nvPr/>
              </p:nvPicPr>
              <p:blipFill>
                <a:blip r:embed="rId5"/>
                <a:srcRect l="4048" t="316" r="2657" b="24851"/>
                <a:stretch>
                  <a:fillRect/>
                </a:stretch>
              </p:blipFill>
              <p:spPr>
                <a:xfrm>
                  <a:off x="101600" y="101600"/>
                  <a:ext cx="7877448" cy="6065454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pic>
              <p:nvPicPr>
                <p:cNvPr id="14" name="Schermata 2021-01-14 alle 19.45.11.png" descr="Schermata 2021-01-14 alle 19.45.11.png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0" y="-1"/>
                  <a:ext cx="8080648" cy="6268655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15" name="Schermata 2020-12-13 alle 15.23.26.png" descr="Schermata 2020-12-13 alle 15.23.26.png"/>
              <p:cNvPicPr>
                <a:picLocks noChangeAspect="1"/>
              </p:cNvPicPr>
              <p:nvPr/>
            </p:nvPicPr>
            <p:blipFill>
              <a:blip r:embed="rId7"/>
              <a:srcRect l="17820" t="20312" r="21909" b="22043"/>
              <a:stretch>
                <a:fillRect/>
              </a:stretch>
            </p:blipFill>
            <p:spPr>
              <a:xfrm>
                <a:off x="5232395" y="2766517"/>
                <a:ext cx="1128406" cy="404029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grpSp>
          <p:nvGrpSpPr>
            <p:cNvPr id="17" name="Schermata 2021-01-13 alle 22.24.23.png"/>
            <p:cNvGrpSpPr/>
            <p:nvPr/>
          </p:nvGrpSpPr>
          <p:grpSpPr>
            <a:xfrm>
              <a:off x="7894898" y="3184438"/>
              <a:ext cx="3384160" cy="853655"/>
              <a:chOff x="0" y="0"/>
              <a:chExt cx="7175896" cy="1749100"/>
            </a:xfrm>
          </p:grpSpPr>
          <p:pic>
            <p:nvPicPr>
              <p:cNvPr id="18" name="Schermata 2021-01-13 alle 22.24.23.png" descr="Schermata 2021-01-13 alle 22.24.23.png"/>
              <p:cNvPicPr>
                <a:picLocks noChangeAspect="1"/>
              </p:cNvPicPr>
              <p:nvPr/>
            </p:nvPicPr>
            <p:blipFill>
              <a:blip r:embed="rId8"/>
              <a:srcRect l="3300" r="3300" b="23418"/>
              <a:stretch>
                <a:fillRect/>
              </a:stretch>
            </p:blipFill>
            <p:spPr>
              <a:xfrm>
                <a:off x="101600" y="101600"/>
                <a:ext cx="6972697" cy="1545901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9" name="Schermata 2021-01-13 alle 22.24.23.png" descr="Schermata 2021-01-13 alle 22.24.23.png"/>
              <p:cNvPicPr>
                <a:picLocks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0"/>
                <a:ext cx="7175897" cy="1749101"/>
              </a:xfrm>
              <a:prstGeom prst="rect">
                <a:avLst/>
              </a:prstGeom>
              <a:effectLst/>
            </p:spPr>
          </p:pic>
        </p:grpSp>
        <p:grpSp>
          <p:nvGrpSpPr>
            <p:cNvPr id="20" name="Raggruppa"/>
            <p:cNvGrpSpPr/>
            <p:nvPr/>
          </p:nvGrpSpPr>
          <p:grpSpPr>
            <a:xfrm>
              <a:off x="7894899" y="4258085"/>
              <a:ext cx="3857625" cy="775327"/>
              <a:chOff x="-101600" y="-101600"/>
              <a:chExt cx="8992672" cy="1753136"/>
            </a:xfrm>
          </p:grpSpPr>
          <p:grpSp>
            <p:nvGrpSpPr>
              <p:cNvPr id="21" name="Schermata 2021-01-13 alle 22.24.16.png"/>
              <p:cNvGrpSpPr/>
              <p:nvPr/>
            </p:nvGrpSpPr>
            <p:grpSpPr>
              <a:xfrm>
                <a:off x="-101600" y="-101600"/>
                <a:ext cx="5432404" cy="1728385"/>
                <a:chOff x="0" y="0"/>
                <a:chExt cx="5432403" cy="1728384"/>
              </a:xfrm>
            </p:grpSpPr>
            <p:pic>
              <p:nvPicPr>
                <p:cNvPr id="24" name="Schermata 2021-01-13 alle 22.24.16.png" descr="Schermata 2021-01-13 alle 22.24.16.png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1600" y="101600"/>
                  <a:ext cx="5229204" cy="1525185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pic>
              <p:nvPicPr>
                <p:cNvPr id="25" name="Schermata 2021-01-13 alle 22.24.16.png" descr="Schermata 2021-01-13 alle 22.24.16.png"/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0" y="0"/>
                  <a:ext cx="5432404" cy="1728385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22" name="Linea"/>
              <p:cNvSpPr/>
              <p:nvPr/>
            </p:nvSpPr>
            <p:spPr>
              <a:xfrm flipH="1">
                <a:off x="5160572" y="1080603"/>
                <a:ext cx="580597" cy="1"/>
              </a:xfrm>
              <a:prstGeom prst="line">
                <a:avLst/>
              </a:prstGeom>
              <a:noFill/>
              <a:ln w="50800" cap="flat">
                <a:solidFill>
                  <a:srgbClr val="9C241D"/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412750" hangingPunct="0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 kern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3" name="contamination from 𝜋/k"/>
              <p:cNvSpPr txBox="1"/>
              <p:nvPr/>
            </p:nvSpPr>
            <p:spPr>
              <a:xfrm>
                <a:off x="5494796" y="509670"/>
                <a:ext cx="3396277" cy="11418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 marL="285750" indent="-285750" algn="l" defTabSz="457200">
                  <a:buClr>
                    <a:srgbClr val="288B27"/>
                  </a:buClr>
                  <a:defRPr sz="3200" b="0">
                    <a:solidFill>
                      <a:srgbClr val="90351E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lvl1pPr>
              </a:lstStyle>
              <a:p>
                <a:pPr marL="142875" indent="-142875" defTabSz="228600" hangingPunct="0"/>
                <a:r>
                  <a:rPr lang="en-US" sz="1600" kern="0" dirty="0" smtClean="0"/>
                  <a:t> </a:t>
                </a:r>
                <a:r>
                  <a:rPr sz="1600" kern="0" dirty="0" smtClean="0"/>
                  <a:t> </a:t>
                </a:r>
                <a:r>
                  <a:rPr sz="1200" kern="0" dirty="0"/>
                  <a:t>contamination </a:t>
                </a:r>
                <a:endParaRPr lang="en-US" sz="1200" kern="0" dirty="0" smtClean="0"/>
              </a:p>
              <a:p>
                <a:pPr marL="142875" indent="-142875" defTabSz="228600" hangingPunct="0"/>
                <a:r>
                  <a:rPr lang="en-US" sz="1200" kern="0" dirty="0"/>
                  <a:t> </a:t>
                </a:r>
                <a:r>
                  <a:rPr lang="en-US" sz="1200" kern="0" dirty="0" smtClean="0"/>
                  <a:t>  </a:t>
                </a:r>
                <a:r>
                  <a:rPr sz="1200" kern="0" dirty="0" smtClean="0"/>
                  <a:t>from </a:t>
                </a:r>
                <a:r>
                  <a:rPr sz="1200" kern="0" dirty="0"/>
                  <a:t>𝜋/k 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7885651" y="5159146"/>
              <a:ext cx="33356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 smtClean="0"/>
                <a:t>The measurement of the R</a:t>
              </a:r>
              <a:r>
                <a:rPr lang="en-US" altLang="ko-KR" sz="1600" baseline="-25000" dirty="0" smtClean="0"/>
                <a:t>12</a:t>
              </a:r>
              <a:r>
                <a:rPr lang="en-US" altLang="ko-KR" sz="1600" dirty="0" smtClean="0"/>
                <a:t> ratio</a:t>
              </a:r>
            </a:p>
            <a:p>
              <a:r>
                <a:rPr lang="en-US" altLang="ko-KR" sz="1600" dirty="0"/>
                <a:t>c</a:t>
              </a:r>
              <a:r>
                <a:rPr lang="en-US" altLang="ko-KR" sz="1600" dirty="0" smtClean="0"/>
                <a:t>an be used as a test of the LFU</a:t>
              </a:r>
            </a:p>
            <a:p>
              <a:r>
                <a:rPr lang="en-US" altLang="ko-KR" sz="1600" dirty="0" smtClean="0"/>
                <a:t>For E &gt; 600 GeV</a:t>
              </a:r>
              <a:endParaRPr lang="ko-KR" altLang="en-US" sz="1600" dirty="0"/>
            </a:p>
          </p:txBody>
        </p:sp>
      </p:grp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501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Measurement of the NC/CC ratio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300" dirty="0"/>
              <a:t>Lepton identification </a:t>
            </a:r>
            <a:r>
              <a:rPr lang="en-US" altLang="ko-KR" sz="2300" dirty="0" smtClean="0"/>
              <a:t>of</a:t>
            </a:r>
            <a:r>
              <a:rPr lang="en-US" altLang="ko-KR" sz="2300" dirty="0" smtClean="0"/>
              <a:t> </a:t>
            </a:r>
            <a:r>
              <a:rPr lang="en-US" altLang="ko-KR" sz="2300" dirty="0"/>
              <a:t>the three different flavors </a:t>
            </a:r>
            <a:r>
              <a:rPr lang="en-US" altLang="ko-KR" sz="2300" dirty="0" smtClean="0"/>
              <a:t>allows </a:t>
            </a:r>
            <a:r>
              <a:rPr lang="en-US" altLang="ko-KR" sz="2300" dirty="0"/>
              <a:t>to </a:t>
            </a:r>
            <a:r>
              <a:rPr lang="en-US" altLang="ko-KR" sz="2300" dirty="0" smtClean="0"/>
              <a:t>distinguishing C</a:t>
            </a:r>
            <a:r>
              <a:rPr lang="en-US" altLang="ko-KR" sz="2300" dirty="0" smtClean="0"/>
              <a:t>harged-Current</a:t>
            </a:r>
            <a:r>
              <a:rPr lang="en-US" altLang="ko-KR" sz="2300" dirty="0" smtClean="0"/>
              <a:t> from Neutral-Current </a:t>
            </a:r>
            <a:r>
              <a:rPr lang="en-US" altLang="ko-KR" sz="2300" dirty="0"/>
              <a:t>interaction at SND@LHC</a:t>
            </a:r>
            <a:r>
              <a:rPr lang="en-US" altLang="ko-KR" sz="2300" dirty="0" smtClean="0"/>
              <a:t>.</a:t>
            </a:r>
          </a:p>
          <a:p>
            <a:r>
              <a:rPr lang="en-US" altLang="ko-KR" sz="2400" dirty="0" smtClean="0"/>
              <a:t>If differential neutrino and anti-neutrino flux are equal,</a:t>
            </a:r>
            <a:r>
              <a:rPr lang="en-US" altLang="ko-KR" sz="2400" dirty="0"/>
              <a:t> </a:t>
            </a:r>
            <a:r>
              <a:rPr lang="en-US" altLang="ko-KR" sz="2400" dirty="0" smtClean="0"/>
              <a:t/>
            </a:r>
            <a:br>
              <a:rPr lang="en-US" altLang="ko-KR" sz="2400" dirty="0" smtClean="0"/>
            </a:br>
            <a:r>
              <a:rPr lang="en-US" altLang="ko-KR" sz="2400" dirty="0" smtClean="0"/>
              <a:t>the NC/CC ratio can be written as</a:t>
            </a:r>
            <a:br>
              <a:rPr lang="en-US" altLang="ko-KR" sz="2400" dirty="0" smtClean="0"/>
            </a:br>
            <a:endParaRPr lang="en-US" altLang="ko-KR" sz="2400" dirty="0" smtClean="0"/>
          </a:p>
          <a:p>
            <a:endParaRPr lang="en-US" altLang="ko-KR" sz="2400" dirty="0"/>
          </a:p>
          <a:p>
            <a:pPr marL="0" indent="0">
              <a:buNone/>
            </a:pPr>
            <a:endParaRPr lang="en-US" altLang="ko-KR" sz="2400" dirty="0"/>
          </a:p>
          <a:p>
            <a:r>
              <a:rPr lang="en-US" altLang="ko-KR" sz="2400" dirty="0" smtClean="0"/>
              <a:t>In case of DIS, </a:t>
            </a:r>
            <a:r>
              <a:rPr lang="en-US" altLang="ko-KR" sz="2400" i="1" dirty="0" smtClean="0"/>
              <a:t>P</a:t>
            </a:r>
            <a:r>
              <a:rPr lang="en-US" altLang="ko-KR" sz="2400" dirty="0" smtClean="0"/>
              <a:t> can be written as</a:t>
            </a:r>
          </a:p>
        </p:txBody>
      </p:sp>
      <p:grpSp>
        <p:nvGrpSpPr>
          <p:cNvPr id="4" name="Immagine"/>
          <p:cNvGrpSpPr/>
          <p:nvPr/>
        </p:nvGrpSpPr>
        <p:grpSpPr>
          <a:xfrm>
            <a:off x="1012557" y="3372839"/>
            <a:ext cx="2587291" cy="967625"/>
            <a:chOff x="101600" y="101600"/>
            <a:chExt cx="5174579" cy="1935247"/>
          </a:xfrm>
        </p:grpSpPr>
        <p:pic>
          <p:nvPicPr>
            <p:cNvPr id="5" name="Immagine" descr="Immagine"/>
            <p:cNvPicPr>
              <a:picLocks noChangeAspect="1"/>
            </p:cNvPicPr>
            <p:nvPr/>
          </p:nvPicPr>
          <p:blipFill>
            <a:blip r:embed="rId2"/>
            <a:srcRect l="5080" t="14651" r="9294" b="14651"/>
            <a:stretch>
              <a:fillRect/>
            </a:stretch>
          </p:blipFill>
          <p:spPr>
            <a:xfrm>
              <a:off x="101600" y="101600"/>
              <a:ext cx="4971378" cy="173204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" name="Immagine" descr="Immagin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600" y="101600"/>
              <a:ext cx="5174579" cy="1935247"/>
            </a:xfrm>
            <a:prstGeom prst="rect">
              <a:avLst/>
            </a:prstGeom>
            <a:effectLst/>
          </p:spPr>
        </p:pic>
      </p:grpSp>
      <p:grpSp>
        <p:nvGrpSpPr>
          <p:cNvPr id="11" name="Schermata 2021-01-13 alle 23.54.38.png"/>
          <p:cNvGrpSpPr/>
          <p:nvPr/>
        </p:nvGrpSpPr>
        <p:grpSpPr>
          <a:xfrm>
            <a:off x="999897" y="5003844"/>
            <a:ext cx="5953328" cy="852940"/>
            <a:chOff x="0" y="0"/>
            <a:chExt cx="11906654" cy="1705879"/>
          </a:xfrm>
        </p:grpSpPr>
        <p:pic>
          <p:nvPicPr>
            <p:cNvPr id="12" name="Schermata 2021-01-13 alle 23.54.38.png" descr="Schermata 2021-01-13 alle 23.54.38.png"/>
            <p:cNvPicPr>
              <a:picLocks noChangeAspect="1"/>
            </p:cNvPicPr>
            <p:nvPr/>
          </p:nvPicPr>
          <p:blipFill>
            <a:blip r:embed="rId4"/>
            <a:srcRect l="6382" t="18923" r="3925" b="6159"/>
            <a:stretch>
              <a:fillRect/>
            </a:stretch>
          </p:blipFill>
          <p:spPr>
            <a:xfrm>
              <a:off x="101600" y="101600"/>
              <a:ext cx="11703455" cy="150268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" name="Schermata 2021-01-13 alle 23.54.38.png" descr="Schermata 2021-01-13 alle 23.54.38.pn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0"/>
              <a:ext cx="11906656" cy="1705880"/>
            </a:xfrm>
            <a:prstGeom prst="rect">
              <a:avLst/>
            </a:prstGeom>
            <a:effectLst/>
          </p:spPr>
        </p:pic>
      </p:grpSp>
      <p:sp>
        <p:nvSpPr>
          <p:cNvPr id="14" name="TextBox 13"/>
          <p:cNvSpPr txBox="1"/>
          <p:nvPr/>
        </p:nvSpPr>
        <p:spPr>
          <a:xfrm>
            <a:off x="933656" y="5852165"/>
            <a:ext cx="3381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(For a tungsten target </a:t>
            </a:r>
            <a:r>
              <a:rPr lang="el-GR" altLang="ko-KR" dirty="0" smtClean="0"/>
              <a:t>λ</a:t>
            </a:r>
            <a:r>
              <a:rPr lang="en-US" altLang="ko-KR" dirty="0" smtClean="0"/>
              <a:t>=0.04)</a:t>
            </a:r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536597" y="3423526"/>
            <a:ext cx="407784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/>
              <a:t>- SND@LHC plans to measure</a:t>
            </a:r>
            <a:br>
              <a:rPr lang="en-US" altLang="ko-KR" sz="2000" dirty="0" smtClean="0"/>
            </a:br>
            <a:r>
              <a:rPr lang="en-US" altLang="ko-KR" sz="2000" dirty="0" smtClean="0"/>
              <a:t>  this ratio as a consistency test</a:t>
            </a:r>
            <a:br>
              <a:rPr lang="en-US" altLang="ko-KR" sz="2000" dirty="0" smtClean="0"/>
            </a:br>
            <a:r>
              <a:rPr lang="en-US" altLang="ko-KR" sz="2000" dirty="0" smtClean="0"/>
              <a:t>  of the Standard Model</a:t>
            </a:r>
            <a:br>
              <a:rPr lang="en-US" altLang="ko-KR" sz="2000" dirty="0" smtClean="0"/>
            </a:br>
            <a:endParaRPr lang="en-US" altLang="ko-KR" sz="2000" dirty="0" smtClean="0"/>
          </a:p>
          <a:p>
            <a:r>
              <a:rPr lang="en-US" altLang="ko-KR" sz="2000" dirty="0" smtClean="0"/>
              <a:t>- The systematic uncertainty 10%</a:t>
            </a:r>
            <a:br>
              <a:rPr lang="en-US" altLang="ko-KR" sz="2000" dirty="0" smtClean="0"/>
            </a:br>
            <a:r>
              <a:rPr lang="en-US" altLang="ko-KR" sz="2000" dirty="0" smtClean="0"/>
              <a:t>  The statistical error 5%</a:t>
            </a:r>
            <a:endParaRPr lang="ko-KR" altLang="en-US" sz="2000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55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Search for Feebly Interacting Particles</a:t>
            </a:r>
            <a:endParaRPr lang="ko-KR" altLang="en-US" dirty="0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400" dirty="0" smtClean="0"/>
              <a:t>SND@LHC will also be capable of exploring models with FIPs</a:t>
            </a:r>
            <a:r>
              <a:rPr lang="en-US" altLang="ko-KR" sz="2400" dirty="0"/>
              <a:t>.</a:t>
            </a:r>
            <a:r>
              <a:rPr lang="en-US" altLang="ko-KR" sz="2400" dirty="0" smtClean="0"/>
              <a:t/>
            </a:r>
            <a:br>
              <a:rPr lang="en-US" altLang="ko-KR" sz="2400" dirty="0" smtClean="0"/>
            </a:br>
            <a:endParaRPr lang="ko-KR" altLang="en-US" sz="2400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AA5BA-98FA-4C65-ACCD-07B4B90A53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1049554" y="2274197"/>
            <a:ext cx="9857717" cy="3243016"/>
            <a:chOff x="1049554" y="2483911"/>
            <a:chExt cx="9857717" cy="3243016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88762350-354A-F393-1549-E826238E9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9331" y="4231773"/>
              <a:ext cx="4539486" cy="1388851"/>
            </a:xfrm>
            <a:prstGeom prst="rect">
              <a:avLst/>
            </a:prstGeom>
          </p:spPr>
        </p:pic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9916" y="2585250"/>
              <a:ext cx="4407355" cy="3141677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9554" y="2483911"/>
              <a:ext cx="4687119" cy="1531496"/>
            </a:xfrm>
            <a:prstGeom prst="rect">
              <a:avLst/>
            </a:prstGeom>
          </p:spPr>
        </p:pic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867" y="5733579"/>
            <a:ext cx="6679378" cy="736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9554" y="5825763"/>
            <a:ext cx="3226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/>
              <a:t>A </a:t>
            </a:r>
            <a:r>
              <a:rPr lang="en-US" altLang="ko-KR" sz="2000" dirty="0" err="1" smtClean="0"/>
              <a:t>Leptophobic</a:t>
            </a:r>
            <a:r>
              <a:rPr lang="en-US" altLang="ko-KR" sz="2000" dirty="0" smtClean="0"/>
              <a:t> DM model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24198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ko-KR" sz="3800" dirty="0"/>
              <a:t>Observation of collider muon neutrinos</a:t>
            </a:r>
            <a:br>
              <a:rPr lang="en-US" altLang="ko-KR" sz="3800" dirty="0"/>
            </a:br>
            <a:endParaRPr lang="ko-KR" altLang="en-US" sz="3800" dirty="0"/>
          </a:p>
        </p:txBody>
      </p:sp>
      <p:sp>
        <p:nvSpPr>
          <p:cNvPr id="5" name="부제목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ko-KR" sz="2800" dirty="0" smtClean="0"/>
              <a:t>First </a:t>
            </a:r>
            <a:r>
              <a:rPr lang="en-US" altLang="ko-KR" sz="2800" dirty="0"/>
              <a:t>Physics Results</a:t>
            </a:r>
            <a:endParaRPr lang="ko-KR" altLang="en-US" sz="2800" b="1" dirty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173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220" y="1318309"/>
            <a:ext cx="4303105" cy="370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17460" y="2222089"/>
            <a:ext cx="341311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200" dirty="0" smtClean="0"/>
              <a:t>SND@LHC</a:t>
            </a:r>
            <a:endParaRPr lang="ko-KR" altLang="en-US" sz="5200" dirty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459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Observation of Collider </a:t>
            </a:r>
            <a:r>
              <a:rPr lang="en-US" altLang="ko-KR" dirty="0"/>
              <a:t>M</a:t>
            </a:r>
            <a:r>
              <a:rPr lang="en-US" altLang="ko-KR" dirty="0" smtClean="0"/>
              <a:t>uon </a:t>
            </a:r>
            <a:r>
              <a:rPr lang="en-US" altLang="ko-KR" dirty="0"/>
              <a:t>N</a:t>
            </a:r>
            <a:r>
              <a:rPr lang="en-US" altLang="ko-KR" dirty="0" smtClean="0"/>
              <a:t>eutrinos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400" dirty="0" smtClean="0"/>
              <a:t>SND@LHC reported the first observation of muon neutrinos from </a:t>
            </a:r>
            <a:br>
              <a:rPr lang="en-US" altLang="ko-KR" sz="2400" dirty="0" smtClean="0"/>
            </a:br>
            <a:r>
              <a:rPr lang="en-US" altLang="ko-KR" sz="2400" dirty="0" smtClean="0"/>
              <a:t>LHC collisions, </a:t>
            </a:r>
            <a:r>
              <a:rPr lang="en-US" altLang="ko-KR" sz="2400" b="1" dirty="0" smtClean="0"/>
              <a:t>using exclusively data from electronic detectors</a:t>
            </a:r>
            <a:r>
              <a:rPr lang="en-US" altLang="ko-KR" sz="2400" dirty="0" smtClean="0"/>
              <a:t>.</a:t>
            </a:r>
            <a:endParaRPr lang="ko-KR" altLang="en-US" sz="2400" dirty="0"/>
          </a:p>
        </p:txBody>
      </p:sp>
      <p:grpSp>
        <p:nvGrpSpPr>
          <p:cNvPr id="6" name="그룹 5"/>
          <p:cNvGrpSpPr/>
          <p:nvPr/>
        </p:nvGrpSpPr>
        <p:grpSpPr>
          <a:xfrm>
            <a:off x="2323756" y="2881617"/>
            <a:ext cx="7336173" cy="3307464"/>
            <a:chOff x="2229263" y="2767987"/>
            <a:chExt cx="7632806" cy="3579692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29263" y="2767987"/>
              <a:ext cx="7632806" cy="1220069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72313" y="4065757"/>
              <a:ext cx="6471204" cy="2281922"/>
            </a:xfrm>
            <a:prstGeom prst="rect">
              <a:avLst/>
            </a:prstGeom>
          </p:spPr>
        </p:pic>
      </p:grp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615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Integrated Luminosity (2022)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2400" dirty="0" smtClean="0"/>
              <a:t>The</a:t>
            </a:r>
            <a:r>
              <a:rPr lang="en-US" altLang="ko-KR" sz="2400" dirty="0" smtClean="0"/>
              <a:t> </a:t>
            </a:r>
            <a:r>
              <a:rPr lang="en-US" altLang="ko-KR" sz="2400" dirty="0"/>
              <a:t>data set of proton-proton collisions at </a:t>
            </a:r>
            <a:r>
              <a:rPr lang="en-US" altLang="ko-KR" sz="2400" b="1" dirty="0"/>
              <a:t>13.6 </a:t>
            </a:r>
            <a:r>
              <a:rPr lang="en-US" altLang="ko-KR" sz="2400" b="1" dirty="0" err="1" smtClean="0"/>
              <a:t>TeV</a:t>
            </a:r>
            <a:r>
              <a:rPr lang="en-US" altLang="ko-KR" sz="2400" b="1" dirty="0" smtClean="0"/>
              <a:t>, </a:t>
            </a:r>
            <a:r>
              <a:rPr lang="en-US" altLang="ko-KR" sz="2200" dirty="0"/>
              <a:t>collected by SND@LHC in </a:t>
            </a:r>
            <a:r>
              <a:rPr lang="en-US" altLang="ko-KR" sz="2200" dirty="0" smtClean="0"/>
              <a:t>2022</a:t>
            </a:r>
            <a:r>
              <a:rPr lang="en-US" altLang="ko-KR" sz="2400" dirty="0" smtClean="0"/>
              <a:t>, </a:t>
            </a:r>
            <a:r>
              <a:rPr lang="en-US" altLang="ko-KR" sz="2400" dirty="0" smtClean="0"/>
              <a:t>was</a:t>
            </a:r>
            <a:r>
              <a:rPr lang="en-US" altLang="ko-KR" sz="2400" dirty="0" smtClean="0"/>
              <a:t> </a:t>
            </a:r>
            <a:r>
              <a:rPr lang="en-US" altLang="ko-KR" sz="2400" dirty="0"/>
              <a:t>used, corresponding to an integrated luminosity of </a:t>
            </a:r>
            <a:r>
              <a:rPr lang="en-US" altLang="ko-KR" sz="2400" b="1" dirty="0"/>
              <a:t>36.8 fb</a:t>
            </a:r>
            <a:r>
              <a:rPr lang="en-US" altLang="ko-KR" sz="2400" b="1" baseline="30000" dirty="0"/>
              <a:t>-1</a:t>
            </a:r>
            <a:r>
              <a:rPr lang="en-US" altLang="ko-KR" sz="2400" dirty="0"/>
              <a:t>.</a:t>
            </a:r>
          </a:p>
          <a:p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237" y="2650154"/>
            <a:ext cx="6894927" cy="3476010"/>
          </a:xfrm>
          <a:prstGeom prst="rect">
            <a:avLst/>
          </a:prstGeom>
        </p:spPr>
      </p:pic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35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Signature of muon neutrino interaction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400" dirty="0" smtClean="0"/>
              <a:t>In SND@LHC, the dominant CC process occurring for muon neutrinos is deep inelastic scattering.</a:t>
            </a:r>
          </a:p>
          <a:p>
            <a:r>
              <a:rPr lang="en-US" altLang="ko-KR" sz="2400" dirty="0" smtClean="0"/>
              <a:t>The signature of these interactions includes an isolated muon track in the muon system, associated with a hadronic shower (</a:t>
            </a:r>
            <a:r>
              <a:rPr lang="en-US" altLang="ko-KR" sz="2400" dirty="0" err="1" smtClean="0"/>
              <a:t>SciFi</a:t>
            </a:r>
            <a:r>
              <a:rPr lang="en-US" altLang="ko-KR" sz="2400" dirty="0" smtClean="0"/>
              <a:t> and HCAL)</a:t>
            </a:r>
            <a:endParaRPr lang="ko-KR" alt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657" y="3589908"/>
            <a:ext cx="8259299" cy="243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16" y="3734808"/>
            <a:ext cx="2722621" cy="214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5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Analysis strategy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400" dirty="0" smtClean="0"/>
              <a:t>Expected number of </a:t>
            </a:r>
            <a:r>
              <a:rPr lang="el-GR" altLang="ko-KR" sz="2400" dirty="0"/>
              <a:t>ν</a:t>
            </a:r>
            <a:r>
              <a:rPr lang="el-GR" altLang="ko-KR" sz="2400" baseline="-25000" dirty="0"/>
              <a:t>μ</a:t>
            </a:r>
            <a:r>
              <a:rPr lang="en-US" altLang="ko-KR" sz="2400" dirty="0"/>
              <a:t> </a:t>
            </a:r>
            <a:r>
              <a:rPr lang="en-US" altLang="ko-KR" sz="2400" dirty="0" smtClean="0"/>
              <a:t>signal </a:t>
            </a:r>
            <a:r>
              <a:rPr lang="en-US" altLang="ko-KR" sz="2400" dirty="0"/>
              <a:t>~</a:t>
            </a:r>
            <a:r>
              <a:rPr lang="en-US" altLang="ko-KR" sz="2400" dirty="0" smtClean="0"/>
              <a:t>             (target mass </a:t>
            </a:r>
            <a:r>
              <a:rPr lang="en-US" altLang="ko-KR" sz="2400" dirty="0"/>
              <a:t>792 kg, 36.8 </a:t>
            </a:r>
            <a:r>
              <a:rPr lang="en-US" altLang="ko-KR" sz="2400" dirty="0" smtClean="0"/>
              <a:t>fb</a:t>
            </a:r>
            <a:r>
              <a:rPr lang="en-US" altLang="ko-KR" sz="2400" baseline="30000" dirty="0" smtClean="0"/>
              <a:t>-1</a:t>
            </a:r>
            <a:r>
              <a:rPr lang="en-US" altLang="ko-KR" sz="2400" dirty="0" smtClean="0"/>
              <a:t>)</a:t>
            </a:r>
          </a:p>
          <a:p>
            <a:r>
              <a:rPr lang="en-US" altLang="ko-KR" sz="2400" dirty="0" smtClean="0"/>
              <a:t>Background : ~ 10</a:t>
            </a:r>
            <a:r>
              <a:rPr lang="en-US" altLang="ko-KR" sz="2400" baseline="30000" dirty="0" smtClean="0"/>
              <a:t>9</a:t>
            </a:r>
            <a:r>
              <a:rPr lang="en-US" altLang="ko-KR" sz="2400" dirty="0" smtClean="0"/>
              <a:t> muons reaching the detector location.</a:t>
            </a:r>
            <a:br>
              <a:rPr lang="en-US" altLang="ko-KR" sz="2400" dirty="0" smtClean="0"/>
            </a:br>
            <a:r>
              <a:rPr lang="en-US" altLang="ko-KR" sz="2400" dirty="0" smtClean="0"/>
              <a:t/>
            </a:r>
            <a:br>
              <a:rPr lang="en-US" altLang="ko-KR" sz="2400" dirty="0" smtClean="0"/>
            </a:br>
            <a:r>
              <a:rPr lang="en-US" altLang="ko-KR" sz="2400" dirty="0" smtClean="0"/>
              <a:t/>
            </a:r>
            <a:br>
              <a:rPr lang="en-US" altLang="ko-KR" sz="2400" dirty="0" smtClean="0"/>
            </a:br>
            <a:r>
              <a:rPr lang="en-US" altLang="ko-KR" sz="2400" dirty="0" smtClean="0"/>
              <a:t/>
            </a:r>
            <a:br>
              <a:rPr lang="en-US" altLang="ko-KR" sz="2400" dirty="0" smtClean="0"/>
            </a:br>
            <a:r>
              <a:rPr lang="en-US" altLang="ko-KR" sz="2400" dirty="0" smtClean="0"/>
              <a:t/>
            </a:r>
            <a:br>
              <a:rPr lang="en-US" altLang="ko-KR" sz="2400" dirty="0" smtClean="0"/>
            </a:br>
            <a:r>
              <a:rPr lang="en-US" altLang="ko-KR" sz="2400" dirty="0" smtClean="0"/>
              <a:t/>
            </a:r>
            <a:br>
              <a:rPr lang="en-US" altLang="ko-KR" sz="2400" dirty="0" smtClean="0"/>
            </a:br>
            <a:r>
              <a:rPr lang="en-US" altLang="ko-KR" sz="2400" dirty="0" smtClean="0"/>
              <a:t/>
            </a:r>
            <a:br>
              <a:rPr lang="en-US" altLang="ko-KR" sz="2400" dirty="0" smtClean="0"/>
            </a:br>
            <a:endParaRPr lang="en-US" altLang="ko-KR" sz="2400" dirty="0" smtClean="0"/>
          </a:p>
          <a:p>
            <a:endParaRPr lang="en-US" altLang="ko-KR" sz="2400" dirty="0" smtClean="0"/>
          </a:p>
          <a:p>
            <a:pPr marL="0" indent="0">
              <a:buNone/>
            </a:pPr>
            <a:endParaRPr lang="ko-KR" alt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289" y="1679863"/>
            <a:ext cx="12096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0131" y="5311908"/>
            <a:ext cx="1007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Need a selection with strong rejection power for a very clean </a:t>
            </a:r>
            <a:r>
              <a:rPr lang="en-US" altLang="ko-KR" sz="2400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signal</a:t>
            </a: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601307" y="2812312"/>
            <a:ext cx="5320153" cy="2070870"/>
            <a:chOff x="775846" y="2895442"/>
            <a:chExt cx="5320153" cy="207087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846" y="2895442"/>
              <a:ext cx="5320153" cy="1816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213629" y="4596980"/>
              <a:ext cx="13356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SciFi</a:t>
              </a:r>
              <a:r>
                <a:rPr kumimoji="0" lang="en-US" altLang="ko-K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 tracks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466363" y="4589029"/>
              <a:ext cx="11641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DS tracks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384230" y="3003511"/>
            <a:ext cx="53071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Muon flux measured </a:t>
            </a:r>
            <a:r>
              <a:rPr lang="en-US" altLang="ko-KR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with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electronic detectors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~ 2.07 x 10</a:t>
            </a:r>
            <a:r>
              <a:rPr kumimoji="0" lang="en-US" altLang="ko-KR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4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cm</a:t>
            </a:r>
            <a:r>
              <a:rPr kumimoji="0" lang="en-US" altLang="ko-KR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-2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/fb</a:t>
            </a:r>
            <a:r>
              <a:rPr kumimoji="0" lang="en-US" altLang="ko-KR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-1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The expected muon flux in the fiducial area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~ 1.69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x 10</a:t>
            </a:r>
            <a:r>
              <a:rPr kumimoji="0" lang="en-US" altLang="ko-KR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4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cm</a:t>
            </a:r>
            <a:r>
              <a:rPr kumimoji="0" lang="en-US" altLang="ko-KR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-2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/fb</a:t>
            </a:r>
            <a:r>
              <a:rPr kumimoji="0" lang="en-US" altLang="ko-KR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-1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53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Signal Selection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53360" y="1737356"/>
            <a:ext cx="6165214" cy="43088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Fiducial </a:t>
            </a: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region 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cut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: reject charged particles </a:t>
            </a:r>
            <a:endParaRPr kumimoji="0" lang="en-US" altLang="ko-KR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entering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from the front and sides of the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detector.</a:t>
            </a:r>
            <a:b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Detector activity starts in the 3</a:t>
            </a:r>
            <a:r>
              <a:rPr kumimoji="0" lang="en-US" altLang="ko-KR" sz="16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rd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or 4</a:t>
            </a:r>
            <a:r>
              <a:rPr kumimoji="0" lang="en-US" altLang="ko-KR" sz="16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th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target walls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onstrained in an inner XY region (25x26 cm</a:t>
            </a:r>
            <a:r>
              <a:rPr kumimoji="0" lang="en-US" altLang="ko-KR" sz="16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0" lang="en-US" altLang="ko-K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Signal efficiency from MC ~ 7.5 %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Efficiency on data ~ 5.9 x 10</a:t>
            </a:r>
            <a:r>
              <a:rPr kumimoji="0" lang="en-US" altLang="ko-KR" sz="16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-5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Neutrino ID cut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: select signal-like signature patterns.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Large hadronic activity in the calorimetric system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A clean outgoing muon track in the muon system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Hit time 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distribution consistent 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with an event from the 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IP1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endParaRPr kumimoji="0" lang="en-US" altLang="ko-KR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Overall efficiency on signal (MC) ~ 2.7 %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Overall efficiency on data ~ 10</a:t>
            </a:r>
            <a:r>
              <a:rPr kumimoji="0" lang="en-US" altLang="ko-KR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-9</a:t>
            </a:r>
            <a:endParaRPr kumimoji="0" lang="ko-KR" alt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91" y="1690935"/>
            <a:ext cx="4718648" cy="37622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2409" y="5336764"/>
            <a:ext cx="34177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Display of a </a:t>
            </a:r>
            <a:r>
              <a:rPr kumimoji="0" lang="el-GR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맑은 고딕" panose="020B0503020000020004" pitchFamily="50" charset="-127"/>
                <a:cs typeface="+mn-cs"/>
              </a:rPr>
              <a:t>ν</a:t>
            </a:r>
            <a:r>
              <a:rPr kumimoji="0" lang="el-GR" altLang="ko-KR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맑은 고딕" panose="020B0503020000020004" pitchFamily="50" charset="-127"/>
                <a:cs typeface="+mn-cs"/>
              </a:rPr>
              <a:t>μ 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CC candidate event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6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Backgrounds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000" b="1" dirty="0" smtClean="0"/>
              <a:t>Penetrating Muons </a:t>
            </a:r>
            <a:r>
              <a:rPr lang="en-US" altLang="ko-KR" sz="2000" dirty="0" smtClean="0"/>
              <a:t>: Muons are not vetoed and </a:t>
            </a:r>
            <a:r>
              <a:rPr lang="en-US" altLang="ko-KR" sz="2000" dirty="0" smtClean="0"/>
              <a:t>produce</a:t>
            </a:r>
            <a:r>
              <a:rPr lang="en-US" altLang="ko-KR" sz="2000" dirty="0" smtClean="0"/>
              <a:t> </a:t>
            </a:r>
            <a:r>
              <a:rPr lang="en-US" altLang="ko-KR" sz="2000" dirty="0" smtClean="0"/>
              <a:t>showers in the detector </a:t>
            </a:r>
          </a:p>
          <a:p>
            <a:endParaRPr lang="en-US" altLang="ko-KR" sz="2400" dirty="0"/>
          </a:p>
          <a:p>
            <a:endParaRPr lang="en-US" altLang="ko-KR" sz="2400" dirty="0" smtClean="0"/>
          </a:p>
          <a:p>
            <a:endParaRPr lang="en-US" altLang="ko-KR" sz="2400" dirty="0"/>
          </a:p>
          <a:p>
            <a:pPr marL="0" indent="0">
              <a:buNone/>
            </a:pPr>
            <a:r>
              <a:rPr lang="en-US" altLang="ko-KR" sz="2400" dirty="0" smtClean="0"/>
              <a:t/>
            </a:r>
            <a:br>
              <a:rPr lang="en-US" altLang="ko-KR" sz="2400" dirty="0" smtClean="0"/>
            </a:br>
            <a:endParaRPr lang="en-US" altLang="ko-KR" sz="2400" dirty="0"/>
          </a:p>
          <a:p>
            <a:r>
              <a:rPr lang="en-US" altLang="ko-KR" sz="2000" b="1" dirty="0" smtClean="0"/>
              <a:t>Muon-induced neutral particles </a:t>
            </a:r>
            <a:r>
              <a:rPr lang="en-US" altLang="ko-KR" sz="2000" dirty="0" smtClean="0"/>
              <a:t>: Muons can interact in surrounding material, producing</a:t>
            </a:r>
          </a:p>
          <a:p>
            <a:pPr marL="0" indent="0">
              <a:buNone/>
            </a:pPr>
            <a:r>
              <a:rPr lang="en-US" altLang="ko-KR" sz="2000" dirty="0"/>
              <a:t> </a:t>
            </a:r>
            <a:r>
              <a:rPr lang="en-US" altLang="ko-KR" sz="2000" dirty="0" smtClean="0"/>
              <a:t>                                                 neutral particles which mimic neutrino interactions</a:t>
            </a:r>
            <a:endParaRPr lang="ko-KR" altLang="en-US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29" y="2121685"/>
            <a:ext cx="4272743" cy="1749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426" y="2283074"/>
            <a:ext cx="6024791" cy="160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15" y="4588564"/>
            <a:ext cx="4223624" cy="1604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그룹 3"/>
          <p:cNvGrpSpPr/>
          <p:nvPr/>
        </p:nvGrpSpPr>
        <p:grpSpPr>
          <a:xfrm>
            <a:off x="5336760" y="5278480"/>
            <a:ext cx="5087397" cy="418435"/>
            <a:chOff x="5336759" y="5278390"/>
            <a:chExt cx="5087397" cy="418435"/>
          </a:xfrm>
        </p:grpSpPr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6759" y="5278390"/>
              <a:ext cx="3092335" cy="418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1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3792" y="5304746"/>
              <a:ext cx="1870364" cy="327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20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Observation of muon neutrinos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400" dirty="0" smtClean="0"/>
              <a:t>After selection cuts, 8</a:t>
            </a:r>
            <a:r>
              <a:rPr lang="el-GR" altLang="ko-KR" sz="2400" dirty="0"/>
              <a:t> ν</a:t>
            </a:r>
            <a:r>
              <a:rPr lang="el-GR" altLang="ko-KR" sz="2400" baseline="-25000" dirty="0"/>
              <a:t>μ</a:t>
            </a:r>
            <a:r>
              <a:rPr lang="en-US" altLang="ko-KR" sz="2400" dirty="0" smtClean="0"/>
              <a:t> interaction candidate events remain (4.2 expected)</a:t>
            </a:r>
          </a:p>
          <a:p>
            <a:r>
              <a:rPr lang="en-US" altLang="ko-KR" sz="2400" dirty="0" smtClean="0"/>
              <a:t>An estimated background of 0.086 events</a:t>
            </a:r>
          </a:p>
          <a:p>
            <a:r>
              <a:rPr lang="en-US" altLang="ko-KR" sz="2400" dirty="0" smtClean="0"/>
              <a:t>A significance of 6.8 standard deviations for the observed </a:t>
            </a:r>
            <a:r>
              <a:rPr lang="el-GR" altLang="ko-KR" sz="2400" dirty="0"/>
              <a:t>ν</a:t>
            </a:r>
            <a:r>
              <a:rPr lang="el-GR" altLang="ko-KR" sz="2400" baseline="-25000" dirty="0"/>
              <a:t>μ</a:t>
            </a:r>
            <a:r>
              <a:rPr lang="en-US" altLang="ko-KR" sz="2400" dirty="0"/>
              <a:t> </a:t>
            </a:r>
            <a:r>
              <a:rPr lang="en-US" altLang="ko-KR" sz="2400" dirty="0" smtClean="0"/>
              <a:t>signal</a:t>
            </a:r>
            <a:endParaRPr lang="ko-KR" altLang="en-U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232" y="3233378"/>
            <a:ext cx="3379153" cy="31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900" y="3241962"/>
            <a:ext cx="3890357" cy="310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78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Updated muon neutrino results (2022-2023)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32 events observed</a:t>
            </a:r>
            <a:endParaRPr lang="ko-KR" altLang="en-US" dirty="0"/>
          </a:p>
        </p:txBody>
      </p:sp>
      <p:pic>
        <p:nvPicPr>
          <p:cNvPr id="4" name="Google Shape;336;p36">
            <a:extLst>
              <a:ext uri="{FF2B5EF4-FFF2-40B4-BE49-F238E27FC236}">
                <a16:creationId xmlns:a16="http://schemas.microsoft.com/office/drawing/2014/main" id="{D9FDB1F8-87CE-A3B9-24DA-6FCE9556889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3287" y="2599184"/>
            <a:ext cx="4396044" cy="347167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39;p36">
            <a:extLst>
              <a:ext uri="{FF2B5EF4-FFF2-40B4-BE49-F238E27FC236}">
                <a16:creationId xmlns:a16="http://schemas.microsoft.com/office/drawing/2014/main" id="{82CA28E9-FEA4-6B8C-0C64-97E924261F50}"/>
              </a:ext>
            </a:extLst>
          </p:cNvPr>
          <p:cNvSpPr txBox="1"/>
          <p:nvPr/>
        </p:nvSpPr>
        <p:spPr>
          <a:xfrm>
            <a:off x="5360740" y="1355992"/>
            <a:ext cx="4452607" cy="130801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2000" dirty="0">
                <a:solidFill>
                  <a:schemeClr val="dk2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Events expected in 68.6 fb</a:t>
            </a:r>
            <a:r>
              <a:rPr lang="en" sz="2000" baseline="30000" dirty="0">
                <a:solidFill>
                  <a:schemeClr val="dk2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-1</a:t>
            </a:r>
            <a:endParaRPr sz="2000" baseline="30000" dirty="0">
              <a:solidFill>
                <a:schemeClr val="dk2"/>
              </a:solidFill>
              <a:latin typeface="Times New Roman" panose="02020603050405020304" pitchFamily="18" charset="0"/>
              <a:ea typeface="Questrial"/>
              <a:cs typeface="Times New Roman" panose="02020603050405020304" pitchFamily="18" charset="0"/>
              <a:sym typeface="Questrial"/>
            </a:endParaRPr>
          </a:p>
          <a:p>
            <a:pPr marL="609585" indent="-423323">
              <a:lnSpc>
                <a:spcPct val="115000"/>
              </a:lnSpc>
              <a:buClr>
                <a:schemeClr val="dk2"/>
              </a:buClr>
              <a:buSzPts val="1400"/>
              <a:buFont typeface="Questrial"/>
              <a:buChar char="●"/>
            </a:pPr>
            <a:r>
              <a:rPr lang="en" sz="2000" dirty="0">
                <a:solidFill>
                  <a:schemeClr val="dk2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Signal: 19.1± 4.1</a:t>
            </a:r>
            <a:endParaRPr sz="2000" dirty="0">
              <a:solidFill>
                <a:schemeClr val="dk2"/>
              </a:solidFill>
              <a:latin typeface="Times New Roman" panose="02020603050405020304" pitchFamily="18" charset="0"/>
              <a:ea typeface="Questrial"/>
              <a:cs typeface="Times New Roman" panose="02020603050405020304" pitchFamily="18" charset="0"/>
              <a:sym typeface="Questrial"/>
            </a:endParaRPr>
          </a:p>
          <a:p>
            <a:pPr marL="609585" indent="-423323">
              <a:lnSpc>
                <a:spcPct val="115000"/>
              </a:lnSpc>
              <a:buClr>
                <a:schemeClr val="dk2"/>
              </a:buClr>
              <a:buSzPts val="1400"/>
              <a:buFont typeface="Questrial"/>
              <a:buChar char="●"/>
            </a:pPr>
            <a:r>
              <a:rPr lang="en" sz="2000" dirty="0">
                <a:solidFill>
                  <a:schemeClr val="dk2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Neutral hadrons: 0.25 ± 0.06</a:t>
            </a:r>
            <a:endParaRPr sz="2000" b="1" dirty="0">
              <a:solidFill>
                <a:schemeClr val="dk2"/>
              </a:solidFill>
              <a:latin typeface="Times New Roman" panose="02020603050405020304" pitchFamily="18" charset="0"/>
              <a:ea typeface="Questrial"/>
              <a:cs typeface="Times New Roman" panose="02020603050405020304" pitchFamily="18" charset="0"/>
              <a:sym typeface="Questrial"/>
            </a:endParaRPr>
          </a:p>
        </p:txBody>
      </p:sp>
      <p:pic>
        <p:nvPicPr>
          <p:cNvPr id="6" name="Google Shape;345;p37">
            <a:extLst>
              <a:ext uri="{FF2B5EF4-FFF2-40B4-BE49-F238E27FC236}">
                <a16:creationId xmlns:a16="http://schemas.microsoft.com/office/drawing/2014/main" id="{3BA969AD-81A0-7A8F-5998-8599ED5079F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3869" y="2878028"/>
            <a:ext cx="3450211" cy="3117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48;p37">
            <a:extLst>
              <a:ext uri="{FF2B5EF4-FFF2-40B4-BE49-F238E27FC236}">
                <a16:creationId xmlns:a16="http://schemas.microsoft.com/office/drawing/2014/main" id="{CAF39DC2-93B8-BFA2-DE36-03005D6C9D4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7352" y="2802611"/>
            <a:ext cx="3279005" cy="322120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02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ko-KR" dirty="0" smtClean="0"/>
              <a:t>Observation of collider neutrinos </a:t>
            </a:r>
            <a:br>
              <a:rPr lang="en-US" altLang="ko-KR" dirty="0" smtClean="0"/>
            </a:br>
            <a:r>
              <a:rPr lang="en-US" altLang="ko-KR" dirty="0" smtClean="0"/>
              <a:t>without final state muons </a:t>
            </a:r>
            <a:endParaRPr lang="ko-KR" altLang="en-US" dirty="0"/>
          </a:p>
        </p:txBody>
      </p:sp>
      <p:sp>
        <p:nvSpPr>
          <p:cNvPr id="5" name="부제목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ko-KR" sz="3000" dirty="0" err="1" smtClean="0"/>
              <a:t>arXiv</a:t>
            </a:r>
            <a:r>
              <a:rPr lang="en-US" altLang="ko-KR" sz="3000" dirty="0" smtClean="0"/>
              <a:t>: 2411.18787</a:t>
            </a:r>
            <a:endParaRPr lang="ko-KR" altLang="en-US" sz="3000" dirty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92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212" y="905533"/>
            <a:ext cx="6851000" cy="17292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289" y="3161064"/>
            <a:ext cx="7684000" cy="2235200"/>
          </a:xfrm>
          <a:prstGeom prst="rect">
            <a:avLst/>
          </a:prstGeom>
        </p:spPr>
      </p:pic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42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SND@LHC experiment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ko-KR" sz="3200" dirty="0" smtClean="0"/>
              <a:t>The </a:t>
            </a:r>
            <a:r>
              <a:rPr lang="en-US" altLang="ko-KR" sz="3200" b="1" dirty="0" smtClean="0">
                <a:solidFill>
                  <a:srgbClr val="C00000"/>
                </a:solidFill>
              </a:rPr>
              <a:t>S</a:t>
            </a:r>
            <a:r>
              <a:rPr lang="en-US" altLang="ko-KR" sz="3200" dirty="0" smtClean="0"/>
              <a:t>cattering and </a:t>
            </a:r>
            <a:r>
              <a:rPr lang="en-US" altLang="ko-KR" sz="3200" b="1" dirty="0" smtClean="0">
                <a:solidFill>
                  <a:srgbClr val="C00000"/>
                </a:solidFill>
              </a:rPr>
              <a:t>N</a:t>
            </a:r>
            <a:r>
              <a:rPr lang="en-US" altLang="ko-KR" sz="3200" dirty="0" smtClean="0"/>
              <a:t>eutrino </a:t>
            </a:r>
            <a:r>
              <a:rPr lang="en-US" altLang="ko-KR" sz="3200" b="1" dirty="0" smtClean="0">
                <a:solidFill>
                  <a:srgbClr val="C00000"/>
                </a:solidFill>
              </a:rPr>
              <a:t>D</a:t>
            </a:r>
            <a:r>
              <a:rPr lang="en-US" altLang="ko-KR" sz="3200" dirty="0" smtClean="0"/>
              <a:t>etector at the LHC</a:t>
            </a:r>
          </a:p>
          <a:p>
            <a:endParaRPr lang="en-US" altLang="ko-KR" sz="3200" dirty="0"/>
          </a:p>
          <a:p>
            <a:endParaRPr lang="en-US" altLang="ko-KR" sz="3200" dirty="0" smtClean="0"/>
          </a:p>
          <a:p>
            <a:endParaRPr lang="en-US" altLang="ko-KR" sz="3200" dirty="0"/>
          </a:p>
          <a:p>
            <a:endParaRPr lang="en-US" altLang="ko-KR" sz="3200" dirty="0" smtClean="0"/>
          </a:p>
          <a:p>
            <a:pPr marL="0" indent="0">
              <a:buNone/>
            </a:pPr>
            <a:endParaRPr lang="en-US" altLang="ko-KR" sz="3200" dirty="0" smtClean="0"/>
          </a:p>
          <a:p>
            <a:pPr>
              <a:buFontTx/>
              <a:buChar char="-"/>
            </a:pPr>
            <a:r>
              <a:rPr lang="en-US" altLang="ko-KR" sz="1900" dirty="0" smtClean="0"/>
              <a:t>Located 480 m downstream of the ATLAS interaction </a:t>
            </a:r>
            <a:r>
              <a:rPr lang="en-US" altLang="ko-KR" sz="1900" dirty="0"/>
              <a:t>p</a:t>
            </a:r>
            <a:r>
              <a:rPr lang="en-US" altLang="ko-KR" sz="1900" dirty="0" smtClean="0"/>
              <a:t>oint along the beam collision axis </a:t>
            </a:r>
          </a:p>
          <a:p>
            <a:pPr>
              <a:buFontTx/>
              <a:buChar char="-"/>
            </a:pPr>
            <a:r>
              <a:rPr lang="en-US" altLang="ko-KR" sz="1900" dirty="0" smtClean="0"/>
              <a:t>Charged particles deflected by LHC magnets. 100 m rock absorbs residual hadrons</a:t>
            </a:r>
          </a:p>
          <a:p>
            <a:pPr>
              <a:buFontTx/>
              <a:buChar char="-"/>
            </a:pPr>
            <a:r>
              <a:rPr lang="en-US" altLang="ko-KR" sz="1900" dirty="0" smtClean="0"/>
              <a:t>However, neutrinos and (if exist) Feebly Interacting Particles can reach the detector</a:t>
            </a:r>
          </a:p>
          <a:p>
            <a:pPr>
              <a:buFontTx/>
              <a:buChar char="-"/>
            </a:pPr>
            <a:r>
              <a:rPr lang="en-US" altLang="ko-KR" sz="1900" dirty="0" smtClean="0"/>
              <a:t>The pseudo-rapidity range covered by the detector target  </a:t>
            </a:r>
            <a:r>
              <a:rPr lang="en-US" altLang="ko-KR" sz="1900" b="1" dirty="0" smtClean="0"/>
              <a:t>7.2 </a:t>
            </a:r>
            <a:r>
              <a:rPr lang="en-US" altLang="ko-KR" sz="1900" b="1" dirty="0"/>
              <a:t>&lt; </a:t>
            </a:r>
            <a:r>
              <a:rPr lang="el-GR" altLang="ko-KR" sz="1900" b="1" dirty="0"/>
              <a:t>η</a:t>
            </a:r>
            <a:r>
              <a:rPr lang="en-US" altLang="ko-KR" sz="1900" b="1" dirty="0"/>
              <a:t> &lt; </a:t>
            </a:r>
            <a:r>
              <a:rPr lang="en-US" altLang="ko-KR" sz="1900" b="1" dirty="0" smtClean="0"/>
              <a:t>8.4  </a:t>
            </a:r>
            <a:r>
              <a:rPr lang="en-US" altLang="ko-KR" sz="1900" dirty="0" smtClean="0"/>
              <a:t>(not explored before)</a:t>
            </a:r>
            <a:endParaRPr lang="ko-KR" altLang="en-US" sz="19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7" y="2260698"/>
            <a:ext cx="7776647" cy="2500466"/>
          </a:xfrm>
          <a:prstGeom prst="rect">
            <a:avLst/>
          </a:prstGeo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29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Observation of neutrinos with no muons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2800" dirty="0" smtClean="0"/>
              <a:t>Sensitive to CC interactions of either </a:t>
            </a:r>
            <a:r>
              <a:rPr lang="el-GR" altLang="ko-KR" sz="2800" dirty="0" smtClean="0"/>
              <a:t>ν</a:t>
            </a:r>
            <a:r>
              <a:rPr lang="en-US" altLang="ko-KR" sz="2800" baseline="-25000" dirty="0" smtClean="0"/>
              <a:t>e</a:t>
            </a:r>
            <a:r>
              <a:rPr lang="en-US" altLang="ko-KR" sz="2800" dirty="0" smtClean="0"/>
              <a:t> or </a:t>
            </a:r>
            <a:r>
              <a:rPr lang="el-GR" altLang="ko-KR" sz="2800" dirty="0" smtClean="0"/>
              <a:t>ν</a:t>
            </a:r>
            <a:r>
              <a:rPr lang="el-GR" altLang="ko-KR" sz="2800" baseline="-25000" dirty="0" smtClean="0"/>
              <a:t>τ</a:t>
            </a:r>
            <a:r>
              <a:rPr lang="en-US" altLang="ko-KR" sz="2800" dirty="0" smtClean="0"/>
              <a:t> </a:t>
            </a:r>
            <a:r>
              <a:rPr lang="en-US" altLang="ko-KR" sz="2800" dirty="0" smtClean="0"/>
              <a:t>flavor, </a:t>
            </a:r>
            <a:r>
              <a:rPr lang="en-US" altLang="ko-KR" sz="2800" dirty="0" smtClean="0"/>
              <a:t>as well as </a:t>
            </a:r>
            <a:r>
              <a:rPr lang="en-US" altLang="ko-KR" sz="2800" dirty="0" smtClean="0"/>
              <a:t/>
            </a:r>
            <a:br>
              <a:rPr lang="en-US" altLang="ko-KR" sz="2800" dirty="0" smtClean="0"/>
            </a:br>
            <a:r>
              <a:rPr lang="en-US" altLang="ko-KR" sz="2800" dirty="0" smtClean="0"/>
              <a:t>to neutral </a:t>
            </a:r>
            <a:r>
              <a:rPr lang="en-US" altLang="ko-KR" sz="2800" dirty="0" smtClean="0"/>
              <a:t>current (NC) neutrino interactions.</a:t>
            </a:r>
          </a:p>
          <a:p>
            <a:r>
              <a:rPr lang="en-US" altLang="ko-KR" sz="2800" dirty="0" smtClean="0"/>
              <a:t>Data sample used, collected in 2022 and 2023 ~ 68.6 fb</a:t>
            </a:r>
            <a:r>
              <a:rPr lang="en-US" altLang="ko-KR" sz="2800" baseline="30000" dirty="0" smtClean="0"/>
              <a:t>-1</a:t>
            </a:r>
            <a:endParaRPr lang="en-US" altLang="ko-KR" sz="2800" dirty="0" smtClean="0"/>
          </a:p>
          <a:p>
            <a:r>
              <a:rPr lang="en-US" altLang="ko-KR" sz="2800" dirty="0"/>
              <a:t>Select </a:t>
            </a:r>
            <a:r>
              <a:rPr lang="en-US" altLang="ko-KR" sz="2800" b="1" dirty="0"/>
              <a:t>muon-less shower-like events</a:t>
            </a:r>
          </a:p>
          <a:p>
            <a:endParaRPr lang="en-US" altLang="ko-KR" sz="30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85" y="3797263"/>
            <a:ext cx="10652216" cy="232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91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Observation of neutrinos with no muons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3000" b="1" dirty="0" smtClean="0"/>
              <a:t>Observed </a:t>
            </a:r>
            <a:r>
              <a:rPr lang="en-US" altLang="ko-KR" sz="3000" b="1" dirty="0"/>
              <a:t>9 events with </a:t>
            </a:r>
            <a:r>
              <a:rPr lang="en-US" altLang="ko-KR" sz="3000" b="1" dirty="0" smtClean="0"/>
              <a:t>6.4 sigma </a:t>
            </a:r>
            <a:r>
              <a:rPr lang="en-US" altLang="ko-KR" sz="3000" b="1" dirty="0"/>
              <a:t>significance </a:t>
            </a:r>
            <a:endParaRPr lang="en-US" altLang="ko-KR" sz="3000" b="1" dirty="0" smtClean="0"/>
          </a:p>
          <a:p>
            <a:pPr lvl="0"/>
            <a:r>
              <a:rPr lang="en-US" altLang="ko-KR" sz="2600" dirty="0" smtClean="0">
                <a:solidFill>
                  <a:prstClr val="black"/>
                </a:solidFill>
              </a:rPr>
              <a:t>(Expected </a:t>
            </a:r>
            <a:r>
              <a:rPr lang="en-US" altLang="ko-KR" sz="2600" dirty="0">
                <a:solidFill>
                  <a:prstClr val="black"/>
                </a:solidFill>
              </a:rPr>
              <a:t>7.2 signal events with 5.5 sigma </a:t>
            </a:r>
            <a:r>
              <a:rPr lang="en-US" altLang="ko-KR" sz="2600" dirty="0" smtClean="0">
                <a:solidFill>
                  <a:prstClr val="black"/>
                </a:solidFill>
              </a:rPr>
              <a:t>significance)</a:t>
            </a:r>
            <a:endParaRPr lang="en-US" altLang="ko-KR" sz="2600" dirty="0">
              <a:solidFill>
                <a:prstClr val="black"/>
              </a:solidFill>
            </a:endParaRPr>
          </a:p>
          <a:p>
            <a:endParaRPr lang="en-US" altLang="ko-KR" sz="2800" b="1" dirty="0"/>
          </a:p>
          <a:p>
            <a:endParaRPr lang="en-US" altLang="ko-KR" sz="3000" b="1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314" y="2961174"/>
            <a:ext cx="3270925" cy="325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299" y="2961174"/>
            <a:ext cx="4121601" cy="325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92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Observation of neutrinos with no muons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ko-KR" sz="3000" b="1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371" y="1859104"/>
            <a:ext cx="7925744" cy="295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24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Nuclear Emulsion Scanning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500" dirty="0" smtClean="0"/>
              <a:t>Ongoing vertex reconstruction              </a:t>
            </a:r>
            <a:r>
              <a:rPr lang="en-US" altLang="ko-KR" sz="2000" dirty="0" smtClean="0"/>
              <a:t>Emulsion scanned : 800 kg x 43 fb</a:t>
            </a:r>
            <a:r>
              <a:rPr lang="en-US" altLang="ko-KR" sz="2000" baseline="30000" dirty="0" smtClean="0"/>
              <a:t>-1</a:t>
            </a:r>
            <a:r>
              <a:rPr lang="en-US" altLang="ko-KR" sz="2000" dirty="0" smtClean="0"/>
              <a:t>   </a:t>
            </a:r>
            <a:endParaRPr lang="ko-KR" altLang="en-US" sz="2000" dirty="0"/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2B001571-8F88-46D2-AD6E-68311F4711A4}"/>
              </a:ext>
            </a:extLst>
          </p:cNvPr>
          <p:cNvGrpSpPr/>
          <p:nvPr/>
        </p:nvGrpSpPr>
        <p:grpSpPr>
          <a:xfrm>
            <a:off x="1001486" y="2226129"/>
            <a:ext cx="5736771" cy="3900034"/>
            <a:chOff x="466857" y="1066533"/>
            <a:chExt cx="8563766" cy="5653922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222CBA62-B0D4-48EB-A9D5-AC0929C40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57" y="1203244"/>
              <a:ext cx="2550974" cy="2550974"/>
            </a:xfrm>
            <a:prstGeom prst="rect">
              <a:avLst/>
            </a:prstGeom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2A087B3A-03D5-467F-87EE-A68EB34E4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57" y="3916387"/>
              <a:ext cx="2550974" cy="2550974"/>
            </a:xfrm>
            <a:prstGeom prst="rect">
              <a:avLst/>
            </a:prstGeom>
          </p:spPr>
        </p:pic>
        <p:pic>
          <p:nvPicPr>
            <p:cNvPr id="7" name="Immagine 4" descr="Immagine che contiene linea&#10;&#10;Descrizione generata automaticamente">
              <a:extLst>
                <a:ext uri="{FF2B5EF4-FFF2-40B4-BE49-F238E27FC236}">
                  <a16:creationId xmlns:a16="http://schemas.microsoft.com/office/drawing/2014/main" id="{913C59F3-A014-4EF6-B53C-D1582499E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3282" y="1066533"/>
              <a:ext cx="5947341" cy="2724937"/>
            </a:xfrm>
            <a:prstGeom prst="rect">
              <a:avLst/>
            </a:prstGeom>
          </p:spPr>
        </p:pic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FBC595E1-ED5F-46B9-AEE2-8E4D31E73B4D}"/>
                </a:ext>
              </a:extLst>
            </p:cNvPr>
            <p:cNvSpPr/>
            <p:nvPr/>
          </p:nvSpPr>
          <p:spPr>
            <a:xfrm>
              <a:off x="3151649" y="1073270"/>
              <a:ext cx="25539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Neutral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vertex candidate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 </a:t>
              </a:r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46FB12C0-88A7-497A-8C31-F9B83D3761EE}"/>
                </a:ext>
              </a:extLst>
            </p:cNvPr>
            <p:cNvSpPr/>
            <p:nvPr/>
          </p:nvSpPr>
          <p:spPr>
            <a:xfrm>
              <a:off x="6274339" y="3417654"/>
              <a:ext cx="20649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</a:rPr>
                <a:t>6 tracks: plate 13 to 31</a:t>
              </a:r>
            </a:p>
          </p:txBody>
        </p:sp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03CA665E-71BC-4BBD-93DB-39BC064E2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48062" y="3849378"/>
              <a:ext cx="4817780" cy="2550974"/>
            </a:xfrm>
            <a:prstGeom prst="rect">
              <a:avLst/>
            </a:prstGeom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FF4922B4-A7ED-429F-B183-E26CB9EE7724}"/>
                </a:ext>
              </a:extLst>
            </p:cNvPr>
            <p:cNvSpPr/>
            <p:nvPr/>
          </p:nvSpPr>
          <p:spPr>
            <a:xfrm>
              <a:off x="3701761" y="5922945"/>
              <a:ext cx="29134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Muon tracks 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starting from 1 mm</a:t>
              </a:r>
              <a:r>
                <a:rPr kumimoji="0" lang="en-US" altLang="ko-KR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2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 </a:t>
              </a: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4844B8B2-41F8-43BB-B164-CED24D67E349}"/>
                </a:ext>
              </a:extLst>
            </p:cNvPr>
            <p:cNvSpPr/>
            <p:nvPr/>
          </p:nvSpPr>
          <p:spPr>
            <a:xfrm>
              <a:off x="4025156" y="6381901"/>
              <a:ext cx="381784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</a:rPr>
                <a:t>Track density per 10 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</a:rPr>
                <a:t>fb</a:t>
              </a:r>
              <a:r>
                <a:rPr kumimoji="0" lang="it-IT" altLang="ko-KR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</a:rPr>
                <a:t>-1  </a:t>
              </a:r>
              <a:r>
                <a:rPr kumimoji="0" lang="it-IT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kumimoji="0" lang="it-IT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</a:rPr>
                <a:t> ~10</a:t>
              </a:r>
              <a:r>
                <a:rPr kumimoji="0" lang="it-IT" altLang="ko-KR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</a:rPr>
                <a:t>5 </a:t>
              </a:r>
              <a:r>
                <a:rPr kumimoji="0" lang="it-IT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</a:rPr>
                <a:t>tracks/cm</a:t>
              </a:r>
              <a:r>
                <a:rPr kumimoji="0" lang="it-IT" altLang="ko-KR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13" name="그림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3554" y="2191588"/>
            <a:ext cx="3412446" cy="3908254"/>
          </a:xfrm>
          <a:prstGeom prst="rect">
            <a:avLst/>
          </a:prstGeom>
        </p:spPr>
      </p:pic>
      <p:sp>
        <p:nvSpPr>
          <p:cNvPr id="14" name="슬라이드 번호 개체 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01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latin typeface="+mn-lt"/>
                <a:ea typeface="+mn-ea"/>
              </a:rPr>
              <a:t>SND@HL-LHC</a:t>
            </a:r>
            <a:endParaRPr lang="ko-KR" altLang="en-US" dirty="0">
              <a:latin typeface="+mn-lt"/>
              <a:ea typeface="+mn-ea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500" b="1" dirty="0" smtClean="0"/>
              <a:t>Silicon trackers </a:t>
            </a:r>
            <a:r>
              <a:rPr lang="en-US" altLang="ko-KR" sz="2500" dirty="0" smtClean="0"/>
              <a:t>will replace the emulsion </a:t>
            </a:r>
            <a:r>
              <a:rPr lang="en-US" altLang="ko-KR" sz="2500" dirty="0" smtClean="0"/>
              <a:t>films, enabling </a:t>
            </a:r>
            <a:r>
              <a:rPr lang="en-US" altLang="ko-KR" sz="2500" dirty="0" smtClean="0"/>
              <a:t>more efficient operation. A </a:t>
            </a:r>
            <a:r>
              <a:rPr lang="en-US" altLang="ko-KR" sz="2500" b="1" dirty="0" err="1" smtClean="0"/>
              <a:t>Magnetised</a:t>
            </a:r>
            <a:r>
              <a:rPr lang="en-US" altLang="ko-KR" sz="2500" b="1" dirty="0" smtClean="0"/>
              <a:t> Calorimeter </a:t>
            </a:r>
            <a:r>
              <a:rPr lang="en-US" altLang="ko-KR" sz="2500" dirty="0" smtClean="0"/>
              <a:t>will be installed to improve energy measurement and charge separation.</a:t>
            </a:r>
            <a:endParaRPr lang="ko-KR" altLang="en-US" sz="25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633" y="3380635"/>
            <a:ext cx="8387443" cy="2535410"/>
          </a:xfrm>
          <a:prstGeom prst="rect">
            <a:avLst/>
          </a:prstGeom>
        </p:spPr>
      </p:pic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85510B-23F9-45D5-9314-EB8206982087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70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SND@LHC Collaboration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150 members, 24 Institutes in </a:t>
            </a:r>
            <a:r>
              <a:rPr lang="en-US" altLang="ko-KR" dirty="0" smtClean="0"/>
              <a:t>14 </a:t>
            </a:r>
            <a:r>
              <a:rPr lang="en-US" altLang="ko-KR" dirty="0"/>
              <a:t>Countries and </a:t>
            </a:r>
            <a:r>
              <a:rPr lang="en-US" altLang="ko-KR" dirty="0" smtClean="0"/>
              <a:t>CERN.</a:t>
            </a:r>
          </a:p>
          <a:p>
            <a:r>
              <a:rPr lang="en-US" altLang="ko-KR" dirty="0" smtClean="0"/>
              <a:t>8 members, 4 Institutes in Korea.</a:t>
            </a:r>
            <a:endParaRPr lang="ko-KR" altLang="en-US" dirty="0"/>
          </a:p>
          <a:p>
            <a:endParaRPr lang="ko-KR" alt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87" y="2263140"/>
            <a:ext cx="4828560" cy="360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07" y="3216169"/>
            <a:ext cx="3265632" cy="2402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084" y="3225686"/>
            <a:ext cx="3720008" cy="2394579"/>
          </a:xfrm>
          <a:prstGeom prst="rect">
            <a:avLst/>
          </a:prstGeo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85510B-23F9-45D5-9314-EB8206982087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23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altLang="ko-KR" dirty="0" smtClean="0"/>
              <a:t>  </a:t>
            </a:r>
            <a:r>
              <a:rPr lang="en-US" altLang="ko-KR" dirty="0" err="1" smtClean="0"/>
              <a:t>SHiP</a:t>
            </a:r>
            <a:r>
              <a:rPr lang="en-US" altLang="ko-KR" dirty="0" smtClean="0"/>
              <a:t> experiment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239" y="1287258"/>
            <a:ext cx="3261817" cy="4351542"/>
          </a:xfrm>
          <a:prstGeom prst="rect">
            <a:avLst/>
          </a:prstGeom>
        </p:spPr>
      </p:pic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99974-DE35-4AD8-9435-867A500E6C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53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Where is New Physics?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400" dirty="0" smtClean="0"/>
              <a:t>No solid predictions </a:t>
            </a:r>
            <a:r>
              <a:rPr lang="en-US" altLang="ko-KR" sz="2400" dirty="0" smtClean="0"/>
              <a:t>about</a:t>
            </a:r>
            <a:r>
              <a:rPr lang="en-US" altLang="ko-KR" sz="2400" dirty="0" smtClean="0"/>
              <a:t> </a:t>
            </a:r>
            <a:r>
              <a:rPr lang="en-US" altLang="ko-KR" sz="2400" dirty="0" smtClean="0"/>
              <a:t>where it might appear</a:t>
            </a:r>
            <a:br>
              <a:rPr lang="en-US" altLang="ko-KR" sz="2400" dirty="0" smtClean="0"/>
            </a:br>
            <a:endParaRPr lang="en-US" altLang="ko-KR" sz="2400" dirty="0" smtClean="0"/>
          </a:p>
          <a:p>
            <a:r>
              <a:rPr lang="en-US" altLang="ko-KR" sz="2400" b="1" dirty="0" smtClean="0"/>
              <a:t>Energy Frontier</a:t>
            </a:r>
            <a:r>
              <a:rPr lang="en-US" altLang="ko-KR" sz="2400" dirty="0" smtClean="0"/>
              <a:t>: NP Particles are </a:t>
            </a:r>
            <a:r>
              <a:rPr lang="en-US" altLang="ko-KR" sz="2400" dirty="0" smtClean="0"/>
              <a:t>heavy and can only be observed at higher </a:t>
            </a:r>
            <a:r>
              <a:rPr lang="en-US" altLang="ko-KR" sz="2400" dirty="0" smtClean="0"/>
              <a:t>collision </a:t>
            </a:r>
            <a:r>
              <a:rPr lang="en-US" altLang="ko-KR" sz="2400" dirty="0" smtClean="0"/>
              <a:t>energies </a:t>
            </a:r>
            <a:r>
              <a:rPr lang="en-US" altLang="ko-KR" sz="2400" dirty="0" smtClean="0"/>
              <a:t>(ex. FCC-</a:t>
            </a:r>
            <a:r>
              <a:rPr lang="en-US" altLang="ko-KR" sz="2400" dirty="0" err="1" smtClean="0"/>
              <a:t>hh</a:t>
            </a:r>
            <a:r>
              <a:rPr lang="en-US" altLang="ko-KR" sz="2400" dirty="0" smtClean="0"/>
              <a:t>)</a:t>
            </a:r>
            <a:br>
              <a:rPr lang="en-US" altLang="ko-KR" sz="2400" dirty="0" smtClean="0"/>
            </a:br>
            <a:endParaRPr lang="en-US" altLang="ko-KR" sz="2400" dirty="0" smtClean="0"/>
          </a:p>
          <a:p>
            <a:r>
              <a:rPr lang="en-US" altLang="ko-KR" sz="2400" b="1" dirty="0" smtClean="0"/>
              <a:t>Intensity Frontier</a:t>
            </a:r>
            <a:r>
              <a:rPr lang="en-US" altLang="ko-KR" sz="2400" dirty="0" smtClean="0"/>
              <a:t>:</a:t>
            </a:r>
            <a:br>
              <a:rPr lang="en-US" altLang="ko-KR" sz="2400" dirty="0" smtClean="0"/>
            </a:br>
            <a:r>
              <a:rPr lang="en-US" altLang="ko-KR" sz="2400" dirty="0" smtClean="0"/>
              <a:t>NP particles are relatively light but </a:t>
            </a:r>
            <a:br>
              <a:rPr lang="en-US" altLang="ko-KR" sz="2400" dirty="0" smtClean="0"/>
            </a:br>
            <a:r>
              <a:rPr lang="en-US" altLang="ko-KR" sz="2400" dirty="0" smtClean="0"/>
              <a:t>interact only feebly with SM</a:t>
            </a:r>
            <a:br>
              <a:rPr lang="en-US" altLang="ko-KR" sz="2400" dirty="0" smtClean="0"/>
            </a:br>
            <a:r>
              <a:rPr lang="en-US" altLang="ko-KR" sz="2400" dirty="0" smtClean="0"/>
              <a:t/>
            </a:r>
            <a:br>
              <a:rPr lang="en-US" altLang="ko-KR" sz="2400" dirty="0" smtClean="0"/>
            </a:br>
            <a:r>
              <a:rPr lang="en-US" altLang="ko-KR" sz="2400" dirty="0" smtClean="0"/>
              <a:t>Intensity-Frontier Experiments</a:t>
            </a:r>
            <a:br>
              <a:rPr lang="en-US" altLang="ko-KR" sz="2400" dirty="0" smtClean="0"/>
            </a:br>
            <a:r>
              <a:rPr lang="en-US" altLang="ko-KR" sz="2400" dirty="0" smtClean="0">
                <a:sym typeface="Wingdings" panose="05000000000000000000" pitchFamily="2" charset="2"/>
              </a:rPr>
              <a:t> </a:t>
            </a:r>
            <a:r>
              <a:rPr lang="en-US" altLang="ko-KR" sz="2400" dirty="0" err="1" smtClean="0">
                <a:sym typeface="Wingdings" panose="05000000000000000000" pitchFamily="2" charset="2"/>
              </a:rPr>
              <a:t>SHiP</a:t>
            </a:r>
            <a:r>
              <a:rPr lang="en-US" altLang="ko-KR" sz="2400" dirty="0" smtClean="0">
                <a:sym typeface="Wingdings" panose="05000000000000000000" pitchFamily="2" charset="2"/>
              </a:rPr>
              <a:t> Experiment</a:t>
            </a:r>
            <a:endParaRPr lang="ko-KR" altLang="en-US" sz="24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859" y="3200740"/>
            <a:ext cx="4343401" cy="2623073"/>
          </a:xfrm>
          <a:prstGeom prst="rect">
            <a:avLst/>
          </a:prstGeom>
        </p:spPr>
      </p:pic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500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The </a:t>
            </a:r>
            <a:r>
              <a:rPr lang="en-US" altLang="ko-KR" dirty="0" err="1" smtClean="0"/>
              <a:t>SHiP</a:t>
            </a:r>
            <a:r>
              <a:rPr lang="en-US" altLang="ko-KR" dirty="0" smtClean="0"/>
              <a:t> Experiment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2600" b="1" dirty="0" smtClean="0"/>
              <a:t>2013: Letter of Intent</a:t>
            </a:r>
          </a:p>
          <a:p>
            <a:r>
              <a:rPr lang="en-US" altLang="ko-KR" sz="2600" dirty="0" smtClean="0"/>
              <a:t>2015: Technical Proposal, Physics Case</a:t>
            </a:r>
          </a:p>
          <a:p>
            <a:r>
              <a:rPr lang="en-US" altLang="ko-KR" sz="2600" dirty="0" smtClean="0"/>
              <a:t>2019: Comprehensive Design Study Report</a:t>
            </a:r>
          </a:p>
          <a:p>
            <a:r>
              <a:rPr lang="en-US" altLang="ko-KR" sz="2600" dirty="0" smtClean="0"/>
              <a:t>2023: BDF/</a:t>
            </a:r>
            <a:r>
              <a:rPr lang="en-US" altLang="ko-KR" sz="2600" dirty="0" err="1" smtClean="0"/>
              <a:t>SHiP</a:t>
            </a:r>
            <a:r>
              <a:rPr lang="en-US" altLang="ko-KR" sz="2600" dirty="0" smtClean="0"/>
              <a:t> at ECN3 (proposal)</a:t>
            </a:r>
          </a:p>
          <a:p>
            <a:r>
              <a:rPr lang="en-US" altLang="ko-KR" sz="2600" b="1" dirty="0" smtClean="0"/>
              <a:t>2024: Approved by CERN RB in March</a:t>
            </a:r>
          </a:p>
          <a:p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284" y="2070553"/>
            <a:ext cx="2916644" cy="37571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957" y="4616083"/>
            <a:ext cx="6226629" cy="1211598"/>
          </a:xfrm>
          <a:prstGeom prst="rect">
            <a:avLst/>
          </a:prstGeom>
        </p:spPr>
      </p:pic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484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The </a:t>
            </a:r>
            <a:r>
              <a:rPr lang="en-US" altLang="ko-KR" dirty="0" err="1" smtClean="0"/>
              <a:t>SHiP</a:t>
            </a:r>
            <a:r>
              <a:rPr lang="en-US" altLang="ko-KR" dirty="0" smtClean="0"/>
              <a:t> Experiment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ko-KR" sz="2400" b="1" dirty="0" smtClean="0"/>
              <a:t>A Beam-Dump Experiment at the SPS</a:t>
            </a:r>
          </a:p>
          <a:p>
            <a:r>
              <a:rPr lang="en-US" altLang="ko-KR" sz="2400" dirty="0" smtClean="0"/>
              <a:t>Search for Feebly Interacting Particles</a:t>
            </a:r>
          </a:p>
          <a:p>
            <a:r>
              <a:rPr lang="en-US" altLang="ko-KR" sz="2400" dirty="0" smtClean="0"/>
              <a:t>Perform measurements in Neutrino Physics</a:t>
            </a:r>
          </a:p>
          <a:p>
            <a:pPr marL="0" indent="0">
              <a:buNone/>
            </a:pPr>
            <a:endParaRPr lang="en-US" altLang="ko-KR" dirty="0" smtClean="0"/>
          </a:p>
          <a:p>
            <a:r>
              <a:rPr lang="en-US" altLang="ko-KR" sz="2400" b="1" dirty="0" smtClean="0"/>
              <a:t>Location: ECN3 experimenta</a:t>
            </a:r>
            <a:r>
              <a:rPr lang="en-US" altLang="ko-KR" sz="2400" b="1" dirty="0"/>
              <a:t>l</a:t>
            </a:r>
            <a:r>
              <a:rPr lang="en-US" altLang="ko-KR" sz="2400" b="1" dirty="0" smtClean="0"/>
              <a:t> cavern</a:t>
            </a:r>
          </a:p>
          <a:p>
            <a:r>
              <a:rPr lang="en-US" altLang="ko-KR" sz="2400" dirty="0" smtClean="0"/>
              <a:t>SPS 400 GeV high-intensity proton beam</a:t>
            </a:r>
          </a:p>
          <a:p>
            <a:r>
              <a:rPr lang="en-US" altLang="ko-KR" sz="2400" dirty="0" smtClean="0"/>
              <a:t>Nominal beam intensity 4 x 10</a:t>
            </a:r>
            <a:r>
              <a:rPr lang="en-US" altLang="ko-KR" sz="2400" baseline="30000" dirty="0" smtClean="0"/>
              <a:t>13</a:t>
            </a:r>
            <a:r>
              <a:rPr lang="en-US" altLang="ko-KR" sz="2400" dirty="0" smtClean="0"/>
              <a:t> </a:t>
            </a:r>
            <a:r>
              <a:rPr lang="en-US" altLang="ko-KR" sz="2400" dirty="0" err="1" smtClean="0"/>
              <a:t>PoT</a:t>
            </a:r>
            <a:r>
              <a:rPr lang="en-US" altLang="ko-KR" sz="2400" dirty="0" smtClean="0"/>
              <a:t>/spill</a:t>
            </a:r>
          </a:p>
          <a:p>
            <a:r>
              <a:rPr lang="en-US" altLang="ko-KR" sz="2400" dirty="0" smtClean="0"/>
              <a:t>4 x 10</a:t>
            </a:r>
            <a:r>
              <a:rPr lang="en-US" altLang="ko-KR" sz="2400" baseline="30000" dirty="0" smtClean="0"/>
              <a:t>19</a:t>
            </a:r>
            <a:r>
              <a:rPr lang="en-US" altLang="ko-KR" sz="2400" dirty="0" smtClean="0"/>
              <a:t> </a:t>
            </a:r>
            <a:r>
              <a:rPr lang="en-US" altLang="ko-KR" sz="2400" dirty="0" err="1" smtClean="0"/>
              <a:t>PoT</a:t>
            </a:r>
            <a:r>
              <a:rPr lang="en-US" altLang="ko-KR" sz="2400" dirty="0" smtClean="0"/>
              <a:t> per year </a:t>
            </a:r>
          </a:p>
          <a:p>
            <a:r>
              <a:rPr lang="en-US" altLang="ko-KR" sz="2400" dirty="0" smtClean="0"/>
              <a:t>6 x 10</a:t>
            </a:r>
            <a:r>
              <a:rPr lang="en-US" altLang="ko-KR" sz="2400" baseline="30000" dirty="0" smtClean="0"/>
              <a:t>20</a:t>
            </a:r>
            <a:r>
              <a:rPr lang="en-US" altLang="ko-KR" sz="2400" dirty="0" smtClean="0"/>
              <a:t> </a:t>
            </a:r>
            <a:r>
              <a:rPr lang="en-US" altLang="ko-KR" sz="2400" dirty="0" err="1" smtClean="0"/>
              <a:t>PoT</a:t>
            </a:r>
            <a:r>
              <a:rPr lang="en-US" altLang="ko-KR" sz="2400" dirty="0" smtClean="0"/>
              <a:t> (15 years)</a:t>
            </a:r>
            <a:br>
              <a:rPr lang="en-US" altLang="ko-KR" sz="2400" dirty="0" smtClean="0"/>
            </a:br>
            <a:endParaRPr lang="en-US" altLang="ko-KR" sz="2400" dirty="0" smtClean="0"/>
          </a:p>
          <a:p>
            <a:endParaRPr lang="ko-KR" altLang="en-US" sz="2400" b="1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3408" y="1825625"/>
            <a:ext cx="3682935" cy="3948543"/>
          </a:xfrm>
          <a:prstGeom prst="rect">
            <a:avLst/>
          </a:prstGeom>
        </p:spPr>
      </p:pic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909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SND@LHC experiment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Installed in the TI18 tunnel and Taking Data (LHC Run 3)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694" y="2531855"/>
            <a:ext cx="6477522" cy="3645108"/>
          </a:xfrm>
          <a:prstGeom prst="rect">
            <a:avLst/>
          </a:prstGeom>
        </p:spPr>
      </p:pic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74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Overview of BDF/</a:t>
            </a:r>
            <a:r>
              <a:rPr lang="en-US" altLang="ko-KR" dirty="0" err="1" smtClean="0"/>
              <a:t>SHiP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737" y="1873387"/>
            <a:ext cx="9999068" cy="4303576"/>
          </a:xfrm>
          <a:prstGeom prst="rect">
            <a:avLst/>
          </a:prstGeom>
        </p:spPr>
      </p:pic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618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Target Complex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600" dirty="0" smtClean="0"/>
              <a:t>The 400 GeV proton beam will hit a </a:t>
            </a:r>
            <a:r>
              <a:rPr lang="en-US" altLang="ko-KR" sz="2600" dirty="0"/>
              <a:t>1.5 </a:t>
            </a:r>
            <a:r>
              <a:rPr lang="en-US" altLang="ko-KR" sz="2600" dirty="0" smtClean="0"/>
              <a:t>m-long </a:t>
            </a:r>
            <a:r>
              <a:rPr lang="en-US" altLang="ko-KR" sz="2600" b="1" dirty="0" smtClean="0"/>
              <a:t>W target</a:t>
            </a:r>
            <a:endParaRPr lang="en-US" altLang="ko-KR" sz="2600" dirty="0" smtClean="0"/>
          </a:p>
          <a:p>
            <a:r>
              <a:rPr lang="en-US" altLang="ko-KR" sz="2600" dirty="0" smtClean="0"/>
              <a:t>Thick target (12 </a:t>
            </a:r>
            <a:r>
              <a:rPr lang="el-GR" altLang="ko-KR" sz="2600" dirty="0" smtClean="0"/>
              <a:t>λ</a:t>
            </a:r>
            <a:r>
              <a:rPr lang="en-US" altLang="ko-KR" sz="2600" dirty="0" smtClean="0"/>
              <a:t>), High A &amp; Z, Short </a:t>
            </a:r>
            <a:r>
              <a:rPr lang="el-GR" altLang="ko-KR" sz="2600" dirty="0" smtClean="0"/>
              <a:t>λ</a:t>
            </a:r>
            <a:endParaRPr lang="en-US" altLang="ko-KR" sz="2600" dirty="0" smtClean="0"/>
          </a:p>
          <a:p>
            <a:r>
              <a:rPr lang="en-US" altLang="ko-KR" sz="2600" dirty="0"/>
              <a:t>F</a:t>
            </a:r>
            <a:r>
              <a:rPr lang="en-US" altLang="ko-KR" sz="2600" dirty="0" smtClean="0"/>
              <a:t>ollowed by 2.3-m long </a:t>
            </a:r>
            <a:r>
              <a:rPr lang="en-US" altLang="ko-KR" sz="2600" b="1" dirty="0" smtClean="0"/>
              <a:t>hadron absorber</a:t>
            </a:r>
          </a:p>
          <a:p>
            <a:endParaRPr lang="en-US" altLang="ko-KR" sz="2600" dirty="0" smtClean="0"/>
          </a:p>
          <a:p>
            <a:pPr marL="0" indent="0">
              <a:buNone/>
            </a:pPr>
            <a:r>
              <a:rPr lang="en-US" altLang="ko-KR" sz="2600" b="1" dirty="0" smtClean="0"/>
              <a:t>Productions per year </a:t>
            </a:r>
            <a:br>
              <a:rPr lang="en-US" altLang="ko-KR" sz="2600" b="1" dirty="0" smtClean="0"/>
            </a:br>
            <a:r>
              <a:rPr lang="en-US" altLang="ko-KR" sz="2100" dirty="0" smtClean="0"/>
              <a:t>(4 x 10</a:t>
            </a:r>
            <a:r>
              <a:rPr lang="en-US" altLang="ko-KR" sz="2100" baseline="30000" dirty="0" smtClean="0"/>
              <a:t>19</a:t>
            </a:r>
            <a:r>
              <a:rPr lang="en-US" altLang="ko-KR" sz="2100" dirty="0" smtClean="0"/>
              <a:t> Proton on Target)</a:t>
            </a:r>
          </a:p>
          <a:p>
            <a:r>
              <a:rPr lang="en-US" altLang="ko-KR" sz="2600" dirty="0" smtClean="0"/>
              <a:t>~10</a:t>
            </a:r>
            <a:r>
              <a:rPr lang="en-US" altLang="ko-KR" sz="2600" baseline="30000" dirty="0" smtClean="0"/>
              <a:t>17</a:t>
            </a:r>
            <a:r>
              <a:rPr lang="en-US" altLang="ko-KR" sz="2600" dirty="0" smtClean="0"/>
              <a:t> charm hadrons</a:t>
            </a:r>
          </a:p>
          <a:p>
            <a:r>
              <a:rPr lang="en-US" altLang="ko-KR" sz="2600" dirty="0" smtClean="0"/>
              <a:t>~10</a:t>
            </a:r>
            <a:r>
              <a:rPr lang="en-US" altLang="ko-KR" sz="2600" baseline="30000" dirty="0" smtClean="0"/>
              <a:t>13</a:t>
            </a:r>
            <a:r>
              <a:rPr lang="en-US" altLang="ko-KR" sz="2600" dirty="0" smtClean="0"/>
              <a:t> beauty hadrons</a:t>
            </a:r>
          </a:p>
          <a:p>
            <a:r>
              <a:rPr lang="en-US" altLang="ko-KR" sz="2600" dirty="0" smtClean="0"/>
              <a:t>~10</a:t>
            </a:r>
            <a:r>
              <a:rPr lang="en-US" altLang="ko-KR" sz="2600" baseline="30000" dirty="0" smtClean="0"/>
              <a:t>15</a:t>
            </a:r>
            <a:r>
              <a:rPr lang="en-US" altLang="ko-KR" sz="2600" dirty="0" smtClean="0"/>
              <a:t> </a:t>
            </a:r>
            <a:r>
              <a:rPr lang="el-GR" altLang="ko-KR" sz="2600" dirty="0" smtClean="0"/>
              <a:t>τ</a:t>
            </a:r>
            <a:r>
              <a:rPr lang="en-US" altLang="ko-KR" sz="2600" dirty="0" smtClean="0"/>
              <a:t> (tau) leptons</a:t>
            </a:r>
            <a:endParaRPr lang="en-US" altLang="ko-KR" sz="2600" dirty="0"/>
          </a:p>
          <a:p>
            <a:endParaRPr lang="ko-KR" altLang="en-US" sz="26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042" y="3403040"/>
            <a:ext cx="6058857" cy="3161046"/>
          </a:xfrm>
          <a:prstGeom prst="rect">
            <a:avLst/>
          </a:prstGeo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091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Muon Shield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300" dirty="0" smtClean="0"/>
              <a:t>Designed to deflect muons away</a:t>
            </a:r>
          </a:p>
          <a:p>
            <a:r>
              <a:rPr lang="en-US" altLang="ko-KR" sz="2300" dirty="0" smtClean="0"/>
              <a:t>Three options (two warm and one hybrid) are currently under consideration</a:t>
            </a:r>
            <a:endParaRPr lang="ko-KR" altLang="en-US" sz="23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813" y="2902599"/>
            <a:ext cx="8613075" cy="3499759"/>
          </a:xfrm>
          <a:prstGeom prst="rect">
            <a:avLst/>
          </a:prstGeom>
        </p:spPr>
      </p:pic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609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4200" dirty="0" smtClean="0"/>
              <a:t>Scattering and Neutrino Detector (SND)</a:t>
            </a:r>
            <a:endParaRPr lang="ko-KR" altLang="en-US" sz="4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300" dirty="0" smtClean="0"/>
              <a:t>Integrated </a:t>
            </a:r>
            <a:r>
              <a:rPr lang="en-US" altLang="ko-KR" sz="2300" dirty="0" smtClean="0"/>
              <a:t>into the muon shield (~ 30 m from the target)</a:t>
            </a:r>
          </a:p>
          <a:p>
            <a:r>
              <a:rPr lang="en-US" altLang="ko-KR" sz="2300" dirty="0" smtClean="0"/>
              <a:t>Positioned </a:t>
            </a:r>
            <a:r>
              <a:rPr lang="en-US" altLang="ko-KR" sz="2300" dirty="0" smtClean="0"/>
              <a:t>at</a:t>
            </a:r>
            <a:r>
              <a:rPr lang="en-US" altLang="ko-KR" sz="2300" dirty="0" smtClean="0"/>
              <a:t> </a:t>
            </a:r>
            <a:r>
              <a:rPr lang="en-US" altLang="ko-KR" sz="2300" dirty="0" smtClean="0"/>
              <a:t>the center of the last </a:t>
            </a:r>
            <a:r>
              <a:rPr lang="en-US" altLang="ko-KR" sz="2300" dirty="0" smtClean="0"/>
              <a:t>magnet</a:t>
            </a:r>
            <a:endParaRPr lang="en-US" altLang="ko-KR" sz="2300" dirty="0" smtClean="0"/>
          </a:p>
          <a:p>
            <a:r>
              <a:rPr lang="en-US" altLang="ko-KR" sz="2300" dirty="0" smtClean="0"/>
              <a:t>High precision VTX detector (Emulsion, Silicon), Magnetized Tracking CAL</a:t>
            </a:r>
            <a:endParaRPr lang="ko-KR" altLang="en-US" sz="23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921" y="3539084"/>
            <a:ext cx="6657740" cy="248137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099" y="3539084"/>
            <a:ext cx="2405086" cy="2570846"/>
          </a:xfrm>
          <a:prstGeom prst="rect">
            <a:avLst/>
          </a:prstGeom>
        </p:spPr>
      </p:pic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286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sz="4000" dirty="0">
                <a:solidFill>
                  <a:prstClr val="black"/>
                </a:solidFill>
              </a:rPr>
              <a:t>Hidden Sector Decay Spectrometer (HSDS)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Decay Vessel (1 </a:t>
            </a:r>
            <a:r>
              <a:rPr lang="en-US" altLang="ko-KR" dirty="0" err="1" smtClean="0"/>
              <a:t>atm</a:t>
            </a:r>
            <a:r>
              <a:rPr lang="en-US" altLang="ko-KR" dirty="0" smtClean="0"/>
              <a:t> He gas filled) + Spectrometer (Particle ID)</a:t>
            </a:r>
          </a:p>
          <a:p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28" y="2719242"/>
            <a:ext cx="10929261" cy="3131830"/>
          </a:xfrm>
          <a:prstGeom prst="rect">
            <a:avLst/>
          </a:prstGeom>
        </p:spPr>
      </p:pic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678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4000" dirty="0" smtClean="0"/>
              <a:t>The </a:t>
            </a:r>
            <a:r>
              <a:rPr lang="en-US" altLang="ko-KR" sz="4000" dirty="0" err="1" smtClean="0"/>
              <a:t>SHiP</a:t>
            </a:r>
            <a:r>
              <a:rPr lang="en-US" altLang="ko-KR" sz="4000" dirty="0" smtClean="0"/>
              <a:t> Experiment : Schematic</a:t>
            </a:r>
            <a:endParaRPr lang="ko-KR" altLang="en-US" sz="40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409" y="1852840"/>
            <a:ext cx="6771905" cy="194052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219" y="4039392"/>
            <a:ext cx="4574015" cy="202386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2898" y="4059247"/>
            <a:ext cx="4506071" cy="19384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65872" y="3787258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Neutrinos</a:t>
            </a:r>
            <a:endParaRPr lang="ko-KR" altLang="en-US" dirty="0"/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45</a:t>
            </a:fld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8815933" y="3823713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FIPs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6190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Neutrinos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a</a:t>
            </a:r>
            <a:r>
              <a:rPr lang="en-US" altLang="ko-KR" dirty="0" smtClean="0"/>
              <a:t>ssuming a 3 </a:t>
            </a:r>
            <a:r>
              <a:rPr lang="en-US" altLang="ko-KR" dirty="0" err="1" smtClean="0"/>
              <a:t>tonne</a:t>
            </a:r>
            <a:r>
              <a:rPr lang="en-US" altLang="ko-KR" dirty="0" smtClean="0"/>
              <a:t> detector and 15 years of operation</a:t>
            </a:r>
          </a:p>
          <a:p>
            <a:r>
              <a:rPr lang="en-US" altLang="ko-KR" dirty="0" smtClean="0"/>
              <a:t>~10</a:t>
            </a:r>
            <a:r>
              <a:rPr lang="en-US" altLang="ko-KR" baseline="30000" dirty="0" smtClean="0"/>
              <a:t>6</a:t>
            </a:r>
            <a:r>
              <a:rPr lang="en-US" altLang="ko-KR" dirty="0" smtClean="0"/>
              <a:t> </a:t>
            </a:r>
            <a:r>
              <a:rPr lang="el-GR" altLang="ko-KR" dirty="0" smtClean="0"/>
              <a:t>ν</a:t>
            </a:r>
            <a:r>
              <a:rPr lang="en-US" altLang="ko-KR" baseline="-25000" dirty="0" smtClean="0"/>
              <a:t>e</a:t>
            </a:r>
            <a:r>
              <a:rPr lang="en-US" altLang="ko-KR" dirty="0" smtClean="0"/>
              <a:t> , ~10</a:t>
            </a:r>
            <a:r>
              <a:rPr lang="en-US" altLang="ko-KR" baseline="30000" dirty="0" smtClean="0"/>
              <a:t>7</a:t>
            </a:r>
            <a:r>
              <a:rPr lang="en-US" altLang="ko-KR" dirty="0" smtClean="0"/>
              <a:t> </a:t>
            </a:r>
            <a:r>
              <a:rPr lang="el-GR" altLang="ko-KR" dirty="0" smtClean="0"/>
              <a:t>ν</a:t>
            </a:r>
            <a:r>
              <a:rPr lang="el-GR" altLang="ko-KR" baseline="-25000" dirty="0" smtClean="0"/>
              <a:t>μ</a:t>
            </a:r>
            <a:r>
              <a:rPr lang="en-US" altLang="ko-KR" baseline="-25000" dirty="0" smtClean="0"/>
              <a:t> </a:t>
            </a:r>
            <a:r>
              <a:rPr lang="en-US" altLang="ko-KR" dirty="0" smtClean="0"/>
              <a:t>, ~10</a:t>
            </a:r>
            <a:r>
              <a:rPr lang="en-US" altLang="ko-KR" baseline="30000" dirty="0" smtClean="0"/>
              <a:t>5</a:t>
            </a:r>
            <a:r>
              <a:rPr lang="en-US" altLang="ko-KR" dirty="0" smtClean="0"/>
              <a:t> </a:t>
            </a:r>
            <a:r>
              <a:rPr lang="el-GR" altLang="ko-KR" dirty="0" smtClean="0"/>
              <a:t>ν</a:t>
            </a:r>
            <a:r>
              <a:rPr lang="el-GR" altLang="ko-KR" baseline="-25000" dirty="0" smtClean="0"/>
              <a:t>τ</a:t>
            </a:r>
            <a:endParaRPr lang="en-US" altLang="ko-KR" baseline="-25000" dirty="0" smtClean="0"/>
          </a:p>
          <a:p>
            <a:endParaRPr lang="en-US" altLang="ko-KR" dirty="0"/>
          </a:p>
          <a:p>
            <a:r>
              <a:rPr lang="el-GR" altLang="ko-KR" dirty="0"/>
              <a:t>ν</a:t>
            </a:r>
            <a:r>
              <a:rPr lang="el-GR" altLang="ko-KR" baseline="-25000" dirty="0" smtClean="0"/>
              <a:t>τ</a:t>
            </a:r>
            <a:r>
              <a:rPr lang="en-US" altLang="ko-KR" dirty="0" smtClean="0"/>
              <a:t> cross-section </a:t>
            </a:r>
            <a:r>
              <a:rPr lang="en-US" altLang="ko-KR" dirty="0" smtClean="0"/>
              <a:t>measurement</a:t>
            </a:r>
            <a:endParaRPr lang="en-US" altLang="ko-KR" dirty="0" smtClean="0"/>
          </a:p>
          <a:p>
            <a:r>
              <a:rPr lang="en-US" altLang="ko-KR" dirty="0" smtClean="0"/>
              <a:t>Charm physics with neutrinos</a:t>
            </a:r>
          </a:p>
          <a:p>
            <a:r>
              <a:rPr lang="en-US" altLang="ko-KR" dirty="0"/>
              <a:t>Lepton Flavor </a:t>
            </a:r>
            <a:r>
              <a:rPr lang="en-US" altLang="ko-KR" dirty="0" smtClean="0"/>
              <a:t>Universality</a:t>
            </a:r>
          </a:p>
          <a:p>
            <a:r>
              <a:rPr lang="en-US" altLang="ko-KR" dirty="0" smtClean="0"/>
              <a:t>….</a:t>
            </a:r>
          </a:p>
          <a:p>
            <a:pPr marL="0" indent="0">
              <a:buNone/>
            </a:pPr>
            <a:endParaRPr lang="en-US" altLang="ko-KR" dirty="0" smtClean="0"/>
          </a:p>
          <a:p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470" y="2881664"/>
            <a:ext cx="4664530" cy="2931990"/>
          </a:xfrm>
          <a:prstGeom prst="rect">
            <a:avLst/>
          </a:prstGeom>
        </p:spPr>
      </p:pic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627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4000" dirty="0" smtClean="0"/>
              <a:t>Sensitivity of </a:t>
            </a:r>
            <a:r>
              <a:rPr lang="en-US" altLang="ko-KR" sz="4000" dirty="0" err="1" smtClean="0"/>
              <a:t>SHiP</a:t>
            </a:r>
            <a:r>
              <a:rPr lang="en-US" altLang="ko-KR" sz="4000" dirty="0" smtClean="0"/>
              <a:t> to FIPs</a:t>
            </a:r>
            <a:endParaRPr lang="ko-KR" altLang="en-US" sz="40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0429" y="1872343"/>
            <a:ext cx="6428121" cy="43046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597" y="2481943"/>
            <a:ext cx="1673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Heavy Neutral</a:t>
            </a:r>
            <a:b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</a:b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Lepton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61714" y="2563585"/>
            <a:ext cx="1502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Dark Photon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1356" y="4572000"/>
            <a:ext cx="136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Dark Scalar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61714" y="4659088"/>
            <a:ext cx="1483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Inelastic DM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232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BDF/</a:t>
            </a:r>
            <a:r>
              <a:rPr lang="en-US" altLang="ko-KR" dirty="0" err="1" smtClean="0"/>
              <a:t>SHiP</a:t>
            </a:r>
            <a:r>
              <a:rPr lang="en-US" altLang="ko-KR" dirty="0" smtClean="0"/>
              <a:t> preliminary schedule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Construction start ~2029 and data-taking in ~2033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686" y="2695634"/>
            <a:ext cx="10239275" cy="2676457"/>
          </a:xfrm>
          <a:prstGeom prst="rect">
            <a:avLst/>
          </a:prstGeo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720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Backup</a:t>
            </a:r>
            <a:endParaRPr lang="ko-KR" altLang="en-US" dirty="0"/>
          </a:p>
        </p:txBody>
      </p:sp>
      <p:sp>
        <p:nvSpPr>
          <p:cNvPr id="5" name="부제목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962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SND@LHC Detector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26538" y="2000785"/>
            <a:ext cx="441544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-</a:t>
            </a:r>
            <a:r>
              <a:rPr lang="en-US" altLang="ko-KR" b="1" dirty="0" smtClean="0"/>
              <a:t>Upstream</a:t>
            </a:r>
            <a:r>
              <a:rPr lang="en-US" altLang="ko-KR" dirty="0" smtClean="0"/>
              <a:t> </a:t>
            </a:r>
            <a:r>
              <a:rPr lang="en-US" altLang="ko-KR" b="1" dirty="0" smtClean="0"/>
              <a:t>VETO PLANES 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Two </a:t>
            </a:r>
            <a:r>
              <a:rPr lang="en-US" altLang="ko-KR" dirty="0"/>
              <a:t>planes of scintillator bars 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act </a:t>
            </a:r>
            <a:r>
              <a:rPr lang="en-US" altLang="ko-KR" dirty="0"/>
              <a:t>as a veto for charged </a:t>
            </a:r>
            <a:r>
              <a:rPr lang="en-US" altLang="ko-KR" dirty="0" smtClean="0"/>
              <a:t>particles</a:t>
            </a:r>
          </a:p>
          <a:p>
            <a:endParaRPr lang="en-US" altLang="ko-KR" dirty="0"/>
          </a:p>
          <a:p>
            <a:r>
              <a:rPr lang="en-US" altLang="ko-KR" b="1" dirty="0" smtClean="0"/>
              <a:t>-TARGET REGION</a:t>
            </a:r>
            <a:r>
              <a:rPr lang="en-US" altLang="ko-KR" dirty="0" smtClean="0"/>
              <a:t> 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 smtClean="0"/>
              <a:t>Five </a:t>
            </a:r>
            <a:r>
              <a:rPr lang="en-US" altLang="ko-KR" dirty="0"/>
              <a:t>walls of </a:t>
            </a:r>
            <a:r>
              <a:rPr lang="en-US" altLang="ko-KR" b="1" dirty="0"/>
              <a:t>Emulsion Cloud Chamber 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(Emulsion + Tungsten 830 kg),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e</a:t>
            </a:r>
            <a:r>
              <a:rPr lang="en-US" altLang="ko-KR" dirty="0" smtClean="0"/>
              <a:t>ach </a:t>
            </a:r>
            <a:r>
              <a:rPr lang="en-US" altLang="ko-KR" dirty="0"/>
              <a:t>followed by a Scintillating Fiber 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plane </a:t>
            </a:r>
            <a:r>
              <a:rPr lang="en-US" altLang="ko-KR" dirty="0"/>
              <a:t>(timestamp)</a:t>
            </a:r>
            <a:br>
              <a:rPr lang="en-US" altLang="ko-KR" dirty="0"/>
            </a:br>
            <a:endParaRPr lang="en-US" altLang="ko-KR" dirty="0" smtClean="0"/>
          </a:p>
          <a:p>
            <a:r>
              <a:rPr lang="en-US" altLang="ko-KR" b="1" dirty="0" smtClean="0"/>
              <a:t>-MUON SYSTEM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 smtClean="0"/>
              <a:t>Eight </a:t>
            </a:r>
            <a:r>
              <a:rPr lang="en-US" altLang="ko-KR" dirty="0"/>
              <a:t>iron slabs, each followed by 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one </a:t>
            </a:r>
            <a:r>
              <a:rPr lang="en-US" altLang="ko-KR" dirty="0"/>
              <a:t>or two planes of scintillating bars</a:t>
            </a:r>
            <a:endParaRPr lang="ko-KR" altLang="en-US" dirty="0"/>
          </a:p>
          <a:p>
            <a:endParaRPr lang="en-US" altLang="ko-KR" dirty="0"/>
          </a:p>
          <a:p>
            <a:endParaRPr lang="ko-KR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89" y="2301406"/>
            <a:ext cx="6222264" cy="3315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531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Event Reconstruction</a:t>
            </a:r>
            <a:endParaRPr lang="ko-KR" altLang="en-US" dirty="0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733" y="2128060"/>
            <a:ext cx="2734544" cy="200614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CA5EF6FC-9721-4120-B5A1-84D93BC50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389" y="1963331"/>
            <a:ext cx="5813399" cy="378656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222CBA62-B0D4-48EB-A9D5-AC0929C403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01672"/>
            <a:ext cx="1887014" cy="197529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2A087B3A-03D5-467F-87EE-A68EB34E43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005" y="4201672"/>
            <a:ext cx="1887014" cy="1975291"/>
          </a:xfrm>
          <a:prstGeom prst="rect">
            <a:avLst/>
          </a:prstGeom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85510B-23F9-45D5-9314-EB8206982087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42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Decay Vessel: Helium-filled </a:t>
            </a:r>
            <a:r>
              <a:rPr lang="en-US" altLang="ko-KR" dirty="0" err="1" smtClean="0"/>
              <a:t>baloon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124" y="1825625"/>
            <a:ext cx="7075752" cy="4351338"/>
          </a:xfrm>
          <a:prstGeom prst="rect">
            <a:avLst/>
          </a:prstGeom>
        </p:spPr>
      </p:pic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998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Tau Neutrinos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Charged current cross section</a:t>
            </a:r>
          </a:p>
          <a:p>
            <a:endParaRPr lang="en-US" altLang="ko-KR" dirty="0"/>
          </a:p>
          <a:p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/>
            </a:r>
            <a:br>
              <a:rPr lang="en-US" altLang="ko-KR" dirty="0" smtClean="0"/>
            </a:br>
            <a:endParaRPr lang="en-US" altLang="ko-KR" dirty="0" smtClean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73" y="2812385"/>
            <a:ext cx="7342341" cy="163443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427" y="1853633"/>
            <a:ext cx="4115400" cy="3003657"/>
          </a:xfrm>
          <a:prstGeom prst="rect">
            <a:avLst/>
          </a:prstGeom>
        </p:spPr>
      </p:pic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732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Neutrino-induced charm production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000" dirty="0" smtClean="0"/>
              <a:t>High-energy neutrino interactions produce charmed hadrons</a:t>
            </a:r>
          </a:p>
          <a:p>
            <a:r>
              <a:rPr lang="en-US" altLang="ko-KR" sz="2000" dirty="0" smtClean="0"/>
              <a:t>Nuclear emulsion technology offers a unique possibility to identify charmed hadrons through the observation of a two vertex topology.</a:t>
            </a:r>
            <a:endParaRPr lang="ko-KR" alt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31" y="3321378"/>
            <a:ext cx="5445161" cy="249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90623" y="3415066"/>
            <a:ext cx="505773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Charmed-hadron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production in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 anti-neutrino interactions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selects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 the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anti-strange quark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in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the nucleon.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Measurement can be used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to </a:t>
            </a:r>
            <a:b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 measure the s-quark content of the nucleon,</a:t>
            </a:r>
            <a:b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 thus providing important information for</a:t>
            </a:r>
            <a:b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 many precision test of the SM.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AA5BA-98FA-4C65-ACCD-07B4B90A53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52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Heavy Neutral Leptons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Production and subsequent decay of the particle N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972" y="2957608"/>
            <a:ext cx="7176644" cy="2087371"/>
          </a:xfrm>
          <a:prstGeom prst="rect">
            <a:avLst/>
          </a:prstGeom>
        </p:spPr>
      </p:pic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634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SND@LHC Detector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An emulsion wall is composed of four bricks, each consisting of 60 emulsion films interleaved with 59 tungsten plates</a:t>
            </a:r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744" y="2939116"/>
            <a:ext cx="7149465" cy="321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757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Event Reconstruction</a:t>
            </a:r>
            <a:endParaRPr lang="ko-KR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405" y="1602004"/>
            <a:ext cx="4631731" cy="285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192" y="4668347"/>
            <a:ext cx="4535320" cy="169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4703" y="1677544"/>
            <a:ext cx="6205097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ko-KR" sz="2400" dirty="0" smtClean="0"/>
              <a:t>Distinguish</a:t>
            </a:r>
            <a:r>
              <a:rPr lang="en-US" altLang="ko-KR" sz="2400" dirty="0"/>
              <a:t> </a:t>
            </a:r>
            <a:r>
              <a:rPr lang="en-US" altLang="ko-KR" sz="2400" dirty="0" smtClean="0"/>
              <a:t>all three flavors of neutrinos.</a:t>
            </a:r>
          </a:p>
          <a:p>
            <a:endParaRPr lang="en-US" altLang="ko-KR" sz="2400" dirty="0" smtClean="0"/>
          </a:p>
          <a:p>
            <a:pPr marL="342900" indent="-342900">
              <a:buFontTx/>
              <a:buChar char="-"/>
            </a:pPr>
            <a:r>
              <a:rPr lang="en-US" altLang="ko-KR" sz="2400" dirty="0" smtClean="0"/>
              <a:t>Two-phase event reconstruction</a:t>
            </a:r>
            <a:br>
              <a:rPr lang="en-US" altLang="ko-KR" sz="2400" dirty="0" smtClean="0"/>
            </a:br>
            <a:endParaRPr lang="en-US" altLang="ko-KR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 smtClean="0"/>
              <a:t>The First Phase (electronic detectors)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ko-KR" dirty="0" smtClean="0"/>
              <a:t>Tagging incoming charged particles (veto planes)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ko-KR" dirty="0" smtClean="0"/>
              <a:t>Muon identification (muon system)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ko-KR" dirty="0" smtClean="0"/>
              <a:t>Calorimetric energy measurement (ECAL, HCAL)</a:t>
            </a:r>
          </a:p>
          <a:p>
            <a:endParaRPr lang="en-US" altLang="ko-K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 smtClean="0"/>
              <a:t>The Second Phase (nuclear emulsions)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ko-KR" dirty="0" smtClean="0"/>
              <a:t>Extract and analyze emulsion data (~20 fb</a:t>
            </a:r>
            <a:r>
              <a:rPr lang="en-US" altLang="ko-KR" baseline="30000" dirty="0" smtClean="0"/>
              <a:t>-1</a:t>
            </a:r>
            <a:r>
              <a:rPr lang="en-US" altLang="ko-KR" dirty="0" smtClean="0"/>
              <a:t>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ko-KR" dirty="0" smtClean="0"/>
              <a:t>Reconstruct </a:t>
            </a:r>
            <a:r>
              <a:rPr lang="el-GR" altLang="ko-KR" dirty="0" smtClean="0"/>
              <a:t>ν</a:t>
            </a:r>
            <a:r>
              <a:rPr lang="en-US" altLang="ko-KR" dirty="0" smtClean="0"/>
              <a:t> primary and secondary vertices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ko-KR" dirty="0" smtClean="0"/>
              <a:t>Match emulsion and electronics reconstruction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801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Event Reconstruction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70" y="1848307"/>
            <a:ext cx="8494508" cy="4328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789358" y="2474778"/>
            <a:ext cx="192219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Charged Current</a:t>
            </a:r>
          </a:p>
          <a:p>
            <a:r>
              <a:rPr lang="en-US" altLang="ko-KR" dirty="0" smtClean="0"/>
              <a:t>Interactions</a:t>
            </a:r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r>
              <a:rPr lang="en-US" altLang="ko-KR" dirty="0" smtClean="0"/>
              <a:t>Neutral Current</a:t>
            </a:r>
            <a:br>
              <a:rPr lang="en-US" altLang="ko-KR" dirty="0" smtClean="0"/>
            </a:br>
            <a:r>
              <a:rPr lang="en-US" altLang="ko-KR" dirty="0" smtClean="0"/>
              <a:t>Interactions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4E99-B888-4D59-B8BC-72844BD6B9F4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062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4000" dirty="0"/>
              <a:t>The First Tau Neutrino </a:t>
            </a:r>
            <a:r>
              <a:rPr lang="en-US" altLang="ko-KR" sz="4000" dirty="0" smtClean="0"/>
              <a:t>Candidate in OPERA</a:t>
            </a:r>
            <a:endParaRPr lang="ko-KR" altLang="en-US" sz="40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grpSp>
        <p:nvGrpSpPr>
          <p:cNvPr id="5" name="그룹 4"/>
          <p:cNvGrpSpPr/>
          <p:nvPr/>
        </p:nvGrpSpPr>
        <p:grpSpPr>
          <a:xfrm>
            <a:off x="2418869" y="1848521"/>
            <a:ext cx="7361946" cy="4328442"/>
            <a:chOff x="2658353" y="2474834"/>
            <a:chExt cx="6649823" cy="3692711"/>
          </a:xfrm>
        </p:grpSpPr>
        <p:pic>
          <p:nvPicPr>
            <p:cNvPr id="7" name="Picture 2" descr="L:\ariga\OPERA\Napoli\b072693\anim_whole.gif">
              <a:extLst>
                <a:ext uri="{FF2B5EF4-FFF2-40B4-BE49-F238E27FC236}">
                  <a16:creationId xmlns:a16="http://schemas.microsoft.com/office/drawing/2014/main" id="{0F9E3DAE-4C3A-EA4D-ADF1-4FEDE5B042A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658353" y="2474834"/>
              <a:ext cx="6649823" cy="3692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CasellaDiTesto 1">
              <a:extLst>
                <a:ext uri="{FF2B5EF4-FFF2-40B4-BE49-F238E27FC236}">
                  <a16:creationId xmlns:a16="http://schemas.microsoft.com/office/drawing/2014/main" id="{50F4F92B-FF16-A30F-46B0-125C0314840E}"/>
                </a:ext>
              </a:extLst>
            </p:cNvPr>
            <p:cNvSpPr txBox="1"/>
            <p:nvPr/>
          </p:nvSpPr>
          <p:spPr>
            <a:xfrm>
              <a:off x="4496671" y="5687026"/>
              <a:ext cx="47932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𝜏</a:t>
              </a:r>
              <a:r>
                <a:rPr kumimoji="0" lang="it-I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it-I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 𝜌𝜈</a:t>
              </a:r>
              <a:r>
                <a:rPr kumimoji="0" lang="it-IT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𝜏</a:t>
              </a:r>
              <a:r>
                <a:rPr kumimoji="0" lang="it-I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 with 𝜌  𝜋</a:t>
              </a:r>
              <a:r>
                <a:rPr kumimoji="0" lang="it-IT" sz="2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0</a:t>
              </a:r>
              <a:r>
                <a:rPr kumimoji="0" lang="it-I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𝜋 and 𝜋</a:t>
              </a:r>
              <a:r>
                <a:rPr kumimoji="0" lang="it-IT" sz="2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0 </a:t>
              </a:r>
              <a:r>
                <a:rPr kumimoji="0" lang="it-I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 𝛾𝛾</a:t>
              </a:r>
              <a:endPara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CasellaDiTesto 16">
            <a:extLst>
              <a:ext uri="{FF2B5EF4-FFF2-40B4-BE49-F238E27FC236}">
                <a16:creationId xmlns:a16="http://schemas.microsoft.com/office/drawing/2014/main" id="{431C1A39-FEF5-5D4A-B358-7A4D16FDB72D}"/>
              </a:ext>
            </a:extLst>
          </p:cNvPr>
          <p:cNvSpPr txBox="1"/>
          <p:nvPr/>
        </p:nvSpPr>
        <p:spPr>
          <a:xfrm>
            <a:off x="4454051" y="1448411"/>
            <a:ext cx="3607078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Physics Letters B691 (2010) 138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30D685-8D38-4519-8C8B-8CC8C7A950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19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3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5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4157</TotalTime>
  <Words>1350</Words>
  <Application>Microsoft Office PowerPoint</Application>
  <PresentationFormat>와이드스크린</PresentationFormat>
  <Paragraphs>298</Paragraphs>
  <Slides>54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15</vt:i4>
      </vt:variant>
      <vt:variant>
        <vt:lpstr>슬라이드 제목</vt:lpstr>
      </vt:variant>
      <vt:variant>
        <vt:i4>54</vt:i4>
      </vt:variant>
    </vt:vector>
  </HeadingPairs>
  <TitlesOfParts>
    <vt:vector size="77" baseType="lpstr">
      <vt:lpstr>Helvetica Neue Medium</vt:lpstr>
      <vt:lpstr>Questrial</vt:lpstr>
      <vt:lpstr>맑은 고딕</vt:lpstr>
      <vt:lpstr>Arial</vt:lpstr>
      <vt:lpstr>Calibri</vt:lpstr>
      <vt:lpstr>Times New Roman</vt:lpstr>
      <vt:lpstr>Verdana</vt:lpstr>
      <vt:lpstr>Wingdings</vt:lpstr>
      <vt:lpstr>Office 테마</vt:lpstr>
      <vt:lpstr>2_Office 테마</vt:lpstr>
      <vt:lpstr>3_Office 테마</vt:lpstr>
      <vt:lpstr>4_Office 테마</vt:lpstr>
      <vt:lpstr>5_Office 테마</vt:lpstr>
      <vt:lpstr>6_Office 테마</vt:lpstr>
      <vt:lpstr>7_Office 테마</vt:lpstr>
      <vt:lpstr>8_Office 테마</vt:lpstr>
      <vt:lpstr>9_Office 테마</vt:lpstr>
      <vt:lpstr>10_Office 테마</vt:lpstr>
      <vt:lpstr>11_Office 테마</vt:lpstr>
      <vt:lpstr>12_Office 테마</vt:lpstr>
      <vt:lpstr>13_Office 테마</vt:lpstr>
      <vt:lpstr>14_Office 테마</vt:lpstr>
      <vt:lpstr>15_Office 테마</vt:lpstr>
      <vt:lpstr>Physics of SND@LHC and SHiP experiments</vt:lpstr>
      <vt:lpstr>PowerPoint 프레젠테이션</vt:lpstr>
      <vt:lpstr>SND@LHC experiment</vt:lpstr>
      <vt:lpstr>SND@LHC experiment</vt:lpstr>
      <vt:lpstr>SND@LHC Detector</vt:lpstr>
      <vt:lpstr>SND@LHC Detector</vt:lpstr>
      <vt:lpstr>Event Reconstruction</vt:lpstr>
      <vt:lpstr>Event Reconstruction</vt:lpstr>
      <vt:lpstr>The First Tau Neutrino Candidate in OPERA</vt:lpstr>
      <vt:lpstr>Neutrinos at the LHC</vt:lpstr>
      <vt:lpstr>Neutrinos at the LHC</vt:lpstr>
      <vt:lpstr>Neutrinos at the LHC</vt:lpstr>
      <vt:lpstr>Neutrinos at the LHC</vt:lpstr>
      <vt:lpstr>Physics in SND@LHC</vt:lpstr>
      <vt:lpstr>Charmed-hadron production at LHC</vt:lpstr>
      <vt:lpstr>Lepton Flavor Universality</vt:lpstr>
      <vt:lpstr>Measurement of the NC/CC ratio</vt:lpstr>
      <vt:lpstr>Search for Feebly Interacting Particles</vt:lpstr>
      <vt:lpstr>Observation of collider muon neutrinos </vt:lpstr>
      <vt:lpstr>Observation of Collider Muon Neutrinos</vt:lpstr>
      <vt:lpstr>Integrated Luminosity (2022)</vt:lpstr>
      <vt:lpstr>Signature of muon neutrino interaction</vt:lpstr>
      <vt:lpstr>Analysis strategy</vt:lpstr>
      <vt:lpstr>Signal Selection</vt:lpstr>
      <vt:lpstr>Backgrounds</vt:lpstr>
      <vt:lpstr>Observation of muon neutrinos </vt:lpstr>
      <vt:lpstr>Updated muon neutrino results (2022-2023)</vt:lpstr>
      <vt:lpstr>Observation of collider neutrinos  without final state muons </vt:lpstr>
      <vt:lpstr>PowerPoint 프레젠테이션</vt:lpstr>
      <vt:lpstr>Observation of neutrinos with no muons</vt:lpstr>
      <vt:lpstr>Observation of neutrinos with no muons</vt:lpstr>
      <vt:lpstr>Observation of neutrinos with no muons</vt:lpstr>
      <vt:lpstr>Nuclear Emulsion Scanning</vt:lpstr>
      <vt:lpstr>SND@HL-LHC</vt:lpstr>
      <vt:lpstr>SND@LHC Collaboration</vt:lpstr>
      <vt:lpstr>  SHiP experiment </vt:lpstr>
      <vt:lpstr>Where is New Physics?</vt:lpstr>
      <vt:lpstr>The SHiP Experiment</vt:lpstr>
      <vt:lpstr>The SHiP Experiment</vt:lpstr>
      <vt:lpstr>Overview of BDF/SHiP</vt:lpstr>
      <vt:lpstr>Target Complex</vt:lpstr>
      <vt:lpstr>Muon Shield</vt:lpstr>
      <vt:lpstr>Scattering and Neutrino Detector (SND)</vt:lpstr>
      <vt:lpstr>Hidden Sector Decay Spectrometer (HSDS)</vt:lpstr>
      <vt:lpstr>The SHiP Experiment : Schematic</vt:lpstr>
      <vt:lpstr>Neutrinos</vt:lpstr>
      <vt:lpstr>Sensitivity of SHiP to FIPs</vt:lpstr>
      <vt:lpstr>BDF/SHiP preliminary schedule</vt:lpstr>
      <vt:lpstr>Backup</vt:lpstr>
      <vt:lpstr>Event Reconstruction</vt:lpstr>
      <vt:lpstr>Decay Vessel: Helium-filled baloon</vt:lpstr>
      <vt:lpstr>Tau Neutrinos</vt:lpstr>
      <vt:lpstr>Neutrino-induced charm production</vt:lpstr>
      <vt:lpstr>Heavy Neutral Leptons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of SND@LHC / SHiP</dc:title>
  <dc:creator>user</dc:creator>
  <cp:lastModifiedBy>user</cp:lastModifiedBy>
  <cp:revision>195</cp:revision>
  <dcterms:created xsi:type="dcterms:W3CDTF">2025-09-22T11:04:54Z</dcterms:created>
  <dcterms:modified xsi:type="dcterms:W3CDTF">2025-10-26T13:24:43Z</dcterms:modified>
</cp:coreProperties>
</file>