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tif" ContentType="image/t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Masters/slideMaster12.xml" ContentType="application/vnd.openxmlformats-officedocument.presentationml.slideMaster+xml"/>
  <Override PartName="/ppt/slideMasters/slideMaster13.xml" ContentType="application/vnd.openxmlformats-officedocument.presentationml.slideMaster+xml"/>
  <Override PartName="/ppt/slideMasters/slideMaster14.xml" ContentType="application/vnd.openxmlformats-officedocument.presentationml.slideMaster+xml"/>
  <Override PartName="/ppt/slideMasters/slideMaster1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5.xml" ContentType="application/vnd.openxmlformats-officedocument.theme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theme/theme6.xml" ContentType="application/vnd.openxmlformats-officedocument.theme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theme/theme7.xml" ContentType="application/vnd.openxmlformats-officedocument.theme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theme/theme8.xml" ContentType="application/vnd.openxmlformats-officedocument.theme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theme/theme9.xml" ContentType="application/vnd.openxmlformats-officedocument.theme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theme/theme10.xml" ContentType="application/vnd.openxmlformats-officedocument.theme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theme/theme11.xml" ContentType="application/vnd.openxmlformats-officedocument.theme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theme/theme12.xml" ContentType="application/vnd.openxmlformats-officedocument.theme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theme/theme13.xml" ContentType="application/vnd.openxmlformats-officedocument.theme+xml"/>
  <Override PartName="/ppt/slideLayouts/slideLayout144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Layouts/slideLayout14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Layouts/slideLayout149.xml" ContentType="application/vnd.openxmlformats-officedocument.presentationml.slideLayout+xml"/>
  <Override PartName="/ppt/slideLayouts/slideLayout150.xml" ContentType="application/vnd.openxmlformats-officedocument.presentationml.slideLayout+xml"/>
  <Override PartName="/ppt/slideLayouts/slideLayout151.xml" ContentType="application/vnd.openxmlformats-officedocument.presentationml.slideLayout+xml"/>
  <Override PartName="/ppt/slideLayouts/slideLayout152.xml" ContentType="application/vnd.openxmlformats-officedocument.presentationml.slideLayout+xml"/>
  <Override PartName="/ppt/slideLayouts/slideLayout153.xml" ContentType="application/vnd.openxmlformats-officedocument.presentationml.slideLayout+xml"/>
  <Override PartName="/ppt/slideLayouts/slideLayout154.xml" ContentType="application/vnd.openxmlformats-officedocument.presentationml.slideLayout+xml"/>
  <Override PartName="/ppt/theme/theme14.xml" ContentType="application/vnd.openxmlformats-officedocument.theme+xml"/>
  <Override PartName="/ppt/slideLayouts/slideLayout155.xml" ContentType="application/vnd.openxmlformats-officedocument.presentationml.slideLayout+xml"/>
  <Override PartName="/ppt/slideLayouts/slideLayout156.xml" ContentType="application/vnd.openxmlformats-officedocument.presentationml.slideLayout+xml"/>
  <Override PartName="/ppt/slideLayouts/slideLayout157.xml" ContentType="application/vnd.openxmlformats-officedocument.presentationml.slideLayout+xml"/>
  <Override PartName="/ppt/slideLayouts/slideLayout158.xml" ContentType="application/vnd.openxmlformats-officedocument.presentationml.slideLayout+xml"/>
  <Override PartName="/ppt/slideLayouts/slideLayout159.xml" ContentType="application/vnd.openxmlformats-officedocument.presentationml.slideLayout+xml"/>
  <Override PartName="/ppt/slideLayouts/slideLayout160.xml" ContentType="application/vnd.openxmlformats-officedocument.presentationml.slideLayout+xml"/>
  <Override PartName="/ppt/slideLayouts/slideLayout161.xml" ContentType="application/vnd.openxmlformats-officedocument.presentationml.slideLayout+xml"/>
  <Override PartName="/ppt/slideLayouts/slideLayout162.xml" ContentType="application/vnd.openxmlformats-officedocument.presentationml.slideLayout+xml"/>
  <Override PartName="/ppt/slideLayouts/slideLayout163.xml" ContentType="application/vnd.openxmlformats-officedocument.presentationml.slideLayout+xml"/>
  <Override PartName="/ppt/slideLayouts/slideLayout164.xml" ContentType="application/vnd.openxmlformats-officedocument.presentationml.slideLayout+xml"/>
  <Override PartName="/ppt/slideLayouts/slideLayout165.xml" ContentType="application/vnd.openxmlformats-officedocument.presentationml.slideLayout+xml"/>
  <Override PartName="/ppt/theme/theme15.xml" ContentType="application/vnd.openxmlformats-officedocument.theme+xml"/>
  <Override PartName="/ppt/theme/theme16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672" r:id="rId3"/>
    <p:sldMasterId id="2147483684" r:id="rId4"/>
    <p:sldMasterId id="2147483696" r:id="rId5"/>
    <p:sldMasterId id="2147483708" r:id="rId6"/>
    <p:sldMasterId id="2147483720" r:id="rId7"/>
    <p:sldMasterId id="2147483732" r:id="rId8"/>
    <p:sldMasterId id="2147483744" r:id="rId9"/>
    <p:sldMasterId id="2147483756" r:id="rId10"/>
    <p:sldMasterId id="2147483768" r:id="rId11"/>
    <p:sldMasterId id="2147483780" r:id="rId12"/>
    <p:sldMasterId id="2147483792" r:id="rId13"/>
    <p:sldMasterId id="2147483804" r:id="rId14"/>
    <p:sldMasterId id="2147483816" r:id="rId15"/>
  </p:sldMasterIdLst>
  <p:notesMasterIdLst>
    <p:notesMasterId r:id="rId70"/>
  </p:notesMasterIdLst>
  <p:sldIdLst>
    <p:sldId id="256" r:id="rId16"/>
    <p:sldId id="257" r:id="rId17"/>
    <p:sldId id="258" r:id="rId18"/>
    <p:sldId id="259" r:id="rId19"/>
    <p:sldId id="260" r:id="rId20"/>
    <p:sldId id="261" r:id="rId21"/>
    <p:sldId id="262" r:id="rId22"/>
    <p:sldId id="263" r:id="rId23"/>
    <p:sldId id="290" r:id="rId24"/>
    <p:sldId id="264" r:id="rId25"/>
    <p:sldId id="265" r:id="rId26"/>
    <p:sldId id="266" r:id="rId27"/>
    <p:sldId id="291" r:id="rId28"/>
    <p:sldId id="267" r:id="rId29"/>
    <p:sldId id="268" r:id="rId30"/>
    <p:sldId id="269" r:id="rId31"/>
    <p:sldId id="270" r:id="rId32"/>
    <p:sldId id="271" r:id="rId33"/>
    <p:sldId id="272" r:id="rId34"/>
    <p:sldId id="273" r:id="rId35"/>
    <p:sldId id="274" r:id="rId36"/>
    <p:sldId id="275" r:id="rId37"/>
    <p:sldId id="276" r:id="rId38"/>
    <p:sldId id="277" r:id="rId39"/>
    <p:sldId id="278" r:id="rId40"/>
    <p:sldId id="279" r:id="rId41"/>
    <p:sldId id="280" r:id="rId42"/>
    <p:sldId id="281" r:id="rId43"/>
    <p:sldId id="286" r:id="rId44"/>
    <p:sldId id="282" r:id="rId45"/>
    <p:sldId id="283" r:id="rId46"/>
    <p:sldId id="284" r:id="rId47"/>
    <p:sldId id="289" r:id="rId48"/>
    <p:sldId id="288" r:id="rId49"/>
    <p:sldId id="285" r:id="rId50"/>
    <p:sldId id="287" r:id="rId51"/>
    <p:sldId id="294" r:id="rId52"/>
    <p:sldId id="295" r:id="rId53"/>
    <p:sldId id="296" r:id="rId54"/>
    <p:sldId id="297" r:id="rId55"/>
    <p:sldId id="298" r:id="rId56"/>
    <p:sldId id="299" r:id="rId57"/>
    <p:sldId id="300" r:id="rId58"/>
    <p:sldId id="313" r:id="rId59"/>
    <p:sldId id="312" r:id="rId60"/>
    <p:sldId id="302" r:id="rId61"/>
    <p:sldId id="314" r:id="rId62"/>
    <p:sldId id="315" r:id="rId63"/>
    <p:sldId id="317" r:id="rId64"/>
    <p:sldId id="319" r:id="rId65"/>
    <p:sldId id="318" r:id="rId66"/>
    <p:sldId id="307" r:id="rId67"/>
    <p:sldId id="303" r:id="rId68"/>
    <p:sldId id="310" r:id="rId69"/>
  </p:sldIdLst>
  <p:sldSz cx="12192000" cy="6858000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006" autoAdjust="0"/>
    <p:restoredTop sz="94660"/>
  </p:normalViewPr>
  <p:slideViewPr>
    <p:cSldViewPr snapToGrid="0">
      <p:cViewPr varScale="1">
        <p:scale>
          <a:sx n="83" d="100"/>
          <a:sy n="83" d="100"/>
        </p:scale>
        <p:origin x="390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17154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Master" Target="slideMasters/slideMaster13.xml"/><Relationship Id="rId18" Type="http://schemas.openxmlformats.org/officeDocument/2006/relationships/slide" Target="slides/slide3.xml"/><Relationship Id="rId26" Type="http://schemas.openxmlformats.org/officeDocument/2006/relationships/slide" Target="slides/slide11.xml"/><Relationship Id="rId39" Type="http://schemas.openxmlformats.org/officeDocument/2006/relationships/slide" Target="slides/slide24.xml"/><Relationship Id="rId21" Type="http://schemas.openxmlformats.org/officeDocument/2006/relationships/slide" Target="slides/slide6.xml"/><Relationship Id="rId34" Type="http://schemas.openxmlformats.org/officeDocument/2006/relationships/slide" Target="slides/slide19.xml"/><Relationship Id="rId42" Type="http://schemas.openxmlformats.org/officeDocument/2006/relationships/slide" Target="slides/slide27.xml"/><Relationship Id="rId47" Type="http://schemas.openxmlformats.org/officeDocument/2006/relationships/slide" Target="slides/slide32.xml"/><Relationship Id="rId50" Type="http://schemas.openxmlformats.org/officeDocument/2006/relationships/slide" Target="slides/slide35.xml"/><Relationship Id="rId55" Type="http://schemas.openxmlformats.org/officeDocument/2006/relationships/slide" Target="slides/slide40.xml"/><Relationship Id="rId63" Type="http://schemas.openxmlformats.org/officeDocument/2006/relationships/slide" Target="slides/slide48.xml"/><Relationship Id="rId68" Type="http://schemas.openxmlformats.org/officeDocument/2006/relationships/slide" Target="slides/slide53.xml"/><Relationship Id="rId7" Type="http://schemas.openxmlformats.org/officeDocument/2006/relationships/slideMaster" Target="slideMasters/slideMaster7.xml"/><Relationship Id="rId71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.xml"/><Relationship Id="rId29" Type="http://schemas.openxmlformats.org/officeDocument/2006/relationships/slide" Target="slides/slide14.xml"/><Relationship Id="rId11" Type="http://schemas.openxmlformats.org/officeDocument/2006/relationships/slideMaster" Target="slideMasters/slideMaster11.xml"/><Relationship Id="rId24" Type="http://schemas.openxmlformats.org/officeDocument/2006/relationships/slide" Target="slides/slide9.xml"/><Relationship Id="rId32" Type="http://schemas.openxmlformats.org/officeDocument/2006/relationships/slide" Target="slides/slide17.xml"/><Relationship Id="rId37" Type="http://schemas.openxmlformats.org/officeDocument/2006/relationships/slide" Target="slides/slide22.xml"/><Relationship Id="rId40" Type="http://schemas.openxmlformats.org/officeDocument/2006/relationships/slide" Target="slides/slide25.xml"/><Relationship Id="rId45" Type="http://schemas.openxmlformats.org/officeDocument/2006/relationships/slide" Target="slides/slide30.xml"/><Relationship Id="rId53" Type="http://schemas.openxmlformats.org/officeDocument/2006/relationships/slide" Target="slides/slide38.xml"/><Relationship Id="rId58" Type="http://schemas.openxmlformats.org/officeDocument/2006/relationships/slide" Target="slides/slide43.xml"/><Relationship Id="rId66" Type="http://schemas.openxmlformats.org/officeDocument/2006/relationships/slide" Target="slides/slide51.xml"/><Relationship Id="rId74" Type="http://schemas.openxmlformats.org/officeDocument/2006/relationships/tableStyles" Target="tableStyles.xml"/><Relationship Id="rId5" Type="http://schemas.openxmlformats.org/officeDocument/2006/relationships/slideMaster" Target="slideMasters/slideMaster5.xml"/><Relationship Id="rId15" Type="http://schemas.openxmlformats.org/officeDocument/2006/relationships/slideMaster" Target="slideMasters/slideMaster15.xml"/><Relationship Id="rId23" Type="http://schemas.openxmlformats.org/officeDocument/2006/relationships/slide" Target="slides/slide8.xml"/><Relationship Id="rId28" Type="http://schemas.openxmlformats.org/officeDocument/2006/relationships/slide" Target="slides/slide13.xml"/><Relationship Id="rId36" Type="http://schemas.openxmlformats.org/officeDocument/2006/relationships/slide" Target="slides/slide21.xml"/><Relationship Id="rId49" Type="http://schemas.openxmlformats.org/officeDocument/2006/relationships/slide" Target="slides/slide34.xml"/><Relationship Id="rId57" Type="http://schemas.openxmlformats.org/officeDocument/2006/relationships/slide" Target="slides/slide42.xml"/><Relationship Id="rId61" Type="http://schemas.openxmlformats.org/officeDocument/2006/relationships/slide" Target="slides/slide46.xml"/><Relationship Id="rId10" Type="http://schemas.openxmlformats.org/officeDocument/2006/relationships/slideMaster" Target="slideMasters/slideMaster10.xml"/><Relationship Id="rId19" Type="http://schemas.openxmlformats.org/officeDocument/2006/relationships/slide" Target="slides/slide4.xml"/><Relationship Id="rId31" Type="http://schemas.openxmlformats.org/officeDocument/2006/relationships/slide" Target="slides/slide16.xml"/><Relationship Id="rId44" Type="http://schemas.openxmlformats.org/officeDocument/2006/relationships/slide" Target="slides/slide29.xml"/><Relationship Id="rId52" Type="http://schemas.openxmlformats.org/officeDocument/2006/relationships/slide" Target="slides/slide37.xml"/><Relationship Id="rId60" Type="http://schemas.openxmlformats.org/officeDocument/2006/relationships/slide" Target="slides/slide45.xml"/><Relationship Id="rId65" Type="http://schemas.openxmlformats.org/officeDocument/2006/relationships/slide" Target="slides/slide50.xml"/><Relationship Id="rId73" Type="http://schemas.openxmlformats.org/officeDocument/2006/relationships/theme" Target="theme/theme1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Master" Target="slideMasters/slideMaster14.xml"/><Relationship Id="rId22" Type="http://schemas.openxmlformats.org/officeDocument/2006/relationships/slide" Target="slides/slide7.xml"/><Relationship Id="rId27" Type="http://schemas.openxmlformats.org/officeDocument/2006/relationships/slide" Target="slides/slide12.xml"/><Relationship Id="rId30" Type="http://schemas.openxmlformats.org/officeDocument/2006/relationships/slide" Target="slides/slide15.xml"/><Relationship Id="rId35" Type="http://schemas.openxmlformats.org/officeDocument/2006/relationships/slide" Target="slides/slide20.xml"/><Relationship Id="rId43" Type="http://schemas.openxmlformats.org/officeDocument/2006/relationships/slide" Target="slides/slide28.xml"/><Relationship Id="rId48" Type="http://schemas.openxmlformats.org/officeDocument/2006/relationships/slide" Target="slides/slide33.xml"/><Relationship Id="rId56" Type="http://schemas.openxmlformats.org/officeDocument/2006/relationships/slide" Target="slides/slide41.xml"/><Relationship Id="rId64" Type="http://schemas.openxmlformats.org/officeDocument/2006/relationships/slide" Target="slides/slide49.xml"/><Relationship Id="rId69" Type="http://schemas.openxmlformats.org/officeDocument/2006/relationships/slide" Target="slides/slide54.xml"/><Relationship Id="rId8" Type="http://schemas.openxmlformats.org/officeDocument/2006/relationships/slideMaster" Target="slideMasters/slideMaster8.xml"/><Relationship Id="rId51" Type="http://schemas.openxmlformats.org/officeDocument/2006/relationships/slide" Target="slides/slide36.xml"/><Relationship Id="rId72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12" Type="http://schemas.openxmlformats.org/officeDocument/2006/relationships/slideMaster" Target="slideMasters/slideMaster12.xml"/><Relationship Id="rId17" Type="http://schemas.openxmlformats.org/officeDocument/2006/relationships/slide" Target="slides/slide2.xml"/><Relationship Id="rId25" Type="http://schemas.openxmlformats.org/officeDocument/2006/relationships/slide" Target="slides/slide10.xml"/><Relationship Id="rId33" Type="http://schemas.openxmlformats.org/officeDocument/2006/relationships/slide" Target="slides/slide18.xml"/><Relationship Id="rId38" Type="http://schemas.openxmlformats.org/officeDocument/2006/relationships/slide" Target="slides/slide23.xml"/><Relationship Id="rId46" Type="http://schemas.openxmlformats.org/officeDocument/2006/relationships/slide" Target="slides/slide31.xml"/><Relationship Id="rId59" Type="http://schemas.openxmlformats.org/officeDocument/2006/relationships/slide" Target="slides/slide44.xml"/><Relationship Id="rId67" Type="http://schemas.openxmlformats.org/officeDocument/2006/relationships/slide" Target="slides/slide52.xml"/><Relationship Id="rId20" Type="http://schemas.openxmlformats.org/officeDocument/2006/relationships/slide" Target="slides/slide5.xml"/><Relationship Id="rId41" Type="http://schemas.openxmlformats.org/officeDocument/2006/relationships/slide" Target="slides/slide26.xml"/><Relationship Id="rId54" Type="http://schemas.openxmlformats.org/officeDocument/2006/relationships/slide" Target="slides/slide39.xml"/><Relationship Id="rId62" Type="http://schemas.openxmlformats.org/officeDocument/2006/relationships/slide" Target="slides/slide47.xml"/><Relationship Id="rId7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5706423-35C4-4E32-A88A-C92C29AD1CB2}" type="datetimeFigureOut">
              <a:rPr lang="ko-KR" altLang="en-US" smtClean="0"/>
              <a:t>2025-10-25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45B296B-40DE-47EC-9F9C-0A0A616869C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07528588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5B296B-40DE-47EC-9F9C-0A0A616869C6}" type="slidenum">
              <a:rPr lang="ko-KR" altLang="en-US" smtClean="0"/>
              <a:t>45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25986837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 smtClean="0"/>
              <a:t>클릭하여 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51A8B0-5FDB-41F2-96C5-34073479E502}" type="datetime1">
              <a:rPr lang="ko-KR" altLang="en-US" smtClean="0"/>
              <a:t>2025-10-25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AC4E99-B888-4D59-B8BC-72844BD6B9F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9498870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0D70A3-EEB1-4A9C-B0AF-34D491D7A50C}" type="datetime1">
              <a:rPr lang="ko-KR" altLang="en-US" smtClean="0"/>
              <a:t>2025-10-25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AC4E99-B888-4D59-B8BC-72844BD6B9F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603670527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 smtClean="0"/>
              <a:t>클릭하여 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5FB628D-198D-4F87-9786-5606065C0F76}" type="datetime1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2025-10-25</a:t>
            </a:fld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685510B-23F9-45D5-9314-EB8206982087}" type="slidenum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pPr marL="0" marR="0" lvl="0" indent="0" algn="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63462487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211587F-1FD1-4B48-A57E-1E191C80336F}" type="datetime1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2025-10-25</a:t>
            </a:fld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685510B-23F9-45D5-9314-EB8206982087}" type="slidenum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pPr marL="0" marR="0" lvl="0" indent="0" algn="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32429817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1851" y="170982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1851" y="458955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4996614-3083-430F-8758-B0739F0E0B6E}" type="datetime1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2025-10-25</a:t>
            </a:fld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685510B-23F9-45D5-9314-EB8206982087}" type="slidenum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pPr marL="0" marR="0" lvl="0" indent="0" algn="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90690990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FF01A-5B0B-425B-BCD0-372EC818F8BF}" type="datetime1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2025-10-25</a:t>
            </a:fld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685510B-23F9-45D5-9314-EB8206982087}" type="slidenum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pPr marL="0" marR="0" lvl="0" indent="0" algn="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92493546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365129"/>
            <a:ext cx="10515600" cy="1325563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6172203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6172203" y="2505075"/>
            <a:ext cx="5183188" cy="368458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D97DCB5-695F-4F00-8745-22AF6ACF201D}" type="datetime1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2025-10-25</a:t>
            </a:fld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685510B-23F9-45D5-9314-EB8206982087}" type="slidenum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pPr marL="0" marR="0" lvl="0" indent="0" algn="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80241315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3C8273D-437A-4FAE-A234-AB26FEC36CE4}" type="datetime1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2025-10-25</a:t>
            </a:fld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685510B-23F9-45D5-9314-EB8206982087}" type="slidenum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pPr marL="0" marR="0" lvl="0" indent="0" algn="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21517882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6D15AF3-8B53-470E-A719-C719BE1BCD14}" type="datetime1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2025-10-25</a:t>
            </a:fld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685510B-23F9-45D5-9314-EB8206982087}" type="slidenum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pPr marL="0" marR="0" lvl="0" indent="0" algn="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04462862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5183188" y="98751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A6526B6-7D0C-4296-A64C-6DA791B421FC}" type="datetime1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2025-10-25</a:t>
            </a:fld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685510B-23F9-45D5-9314-EB8206982087}" type="slidenum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pPr marL="0" marR="0" lvl="0" indent="0" algn="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71757491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5183188" y="98751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9F88EA1-5BCD-4DB0-9B29-AEC83D78123B}" type="datetime1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2025-10-25</a:t>
            </a:fld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685510B-23F9-45D5-9314-EB8206982087}" type="slidenum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pPr marL="0" marR="0" lvl="0" indent="0" algn="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19208310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2CE0604-13BD-4590-95AB-EA7A961D8CEA}" type="datetime1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2025-10-25</a:t>
            </a:fld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685510B-23F9-45D5-9314-EB8206982087}" type="slidenum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pPr marL="0" marR="0" lvl="0" indent="0" algn="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114463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B8199B-AB1A-4984-9EB6-12E63A238106}" type="datetime1">
              <a:rPr lang="ko-KR" altLang="en-US" smtClean="0"/>
              <a:t>2025-10-25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AC4E99-B888-4D59-B8BC-72844BD6B9F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644751398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8724902" y="365125"/>
            <a:ext cx="2628900" cy="5811838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838203" y="365125"/>
            <a:ext cx="7734300" cy="5811838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1BDD809-43FD-472E-BD26-CA4E3566F671}" type="datetime1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2025-10-25</a:t>
            </a:fld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685510B-23F9-45D5-9314-EB8206982087}" type="slidenum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pPr marL="0" marR="0" lvl="0" indent="0" algn="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27102769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914400" y="2130516"/>
            <a:ext cx="10363200" cy="1470025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1F04EE8-8E05-4C75-B995-FC524205B69D}" type="datetime1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t>2025-10-25</a:t>
            </a:fld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C9AA5BA-98FA-4C65-ACCD-07B4B90A532B}" type="slidenum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pPr marL="0" marR="0" lvl="0" indent="0" algn="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63044168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FB12A7F-E08D-4DFD-A383-35BCE59240FD}" type="datetime1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t>2025-10-25</a:t>
            </a:fld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C9AA5BA-98FA-4C65-ACCD-07B4B90A532B}" type="slidenum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pPr marL="0" marR="0" lvl="0" indent="0" algn="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38715581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963084" y="440699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CC1E054-0529-4F96-BDFB-EFC8EFB1338C}" type="datetime1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t>2025-10-25</a:t>
            </a:fld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C9AA5BA-98FA-4C65-ACCD-07B4B90A532B}" type="slidenum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pPr marL="0" marR="0" lvl="0" indent="0" algn="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88969915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609600" y="1600206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6197600" y="1600206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F652338-AE97-43BB-A201-FFC535133BE0}" type="datetime1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t>2025-10-25</a:t>
            </a:fld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C9AA5BA-98FA-4C65-ACCD-07B4B90A532B}" type="slidenum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pPr marL="0" marR="0" lvl="0" indent="0" algn="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28008300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619342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619342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F53DE89-59FB-40F6-86D9-D3A33A21679D}" type="datetime1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t>2025-10-25</a:t>
            </a:fld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C9AA5BA-98FA-4C65-ACCD-07B4B90A532B}" type="slidenum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pPr marL="0" marR="0" lvl="0" indent="0" algn="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17474215"/>
      </p:ext>
    </p:extLst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2BEA653-FBCF-4C6D-B158-91B1D9B18303}" type="datetime1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t>2025-10-25</a:t>
            </a:fld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C9AA5BA-98FA-4C65-ACCD-07B4B90A532B}" type="slidenum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pPr marL="0" marR="0" lvl="0" indent="0" algn="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8927904"/>
      </p:ext>
    </p:extLst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9FA0B9E-F72C-48CA-A242-ABADBF21C147}" type="datetime1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t>2025-10-25</a:t>
            </a:fld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C9AA5BA-98FA-4C65-ACCD-07B4B90A532B}" type="slidenum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pPr marL="0" marR="0" lvl="0" indent="0" algn="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59724452"/>
      </p:ext>
    </p:extLst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09603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766733" y="27314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609603" y="1435103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5CAA4C3-3D75-4BC5-9F0E-AE7A14754547}" type="datetime1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t>2025-10-25</a:t>
            </a:fld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C9AA5BA-98FA-4C65-ACCD-07B4B90A532B}" type="slidenum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pPr marL="0" marR="0" lvl="0" indent="0" algn="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32669577"/>
      </p:ext>
    </p:extLst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C55B480-81C0-4875-9BDB-4DC4CB024537}" type="datetime1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t>2025-10-25</a:t>
            </a:fld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C9AA5BA-98FA-4C65-ACCD-07B4B90A532B}" type="slidenum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pPr marL="0" marR="0" lvl="0" indent="0" algn="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9890646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914400" y="2130516"/>
            <a:ext cx="10363200" cy="1470025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CB71F0-3AC7-4570-BBE7-759B205FFF04}" type="datetime1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t>2025-10-25</a:t>
            </a:fld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C9AA5BA-98FA-4C65-ACCD-07B4B90A532B}" type="slidenum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pPr marL="0" marR="0" lvl="0" indent="0" algn="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40692254"/>
      </p:ext>
    </p:extLst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0E2B478-4997-4EFB-B234-DA6EF47FA57F}" type="datetime1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t>2025-10-25</a:t>
            </a:fld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C9AA5BA-98FA-4C65-ACCD-07B4B90A532B}" type="slidenum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pPr marL="0" marR="0" lvl="0" indent="0" algn="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65449407"/>
      </p:ext>
    </p:extLst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8839200" y="274729"/>
            <a:ext cx="2743200" cy="5851525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609600" y="274729"/>
            <a:ext cx="8026400" cy="5851525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CE64176-6DE9-47E4-B131-7389C373DC01}" type="datetime1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t>2025-10-25</a:t>
            </a:fld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C9AA5BA-98FA-4C65-ACCD-07B4B90A532B}" type="slidenum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pPr marL="0" marR="0" lvl="0" indent="0" algn="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90435869"/>
      </p:ext>
    </p:extLst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914400" y="2130450"/>
            <a:ext cx="10363200" cy="1470025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BC8B4C0-A646-4DCD-BFDA-B03A2E21A3EB}" type="datetime1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t>2025-10-25</a:t>
            </a:fld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B699974-DE35-4AD8-9435-867A500E6CD3}" type="slidenum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pPr marL="0" marR="0" lvl="0" indent="0" algn="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23089033"/>
      </p:ext>
    </p:extLst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582B6B4-7723-437D-8693-49D58B8D5763}" type="datetime1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t>2025-10-25</a:t>
            </a:fld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B699974-DE35-4AD8-9435-867A500E6CD3}" type="slidenum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pPr marL="0" marR="0" lvl="0" indent="0" algn="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79549795"/>
      </p:ext>
    </p:extLst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963084" y="4406925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9A17C6E-3E05-4434-AAC8-B62CFED6D270}" type="datetime1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t>2025-10-25</a:t>
            </a:fld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B699974-DE35-4AD8-9435-867A500E6CD3}" type="slidenum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pPr marL="0" marR="0" lvl="0" indent="0" algn="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12633691"/>
      </p:ext>
    </p:extLst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609600" y="1600206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6197600" y="1600206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FACC6AD-C7DF-47E6-9F9D-033C883EDCF7}" type="datetime1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t>2025-10-25</a:t>
            </a:fld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B699974-DE35-4AD8-9435-867A500E6CD3}" type="slidenum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pPr marL="0" marR="0" lvl="0" indent="0" algn="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06740805"/>
      </p:ext>
    </p:extLst>
  </p:cSld>
  <p:clrMapOvr>
    <a:masterClrMapping/>
  </p:clrMapOvr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6193384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6193384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2E5059B-79D3-4652-8D32-CAA3CAB77B18}" type="datetime1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t>2025-10-25</a:t>
            </a:fld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B699974-DE35-4AD8-9435-867A500E6CD3}" type="slidenum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pPr marL="0" marR="0" lvl="0" indent="0" algn="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18415655"/>
      </p:ext>
    </p:extLst>
  </p:cSld>
  <p:clrMapOvr>
    <a:masterClrMapping/>
  </p:clrMapOvr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6AB3FD7-E5F3-4571-8361-5E1700304C9A}" type="datetime1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t>2025-10-25</a:t>
            </a:fld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B699974-DE35-4AD8-9435-867A500E6CD3}" type="slidenum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pPr marL="0" marR="0" lvl="0" indent="0" algn="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01342376"/>
      </p:ext>
    </p:extLst>
  </p:cSld>
  <p:clrMapOvr>
    <a:masterClrMapping/>
  </p:clrMapOvr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9B229B9-D4AC-45D8-AA48-75196F6597C1}" type="datetime1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t>2025-10-25</a:t>
            </a:fld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B699974-DE35-4AD8-9435-867A500E6CD3}" type="slidenum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pPr marL="0" marR="0" lvl="0" indent="0" algn="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35028733"/>
      </p:ext>
    </p:extLst>
  </p:cSld>
  <p:clrMapOvr>
    <a:masterClrMapping/>
  </p:clrMapOvr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09603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766733" y="273075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609603" y="1435103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5235D2F-3BF1-49D8-B0AD-6E1A669C4E4E}" type="datetime1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t>2025-10-25</a:t>
            </a:fld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B699974-DE35-4AD8-9435-867A500E6CD3}" type="slidenum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pPr marL="0" marR="0" lvl="0" indent="0" algn="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5177972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9F051D2-1BD7-4F61-8797-B167E3327D2F}" type="datetime1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t>2025-10-25</a:t>
            </a:fld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C9AA5BA-98FA-4C65-ACCD-07B4B90A532B}" type="slidenum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pPr marL="0" marR="0" lvl="0" indent="0" algn="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23224936"/>
      </p:ext>
    </p:extLst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EB8144C-6E30-4A7A-8B5A-76D93B741579}" type="datetime1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t>2025-10-25</a:t>
            </a:fld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B699974-DE35-4AD8-9435-867A500E6CD3}" type="slidenum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pPr marL="0" marR="0" lvl="0" indent="0" algn="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5298701"/>
      </p:ext>
    </p:extLst>
  </p:cSld>
  <p:clrMapOvr>
    <a:masterClrMapping/>
  </p:clrMapOvr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BEAFAF9-64BC-4677-919F-EFA7670A82CF}" type="datetime1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t>2025-10-25</a:t>
            </a:fld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B699974-DE35-4AD8-9435-867A500E6CD3}" type="slidenum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pPr marL="0" marR="0" lvl="0" indent="0" algn="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78132563"/>
      </p:ext>
    </p:extLst>
  </p:cSld>
  <p:clrMapOvr>
    <a:masterClrMapping/>
  </p:clrMapOvr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8839200" y="274663"/>
            <a:ext cx="2743200" cy="5851525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609600" y="274663"/>
            <a:ext cx="8026400" cy="5851525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D154E1D-8B0F-4FEA-8AA0-F296BDF10245}" type="datetime1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t>2025-10-25</a:t>
            </a:fld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B699974-DE35-4AD8-9435-867A500E6CD3}" type="slidenum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pPr marL="0" marR="0" lvl="0" indent="0" algn="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4298539"/>
      </p:ext>
    </p:extLst>
  </p:cSld>
  <p:clrMapOvr>
    <a:masterClrMapping/>
  </p:clrMapOvr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 smtClean="0"/>
              <a:t>클릭하여 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04FB795-33B4-4B8E-BA6B-4D54BFF65D23}" type="datetime1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2025-10-25</a:t>
            </a:fld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685510B-23F9-45D5-9314-EB8206982087}" type="slidenum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pPr marL="0" marR="0" lvl="0" indent="0" algn="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8620832"/>
      </p:ext>
    </p:extLst>
  </p:cSld>
  <p:clrMapOvr>
    <a:masterClrMapping/>
  </p:clrMapOvr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48E704F-CAF4-47BF-8C91-6BF9EEA108D2}" type="datetime1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2025-10-25</a:t>
            </a:fld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685510B-23F9-45D5-9314-EB8206982087}" type="slidenum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pPr marL="0" marR="0" lvl="0" indent="0" algn="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7554189"/>
      </p:ext>
    </p:extLst>
  </p:cSld>
  <p:clrMapOvr>
    <a:masterClrMapping/>
  </p:clrMapOvr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1851" y="170982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1851" y="458955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BDD2CF2-F19C-4DF9-9233-B3885FD9CB0E}" type="datetime1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2025-10-25</a:t>
            </a:fld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685510B-23F9-45D5-9314-EB8206982087}" type="slidenum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pPr marL="0" marR="0" lvl="0" indent="0" algn="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45164668"/>
      </p:ext>
    </p:extLst>
  </p:cSld>
  <p:clrMapOvr>
    <a:masterClrMapping/>
  </p:clrMapOvr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F2D2192-EF22-4890-B969-366BDE71B95F}" type="datetime1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2025-10-25</a:t>
            </a:fld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685510B-23F9-45D5-9314-EB8206982087}" type="slidenum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pPr marL="0" marR="0" lvl="0" indent="0" algn="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09778956"/>
      </p:ext>
    </p:extLst>
  </p:cSld>
  <p:clrMapOvr>
    <a:masterClrMapping/>
  </p:clrMapOvr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365129"/>
            <a:ext cx="10515600" cy="1325563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6172203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6172203" y="2505075"/>
            <a:ext cx="5183188" cy="368458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1E59123-EB3E-4E54-9BE2-5A0FFA4B44FB}" type="datetime1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2025-10-25</a:t>
            </a:fld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685510B-23F9-45D5-9314-EB8206982087}" type="slidenum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pPr marL="0" marR="0" lvl="0" indent="0" algn="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67994071"/>
      </p:ext>
    </p:extLst>
  </p:cSld>
  <p:clrMapOvr>
    <a:masterClrMapping/>
  </p:clrMapOvr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4F4D666-0DD8-4C9A-94AD-E5E4BE009AC8}" type="datetime1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2025-10-25</a:t>
            </a:fld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685510B-23F9-45D5-9314-EB8206982087}" type="slidenum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pPr marL="0" marR="0" lvl="0" indent="0" algn="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19675700"/>
      </p:ext>
    </p:extLst>
  </p:cSld>
  <p:clrMapOvr>
    <a:masterClrMapping/>
  </p:clrMapOvr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02B4442-13D7-45D4-9D49-16D4FA1A3016}" type="datetime1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2025-10-25</a:t>
            </a:fld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685510B-23F9-45D5-9314-EB8206982087}" type="slidenum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pPr marL="0" marR="0" lvl="0" indent="0" algn="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1340161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963084" y="440699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0B03D10-D1B6-4319-A3AD-F4B764214A46}" type="datetime1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t>2025-10-25</a:t>
            </a:fld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C9AA5BA-98FA-4C65-ACCD-07B4B90A532B}" type="slidenum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pPr marL="0" marR="0" lvl="0" indent="0" algn="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91078716"/>
      </p:ext>
    </p:extLst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5183188" y="98751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D4DC20-75D3-4236-9928-0DB8D89BFE48}" type="datetime1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2025-10-25</a:t>
            </a:fld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685510B-23F9-45D5-9314-EB8206982087}" type="slidenum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pPr marL="0" marR="0" lvl="0" indent="0" algn="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3326454"/>
      </p:ext>
    </p:extLst>
  </p:cSld>
  <p:clrMapOvr>
    <a:masterClrMapping/>
  </p:clrMapOvr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5183188" y="98751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ABEF94D-FBB7-4814-ABB0-E1877F585820}" type="datetime1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2025-10-25</a:t>
            </a:fld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685510B-23F9-45D5-9314-EB8206982087}" type="slidenum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pPr marL="0" marR="0" lvl="0" indent="0" algn="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93383757"/>
      </p:ext>
    </p:extLst>
  </p:cSld>
  <p:clrMapOvr>
    <a:masterClrMapping/>
  </p:clrMapOvr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44D5643-1BEC-44B3-A73F-2F4863E3F8F4}" type="datetime1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2025-10-25</a:t>
            </a:fld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685510B-23F9-45D5-9314-EB8206982087}" type="slidenum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pPr marL="0" marR="0" lvl="0" indent="0" algn="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60415578"/>
      </p:ext>
    </p:extLst>
  </p:cSld>
  <p:clrMapOvr>
    <a:masterClrMapping/>
  </p:clrMapOvr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8724902" y="365125"/>
            <a:ext cx="2628900" cy="5811838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838203" y="365125"/>
            <a:ext cx="7734300" cy="5811838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5CA05AA-5C59-4F20-A94D-31B41967306C}" type="datetime1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2025-10-25</a:t>
            </a:fld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685510B-23F9-45D5-9314-EB8206982087}" type="slidenum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pPr marL="0" marR="0" lvl="0" indent="0" algn="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4062106"/>
      </p:ext>
    </p:extLst>
  </p:cSld>
  <p:clrMapOvr>
    <a:masterClrMapping/>
  </p:clrMapOvr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C1AB64F-CCC0-47AA-A0AA-1BE25FDD3383}" type="datetime1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t>2025-10-25</a:t>
            </a:fld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C9AA5BA-98FA-4C65-ACCD-07B4B90A532B}" type="slidenum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pPr marL="0" marR="0" lvl="0" indent="0" algn="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23097842"/>
      </p:ext>
    </p:extLst>
  </p:cSld>
  <p:clrMapOvr>
    <a:masterClrMapping/>
  </p:clrMapOvr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64BCE80-6E55-40B1-93CE-49A713C8C627}" type="datetime1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t>2025-10-25</a:t>
            </a:fld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C9AA5BA-98FA-4C65-ACCD-07B4B90A532B}" type="slidenum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pPr marL="0" marR="0" lvl="0" indent="0" algn="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40541498"/>
      </p:ext>
    </p:extLst>
  </p:cSld>
  <p:clrMapOvr>
    <a:masterClrMapping/>
  </p:clrMapOvr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9047F5F-8062-486B-95C1-D35A26C15ABD}" type="datetime1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t>2025-10-25</a:t>
            </a:fld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C9AA5BA-98FA-4C65-ACCD-07B4B90A532B}" type="slidenum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pPr marL="0" marR="0" lvl="0" indent="0" algn="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99253798"/>
      </p:ext>
    </p:extLst>
  </p:cSld>
  <p:clrMapOvr>
    <a:masterClrMapping/>
  </p:clrMapOvr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1BAEFD4-E852-4CA6-A3F7-F3D6853FFF3A}" type="datetime1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t>2025-10-25</a:t>
            </a:fld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C9AA5BA-98FA-4C65-ACCD-07B4B90A532B}" type="slidenum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pPr marL="0" marR="0" lvl="0" indent="0" algn="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6469418"/>
      </p:ext>
    </p:extLst>
  </p:cSld>
  <p:clrMapOvr>
    <a:masterClrMapping/>
  </p:clrMapOvr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30725C2-AAE1-4406-BEB1-A4C32EEC49F6}" type="datetime1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t>2025-10-25</a:t>
            </a:fld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C9AA5BA-98FA-4C65-ACCD-07B4B90A532B}" type="slidenum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pPr marL="0" marR="0" lvl="0" indent="0" algn="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73548364"/>
      </p:ext>
    </p:extLst>
  </p:cSld>
  <p:clrMapOvr>
    <a:masterClrMapping/>
  </p:clrMapOvr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9617144-B13C-4274-A6D9-CCEFDE19D791}" type="datetime1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t>2025-10-25</a:t>
            </a:fld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C9AA5BA-98FA-4C65-ACCD-07B4B90A532B}" type="slidenum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pPr marL="0" marR="0" lvl="0" indent="0" algn="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0895922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609600" y="1600206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6197600" y="1600206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A7A26B3-5456-4423-A453-62B1628C18DC}" type="datetime1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t>2025-10-25</a:t>
            </a:fld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C9AA5BA-98FA-4C65-ACCD-07B4B90A532B}" type="slidenum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pPr marL="0" marR="0" lvl="0" indent="0" algn="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57399575"/>
      </p:ext>
    </p:extLst>
  </p:cSld>
  <p:clrMapOvr>
    <a:masterClrMapping/>
  </p:clrMapOvr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779E77F-B5B9-4119-96C6-7758002C234D}" type="datetime1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t>2025-10-25</a:t>
            </a:fld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C9AA5BA-98FA-4C65-ACCD-07B4B90A532B}" type="slidenum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pPr marL="0" marR="0" lvl="0" indent="0" algn="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89630339"/>
      </p:ext>
    </p:extLst>
  </p:cSld>
  <p:clrMapOvr>
    <a:masterClrMapping/>
  </p:clrMapOvr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6973895-A24F-4D7F-9ECB-521E93C64A0F}" type="datetime1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t>2025-10-25</a:t>
            </a:fld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C9AA5BA-98FA-4C65-ACCD-07B4B90A532B}" type="slidenum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pPr marL="0" marR="0" lvl="0" indent="0" algn="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67206477"/>
      </p:ext>
    </p:extLst>
  </p:cSld>
  <p:clrMapOvr>
    <a:masterClrMapping/>
  </p:clrMapOvr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20219BB-FE6A-4E97-9CCA-09A4BB81AF08}" type="datetime1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t>2025-10-25</a:t>
            </a:fld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C9AA5BA-98FA-4C65-ACCD-07B4B90A532B}" type="slidenum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pPr marL="0" marR="0" lvl="0" indent="0" algn="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16421984"/>
      </p:ext>
    </p:extLst>
  </p:cSld>
  <p:clrMapOvr>
    <a:masterClrMapping/>
  </p:clrMapOvr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634A500-8C21-4B22-81B0-C84B4847B7C4}" type="datetime1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t>2025-10-25</a:t>
            </a:fld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C9AA5BA-98FA-4C65-ACCD-07B4B90A532B}" type="slidenum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pPr marL="0" marR="0" lvl="0" indent="0" algn="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0138827"/>
      </p:ext>
    </p:extLst>
  </p:cSld>
  <p:clrMapOvr>
    <a:masterClrMapping/>
  </p:clrMapOvr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6B72F7A-44F6-48F7-82FD-7765328A6E81}" type="datetime1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t>2025-10-25</a:t>
            </a:fld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C9AA5BA-98FA-4C65-ACCD-07B4B90A532B}" type="slidenum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pPr marL="0" marR="0" lvl="0" indent="0" algn="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7275325"/>
      </p:ext>
    </p:extLst>
  </p:cSld>
  <p:clrMapOvr>
    <a:masterClrMapping/>
  </p:clrMapOvr>
</p:sldLayout>
</file>

<file path=ppt/slideLayouts/slideLayout15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17FBE26D-EF97-0F2C-E1CC-59F55533F6A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부제목 2">
            <a:extLst>
              <a:ext uri="{FF2B5EF4-FFF2-40B4-BE49-F238E27FC236}">
                <a16:creationId xmlns:a16="http://schemas.microsoft.com/office/drawing/2014/main" id="{1C2A97E4-62F5-D5E2-ACA9-7C47708C719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/>
              <a:t>클릭하여 마스터 부제목 스타일 편집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617597A4-21CA-5FF9-1B69-4721523E6E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B7586E7-C739-47CF-84FC-941D7C80E031}" type="datetime1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2025-10-25</a:t>
            </a:fld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2D4B8E0A-5C10-39D3-9ED1-EA73AF2D89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14B00704-CA7C-E243-FF4E-8F2E8B61FE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E30D685-8D38-4519-8C8B-8CC8C7A950D9}" type="slidenum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pPr marL="0" marR="0" lvl="0" indent="0" algn="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98790702"/>
      </p:ext>
    </p:extLst>
  </p:cSld>
  <p:clrMapOvr>
    <a:masterClrMapping/>
  </p:clrMapOvr>
</p:sldLayout>
</file>

<file path=ppt/slideLayouts/slideLayout15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650DA73F-FA61-DB4C-67D6-517CFDCAED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25C5A382-17EC-2668-1587-C29A48B80D6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00189D74-1C07-3D62-BB5E-5B24A21B02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0BB476-12C0-4E6E-8D22-6BD50523BA23}" type="datetime1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2025-10-25</a:t>
            </a:fld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6BCF7A16-5F26-7977-60D4-777BA27F70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71478787-01D5-DF55-F00F-0E444441F2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E30D685-8D38-4519-8C8B-8CC8C7A950D9}" type="slidenum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pPr marL="0" marR="0" lvl="0" indent="0" algn="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56326994"/>
      </p:ext>
    </p:extLst>
  </p:cSld>
  <p:clrMapOvr>
    <a:masterClrMapping/>
  </p:clrMapOvr>
</p:sldLayout>
</file>

<file path=ppt/slideLayouts/slideLayout15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BE8A9006-201C-B1D3-D5C9-61F0158150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1" y="170982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800577AB-C909-A522-85C0-38409DBC375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1" y="458955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2A0B92BF-708D-8B1B-92E7-1C7835320C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586019-82BA-4ABA-AA32-3AA78ADE1608}" type="datetime1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2025-10-25</a:t>
            </a:fld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6A7C079D-F0CF-73A9-9855-EC58D572F2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51628C44-85C0-52E7-35ED-34AF2868A4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E30D685-8D38-4519-8C8B-8CC8C7A950D9}" type="slidenum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pPr marL="0" marR="0" lvl="0" indent="0" algn="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88489033"/>
      </p:ext>
    </p:extLst>
  </p:cSld>
  <p:clrMapOvr>
    <a:masterClrMapping/>
  </p:clrMapOvr>
</p:sldLayout>
</file>

<file path=ppt/slideLayouts/slideLayout15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6D988E0F-A0F9-0140-AB9F-C7F2BD572C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F05288E2-7401-ED0E-5221-33D896D7B47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내용 개체 틀 3">
            <a:extLst>
              <a:ext uri="{FF2B5EF4-FFF2-40B4-BE49-F238E27FC236}">
                <a16:creationId xmlns:a16="http://schemas.microsoft.com/office/drawing/2014/main" id="{F960BF11-598C-4F76-F98E-0F321550CE2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F8C3AAD8-327D-A8BF-AFDE-4EF50F8A83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66A62C8-C165-4B17-869D-26C8FF0B0941}" type="datetime1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2025-10-25</a:t>
            </a:fld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A1EC175F-57E8-EF3B-BBEF-A5516C80CF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66E7EB51-CCFC-7CAD-871D-89CC5852D8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E30D685-8D38-4519-8C8B-8CC8C7A950D9}" type="slidenum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pPr marL="0" marR="0" lvl="0" indent="0" algn="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17723379"/>
      </p:ext>
    </p:extLst>
  </p:cSld>
  <p:clrMapOvr>
    <a:masterClrMapping/>
  </p:clrMapOvr>
</p:sldLayout>
</file>

<file path=ppt/slideLayouts/slideLayout15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79259026-89BD-9B0C-A386-34D829858D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9"/>
            <a:ext cx="10515600" cy="1325563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483C4E93-4861-E139-D480-744B96BE2D1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4" name="내용 개체 틀 3">
            <a:extLst>
              <a:ext uri="{FF2B5EF4-FFF2-40B4-BE49-F238E27FC236}">
                <a16:creationId xmlns:a16="http://schemas.microsoft.com/office/drawing/2014/main" id="{C0E71C9D-82DD-1495-F3BC-124C8684D50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5" name="텍스트 개체 틀 4">
            <a:extLst>
              <a:ext uri="{FF2B5EF4-FFF2-40B4-BE49-F238E27FC236}">
                <a16:creationId xmlns:a16="http://schemas.microsoft.com/office/drawing/2014/main" id="{361F74E4-F8BD-0148-541D-8A7AE1007BB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3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6" name="내용 개체 틀 5">
            <a:extLst>
              <a:ext uri="{FF2B5EF4-FFF2-40B4-BE49-F238E27FC236}">
                <a16:creationId xmlns:a16="http://schemas.microsoft.com/office/drawing/2014/main" id="{532925C9-5F7D-4695-1EDF-965C7300E53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3" y="2505075"/>
            <a:ext cx="5183188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7" name="날짜 개체 틀 6">
            <a:extLst>
              <a:ext uri="{FF2B5EF4-FFF2-40B4-BE49-F238E27FC236}">
                <a16:creationId xmlns:a16="http://schemas.microsoft.com/office/drawing/2014/main" id="{8FB7D8D8-F37E-471C-BEAD-D049298FE8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C6BFE7D-EEFE-410D-B855-31E5A6452B60}" type="datetime1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2025-10-25</a:t>
            </a:fld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8" name="바닥글 개체 틀 7">
            <a:extLst>
              <a:ext uri="{FF2B5EF4-FFF2-40B4-BE49-F238E27FC236}">
                <a16:creationId xmlns:a16="http://schemas.microsoft.com/office/drawing/2014/main" id="{9A3D5451-4908-964A-F1D7-F6DE820EE6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9" name="슬라이드 번호 개체 틀 8">
            <a:extLst>
              <a:ext uri="{FF2B5EF4-FFF2-40B4-BE49-F238E27FC236}">
                <a16:creationId xmlns:a16="http://schemas.microsoft.com/office/drawing/2014/main" id="{D8CCFB7C-F656-B6C1-4018-AE8063F65A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E30D685-8D38-4519-8C8B-8CC8C7A950D9}" type="slidenum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pPr marL="0" marR="0" lvl="0" indent="0" algn="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6039934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619342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619342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ABA15E5-3DD7-400E-BA2E-1212D1F5C64E}" type="datetime1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t>2025-10-25</a:t>
            </a:fld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C9AA5BA-98FA-4C65-ACCD-07B4B90A532B}" type="slidenum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pPr marL="0" marR="0" lvl="0" indent="0" algn="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02833079"/>
      </p:ext>
    </p:extLst>
  </p:cSld>
  <p:clrMapOvr>
    <a:masterClrMapping/>
  </p:clrMapOvr>
</p:sldLayout>
</file>

<file path=ppt/slideLayouts/slideLayout16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14AF8648-2FCD-2695-DD70-3C05983E4C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날짜 개체 틀 2">
            <a:extLst>
              <a:ext uri="{FF2B5EF4-FFF2-40B4-BE49-F238E27FC236}">
                <a16:creationId xmlns:a16="http://schemas.microsoft.com/office/drawing/2014/main" id="{6324F338-1F40-6637-E1F4-17B2B71404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9BE6013-9D2F-4EEC-97DB-56254FBFF09E}" type="datetime1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2025-10-25</a:t>
            </a:fld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4" name="바닥글 개체 틀 3">
            <a:extLst>
              <a:ext uri="{FF2B5EF4-FFF2-40B4-BE49-F238E27FC236}">
                <a16:creationId xmlns:a16="http://schemas.microsoft.com/office/drawing/2014/main" id="{863E06C5-0678-9707-FFCE-9646C01AF5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5" name="슬라이드 번호 개체 틀 4">
            <a:extLst>
              <a:ext uri="{FF2B5EF4-FFF2-40B4-BE49-F238E27FC236}">
                <a16:creationId xmlns:a16="http://schemas.microsoft.com/office/drawing/2014/main" id="{FF2B5FC6-5AA3-BA61-D7F0-533C1BA692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E30D685-8D38-4519-8C8B-8CC8C7A950D9}" type="slidenum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pPr marL="0" marR="0" lvl="0" indent="0" algn="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22208998"/>
      </p:ext>
    </p:extLst>
  </p:cSld>
  <p:clrMapOvr>
    <a:masterClrMapping/>
  </p:clrMapOvr>
</p:sldLayout>
</file>

<file path=ppt/slideLayouts/slideLayout16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>
            <a:extLst>
              <a:ext uri="{FF2B5EF4-FFF2-40B4-BE49-F238E27FC236}">
                <a16:creationId xmlns:a16="http://schemas.microsoft.com/office/drawing/2014/main" id="{0C3AABBC-CCA8-9066-0FAC-5D23156B5C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1F95F80-F9B2-44E8-A292-BEAEB6EB67D7}" type="datetime1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2025-10-25</a:t>
            </a:fld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3" name="바닥글 개체 틀 2">
            <a:extLst>
              <a:ext uri="{FF2B5EF4-FFF2-40B4-BE49-F238E27FC236}">
                <a16:creationId xmlns:a16="http://schemas.microsoft.com/office/drawing/2014/main" id="{D4F83C72-539C-2960-FEDF-8B0E3C5947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FB5CF7F9-7549-68E0-B632-A9E2CF9E90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E30D685-8D38-4519-8C8B-8CC8C7A950D9}" type="slidenum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pPr marL="0" marR="0" lvl="0" indent="0" algn="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17677847"/>
      </p:ext>
    </p:extLst>
  </p:cSld>
  <p:clrMapOvr>
    <a:masterClrMapping/>
  </p:clrMapOvr>
</p:sldLayout>
</file>

<file path=ppt/slideLayouts/slideLayout16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D991163A-2AB0-F5BF-7DF1-0DD04E7FBB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FF554F10-CE1F-0F8E-1503-7DA44E404C2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51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52F05D7A-03F4-6CE7-DFF3-DE2DEE3B82B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D5836DD3-7C47-DE1C-A14D-BCC6059C8A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8598C0E-9069-4E69-80A4-71F062DF5E2A}" type="datetime1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2025-10-25</a:t>
            </a:fld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46041CFA-FA6A-2FCF-C1CA-952DD1FAE2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465FAEC9-055E-59E7-2363-DC294FECF3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E30D685-8D38-4519-8C8B-8CC8C7A950D9}" type="slidenum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pPr marL="0" marR="0" lvl="0" indent="0" algn="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39432803"/>
      </p:ext>
    </p:extLst>
  </p:cSld>
  <p:clrMapOvr>
    <a:masterClrMapping/>
  </p:clrMapOvr>
</p:sldLayout>
</file>

<file path=ppt/slideLayouts/slideLayout16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7C605D64-2B34-9E8C-48CE-0B9193F102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DA7A834A-357A-67C0-F323-3A3CE451644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51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C56AFD51-53B2-9F5E-88A6-19D7082876E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2C0A907B-ED69-0D55-DB99-D2779BA420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57EEBD9-B47E-4196-9628-A3D7D2E9534E}" type="datetime1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2025-10-25</a:t>
            </a:fld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D6F44D0E-D12F-CFA6-107F-4DE9940300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B2821214-0312-5762-C037-E62CE129B0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E30D685-8D38-4519-8C8B-8CC8C7A950D9}" type="slidenum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pPr marL="0" marR="0" lvl="0" indent="0" algn="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51827201"/>
      </p:ext>
    </p:extLst>
  </p:cSld>
  <p:clrMapOvr>
    <a:masterClrMapping/>
  </p:clrMapOvr>
</p:sldLayout>
</file>

<file path=ppt/slideLayouts/slideLayout16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FB424D77-D32A-E398-4D41-D09126F1B9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>
            <a:extLst>
              <a:ext uri="{FF2B5EF4-FFF2-40B4-BE49-F238E27FC236}">
                <a16:creationId xmlns:a16="http://schemas.microsoft.com/office/drawing/2014/main" id="{EC9E039B-BF82-E671-552C-5BC1512E638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F091BBC9-B799-699E-C9E4-48A75A7D2F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4834888-EB06-4A0F-822E-3052BFCBD8FC}" type="datetime1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2025-10-25</a:t>
            </a:fld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D1C50E4D-4FA7-B30A-A850-0D9D04487F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2BECB603-6ECA-E7A2-FCD4-15F516A6F8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E30D685-8D38-4519-8C8B-8CC8C7A950D9}" type="slidenum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pPr marL="0" marR="0" lvl="0" indent="0" algn="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0350055"/>
      </p:ext>
    </p:extLst>
  </p:cSld>
  <p:clrMapOvr>
    <a:masterClrMapping/>
  </p:clrMapOvr>
</p:sldLayout>
</file>

<file path=ppt/slideLayouts/slideLayout16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>
            <a:extLst>
              <a:ext uri="{FF2B5EF4-FFF2-40B4-BE49-F238E27FC236}">
                <a16:creationId xmlns:a16="http://schemas.microsoft.com/office/drawing/2014/main" id="{2F7C9DA3-C6AA-1CF9-F488-717BB293D21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2" y="365125"/>
            <a:ext cx="2628900" cy="5811838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>
            <a:extLst>
              <a:ext uri="{FF2B5EF4-FFF2-40B4-BE49-F238E27FC236}">
                <a16:creationId xmlns:a16="http://schemas.microsoft.com/office/drawing/2014/main" id="{E89DBBEE-6F14-1758-DBC1-2642A42D173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3" y="365125"/>
            <a:ext cx="7734300" cy="5811838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357333F4-ED5C-15D0-DAAC-EFBD0D1A0F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7DCCF21-310B-485B-8040-27FEC78EC794}" type="datetime1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2025-10-25</a:t>
            </a:fld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A61F0567-27B3-B99F-A29D-08FB91BCC5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31ABF993-6C72-F633-9BFE-C08940ED0B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E30D685-8D38-4519-8C8B-8CC8C7A950D9}" type="slidenum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pPr marL="0" marR="0" lvl="0" indent="0" algn="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6574245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5870315-48B7-4D84-95D3-30C49B579162}" type="datetime1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t>2025-10-25</a:t>
            </a:fld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C9AA5BA-98FA-4C65-ACCD-07B4B90A532B}" type="slidenum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pPr marL="0" marR="0" lvl="0" indent="0" algn="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0365847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396F4E-3EE4-4546-B78C-9CACB8879CEB}" type="datetime1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t>2025-10-25</a:t>
            </a:fld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C9AA5BA-98FA-4C65-ACCD-07B4B90A532B}" type="slidenum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pPr marL="0" marR="0" lvl="0" indent="0" algn="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4112544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09603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766733" y="27314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609603" y="1435103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B17EF62-D45B-44C3-8DFF-23974916E65D}" type="datetime1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t>2025-10-25</a:t>
            </a:fld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C9AA5BA-98FA-4C65-ACCD-07B4B90A532B}" type="slidenum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pPr marL="0" marR="0" lvl="0" indent="0" algn="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827192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3CDAC3-A857-45AD-B6EE-E7058ACBDBCD}" type="datetime1">
              <a:rPr lang="ko-KR" altLang="en-US" smtClean="0"/>
              <a:t>2025-10-25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AC4E99-B888-4D59-B8BC-72844BD6B9F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6653561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E26E896-E5E5-4A11-A685-7ED302C24412}" type="datetime1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t>2025-10-25</a:t>
            </a:fld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C9AA5BA-98FA-4C65-ACCD-07B4B90A532B}" type="slidenum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pPr marL="0" marR="0" lvl="0" indent="0" algn="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2463145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7B4C987-A426-4A47-BC94-1D245A2EDE2E}" type="datetime1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t>2025-10-25</a:t>
            </a:fld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C9AA5BA-98FA-4C65-ACCD-07B4B90A532B}" type="slidenum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pPr marL="0" marR="0" lvl="0" indent="0" algn="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5174420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8839200" y="274729"/>
            <a:ext cx="2743200" cy="5851525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609600" y="274729"/>
            <a:ext cx="8026400" cy="5851525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53F710F-084F-45C9-AC2A-F99542B97C37}" type="datetime1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t>2025-10-25</a:t>
            </a:fld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C9AA5BA-98FA-4C65-ACCD-07B4B90A532B}" type="slidenum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pPr marL="0" marR="0" lvl="0" indent="0" algn="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1510948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914400" y="2130516"/>
            <a:ext cx="10363200" cy="1470025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E2E733F-9EE2-4F53-BC7E-4498AD2FAE4A}" type="datetime1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t>2025-10-25</a:t>
            </a:fld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C9AA5BA-98FA-4C65-ACCD-07B4B90A532B}" type="slidenum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pPr marL="0" marR="0" lvl="0" indent="0" algn="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7936181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197D2CC-CFE3-48A2-A04C-FEBB88D9737A}" type="datetime1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t>2025-10-25</a:t>
            </a:fld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C9AA5BA-98FA-4C65-ACCD-07B4B90A532B}" type="slidenum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pPr marL="0" marR="0" lvl="0" indent="0" algn="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8701979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963084" y="440699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9B84F3C-FB86-4920-94E2-B1E35CC81C54}" type="datetime1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t>2025-10-25</a:t>
            </a:fld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C9AA5BA-98FA-4C65-ACCD-07B4B90A532B}" type="slidenum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pPr marL="0" marR="0" lvl="0" indent="0" algn="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3987072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609600" y="1600206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6197600" y="1600206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13EF433-8CFC-41EF-A0EB-8C61BEF8AEA7}" type="datetime1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t>2025-10-25</a:t>
            </a:fld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C9AA5BA-98FA-4C65-ACCD-07B4B90A532B}" type="slidenum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pPr marL="0" marR="0" lvl="0" indent="0" algn="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2445225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619342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619342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81D2230-6A96-4F02-BE4E-D5B430D01247}" type="datetime1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t>2025-10-25</a:t>
            </a:fld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C9AA5BA-98FA-4C65-ACCD-07B4B90A532B}" type="slidenum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pPr marL="0" marR="0" lvl="0" indent="0" algn="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6821270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5549A25-D308-4FB1-B8D4-15F77AEAC01D}" type="datetime1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t>2025-10-25</a:t>
            </a:fld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C9AA5BA-98FA-4C65-ACCD-07B4B90A532B}" type="slidenum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pPr marL="0" marR="0" lvl="0" indent="0" algn="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42759736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E1EB851-B69F-495A-B0F3-0968399CCE37}" type="datetime1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t>2025-10-25</a:t>
            </a:fld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C9AA5BA-98FA-4C65-ACCD-07B4B90A532B}" type="slidenum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pPr marL="0" marR="0" lvl="0" indent="0" algn="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286507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2BF27-DD4C-4EF0-8935-34010184A858}" type="datetime1">
              <a:rPr lang="ko-KR" altLang="en-US" smtClean="0"/>
              <a:t>2025-10-25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AC4E99-B888-4D59-B8BC-72844BD6B9F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03455891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09603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766733" y="27314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609603" y="1435103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59EB3BD-5DBB-42B3-8F71-CBF123567C90}" type="datetime1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t>2025-10-25</a:t>
            </a:fld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C9AA5BA-98FA-4C65-ACCD-07B4B90A532B}" type="slidenum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pPr marL="0" marR="0" lvl="0" indent="0" algn="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74636087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12869C8-355E-488E-9D11-06A1D6793AC6}" type="datetime1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t>2025-10-25</a:t>
            </a:fld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C9AA5BA-98FA-4C65-ACCD-07B4B90A532B}" type="slidenum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pPr marL="0" marR="0" lvl="0" indent="0" algn="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19646854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4410918-AB58-42E5-9FC5-5988531615EB}" type="datetime1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t>2025-10-25</a:t>
            </a:fld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C9AA5BA-98FA-4C65-ACCD-07B4B90A532B}" type="slidenum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pPr marL="0" marR="0" lvl="0" indent="0" algn="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56300080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8839200" y="274729"/>
            <a:ext cx="2743200" cy="5851525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609600" y="274729"/>
            <a:ext cx="8026400" cy="5851525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B258476-C773-4810-A77D-E46EC06841F9}" type="datetime1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t>2025-10-25</a:t>
            </a:fld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C9AA5BA-98FA-4C65-ACCD-07B4B90A532B}" type="slidenum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pPr marL="0" marR="0" lvl="0" indent="0" algn="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86316023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914400" y="2130516"/>
            <a:ext cx="10363200" cy="1470025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5079519-FB61-4A14-8C24-20A8813FE731}" type="datetime1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t>2025-10-25</a:t>
            </a:fld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C9AA5BA-98FA-4C65-ACCD-07B4B90A532B}" type="slidenum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pPr marL="0" marR="0" lvl="0" indent="0" algn="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90056373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0CA2A5E-0F8D-4DAE-97A3-9B25DC954F39}" type="datetime1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t>2025-10-25</a:t>
            </a:fld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C9AA5BA-98FA-4C65-ACCD-07B4B90A532B}" type="slidenum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pPr marL="0" marR="0" lvl="0" indent="0" algn="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48630556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963084" y="440699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566CE05-D242-4C6F-A4F3-038C5F2D16E5}" type="datetime1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t>2025-10-25</a:t>
            </a:fld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C9AA5BA-98FA-4C65-ACCD-07B4B90A532B}" type="slidenum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pPr marL="0" marR="0" lvl="0" indent="0" algn="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79286645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609600" y="1600206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6197600" y="1600206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34C8C9F-53FE-4A6D-82B4-0C4FF9766F26}" type="datetime1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t>2025-10-25</a:t>
            </a:fld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C9AA5BA-98FA-4C65-ACCD-07B4B90A532B}" type="slidenum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pPr marL="0" marR="0" lvl="0" indent="0" algn="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95114511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619342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619342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E244A0C-5FFF-4BD6-8506-C14F2E3EC336}" type="datetime1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t>2025-10-25</a:t>
            </a:fld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C9AA5BA-98FA-4C65-ACCD-07B4B90A532B}" type="slidenum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pPr marL="0" marR="0" lvl="0" indent="0" algn="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77058728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0E8C798-0090-4655-8C70-83A152A66E04}" type="datetime1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t>2025-10-25</a:t>
            </a:fld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C9AA5BA-98FA-4C65-ACCD-07B4B90A532B}" type="slidenum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pPr marL="0" marR="0" lvl="0" indent="0" algn="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896126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18733-95FF-4CFC-A5A1-055E914AB83D}" type="datetime1">
              <a:rPr lang="ko-KR" altLang="en-US" smtClean="0"/>
              <a:t>2025-10-25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AC4E99-B888-4D59-B8BC-72844BD6B9F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243304825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0F2461A-EC20-46AC-BC92-BADAF1C15B28}" type="datetime1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t>2025-10-25</a:t>
            </a:fld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C9AA5BA-98FA-4C65-ACCD-07B4B90A532B}" type="slidenum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pPr marL="0" marR="0" lvl="0" indent="0" algn="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38187885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09603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766733" y="27314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609603" y="1435103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D776E3C-A260-41DB-91A6-F7DB431448E7}" type="datetime1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t>2025-10-25</a:t>
            </a:fld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C9AA5BA-98FA-4C65-ACCD-07B4B90A532B}" type="slidenum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pPr marL="0" marR="0" lvl="0" indent="0" algn="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0271224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E2505DE-9C8B-4CB6-8114-2A787E01DC88}" type="datetime1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t>2025-10-25</a:t>
            </a:fld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C9AA5BA-98FA-4C65-ACCD-07B4B90A532B}" type="slidenum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pPr marL="0" marR="0" lvl="0" indent="0" algn="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97185360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4C08E67-5CFC-4170-A25E-188C73D1F6FE}" type="datetime1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t>2025-10-25</a:t>
            </a:fld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C9AA5BA-98FA-4C65-ACCD-07B4B90A532B}" type="slidenum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pPr marL="0" marR="0" lvl="0" indent="0" algn="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37363074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8839200" y="274729"/>
            <a:ext cx="2743200" cy="5851525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609600" y="274729"/>
            <a:ext cx="8026400" cy="5851525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0DD976F-30D3-4B59-AA1F-28B79E9AEC9A}" type="datetime1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t>2025-10-25</a:t>
            </a:fld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C9AA5BA-98FA-4C65-ACCD-07B4B90A532B}" type="slidenum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pPr marL="0" marR="0" lvl="0" indent="0" algn="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33125450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914400" y="2130516"/>
            <a:ext cx="10363200" cy="1470025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314F1FD-ED05-4643-9739-D69AA52ABF32}" type="datetime1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t>2025-10-25</a:t>
            </a:fld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C9AA5BA-98FA-4C65-ACCD-07B4B90A532B}" type="slidenum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pPr marL="0" marR="0" lvl="0" indent="0" algn="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87544628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A638AB7-8BA5-471F-ADC8-D03B5F913FDC}" type="datetime1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t>2025-10-25</a:t>
            </a:fld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C9AA5BA-98FA-4C65-ACCD-07B4B90A532B}" type="slidenum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pPr marL="0" marR="0" lvl="0" indent="0" algn="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20451829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963084" y="440699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7AED19E-8691-4A6D-8445-74ACEFB8C7F8}" type="datetime1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t>2025-10-25</a:t>
            </a:fld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C9AA5BA-98FA-4C65-ACCD-07B4B90A532B}" type="slidenum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pPr marL="0" marR="0" lvl="0" indent="0" algn="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04559901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609600" y="1600206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6197600" y="1600206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854FCED-4BC1-4F59-86A2-929B9AB53725}" type="datetime1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t>2025-10-25</a:t>
            </a:fld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C9AA5BA-98FA-4C65-ACCD-07B4B90A532B}" type="slidenum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pPr marL="0" marR="0" lvl="0" indent="0" algn="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6043343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619342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619342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1E1E7E9-35DB-455D-A8DB-28891502F369}" type="datetime1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t>2025-10-25</a:t>
            </a:fld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C9AA5BA-98FA-4C65-ACCD-07B4B90A532B}" type="slidenum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pPr marL="0" marR="0" lvl="0" indent="0" algn="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267905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4EFBFE-F6C8-47BD-A313-6396CB3C326F}" type="datetime1">
              <a:rPr lang="ko-KR" altLang="en-US" smtClean="0"/>
              <a:t>2025-10-25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AC4E99-B888-4D59-B8BC-72844BD6B9F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79401604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6145B89-16D7-42E1-BF14-71806ED73C49}" type="datetime1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t>2025-10-25</a:t>
            </a:fld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C9AA5BA-98FA-4C65-ACCD-07B4B90A532B}" type="slidenum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pPr marL="0" marR="0" lvl="0" indent="0" algn="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07205991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422E719-E969-495D-87E7-0BDA172459FF}" type="datetime1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t>2025-10-25</a:t>
            </a:fld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C9AA5BA-98FA-4C65-ACCD-07B4B90A532B}" type="slidenum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pPr marL="0" marR="0" lvl="0" indent="0" algn="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31117784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09603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766733" y="27314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609603" y="1435103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A2291DD-333E-47CF-9142-5B6C2A736BD5}" type="datetime1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t>2025-10-25</a:t>
            </a:fld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C9AA5BA-98FA-4C65-ACCD-07B4B90A532B}" type="slidenum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pPr marL="0" marR="0" lvl="0" indent="0" algn="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3676850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41CC1E2-1677-4514-90AB-57F0CA70606E}" type="datetime1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t>2025-10-25</a:t>
            </a:fld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C9AA5BA-98FA-4C65-ACCD-07B4B90A532B}" type="slidenum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pPr marL="0" marR="0" lvl="0" indent="0" algn="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47793623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796F207-55FA-477B-AA91-01FAA9D73584}" type="datetime1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t>2025-10-25</a:t>
            </a:fld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C9AA5BA-98FA-4C65-ACCD-07B4B90A532B}" type="slidenum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pPr marL="0" marR="0" lvl="0" indent="0" algn="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35750291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8839200" y="274729"/>
            <a:ext cx="2743200" cy="5851525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609600" y="274729"/>
            <a:ext cx="8026400" cy="5851525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0659AFC-7D59-408F-AAF5-8D56F8EA78D5}" type="datetime1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t>2025-10-25</a:t>
            </a:fld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C9AA5BA-98FA-4C65-ACCD-07B4B90A532B}" type="slidenum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pPr marL="0" marR="0" lvl="0" indent="0" algn="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08758937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914400" y="2130516"/>
            <a:ext cx="10363200" cy="1470025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052B8D4-D150-4857-8984-39BE662DEC91}" type="datetime1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t>2025-10-25</a:t>
            </a:fld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C9AA5BA-98FA-4C65-ACCD-07B4B90A532B}" type="slidenum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pPr marL="0" marR="0" lvl="0" indent="0" algn="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15167829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73939F8-37BD-4E49-9BC4-383DDD53D5EB}" type="datetime1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t>2025-10-25</a:t>
            </a:fld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C9AA5BA-98FA-4C65-ACCD-07B4B90A532B}" type="slidenum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pPr marL="0" marR="0" lvl="0" indent="0" algn="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66874907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963084" y="440699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F03CE8E-7AA7-4C1D-AEDE-E3AE20FE4B28}" type="datetime1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t>2025-10-25</a:t>
            </a:fld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C9AA5BA-98FA-4C65-ACCD-07B4B90A532B}" type="slidenum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pPr marL="0" marR="0" lvl="0" indent="0" algn="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75322335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609600" y="1600206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6197600" y="1600206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C0FE3A3-4730-4585-A1D7-E35A1A1362C4}" type="datetime1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t>2025-10-25</a:t>
            </a:fld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C9AA5BA-98FA-4C65-ACCD-07B4B90A532B}" type="slidenum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pPr marL="0" marR="0" lvl="0" indent="0" algn="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187552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5BA43F-6EB1-4E95-AE9D-6B4ADDDE5708}" type="datetime1">
              <a:rPr lang="ko-KR" altLang="en-US" smtClean="0"/>
              <a:t>2025-10-25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AC4E99-B888-4D59-B8BC-72844BD6B9F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58316612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619342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619342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57F843C-AAAD-41EE-A65F-E88C90465332}" type="datetime1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t>2025-10-25</a:t>
            </a:fld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C9AA5BA-98FA-4C65-ACCD-07B4B90A532B}" type="slidenum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pPr marL="0" marR="0" lvl="0" indent="0" algn="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54345283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AF8EB60-BD72-412B-86F8-633544F668BC}" type="datetime1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t>2025-10-25</a:t>
            </a:fld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C9AA5BA-98FA-4C65-ACCD-07B4B90A532B}" type="slidenum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pPr marL="0" marR="0" lvl="0" indent="0" algn="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86711502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06F8D25-CB23-4BA4-B07F-9FE6FEBEC6FB}" type="datetime1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t>2025-10-25</a:t>
            </a:fld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C9AA5BA-98FA-4C65-ACCD-07B4B90A532B}" type="slidenum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pPr marL="0" marR="0" lvl="0" indent="0" algn="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3998624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09603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766733" y="27314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609603" y="1435103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BADB328-9605-4468-9998-FD34DECC53C6}" type="datetime1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t>2025-10-25</a:t>
            </a:fld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C9AA5BA-98FA-4C65-ACCD-07B4B90A532B}" type="slidenum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pPr marL="0" marR="0" lvl="0" indent="0" algn="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54831190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A02C382-FA74-415F-B86A-C0762D178961}" type="datetime1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t>2025-10-25</a:t>
            </a:fld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C9AA5BA-98FA-4C65-ACCD-07B4B90A532B}" type="slidenum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pPr marL="0" marR="0" lvl="0" indent="0" algn="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29635189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814DBB7-7FA1-41B6-855A-EA3D39A6240C}" type="datetime1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t>2025-10-25</a:t>
            </a:fld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C9AA5BA-98FA-4C65-ACCD-07B4B90A532B}" type="slidenum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pPr marL="0" marR="0" lvl="0" indent="0" algn="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18964295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8839200" y="274729"/>
            <a:ext cx="2743200" cy="5851525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609600" y="274729"/>
            <a:ext cx="8026400" cy="5851525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0B9853E-D7F7-4D98-AD8A-E29CB2E9B0B0}" type="datetime1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t>2025-10-25</a:t>
            </a:fld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C9AA5BA-98FA-4C65-ACCD-07B4B90A532B}" type="slidenum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pPr marL="0" marR="0" lvl="0" indent="0" algn="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321159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914400" y="2130516"/>
            <a:ext cx="10363200" cy="1470025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F79E782-A821-4B47-9DE0-1E36A861CB46}" type="datetime1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t>2025-10-25</a:t>
            </a:fld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C9AA5BA-98FA-4C65-ACCD-07B4B90A532B}" type="slidenum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pPr marL="0" marR="0" lvl="0" indent="0" algn="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07098182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BAC1D4A-BE37-4EBC-BD3A-756D988C909C}" type="datetime1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t>2025-10-25</a:t>
            </a:fld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C9AA5BA-98FA-4C65-ACCD-07B4B90A532B}" type="slidenum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pPr marL="0" marR="0" lvl="0" indent="0" algn="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58313871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963084" y="440699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615CC3A-5604-4583-B37E-E443AD66B99A}" type="datetime1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t>2025-10-25</a:t>
            </a:fld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C9AA5BA-98FA-4C65-ACCD-07B4B90A532B}" type="slidenum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pPr marL="0" marR="0" lvl="0" indent="0" algn="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043453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3B4DB4-7211-49A9-9433-1058299CFE06}" type="datetime1">
              <a:rPr lang="ko-KR" altLang="en-US" smtClean="0"/>
              <a:t>2025-10-25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AC4E99-B888-4D59-B8BC-72844BD6B9F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847288740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609600" y="1600206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6197600" y="1600206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CB65D1E-04F1-4208-B1BA-4A590B82DB48}" type="datetime1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t>2025-10-25</a:t>
            </a:fld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C9AA5BA-98FA-4C65-ACCD-07B4B90A532B}" type="slidenum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pPr marL="0" marR="0" lvl="0" indent="0" algn="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40231001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619342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619342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1F3B141-11ED-4827-8B35-B41E38B191EE}" type="datetime1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t>2025-10-25</a:t>
            </a:fld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C9AA5BA-98FA-4C65-ACCD-07B4B90A532B}" type="slidenum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pPr marL="0" marR="0" lvl="0" indent="0" algn="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92844895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CA3A269-7906-4C69-977A-85F1E0C8D58C}" type="datetime1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t>2025-10-25</a:t>
            </a:fld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C9AA5BA-98FA-4C65-ACCD-07B4B90A532B}" type="slidenum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pPr marL="0" marR="0" lvl="0" indent="0" algn="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1659219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F40F2F5-20B0-421A-AF84-1950C28430DF}" type="datetime1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t>2025-10-25</a:t>
            </a:fld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C9AA5BA-98FA-4C65-ACCD-07B4B90A532B}" type="slidenum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pPr marL="0" marR="0" lvl="0" indent="0" algn="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81510537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09603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766733" y="27314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609603" y="1435103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5A7F71A-1C9C-4366-A52A-6EB01D6B0513}" type="datetime1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t>2025-10-25</a:t>
            </a:fld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C9AA5BA-98FA-4C65-ACCD-07B4B90A532B}" type="slidenum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pPr marL="0" marR="0" lvl="0" indent="0" algn="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91330540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8452C67-F55E-45DE-B050-59CB75670E27}" type="datetime1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t>2025-10-25</a:t>
            </a:fld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C9AA5BA-98FA-4C65-ACCD-07B4B90A532B}" type="slidenum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pPr marL="0" marR="0" lvl="0" indent="0" algn="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11787601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7846AAB-4C33-43B0-BCAF-3A318C882E68}" type="datetime1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t>2025-10-25</a:t>
            </a:fld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C9AA5BA-98FA-4C65-ACCD-07B4B90A532B}" type="slidenum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pPr marL="0" marR="0" lvl="0" indent="0" algn="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74310099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8839200" y="274729"/>
            <a:ext cx="2743200" cy="5851525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609600" y="274729"/>
            <a:ext cx="8026400" cy="5851525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4914BA4-EBE3-4D31-8C6B-AC4E62A1772F}" type="datetime1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t>2025-10-25</a:t>
            </a:fld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C9AA5BA-98FA-4C65-ACCD-07B4B90A532B}" type="slidenum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pPr marL="0" marR="0" lvl="0" indent="0" algn="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33478756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914400" y="2130516"/>
            <a:ext cx="10363200" cy="1470025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953904D-4DFB-4CAC-A95F-D9E11B2D3534}" type="datetime1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t>2025-10-25</a:t>
            </a:fld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C9AA5BA-98FA-4C65-ACCD-07B4B90A532B}" type="slidenum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pPr marL="0" marR="0" lvl="0" indent="0" algn="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78963744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DBF9204-A744-4332-940D-2D1A84B1D64F}" type="datetime1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t>2025-10-25</a:t>
            </a:fld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C9AA5BA-98FA-4C65-ACCD-07B4B90A532B}" type="slidenum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pPr marL="0" marR="0" lvl="0" indent="0" algn="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313697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8747DC-F33D-4ED8-8453-4B5FC2AC13D8}" type="datetime1">
              <a:rPr lang="ko-KR" altLang="en-US" smtClean="0"/>
              <a:t>2025-10-25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AC4E99-B888-4D59-B8BC-72844BD6B9F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29369759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963084" y="440699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42EAE25-1885-4F5C-9F16-3370FD519C40}" type="datetime1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t>2025-10-25</a:t>
            </a:fld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C9AA5BA-98FA-4C65-ACCD-07B4B90A532B}" type="slidenum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pPr marL="0" marR="0" lvl="0" indent="0" algn="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82694611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609600" y="1600206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6197600" y="1600206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34CDB56-0629-492A-BD4D-8FACB259E427}" type="datetime1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t>2025-10-25</a:t>
            </a:fld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C9AA5BA-98FA-4C65-ACCD-07B4B90A532B}" type="slidenum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pPr marL="0" marR="0" lvl="0" indent="0" algn="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92595914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619342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619342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5DE0803-0254-4EA3-9148-76A8886825D4}" type="datetime1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t>2025-10-25</a:t>
            </a:fld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C9AA5BA-98FA-4C65-ACCD-07B4B90A532B}" type="slidenum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pPr marL="0" marR="0" lvl="0" indent="0" algn="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3038380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1241E96-B359-46D7-B067-51CDDE23559E}" type="datetime1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t>2025-10-25</a:t>
            </a:fld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C9AA5BA-98FA-4C65-ACCD-07B4B90A532B}" type="slidenum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pPr marL="0" marR="0" lvl="0" indent="0" algn="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77826133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6CBE062-E2F9-48D3-836A-452CD4791379}" type="datetime1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t>2025-10-25</a:t>
            </a:fld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C9AA5BA-98FA-4C65-ACCD-07B4B90A532B}" type="slidenum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pPr marL="0" marR="0" lvl="0" indent="0" algn="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43389357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09603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766733" y="27314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609603" y="1435103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265C79E-1E02-460D-A5AD-91BFEB6DFC18}" type="datetime1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t>2025-10-25</a:t>
            </a:fld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C9AA5BA-98FA-4C65-ACCD-07B4B90A532B}" type="slidenum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pPr marL="0" marR="0" lvl="0" indent="0" algn="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2067167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95742DB-B060-4683-827B-88273B3E0AC5}" type="datetime1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t>2025-10-25</a:t>
            </a:fld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C9AA5BA-98FA-4C65-ACCD-07B4B90A532B}" type="slidenum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pPr marL="0" marR="0" lvl="0" indent="0" algn="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24800068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76A4C18-C0EB-4B53-BCD7-0037A99CC344}" type="datetime1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t>2025-10-25</a:t>
            </a:fld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C9AA5BA-98FA-4C65-ACCD-07B4B90A532B}" type="slidenum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pPr marL="0" marR="0" lvl="0" indent="0" algn="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52934578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8839200" y="274729"/>
            <a:ext cx="2743200" cy="5851525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609600" y="274729"/>
            <a:ext cx="8026400" cy="5851525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0629EC0-5529-4A03-B7A0-1DDF424BDBBA}" type="datetime1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t>2025-10-25</a:t>
            </a:fld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C9AA5BA-98FA-4C65-ACCD-07B4B90A532B}" type="slidenum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pPr marL="0" marR="0" lvl="0" indent="0" algn="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54710430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914400" y="2130516"/>
            <a:ext cx="10363200" cy="1470025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0641705-F102-48BF-886F-BD5490B7CFBE}" type="datetime1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t>2025-10-25</a:t>
            </a:fld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C9AA5BA-98FA-4C65-ACCD-07B4B90A532B}" type="slidenum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pPr marL="0" marR="0" lvl="0" indent="0" algn="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928132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CAE254-78AE-4CBF-8B53-CBFC9200085B}" type="datetime1">
              <a:rPr lang="ko-KR" altLang="en-US" smtClean="0"/>
              <a:t>2025-10-25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AC4E99-B888-4D59-B8BC-72844BD6B9F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55174278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793D94C-FCFE-4739-838A-ABB0045425C0}" type="datetime1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t>2025-10-25</a:t>
            </a:fld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C9AA5BA-98FA-4C65-ACCD-07B4B90A532B}" type="slidenum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pPr marL="0" marR="0" lvl="0" indent="0" algn="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82160424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963084" y="440699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613CCE5-4408-4F44-A6D8-DBE59599C181}" type="datetime1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t>2025-10-25</a:t>
            </a:fld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C9AA5BA-98FA-4C65-ACCD-07B4B90A532B}" type="slidenum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pPr marL="0" marR="0" lvl="0" indent="0" algn="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90889313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609600" y="1600206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6197600" y="1600206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9A84834-7D1D-4BA7-A7DF-66635777BF27}" type="datetime1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t>2025-10-25</a:t>
            </a:fld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C9AA5BA-98FA-4C65-ACCD-07B4B90A532B}" type="slidenum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pPr marL="0" marR="0" lvl="0" indent="0" algn="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76158131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619342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619342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6E77C75-12A8-4357-A01E-598E5F9FB812}" type="datetime1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t>2025-10-25</a:t>
            </a:fld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C9AA5BA-98FA-4C65-ACCD-07B4B90A532B}" type="slidenum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pPr marL="0" marR="0" lvl="0" indent="0" algn="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84553996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FE8B917-C1FF-4206-AC23-5ADC1CA2D6B5}" type="datetime1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t>2025-10-25</a:t>
            </a:fld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C9AA5BA-98FA-4C65-ACCD-07B4B90A532B}" type="slidenum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pPr marL="0" marR="0" lvl="0" indent="0" algn="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67046845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2B9F1B1-4EB0-469D-94F9-A2274F232ED8}" type="datetime1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t>2025-10-25</a:t>
            </a:fld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C9AA5BA-98FA-4C65-ACCD-07B4B90A532B}" type="slidenum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pPr marL="0" marR="0" lvl="0" indent="0" algn="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7619445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09603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766733" y="27314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609603" y="1435103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9E11894-F4E2-4CF2-8DDE-CEEE0E8B53F9}" type="datetime1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t>2025-10-25</a:t>
            </a:fld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C9AA5BA-98FA-4C65-ACCD-07B4B90A532B}" type="slidenum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pPr marL="0" marR="0" lvl="0" indent="0" algn="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56646059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81175BB-010C-49D3-B101-2A1E8530AA1B}" type="datetime1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t>2025-10-25</a:t>
            </a:fld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C9AA5BA-98FA-4C65-ACCD-07B4B90A532B}" type="slidenum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pPr marL="0" marR="0" lvl="0" indent="0" algn="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64610367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EF2E756-DCD7-4B9E-BE33-0FC2FAA0DC3D}" type="datetime1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t>2025-10-25</a:t>
            </a:fld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C9AA5BA-98FA-4C65-ACCD-07B4B90A532B}" type="slidenum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pPr marL="0" marR="0" lvl="0" indent="0" algn="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57256916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8839200" y="274729"/>
            <a:ext cx="2743200" cy="5851525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609600" y="274729"/>
            <a:ext cx="8026400" cy="5851525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B0A0685-B2BF-4AAF-AC7C-30C02E6FEA86}" type="datetime1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t>2025-10-25</a:t>
            </a:fld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C9AA5BA-98FA-4C65-ACCD-07B4B90A532B}" type="slidenum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pPr marL="0" marR="0" lvl="0" indent="0" algn="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855405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1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7.xml"/><Relationship Id="rId3" Type="http://schemas.openxmlformats.org/officeDocument/2006/relationships/slideLayout" Target="../slideLayouts/slideLayout102.xml"/><Relationship Id="rId7" Type="http://schemas.openxmlformats.org/officeDocument/2006/relationships/slideLayout" Target="../slideLayouts/slideLayout106.xml"/><Relationship Id="rId12" Type="http://schemas.openxmlformats.org/officeDocument/2006/relationships/theme" Target="../theme/theme10.xml"/><Relationship Id="rId2" Type="http://schemas.openxmlformats.org/officeDocument/2006/relationships/slideLayout" Target="../slideLayouts/slideLayout101.xml"/><Relationship Id="rId1" Type="http://schemas.openxmlformats.org/officeDocument/2006/relationships/slideLayout" Target="../slideLayouts/slideLayout100.xml"/><Relationship Id="rId6" Type="http://schemas.openxmlformats.org/officeDocument/2006/relationships/slideLayout" Target="../slideLayouts/slideLayout105.xml"/><Relationship Id="rId11" Type="http://schemas.openxmlformats.org/officeDocument/2006/relationships/slideLayout" Target="../slideLayouts/slideLayout110.xml"/><Relationship Id="rId5" Type="http://schemas.openxmlformats.org/officeDocument/2006/relationships/slideLayout" Target="../slideLayouts/slideLayout104.xml"/><Relationship Id="rId10" Type="http://schemas.openxmlformats.org/officeDocument/2006/relationships/slideLayout" Target="../slideLayouts/slideLayout109.xml"/><Relationship Id="rId4" Type="http://schemas.openxmlformats.org/officeDocument/2006/relationships/slideLayout" Target="../slideLayouts/slideLayout103.xml"/><Relationship Id="rId9" Type="http://schemas.openxmlformats.org/officeDocument/2006/relationships/slideLayout" Target="../slideLayouts/slideLayout108.xml"/></Relationships>
</file>

<file path=ppt/slideMasters/_rels/slideMaster1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8.xml"/><Relationship Id="rId3" Type="http://schemas.openxmlformats.org/officeDocument/2006/relationships/slideLayout" Target="../slideLayouts/slideLayout113.xml"/><Relationship Id="rId7" Type="http://schemas.openxmlformats.org/officeDocument/2006/relationships/slideLayout" Target="../slideLayouts/slideLayout117.xml"/><Relationship Id="rId12" Type="http://schemas.openxmlformats.org/officeDocument/2006/relationships/theme" Target="../theme/theme11.xml"/><Relationship Id="rId2" Type="http://schemas.openxmlformats.org/officeDocument/2006/relationships/slideLayout" Target="../slideLayouts/slideLayout112.xml"/><Relationship Id="rId1" Type="http://schemas.openxmlformats.org/officeDocument/2006/relationships/slideLayout" Target="../slideLayouts/slideLayout111.xml"/><Relationship Id="rId6" Type="http://schemas.openxmlformats.org/officeDocument/2006/relationships/slideLayout" Target="../slideLayouts/slideLayout116.xml"/><Relationship Id="rId11" Type="http://schemas.openxmlformats.org/officeDocument/2006/relationships/slideLayout" Target="../slideLayouts/slideLayout121.xml"/><Relationship Id="rId5" Type="http://schemas.openxmlformats.org/officeDocument/2006/relationships/slideLayout" Target="../slideLayouts/slideLayout115.xml"/><Relationship Id="rId10" Type="http://schemas.openxmlformats.org/officeDocument/2006/relationships/slideLayout" Target="../slideLayouts/slideLayout120.xml"/><Relationship Id="rId4" Type="http://schemas.openxmlformats.org/officeDocument/2006/relationships/slideLayout" Target="../slideLayouts/slideLayout114.xml"/><Relationship Id="rId9" Type="http://schemas.openxmlformats.org/officeDocument/2006/relationships/slideLayout" Target="../slideLayouts/slideLayout119.xml"/></Relationships>
</file>

<file path=ppt/slideMasters/_rels/slideMaster1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29.xml"/><Relationship Id="rId3" Type="http://schemas.openxmlformats.org/officeDocument/2006/relationships/slideLayout" Target="../slideLayouts/slideLayout124.xml"/><Relationship Id="rId7" Type="http://schemas.openxmlformats.org/officeDocument/2006/relationships/slideLayout" Target="../slideLayouts/slideLayout128.xml"/><Relationship Id="rId12" Type="http://schemas.openxmlformats.org/officeDocument/2006/relationships/theme" Target="../theme/theme12.xml"/><Relationship Id="rId2" Type="http://schemas.openxmlformats.org/officeDocument/2006/relationships/slideLayout" Target="../slideLayouts/slideLayout123.xml"/><Relationship Id="rId1" Type="http://schemas.openxmlformats.org/officeDocument/2006/relationships/slideLayout" Target="../slideLayouts/slideLayout122.xml"/><Relationship Id="rId6" Type="http://schemas.openxmlformats.org/officeDocument/2006/relationships/slideLayout" Target="../slideLayouts/slideLayout127.xml"/><Relationship Id="rId11" Type="http://schemas.openxmlformats.org/officeDocument/2006/relationships/slideLayout" Target="../slideLayouts/slideLayout132.xml"/><Relationship Id="rId5" Type="http://schemas.openxmlformats.org/officeDocument/2006/relationships/slideLayout" Target="../slideLayouts/slideLayout126.xml"/><Relationship Id="rId10" Type="http://schemas.openxmlformats.org/officeDocument/2006/relationships/slideLayout" Target="../slideLayouts/slideLayout131.xml"/><Relationship Id="rId4" Type="http://schemas.openxmlformats.org/officeDocument/2006/relationships/slideLayout" Target="../slideLayouts/slideLayout125.xml"/><Relationship Id="rId9" Type="http://schemas.openxmlformats.org/officeDocument/2006/relationships/slideLayout" Target="../slideLayouts/slideLayout130.xml"/></Relationships>
</file>

<file path=ppt/slideMasters/_rels/slideMaster1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40.xml"/><Relationship Id="rId3" Type="http://schemas.openxmlformats.org/officeDocument/2006/relationships/slideLayout" Target="../slideLayouts/slideLayout135.xml"/><Relationship Id="rId7" Type="http://schemas.openxmlformats.org/officeDocument/2006/relationships/slideLayout" Target="../slideLayouts/slideLayout139.xml"/><Relationship Id="rId12" Type="http://schemas.openxmlformats.org/officeDocument/2006/relationships/theme" Target="../theme/theme13.xml"/><Relationship Id="rId2" Type="http://schemas.openxmlformats.org/officeDocument/2006/relationships/slideLayout" Target="../slideLayouts/slideLayout134.xml"/><Relationship Id="rId1" Type="http://schemas.openxmlformats.org/officeDocument/2006/relationships/slideLayout" Target="../slideLayouts/slideLayout133.xml"/><Relationship Id="rId6" Type="http://schemas.openxmlformats.org/officeDocument/2006/relationships/slideLayout" Target="../slideLayouts/slideLayout138.xml"/><Relationship Id="rId11" Type="http://schemas.openxmlformats.org/officeDocument/2006/relationships/slideLayout" Target="../slideLayouts/slideLayout143.xml"/><Relationship Id="rId5" Type="http://schemas.openxmlformats.org/officeDocument/2006/relationships/slideLayout" Target="../slideLayouts/slideLayout137.xml"/><Relationship Id="rId10" Type="http://schemas.openxmlformats.org/officeDocument/2006/relationships/slideLayout" Target="../slideLayouts/slideLayout142.xml"/><Relationship Id="rId4" Type="http://schemas.openxmlformats.org/officeDocument/2006/relationships/slideLayout" Target="../slideLayouts/slideLayout136.xml"/><Relationship Id="rId9" Type="http://schemas.openxmlformats.org/officeDocument/2006/relationships/slideLayout" Target="../slideLayouts/slideLayout141.xml"/></Relationships>
</file>

<file path=ppt/slideMasters/_rels/slideMaster1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51.xml"/><Relationship Id="rId3" Type="http://schemas.openxmlformats.org/officeDocument/2006/relationships/slideLayout" Target="../slideLayouts/slideLayout146.xml"/><Relationship Id="rId7" Type="http://schemas.openxmlformats.org/officeDocument/2006/relationships/slideLayout" Target="../slideLayouts/slideLayout150.xml"/><Relationship Id="rId12" Type="http://schemas.openxmlformats.org/officeDocument/2006/relationships/theme" Target="../theme/theme14.xml"/><Relationship Id="rId2" Type="http://schemas.openxmlformats.org/officeDocument/2006/relationships/slideLayout" Target="../slideLayouts/slideLayout145.xml"/><Relationship Id="rId1" Type="http://schemas.openxmlformats.org/officeDocument/2006/relationships/slideLayout" Target="../slideLayouts/slideLayout144.xml"/><Relationship Id="rId6" Type="http://schemas.openxmlformats.org/officeDocument/2006/relationships/slideLayout" Target="../slideLayouts/slideLayout149.xml"/><Relationship Id="rId11" Type="http://schemas.openxmlformats.org/officeDocument/2006/relationships/slideLayout" Target="../slideLayouts/slideLayout154.xml"/><Relationship Id="rId5" Type="http://schemas.openxmlformats.org/officeDocument/2006/relationships/slideLayout" Target="../slideLayouts/slideLayout148.xml"/><Relationship Id="rId10" Type="http://schemas.openxmlformats.org/officeDocument/2006/relationships/slideLayout" Target="../slideLayouts/slideLayout153.xml"/><Relationship Id="rId4" Type="http://schemas.openxmlformats.org/officeDocument/2006/relationships/slideLayout" Target="../slideLayouts/slideLayout147.xml"/><Relationship Id="rId9" Type="http://schemas.openxmlformats.org/officeDocument/2006/relationships/slideLayout" Target="../slideLayouts/slideLayout152.xml"/></Relationships>
</file>

<file path=ppt/slideMasters/_rels/slideMaster1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62.xml"/><Relationship Id="rId3" Type="http://schemas.openxmlformats.org/officeDocument/2006/relationships/slideLayout" Target="../slideLayouts/slideLayout157.xml"/><Relationship Id="rId7" Type="http://schemas.openxmlformats.org/officeDocument/2006/relationships/slideLayout" Target="../slideLayouts/slideLayout161.xml"/><Relationship Id="rId12" Type="http://schemas.openxmlformats.org/officeDocument/2006/relationships/theme" Target="../theme/theme15.xml"/><Relationship Id="rId2" Type="http://schemas.openxmlformats.org/officeDocument/2006/relationships/slideLayout" Target="../slideLayouts/slideLayout156.xml"/><Relationship Id="rId1" Type="http://schemas.openxmlformats.org/officeDocument/2006/relationships/slideLayout" Target="../slideLayouts/slideLayout155.xml"/><Relationship Id="rId6" Type="http://schemas.openxmlformats.org/officeDocument/2006/relationships/slideLayout" Target="../slideLayouts/slideLayout160.xml"/><Relationship Id="rId11" Type="http://schemas.openxmlformats.org/officeDocument/2006/relationships/slideLayout" Target="../slideLayouts/slideLayout165.xml"/><Relationship Id="rId5" Type="http://schemas.openxmlformats.org/officeDocument/2006/relationships/slideLayout" Target="../slideLayouts/slideLayout159.xml"/><Relationship Id="rId10" Type="http://schemas.openxmlformats.org/officeDocument/2006/relationships/slideLayout" Target="../slideLayouts/slideLayout164.xml"/><Relationship Id="rId4" Type="http://schemas.openxmlformats.org/officeDocument/2006/relationships/slideLayout" Target="../slideLayouts/slideLayout158.xml"/><Relationship Id="rId9" Type="http://schemas.openxmlformats.org/officeDocument/2006/relationships/slideLayout" Target="../slideLayouts/slideLayout163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3.xml"/><Relationship Id="rId3" Type="http://schemas.openxmlformats.org/officeDocument/2006/relationships/slideLayout" Target="../slideLayouts/slideLayout58.xml"/><Relationship Id="rId7" Type="http://schemas.openxmlformats.org/officeDocument/2006/relationships/slideLayout" Target="../slideLayouts/slideLayout62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57.xml"/><Relationship Id="rId1" Type="http://schemas.openxmlformats.org/officeDocument/2006/relationships/slideLayout" Target="../slideLayouts/slideLayout56.xml"/><Relationship Id="rId6" Type="http://schemas.openxmlformats.org/officeDocument/2006/relationships/slideLayout" Target="../slideLayouts/slideLayout61.xml"/><Relationship Id="rId11" Type="http://schemas.openxmlformats.org/officeDocument/2006/relationships/slideLayout" Target="../slideLayouts/slideLayout66.xml"/><Relationship Id="rId5" Type="http://schemas.openxmlformats.org/officeDocument/2006/relationships/slideLayout" Target="../slideLayouts/slideLayout60.xml"/><Relationship Id="rId10" Type="http://schemas.openxmlformats.org/officeDocument/2006/relationships/slideLayout" Target="../slideLayouts/slideLayout65.xml"/><Relationship Id="rId4" Type="http://schemas.openxmlformats.org/officeDocument/2006/relationships/slideLayout" Target="../slideLayouts/slideLayout59.xml"/><Relationship Id="rId9" Type="http://schemas.openxmlformats.org/officeDocument/2006/relationships/slideLayout" Target="../slideLayouts/slideLayout64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4.xml"/><Relationship Id="rId3" Type="http://schemas.openxmlformats.org/officeDocument/2006/relationships/slideLayout" Target="../slideLayouts/slideLayout69.xml"/><Relationship Id="rId7" Type="http://schemas.openxmlformats.org/officeDocument/2006/relationships/slideLayout" Target="../slideLayouts/slideLayout73.xml"/><Relationship Id="rId12" Type="http://schemas.openxmlformats.org/officeDocument/2006/relationships/theme" Target="../theme/theme7.xml"/><Relationship Id="rId2" Type="http://schemas.openxmlformats.org/officeDocument/2006/relationships/slideLayout" Target="../slideLayouts/slideLayout68.xml"/><Relationship Id="rId1" Type="http://schemas.openxmlformats.org/officeDocument/2006/relationships/slideLayout" Target="../slideLayouts/slideLayout67.xml"/><Relationship Id="rId6" Type="http://schemas.openxmlformats.org/officeDocument/2006/relationships/slideLayout" Target="../slideLayouts/slideLayout72.xml"/><Relationship Id="rId11" Type="http://schemas.openxmlformats.org/officeDocument/2006/relationships/slideLayout" Target="../slideLayouts/slideLayout77.xml"/><Relationship Id="rId5" Type="http://schemas.openxmlformats.org/officeDocument/2006/relationships/slideLayout" Target="../slideLayouts/slideLayout71.xml"/><Relationship Id="rId10" Type="http://schemas.openxmlformats.org/officeDocument/2006/relationships/slideLayout" Target="../slideLayouts/slideLayout76.xml"/><Relationship Id="rId4" Type="http://schemas.openxmlformats.org/officeDocument/2006/relationships/slideLayout" Target="../slideLayouts/slideLayout70.xml"/><Relationship Id="rId9" Type="http://schemas.openxmlformats.org/officeDocument/2006/relationships/slideLayout" Target="../slideLayouts/slideLayout75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5.xml"/><Relationship Id="rId3" Type="http://schemas.openxmlformats.org/officeDocument/2006/relationships/slideLayout" Target="../slideLayouts/slideLayout80.xml"/><Relationship Id="rId7" Type="http://schemas.openxmlformats.org/officeDocument/2006/relationships/slideLayout" Target="../slideLayouts/slideLayout84.xml"/><Relationship Id="rId12" Type="http://schemas.openxmlformats.org/officeDocument/2006/relationships/theme" Target="../theme/theme8.xml"/><Relationship Id="rId2" Type="http://schemas.openxmlformats.org/officeDocument/2006/relationships/slideLayout" Target="../slideLayouts/slideLayout79.xml"/><Relationship Id="rId1" Type="http://schemas.openxmlformats.org/officeDocument/2006/relationships/slideLayout" Target="../slideLayouts/slideLayout78.xml"/><Relationship Id="rId6" Type="http://schemas.openxmlformats.org/officeDocument/2006/relationships/slideLayout" Target="../slideLayouts/slideLayout83.xml"/><Relationship Id="rId11" Type="http://schemas.openxmlformats.org/officeDocument/2006/relationships/slideLayout" Target="../slideLayouts/slideLayout88.xml"/><Relationship Id="rId5" Type="http://schemas.openxmlformats.org/officeDocument/2006/relationships/slideLayout" Target="../slideLayouts/slideLayout82.xml"/><Relationship Id="rId10" Type="http://schemas.openxmlformats.org/officeDocument/2006/relationships/slideLayout" Target="../slideLayouts/slideLayout87.xml"/><Relationship Id="rId4" Type="http://schemas.openxmlformats.org/officeDocument/2006/relationships/slideLayout" Target="../slideLayouts/slideLayout81.xml"/><Relationship Id="rId9" Type="http://schemas.openxmlformats.org/officeDocument/2006/relationships/slideLayout" Target="../slideLayouts/slideLayout86.xml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6.xml"/><Relationship Id="rId3" Type="http://schemas.openxmlformats.org/officeDocument/2006/relationships/slideLayout" Target="../slideLayouts/slideLayout91.xml"/><Relationship Id="rId7" Type="http://schemas.openxmlformats.org/officeDocument/2006/relationships/slideLayout" Target="../slideLayouts/slideLayout95.xml"/><Relationship Id="rId12" Type="http://schemas.openxmlformats.org/officeDocument/2006/relationships/theme" Target="../theme/theme9.xml"/><Relationship Id="rId2" Type="http://schemas.openxmlformats.org/officeDocument/2006/relationships/slideLayout" Target="../slideLayouts/slideLayout90.xml"/><Relationship Id="rId1" Type="http://schemas.openxmlformats.org/officeDocument/2006/relationships/slideLayout" Target="../slideLayouts/slideLayout89.xml"/><Relationship Id="rId6" Type="http://schemas.openxmlformats.org/officeDocument/2006/relationships/slideLayout" Target="../slideLayouts/slideLayout94.xml"/><Relationship Id="rId11" Type="http://schemas.openxmlformats.org/officeDocument/2006/relationships/slideLayout" Target="../slideLayouts/slideLayout99.xml"/><Relationship Id="rId5" Type="http://schemas.openxmlformats.org/officeDocument/2006/relationships/slideLayout" Target="../slideLayouts/slideLayout93.xml"/><Relationship Id="rId10" Type="http://schemas.openxmlformats.org/officeDocument/2006/relationships/slideLayout" Target="../slideLayouts/slideLayout98.xml"/><Relationship Id="rId4" Type="http://schemas.openxmlformats.org/officeDocument/2006/relationships/slideLayout" Target="../slideLayouts/slideLayout92.xml"/><Relationship Id="rId9" Type="http://schemas.openxmlformats.org/officeDocument/2006/relationships/slideLayout" Target="../slideLayouts/slideLayout9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E44F36E-FC90-4017-BAA7-698EB03F64E3}" type="datetime1">
              <a:rPr lang="ko-KR" altLang="en-US" smtClean="0"/>
              <a:t>2025-10-25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8AC4E99-B888-4D59-B8BC-72844BD6B9F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2132003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838200" y="365129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838200" y="635644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1211904-528A-477C-AEA6-F45A40DD2A70}" type="datetime1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2025-10-25</a:t>
            </a:fld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4038600" y="635644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8610600" y="635644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685510B-23F9-45D5-9314-EB8206982087}" type="slidenum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pPr marL="0" marR="0" lvl="0" indent="0" algn="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319406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609600" y="1600206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609600" y="635644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83D2BAE-C0FB-44B3-A53B-5B1FDD619295}" type="datetime1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t>2025-10-25</a:t>
            </a:fld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4165600" y="635644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8737600" y="635644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C9AA5BA-98FA-4C65-ACCD-07B4B90A532B}" type="slidenum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pPr marL="0" marR="0" lvl="0" indent="0" algn="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037895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</p:sldLayoutIdLst>
  <p:hf hdr="0" ftr="0" dt="0"/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609600" y="1600206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609600" y="6356375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E33AF99-C493-488A-82C8-B43C3C2C5CE9}" type="datetime1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t>2025-10-25</a:t>
            </a:fld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4165600" y="6356375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8737600" y="6356375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B699974-DE35-4AD8-9435-867A500E6CD3}" type="slidenum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pPr marL="0" marR="0" lvl="0" indent="0" algn="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24331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1" r:id="rId1"/>
    <p:sldLayoutId id="2147483782" r:id="rId2"/>
    <p:sldLayoutId id="2147483783" r:id="rId3"/>
    <p:sldLayoutId id="2147483784" r:id="rId4"/>
    <p:sldLayoutId id="2147483785" r:id="rId5"/>
    <p:sldLayoutId id="2147483786" r:id="rId6"/>
    <p:sldLayoutId id="2147483787" r:id="rId7"/>
    <p:sldLayoutId id="2147483788" r:id="rId8"/>
    <p:sldLayoutId id="2147483789" r:id="rId9"/>
    <p:sldLayoutId id="2147483790" r:id="rId10"/>
    <p:sldLayoutId id="2147483791" r:id="rId11"/>
  </p:sldLayoutIdLst>
  <p:hf hdr="0" ftr="0" dt="0"/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838200" y="365129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838200" y="635644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5ED8BA1-B636-4D0B-8887-37BA7B565CB5}" type="datetime1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2025-10-25</a:t>
            </a:fld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4038600" y="635644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8610600" y="635644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685510B-23F9-45D5-9314-EB8206982087}" type="slidenum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pPr marL="0" marR="0" lvl="0" indent="0" algn="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803226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3" r:id="rId1"/>
    <p:sldLayoutId id="2147483794" r:id="rId2"/>
    <p:sldLayoutId id="2147483795" r:id="rId3"/>
    <p:sldLayoutId id="2147483796" r:id="rId4"/>
    <p:sldLayoutId id="2147483797" r:id="rId5"/>
    <p:sldLayoutId id="2147483798" r:id="rId6"/>
    <p:sldLayoutId id="2147483799" r:id="rId7"/>
    <p:sldLayoutId id="2147483800" r:id="rId8"/>
    <p:sldLayoutId id="2147483801" r:id="rId9"/>
    <p:sldLayoutId id="2147483802" r:id="rId10"/>
    <p:sldLayoutId id="2147483803" r:id="rId11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18FA2E0-73BF-4B5F-8673-E4A514592121}" type="datetime1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t>2025-10-25</a:t>
            </a:fld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C9AA5BA-98FA-4C65-ACCD-07B4B90A532B}" type="slidenum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pPr marL="0" marR="0" lvl="0" indent="0" algn="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315101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5" r:id="rId1"/>
    <p:sldLayoutId id="2147483806" r:id="rId2"/>
    <p:sldLayoutId id="2147483807" r:id="rId3"/>
    <p:sldLayoutId id="2147483808" r:id="rId4"/>
    <p:sldLayoutId id="2147483809" r:id="rId5"/>
    <p:sldLayoutId id="2147483810" r:id="rId6"/>
    <p:sldLayoutId id="2147483811" r:id="rId7"/>
    <p:sldLayoutId id="2147483812" r:id="rId8"/>
    <p:sldLayoutId id="2147483813" r:id="rId9"/>
    <p:sldLayoutId id="2147483814" r:id="rId10"/>
    <p:sldLayoutId id="2147483815" r:id="rId11"/>
  </p:sldLayoutIdLst>
  <p:hf hdr="0" ftr="0" dt="0"/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>
            <a:extLst>
              <a:ext uri="{FF2B5EF4-FFF2-40B4-BE49-F238E27FC236}">
                <a16:creationId xmlns:a16="http://schemas.microsoft.com/office/drawing/2014/main" id="{275272C3-DD76-90E9-40EB-39510E6D5F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9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75BE6BFC-4340-0EC0-FEF8-54AC3DAA5C1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5A3FA003-2537-373C-28B5-C8ECD0306CF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44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3EE6B64-7105-4B1C-A058-F1759DE03EDE}" type="datetime1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2025-10-25</a:t>
            </a:fld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9C67B836-AC3E-0E88-2752-DFD3B83EECD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44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F8C99A0B-8598-160C-F1B4-434438B7651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44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E30D685-8D38-4519-8C8B-8CC8C7A950D9}" type="slidenum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pPr marL="0" marR="0" lvl="0" indent="0" algn="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060247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17" r:id="rId1"/>
    <p:sldLayoutId id="2147483818" r:id="rId2"/>
    <p:sldLayoutId id="2147483819" r:id="rId3"/>
    <p:sldLayoutId id="2147483820" r:id="rId4"/>
    <p:sldLayoutId id="2147483821" r:id="rId5"/>
    <p:sldLayoutId id="2147483822" r:id="rId6"/>
    <p:sldLayoutId id="2147483823" r:id="rId7"/>
    <p:sldLayoutId id="2147483824" r:id="rId8"/>
    <p:sldLayoutId id="2147483825" r:id="rId9"/>
    <p:sldLayoutId id="2147483826" r:id="rId10"/>
    <p:sldLayoutId id="2147483827" r:id="rId11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609600" y="1600206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609600" y="635644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1F02F62-D2B1-4BAD-84E9-83103D6DA310}" type="datetime1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t>2025-10-25</a:t>
            </a:fld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4165600" y="635644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8737600" y="635644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C9AA5BA-98FA-4C65-ACCD-07B4B90A532B}" type="slidenum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pPr marL="0" marR="0" lvl="0" indent="0" algn="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750294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 dt="0"/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609600" y="1600206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609600" y="635644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F003864-574A-4B93-BDDF-6D96DD0AF1AA}" type="datetime1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t>2025-10-25</a:t>
            </a:fld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4165600" y="635644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8737600" y="635644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C9AA5BA-98FA-4C65-ACCD-07B4B90A532B}" type="slidenum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pPr marL="0" marR="0" lvl="0" indent="0" algn="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626903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hf hdr="0" ftr="0" dt="0"/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609600" y="1600206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609600" y="635644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3E58CD8-B7F7-4CC1-BF32-0B03FCB42D1D}" type="datetime1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t>2025-10-25</a:t>
            </a:fld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4165600" y="635644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8737600" y="635644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C9AA5BA-98FA-4C65-ACCD-07B4B90A532B}" type="slidenum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pPr marL="0" marR="0" lvl="0" indent="0" algn="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264424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hf hdr="0" ftr="0" dt="0"/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609600" y="1600206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609600" y="635644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0DD52DA-0E2C-4415-A2B0-50B7282939DE}" type="datetime1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t>2025-10-25</a:t>
            </a:fld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4165600" y="635644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8737600" y="635644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C9AA5BA-98FA-4C65-ACCD-07B4B90A532B}" type="slidenum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pPr marL="0" marR="0" lvl="0" indent="0" algn="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51607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hf hdr="0" ftr="0" dt="0"/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609600" y="1600206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609600" y="635644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23FB712-9A32-442E-9A9A-DF3765087904}" type="datetime1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t>2025-10-25</a:t>
            </a:fld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4165600" y="635644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8737600" y="635644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C9AA5BA-98FA-4C65-ACCD-07B4B90A532B}" type="slidenum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pPr marL="0" marR="0" lvl="0" indent="0" algn="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365814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hf hdr="0" ftr="0" dt="0"/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609600" y="1600206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609600" y="635644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1D15FA4-B554-4DDA-BF39-651B75E427A9}" type="datetime1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t>2025-10-25</a:t>
            </a:fld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4165600" y="635644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8737600" y="635644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C9AA5BA-98FA-4C65-ACCD-07B4B90A532B}" type="slidenum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pPr marL="0" marR="0" lvl="0" indent="0" algn="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644663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hf hdr="0" ftr="0" dt="0"/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609600" y="1600206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609600" y="635644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B19AFA8-A3D4-4FCB-B4EE-03A3DA5056CF}" type="datetime1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t>2025-10-25</a:t>
            </a:fld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4165600" y="635644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8737600" y="635644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C9AA5BA-98FA-4C65-ACCD-07B4B90A532B}" type="slidenum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pPr marL="0" marR="0" lvl="0" indent="0" algn="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333798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hf hdr="0" ftr="0" dt="0"/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609600" y="1600206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609600" y="635644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F2FE04D-221E-4D18-8648-D458C6DE9E7B}" type="datetime1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t>2025-10-25</a:t>
            </a:fld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4165600" y="635644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8737600" y="635644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C9AA5BA-98FA-4C65-ACCD-07B4B90A532B}" type="slidenum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pPr marL="0" marR="0" lvl="0" indent="0" algn="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825330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hf hdr="0" ftr="0" dt="0"/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gif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image" Target="../media/image19.png"/><Relationship Id="rId7" Type="http://schemas.openxmlformats.org/officeDocument/2006/relationships/image" Target="../media/image23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png"/><Relationship Id="rId11" Type="http://schemas.openxmlformats.org/officeDocument/2006/relationships/image" Target="../media/image27.png"/><Relationship Id="rId5" Type="http://schemas.openxmlformats.org/officeDocument/2006/relationships/image" Target="../media/image21.png"/><Relationship Id="rId10" Type="http://schemas.openxmlformats.org/officeDocument/2006/relationships/image" Target="../media/image26.png"/><Relationship Id="rId4" Type="http://schemas.openxmlformats.org/officeDocument/2006/relationships/image" Target="../media/image20.png"/><Relationship Id="rId9" Type="http://schemas.openxmlformats.org/officeDocument/2006/relationships/image" Target="../media/image25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ti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5.png"/><Relationship Id="rId4" Type="http://schemas.openxmlformats.org/officeDocument/2006/relationships/image" Target="../media/image34.pn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1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4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35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46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46.xml"/><Relationship Id="rId6" Type="http://schemas.openxmlformats.org/officeDocument/2006/relationships/image" Target="../media/image48.png"/><Relationship Id="rId5" Type="http://schemas.openxmlformats.org/officeDocument/2006/relationships/image" Target="../media/image47.png"/><Relationship Id="rId4" Type="http://schemas.openxmlformats.org/officeDocument/2006/relationships/image" Target="../media/image46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46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46.xml"/><Relationship Id="rId4" Type="http://schemas.openxmlformats.org/officeDocument/2006/relationships/image" Target="../media/image53.png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6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emf"/><Relationship Id="rId2" Type="http://schemas.openxmlformats.org/officeDocument/2006/relationships/image" Target="../media/image54.emf"/><Relationship Id="rId1" Type="http://schemas.openxmlformats.org/officeDocument/2006/relationships/slideLayout" Target="../slideLayouts/slideLayout1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68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79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90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jpeg"/><Relationship Id="rId2" Type="http://schemas.openxmlformats.org/officeDocument/2006/relationships/image" Target="../media/image60.jpeg"/><Relationship Id="rId1" Type="http://schemas.openxmlformats.org/officeDocument/2006/relationships/slideLayout" Target="../slideLayouts/slideLayout145.xml"/><Relationship Id="rId6" Type="http://schemas.openxmlformats.org/officeDocument/2006/relationships/image" Target="../media/image64.emf"/><Relationship Id="rId5" Type="http://schemas.openxmlformats.org/officeDocument/2006/relationships/image" Target="../media/image63.png"/><Relationship Id="rId4" Type="http://schemas.openxmlformats.org/officeDocument/2006/relationships/image" Target="../media/image62.gif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emf"/><Relationship Id="rId1" Type="http://schemas.openxmlformats.org/officeDocument/2006/relationships/slideLayout" Target="../slideLayouts/slideLayout134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101.xml"/><Relationship Id="rId4" Type="http://schemas.openxmlformats.org/officeDocument/2006/relationships/image" Target="../media/image68.png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jpeg"/><Relationship Id="rId1" Type="http://schemas.openxmlformats.org/officeDocument/2006/relationships/slideLayout" Target="../slideLayouts/slideLayout12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emf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emf"/><Relationship Id="rId2" Type="http://schemas.openxmlformats.org/officeDocument/2006/relationships/image" Target="../media/image71.emf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3.em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4.emf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5.emf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6.emf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emf"/><Relationship Id="rId2" Type="http://schemas.openxmlformats.org/officeDocument/2006/relationships/image" Target="../media/image77.emf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9.emf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1.emf"/><Relationship Id="rId4" Type="http://schemas.openxmlformats.org/officeDocument/2006/relationships/image" Target="../media/image80.emf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2.emf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3.emf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4.emf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png"/><Relationship Id="rId2" Type="http://schemas.openxmlformats.org/officeDocument/2006/relationships/image" Target="../media/image85.emf"/><Relationship Id="rId1" Type="http://schemas.openxmlformats.org/officeDocument/2006/relationships/slideLayout" Target="../slideLayouts/slideLayout101.xml"/><Relationship Id="rId5" Type="http://schemas.openxmlformats.org/officeDocument/2006/relationships/image" Target="../media/image88.jpeg"/><Relationship Id="rId4" Type="http://schemas.openxmlformats.org/officeDocument/2006/relationships/image" Target="../media/image87.jpeg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9.emf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1.emf"/><Relationship Id="rId2" Type="http://schemas.openxmlformats.org/officeDocument/2006/relationships/image" Target="../media/image90.emf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2.png"/><Relationship Id="rId1" Type="http://schemas.openxmlformats.org/officeDocument/2006/relationships/slideLayout" Target="../slideLayouts/slideLayout145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3.em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gif"/><Relationship Id="rId1" Type="http://schemas.openxmlformats.org/officeDocument/2006/relationships/slideLayout" Target="../slideLayouts/slideLayout15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altLang="ko-KR" sz="5200" dirty="0" smtClean="0"/>
              <a:t>Physics of SND@LHC and </a:t>
            </a:r>
            <a:r>
              <a:rPr lang="en-US" altLang="ko-KR" sz="5200" dirty="0" err="1" smtClean="0"/>
              <a:t>SHiP</a:t>
            </a:r>
            <a:r>
              <a:rPr lang="en-US" altLang="ko-KR" sz="5200" dirty="0" smtClean="0"/>
              <a:t> experiments</a:t>
            </a:r>
            <a:endParaRPr lang="ko-KR" altLang="en-US" sz="5200" dirty="0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altLang="ko-KR" b="1" dirty="0" err="1" smtClean="0"/>
              <a:t>Yeong</a:t>
            </a:r>
            <a:r>
              <a:rPr lang="en-US" altLang="ko-KR" b="1" dirty="0" smtClean="0"/>
              <a:t> </a:t>
            </a:r>
            <a:r>
              <a:rPr lang="en-US" altLang="ko-KR" b="1" dirty="0" err="1" smtClean="0"/>
              <a:t>Gyun</a:t>
            </a:r>
            <a:r>
              <a:rPr lang="en-US" altLang="ko-KR" b="1" dirty="0" smtClean="0"/>
              <a:t> Kim (</a:t>
            </a:r>
            <a:r>
              <a:rPr lang="ko-KR" altLang="en-US" b="1" dirty="0" smtClean="0"/>
              <a:t>광주교대</a:t>
            </a:r>
            <a:r>
              <a:rPr lang="en-US" altLang="ko-KR" b="1" dirty="0" smtClean="0"/>
              <a:t>)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AC4E99-B888-4D59-B8BC-72844BD6B9F4}" type="slidenum">
              <a:rPr lang="ko-KR" altLang="en-US" smtClean="0"/>
              <a:t>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7361413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altLang="ko-KR" dirty="0" smtClean="0"/>
              <a:t>Neutrinos at the LHC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altLang="ko-KR" sz="2400" dirty="0" smtClean="0"/>
              <a:t>Neutrinos at the LHC can originate from the weak decay of a variety of SM particles of different masses.</a:t>
            </a:r>
            <a:endParaRPr lang="ko-KR" altLang="en-US" sz="2400" dirty="0"/>
          </a:p>
        </p:txBody>
      </p:sp>
      <p:pic>
        <p:nvPicPr>
          <p:cNvPr id="4" name="그림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7541" y="2727617"/>
            <a:ext cx="7751311" cy="3515027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8765637" y="5038476"/>
            <a:ext cx="2297039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600" dirty="0" smtClean="0"/>
              <a:t>P. </a:t>
            </a:r>
            <a:r>
              <a:rPr lang="en-US" altLang="ko-KR" sz="1600" dirty="0" err="1" smtClean="0"/>
              <a:t>Foldenauer</a:t>
            </a:r>
            <a:r>
              <a:rPr lang="en-US" altLang="ko-KR" sz="1600" dirty="0" smtClean="0"/>
              <a:t>,</a:t>
            </a:r>
          </a:p>
          <a:p>
            <a:r>
              <a:rPr lang="en-US" altLang="ko-KR" sz="1600" dirty="0" smtClean="0"/>
              <a:t>F. Kling and P. </a:t>
            </a:r>
            <a:r>
              <a:rPr lang="en-US" altLang="ko-KR" sz="1600" dirty="0" err="1" smtClean="0"/>
              <a:t>Reimitz</a:t>
            </a:r>
            <a:r>
              <a:rPr lang="en-US" altLang="ko-KR" sz="1600" dirty="0" smtClean="0"/>
              <a:t> </a:t>
            </a:r>
          </a:p>
          <a:p>
            <a:r>
              <a:rPr lang="en-US" altLang="ko-KR" sz="1600" dirty="0" smtClean="0"/>
              <a:t>[arXiv:2108.05370]</a:t>
            </a:r>
            <a:endParaRPr lang="ko-KR" altLang="en-US" sz="1600" dirty="0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AC4E99-B888-4D59-B8BC-72844BD6B9F4}" type="slidenum">
              <a:rPr lang="ko-KR" altLang="en-US" smtClean="0"/>
              <a:t>10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5187612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altLang="ko-KR" dirty="0"/>
              <a:t>Neutrinos at the LHC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altLang="ko-KR" sz="2400" dirty="0" smtClean="0"/>
              <a:t>O(10</a:t>
            </a:r>
            <a:r>
              <a:rPr lang="en-US" altLang="ko-KR" sz="2400" baseline="30000" dirty="0" smtClean="0"/>
              <a:t>12</a:t>
            </a:r>
            <a:r>
              <a:rPr lang="en-US" altLang="ko-KR" sz="2400" dirty="0" smtClean="0"/>
              <a:t>) neutrinos produced in the far forward </a:t>
            </a:r>
            <a:r>
              <a:rPr lang="en-US" altLang="ko-KR" sz="2400" dirty="0"/>
              <a:t>direction (250 fb</a:t>
            </a:r>
            <a:r>
              <a:rPr lang="en-US" altLang="ko-KR" sz="2400" baseline="30000" dirty="0"/>
              <a:t>-1 </a:t>
            </a:r>
            <a:r>
              <a:rPr lang="en-US" altLang="ko-KR" sz="2400" dirty="0" smtClean="0"/>
              <a:t>)</a:t>
            </a:r>
          </a:p>
          <a:p>
            <a:r>
              <a:rPr lang="en-US" altLang="ko-KR" sz="2400" dirty="0" smtClean="0"/>
              <a:t>~1690 CC neutrino interactions, ~555 NC interactions (tungsten 830 kg)</a:t>
            </a: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8117" y="3061845"/>
            <a:ext cx="3362699" cy="28766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98991" y="3250950"/>
            <a:ext cx="6441767" cy="21016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직사각형 3"/>
          <p:cNvSpPr/>
          <p:nvPr/>
        </p:nvSpPr>
        <p:spPr>
          <a:xfrm>
            <a:off x="4614950" y="5415384"/>
            <a:ext cx="6855595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2000" dirty="0"/>
              <a:t>Ratio of</a:t>
            </a:r>
            <a:r>
              <a:rPr lang="ko-KR" altLang="en-US" sz="2000" dirty="0"/>
              <a:t> </a:t>
            </a:r>
            <a:r>
              <a:rPr lang="en-US" altLang="ko-KR" sz="2000" dirty="0"/>
              <a:t>NC/CC events </a:t>
            </a:r>
            <a:r>
              <a:rPr lang="en-US" altLang="ko-KR" sz="2000" dirty="0" smtClean="0"/>
              <a:t>~ 0.33 : A consistency test of SM </a:t>
            </a:r>
            <a:endParaRPr lang="ko-KR" altLang="en-US" sz="2000" dirty="0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AC4E99-B888-4D59-B8BC-72844BD6B9F4}" type="slidenum">
              <a:rPr lang="ko-KR" altLang="en-US" smtClean="0"/>
              <a:t>11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4197285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altLang="ko-KR" dirty="0" smtClean="0"/>
              <a:t>Neutrinos at the LHC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Tx/>
              <a:buChar char="-"/>
            </a:pPr>
            <a:r>
              <a:rPr lang="en-US" altLang="ko-KR" sz="2400" dirty="0"/>
              <a:t>N</a:t>
            </a:r>
            <a:r>
              <a:rPr lang="en-US" altLang="ko-KR" sz="2400" dirty="0" smtClean="0"/>
              <a:t>eutrino energy range</a:t>
            </a:r>
            <a:br>
              <a:rPr lang="en-US" altLang="ko-KR" sz="2400" dirty="0" smtClean="0"/>
            </a:br>
            <a:r>
              <a:rPr lang="en-US" altLang="ko-KR" sz="2400" b="1" dirty="0" smtClean="0"/>
              <a:t>360 GeV &lt; E &lt; 6.3 </a:t>
            </a:r>
            <a:r>
              <a:rPr lang="en-US" altLang="ko-KR" sz="2400" b="1" dirty="0" err="1" smtClean="0"/>
              <a:t>TeV</a:t>
            </a:r>
            <a:r>
              <a:rPr lang="en-US" altLang="ko-KR" sz="2400" b="1" dirty="0" smtClean="0"/>
              <a:t/>
            </a:r>
            <a:br>
              <a:rPr lang="en-US" altLang="ko-KR" sz="2400" b="1" dirty="0" smtClean="0"/>
            </a:br>
            <a:r>
              <a:rPr lang="en-US" altLang="ko-KR" sz="2400" dirty="0" smtClean="0"/>
              <a:t>is unexplored.</a:t>
            </a:r>
            <a:br>
              <a:rPr lang="en-US" altLang="ko-KR" sz="2400" dirty="0" smtClean="0"/>
            </a:br>
            <a:endParaRPr lang="en-US" altLang="ko-KR" sz="2400" dirty="0" smtClean="0"/>
          </a:p>
          <a:p>
            <a:pPr>
              <a:buFontTx/>
              <a:buChar char="-"/>
            </a:pPr>
            <a:r>
              <a:rPr lang="en-US" altLang="ko-KR" sz="2400" dirty="0" smtClean="0"/>
              <a:t>No </a:t>
            </a:r>
            <a:r>
              <a:rPr lang="en-US" altLang="ko-KR" sz="2400" b="1" dirty="0" smtClean="0"/>
              <a:t>collider neutrinos </a:t>
            </a:r>
            <a:r>
              <a:rPr lang="en-US" altLang="ko-KR" sz="2400" dirty="0" smtClean="0"/>
              <a:t>had</a:t>
            </a:r>
            <a:r>
              <a:rPr lang="en-US" altLang="ko-KR" sz="2400" dirty="0"/>
              <a:t/>
            </a:r>
            <a:br>
              <a:rPr lang="en-US" altLang="ko-KR" sz="2400" dirty="0"/>
            </a:br>
            <a:r>
              <a:rPr lang="en-US" altLang="ko-KR" sz="2400" dirty="0" smtClean="0"/>
              <a:t>ever been detected so far.</a:t>
            </a:r>
            <a:br>
              <a:rPr lang="en-US" altLang="ko-KR" sz="2400" dirty="0" smtClean="0"/>
            </a:br>
            <a:endParaRPr lang="en-US" altLang="ko-KR" sz="2400" dirty="0" smtClean="0"/>
          </a:p>
          <a:p>
            <a:pPr>
              <a:buFontTx/>
              <a:buChar char="-"/>
            </a:pPr>
            <a:r>
              <a:rPr lang="en-US" altLang="ko-KR" sz="2400" dirty="0" smtClean="0"/>
              <a:t>SND@LHC and FASER</a:t>
            </a:r>
            <a:br>
              <a:rPr lang="en-US" altLang="ko-KR" sz="2400" dirty="0" smtClean="0"/>
            </a:br>
            <a:r>
              <a:rPr lang="en-US" altLang="ko-KR" sz="2400" dirty="0" smtClean="0"/>
              <a:t>provide </a:t>
            </a:r>
            <a:r>
              <a:rPr lang="en-US" altLang="ko-KR" sz="2400" b="1" dirty="0" smtClean="0"/>
              <a:t>the first detection</a:t>
            </a:r>
            <a:br>
              <a:rPr lang="en-US" altLang="ko-KR" sz="2400" b="1" dirty="0" smtClean="0"/>
            </a:br>
            <a:r>
              <a:rPr lang="en-US" altLang="ko-KR" sz="2400" dirty="0" smtClean="0"/>
              <a:t>and study of the collider</a:t>
            </a:r>
            <a:br>
              <a:rPr lang="en-US" altLang="ko-KR" sz="2400" dirty="0" smtClean="0"/>
            </a:br>
            <a:r>
              <a:rPr lang="en-US" altLang="ko-KR" sz="2400" dirty="0" smtClean="0"/>
              <a:t>neutrinos. </a:t>
            </a:r>
          </a:p>
        </p:txBody>
      </p:sp>
      <p:pic>
        <p:nvPicPr>
          <p:cNvPr id="4" name="그림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43600" y="1870905"/>
            <a:ext cx="4285512" cy="4307063"/>
          </a:xfrm>
          <a:prstGeom prst="rect">
            <a:avLst/>
          </a:prstGeom>
        </p:spPr>
      </p:pic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AC4E99-B888-4D59-B8BC-72844BD6B9F4}" type="slidenum">
              <a:rPr lang="ko-KR" altLang="en-US" smtClean="0"/>
              <a:t>12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8778439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altLang="ko-KR" dirty="0" smtClean="0"/>
              <a:t>Neutrinos at the LHC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altLang="ko-KR" sz="2600" dirty="0" smtClean="0"/>
              <a:t>Tau neutrinos detected so far</a:t>
            </a:r>
            <a:r>
              <a:rPr lang="en-US" altLang="ko-KR" sz="2600" dirty="0"/>
              <a:t> </a:t>
            </a:r>
            <a:r>
              <a:rPr lang="en-US" altLang="ko-KR" sz="2600" dirty="0" smtClean="0"/>
              <a:t>(</a:t>
            </a:r>
            <a:r>
              <a:rPr lang="en-US" altLang="ko-KR" sz="2600" dirty="0" err="1" smtClean="0"/>
              <a:t>DONuT</a:t>
            </a:r>
            <a:r>
              <a:rPr lang="en-US" altLang="ko-KR" sz="2600" dirty="0" smtClean="0"/>
              <a:t> 9 events, OPERA 10 events)</a:t>
            </a:r>
          </a:p>
          <a:p>
            <a:r>
              <a:rPr lang="en-US" altLang="ko-KR" sz="2600" dirty="0" smtClean="0"/>
              <a:t>No anti-tau neutrinos has ever been </a:t>
            </a:r>
            <a:r>
              <a:rPr lang="en-US" altLang="ko-KR" sz="2600" dirty="0" smtClean="0"/>
              <a:t>identified </a:t>
            </a:r>
            <a:r>
              <a:rPr lang="en-US" altLang="ko-KR" sz="2600" dirty="0" smtClean="0"/>
              <a:t>experimentally.</a:t>
            </a:r>
          </a:p>
          <a:p>
            <a:r>
              <a:rPr lang="en-US" altLang="ko-KR" sz="2600" dirty="0" smtClean="0"/>
              <a:t>~ 30 tau-neutrino events expected at the SND@LHC (250 fb</a:t>
            </a:r>
            <a:r>
              <a:rPr lang="en-US" altLang="ko-KR" sz="2600" baseline="30000" dirty="0" smtClean="0"/>
              <a:t>-1</a:t>
            </a:r>
            <a:r>
              <a:rPr lang="en-US" altLang="ko-KR" sz="2600" dirty="0" smtClean="0"/>
              <a:t>)</a:t>
            </a:r>
            <a:endParaRPr lang="ko-KR" altLang="en-US" sz="2600" dirty="0"/>
          </a:p>
        </p:txBody>
      </p:sp>
      <p:pic>
        <p:nvPicPr>
          <p:cNvPr id="5" name="내용 개체 틀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1535" y="3516646"/>
            <a:ext cx="3285969" cy="2536372"/>
          </a:xfrm>
          <a:prstGeom prst="rect">
            <a:avLst/>
          </a:prstGeom>
        </p:spPr>
      </p:pic>
      <p:pic>
        <p:nvPicPr>
          <p:cNvPr id="6" name="그림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37900" y="3612262"/>
            <a:ext cx="4480019" cy="2484299"/>
          </a:xfrm>
          <a:prstGeom prst="rect">
            <a:avLst/>
          </a:prstGeom>
        </p:spPr>
      </p:pic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AC4E99-B888-4D59-B8BC-72844BD6B9F4}" type="slidenum">
              <a:rPr lang="ko-KR" altLang="en-US" smtClean="0"/>
              <a:t>13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5407110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altLang="ko-KR" dirty="0" smtClean="0"/>
              <a:t>Physics in SND@LHC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dirty="0" smtClean="0"/>
              <a:t>Measurement of the pp </a:t>
            </a:r>
            <a:r>
              <a:rPr lang="en-US" altLang="ko-KR" dirty="0" smtClean="0">
                <a:sym typeface="Wingdings" panose="05000000000000000000" pitchFamily="2" charset="2"/>
              </a:rPr>
              <a:t> </a:t>
            </a:r>
            <a:r>
              <a:rPr lang="en-US" altLang="ko-KR" dirty="0" err="1" smtClean="0">
                <a:sym typeface="Wingdings" panose="05000000000000000000" pitchFamily="2" charset="2"/>
              </a:rPr>
              <a:t>v</a:t>
            </a:r>
            <a:r>
              <a:rPr lang="en-US" altLang="ko-KR" baseline="-25000" dirty="0" err="1" smtClean="0">
                <a:sym typeface="Wingdings" panose="05000000000000000000" pitchFamily="2" charset="2"/>
              </a:rPr>
              <a:t>e</a:t>
            </a:r>
            <a:r>
              <a:rPr lang="en-US" altLang="ko-KR" dirty="0" err="1" smtClean="0">
                <a:sym typeface="Wingdings" panose="05000000000000000000" pitchFamily="2" charset="2"/>
              </a:rPr>
              <a:t>X</a:t>
            </a:r>
            <a:r>
              <a:rPr lang="en-US" altLang="ko-KR" dirty="0" smtClean="0">
                <a:sym typeface="Wingdings" panose="05000000000000000000" pitchFamily="2" charset="2"/>
              </a:rPr>
              <a:t> cross section</a:t>
            </a:r>
          </a:p>
          <a:p>
            <a:r>
              <a:rPr lang="en-US" altLang="ko-KR" dirty="0" smtClean="0">
                <a:sym typeface="Wingdings" panose="05000000000000000000" pitchFamily="2" charset="2"/>
              </a:rPr>
              <a:t>Charmed-hadron production in pp collisions</a:t>
            </a:r>
          </a:p>
          <a:p>
            <a:r>
              <a:rPr lang="en-US" altLang="ko-KR" dirty="0" smtClean="0">
                <a:sym typeface="Wingdings" panose="05000000000000000000" pitchFamily="2" charset="2"/>
              </a:rPr>
              <a:t>Lepton flavor universality in neutrino interactions </a:t>
            </a:r>
          </a:p>
          <a:p>
            <a:r>
              <a:rPr lang="en-US" altLang="ko-KR" dirty="0" smtClean="0">
                <a:sym typeface="Wingdings" panose="05000000000000000000" pitchFamily="2" charset="2"/>
              </a:rPr>
              <a:t>Measurement of the NC/CC ratio </a:t>
            </a:r>
          </a:p>
          <a:p>
            <a:r>
              <a:rPr lang="en-US" altLang="ko-KR" dirty="0" smtClean="0">
                <a:sym typeface="Wingdings" panose="05000000000000000000" pitchFamily="2" charset="2"/>
              </a:rPr>
              <a:t>Search for Feebly Interacting Particles</a:t>
            </a:r>
          </a:p>
          <a:p>
            <a:endParaRPr lang="en-US" altLang="ko-KR" dirty="0">
              <a:sym typeface="Wingdings" panose="05000000000000000000" pitchFamily="2" charset="2"/>
            </a:endParaRP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AC4E99-B888-4D59-B8BC-72844BD6B9F4}" type="slidenum">
              <a:rPr lang="ko-KR" altLang="en-US" smtClean="0"/>
              <a:t>14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6839818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altLang="ko-KR" dirty="0" smtClean="0"/>
              <a:t>Charmed-hadron production at LHC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sz="2000" dirty="0"/>
              <a:t>Electron neutrinos in 7.2&lt;</a:t>
            </a:r>
            <a:r>
              <a:rPr lang="el-GR" altLang="ko-KR" sz="2000" dirty="0"/>
              <a:t>η</a:t>
            </a:r>
            <a:r>
              <a:rPr lang="en-US" altLang="ko-KR" sz="2000" dirty="0"/>
              <a:t>&lt;8.4 </a:t>
            </a:r>
            <a:r>
              <a:rPr lang="en-US" altLang="ko-KR" sz="2000" dirty="0" smtClean="0"/>
              <a:t>mainly originate from the decay of charmed hadrons produced in the LHC pp collisions. </a:t>
            </a:r>
          </a:p>
          <a:p>
            <a:r>
              <a:rPr lang="en-US" altLang="ko-KR" sz="2000" dirty="0" smtClean="0"/>
              <a:t>Measurement of pp </a:t>
            </a:r>
            <a:r>
              <a:rPr lang="en-US" altLang="ko-KR" sz="2000" dirty="0">
                <a:sym typeface="Wingdings" panose="05000000000000000000" pitchFamily="2" charset="2"/>
              </a:rPr>
              <a:t> </a:t>
            </a:r>
            <a:r>
              <a:rPr lang="el-GR" altLang="ko-KR" sz="2000" dirty="0" smtClean="0">
                <a:sym typeface="Wingdings" panose="05000000000000000000" pitchFamily="2" charset="2"/>
              </a:rPr>
              <a:t>ν</a:t>
            </a:r>
            <a:r>
              <a:rPr lang="en-US" altLang="ko-KR" sz="2000" baseline="-25000" dirty="0" err="1" smtClean="0">
                <a:sym typeface="Wingdings" panose="05000000000000000000" pitchFamily="2" charset="2"/>
              </a:rPr>
              <a:t>e</a:t>
            </a:r>
            <a:r>
              <a:rPr lang="en-US" altLang="ko-KR" sz="2000" dirty="0" err="1" smtClean="0">
                <a:sym typeface="Wingdings" panose="05000000000000000000" pitchFamily="2" charset="2"/>
              </a:rPr>
              <a:t>X</a:t>
            </a:r>
            <a:r>
              <a:rPr lang="en-US" altLang="ko-KR" sz="2000" dirty="0" smtClean="0">
                <a:sym typeface="Wingdings" panose="05000000000000000000" pitchFamily="2" charset="2"/>
              </a:rPr>
              <a:t> </a:t>
            </a:r>
            <a:r>
              <a:rPr lang="en-US" altLang="ko-KR" sz="2000" dirty="0">
                <a:sym typeface="Wingdings" panose="05000000000000000000" pitchFamily="2" charset="2"/>
              </a:rPr>
              <a:t>cross-section </a:t>
            </a:r>
            <a:r>
              <a:rPr lang="en-US" altLang="ko-KR" sz="2000" dirty="0" smtClean="0">
                <a:sym typeface="Wingdings" panose="05000000000000000000" pitchFamily="2" charset="2"/>
              </a:rPr>
              <a:t>can p</a:t>
            </a:r>
            <a:r>
              <a:rPr lang="en-US" altLang="ko-KR" sz="2000" dirty="0" smtClean="0"/>
              <a:t>rovide </a:t>
            </a:r>
            <a:r>
              <a:rPr lang="en-US" altLang="ko-KR" sz="2000" dirty="0" smtClean="0"/>
              <a:t>insight into the heavy-quark production in an unexplored domain.</a:t>
            </a:r>
            <a:endParaRPr lang="en-US" altLang="ko-KR" sz="2000" dirty="0"/>
          </a:p>
          <a:p>
            <a:endParaRPr lang="ko-KR" altLang="en-US" dirty="0"/>
          </a:p>
        </p:txBody>
      </p:sp>
      <p:grpSp>
        <p:nvGrpSpPr>
          <p:cNvPr id="4" name="Schermata 2021-10-25 alle 12.58.49.png"/>
          <p:cNvGrpSpPr/>
          <p:nvPr/>
        </p:nvGrpSpPr>
        <p:grpSpPr>
          <a:xfrm>
            <a:off x="1152941" y="3242479"/>
            <a:ext cx="3708339" cy="2860451"/>
            <a:chOff x="0" y="0"/>
            <a:chExt cx="8678296" cy="6339797"/>
          </a:xfrm>
        </p:grpSpPr>
        <p:pic>
          <p:nvPicPr>
            <p:cNvPr id="5" name="Schermata 2021-10-25 alle 12.58.49.png" descr="Schermata 2021-10-25 alle 12.58.49.png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01600" y="101600"/>
              <a:ext cx="8475097" cy="6136598"/>
            </a:xfrm>
            <a:prstGeom prst="rect">
              <a:avLst/>
            </a:prstGeom>
            <a:ln>
              <a:noFill/>
            </a:ln>
            <a:effectLst/>
          </p:spPr>
        </p:pic>
        <p:pic>
          <p:nvPicPr>
            <p:cNvPr id="6" name="Schermata 2021-10-25 alle 12.58.49.png" descr="Schermata 2021-10-25 alle 12.58.49.png"/>
            <p:cNvPicPr>
              <a:picLocks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0" y="0"/>
              <a:ext cx="8678297" cy="6339798"/>
            </a:xfrm>
            <a:prstGeom prst="rect">
              <a:avLst/>
            </a:prstGeom>
            <a:effectLst/>
          </p:spPr>
        </p:pic>
      </p:grpSp>
      <p:sp>
        <p:nvSpPr>
          <p:cNvPr id="7" name="TextBox 6"/>
          <p:cNvSpPr txBox="1"/>
          <p:nvPr/>
        </p:nvSpPr>
        <p:spPr>
          <a:xfrm>
            <a:off x="5038488" y="5528805"/>
            <a:ext cx="568489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dirty="0" smtClean="0"/>
              <a:t>Correlation between momentum fractions x</a:t>
            </a:r>
            <a:r>
              <a:rPr lang="en-US" altLang="ko-KR" baseline="-25000" dirty="0" smtClean="0"/>
              <a:t>1</a:t>
            </a:r>
            <a:r>
              <a:rPr lang="en-US" altLang="ko-KR" dirty="0" smtClean="0"/>
              <a:t> and x</a:t>
            </a:r>
            <a:r>
              <a:rPr lang="en-US" altLang="ko-KR" baseline="-25000" dirty="0" smtClean="0"/>
              <a:t>2</a:t>
            </a:r>
            <a:r>
              <a:rPr lang="en-US" altLang="ko-KR" dirty="0" smtClean="0"/>
              <a:t> </a:t>
            </a:r>
            <a:br>
              <a:rPr lang="en-US" altLang="ko-KR" dirty="0" smtClean="0"/>
            </a:br>
            <a:r>
              <a:rPr lang="en-US" altLang="ko-KR" dirty="0" smtClean="0"/>
              <a:t>for events in the SND@LHC acceptance</a:t>
            </a:r>
            <a:endParaRPr lang="ko-KR" alt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5039200" y="3411700"/>
            <a:ext cx="7024039" cy="16312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buFontTx/>
              <a:buChar char="-"/>
            </a:pPr>
            <a:r>
              <a:rPr lang="en-US" altLang="ko-KR" sz="2000" dirty="0" smtClean="0"/>
              <a:t>The dominant </a:t>
            </a:r>
            <a:r>
              <a:rPr lang="en-US" altLang="ko-KR" sz="2000" dirty="0" err="1" smtClean="0"/>
              <a:t>partonic</a:t>
            </a:r>
            <a:r>
              <a:rPr lang="en-US" altLang="ko-KR" sz="2000" dirty="0" smtClean="0"/>
              <a:t> process for associated</a:t>
            </a:r>
            <a:r>
              <a:rPr lang="en-US" altLang="ko-KR" sz="2000" dirty="0"/>
              <a:t> </a:t>
            </a:r>
            <a:r>
              <a:rPr lang="en-US" altLang="ko-KR" sz="2000" dirty="0" smtClean="0"/>
              <a:t>charm </a:t>
            </a:r>
            <a:br>
              <a:rPr lang="en-US" altLang="ko-KR" sz="2000" dirty="0" smtClean="0"/>
            </a:br>
            <a:r>
              <a:rPr lang="en-US" altLang="ko-KR" sz="2000" dirty="0" smtClean="0"/>
              <a:t>production at the LHC is gluon-gluon scattering</a:t>
            </a:r>
            <a:br>
              <a:rPr lang="en-US" altLang="ko-KR" sz="2000" dirty="0" smtClean="0"/>
            </a:br>
            <a:endParaRPr lang="en-US" altLang="ko-KR" sz="2000" dirty="0"/>
          </a:p>
          <a:p>
            <a:pPr marL="342900" indent="-342900">
              <a:buFontTx/>
              <a:buChar char="-"/>
            </a:pPr>
            <a:r>
              <a:rPr lang="en-US" altLang="ko-KR" sz="2000" dirty="0" smtClean="0"/>
              <a:t>Measurement of electron neutrinos can provide </a:t>
            </a:r>
            <a:br>
              <a:rPr lang="en-US" altLang="ko-KR" sz="2000" dirty="0" smtClean="0"/>
            </a:br>
            <a:r>
              <a:rPr lang="en-US" altLang="ko-KR" sz="2000" dirty="0" smtClean="0"/>
              <a:t>valuable constraints on the gluon PDF in small x region</a:t>
            </a:r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AC4E99-B888-4D59-B8BC-72844BD6B9F4}" type="slidenum">
              <a:rPr lang="ko-KR" altLang="en-US" smtClean="0"/>
              <a:t>15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9973372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altLang="ko-KR" dirty="0" smtClean="0"/>
              <a:t>Lepton Flavor Universality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altLang="ko-KR" sz="2200" dirty="0" smtClean="0"/>
              <a:t>The ability of</a:t>
            </a:r>
            <a:r>
              <a:rPr lang="en-US" altLang="ko-KR" sz="2200" dirty="0" smtClean="0">
                <a:solidFill>
                  <a:prstClr val="black"/>
                </a:solidFill>
              </a:rPr>
              <a:t> </a:t>
            </a:r>
            <a:r>
              <a:rPr lang="en-US" altLang="ko-KR" sz="2200" dirty="0">
                <a:solidFill>
                  <a:prstClr val="black"/>
                </a:solidFill>
              </a:rPr>
              <a:t>the SND@LHC </a:t>
            </a:r>
            <a:r>
              <a:rPr lang="en-US" altLang="ko-KR" sz="2200" dirty="0" smtClean="0"/>
              <a:t>to identify all three neutrino flavors offers a unique opportunity to test Lepton Flavor Universality in neutrino interactions</a:t>
            </a:r>
          </a:p>
          <a:p>
            <a:r>
              <a:rPr lang="en-US" altLang="ko-KR" sz="2200" dirty="0" smtClean="0"/>
              <a:t>The </a:t>
            </a:r>
            <a:r>
              <a:rPr lang="el-GR" altLang="ko-KR" sz="2200" dirty="0" smtClean="0"/>
              <a:t>ν</a:t>
            </a:r>
            <a:r>
              <a:rPr lang="en-US" altLang="ko-KR" sz="2200" baseline="-25000" dirty="0" smtClean="0"/>
              <a:t>e</a:t>
            </a:r>
            <a:r>
              <a:rPr lang="en-US" altLang="ko-KR" sz="2200" dirty="0" smtClean="0"/>
              <a:t>/</a:t>
            </a:r>
            <a:r>
              <a:rPr lang="el-GR" altLang="ko-KR" sz="2200" dirty="0" smtClean="0"/>
              <a:t>ν</a:t>
            </a:r>
            <a:r>
              <a:rPr lang="el-GR" altLang="ko-KR" sz="2200" baseline="-25000" dirty="0" smtClean="0"/>
              <a:t>τ</a:t>
            </a:r>
            <a:r>
              <a:rPr lang="en-US" altLang="ko-KR" sz="2200" dirty="0" smtClean="0"/>
              <a:t> ratio is sensitive to the </a:t>
            </a:r>
            <a:r>
              <a:rPr lang="el-GR" altLang="ko-KR" sz="2200" dirty="0" smtClean="0"/>
              <a:t>ν</a:t>
            </a:r>
            <a:r>
              <a:rPr lang="en-US" altLang="ko-KR" sz="2200" dirty="0" smtClean="0"/>
              <a:t>-nucleon interaction cross section ratio of the two neutrino species. </a:t>
            </a:r>
            <a:endParaRPr lang="ko-KR" altLang="en-US" sz="2200" dirty="0"/>
          </a:p>
        </p:txBody>
      </p:sp>
      <p:grpSp>
        <p:nvGrpSpPr>
          <p:cNvPr id="4" name="그룹 3"/>
          <p:cNvGrpSpPr/>
          <p:nvPr/>
        </p:nvGrpSpPr>
        <p:grpSpPr>
          <a:xfrm>
            <a:off x="605618" y="3405725"/>
            <a:ext cx="11146906" cy="2925251"/>
            <a:chOff x="605618" y="3064892"/>
            <a:chExt cx="11146906" cy="2925251"/>
          </a:xfrm>
        </p:grpSpPr>
        <p:grpSp>
          <p:nvGrpSpPr>
            <p:cNvPr id="7" name="Raggruppa"/>
            <p:cNvGrpSpPr/>
            <p:nvPr/>
          </p:nvGrpSpPr>
          <p:grpSpPr>
            <a:xfrm>
              <a:off x="605618" y="3090275"/>
              <a:ext cx="3600924" cy="2842794"/>
              <a:chOff x="-101600" y="0"/>
              <a:chExt cx="8014999" cy="6370253"/>
            </a:xfrm>
          </p:grpSpPr>
          <p:grpSp>
            <p:nvGrpSpPr>
              <p:cNvPr id="8" name="Schermata 2021-01-14 alle 19.45.16.png"/>
              <p:cNvGrpSpPr/>
              <p:nvPr/>
            </p:nvGrpSpPr>
            <p:grpSpPr>
              <a:xfrm>
                <a:off x="-101601" y="224871"/>
                <a:ext cx="8015001" cy="6145383"/>
                <a:chOff x="0" y="0"/>
                <a:chExt cx="8014999" cy="6145382"/>
              </a:xfrm>
            </p:grpSpPr>
            <p:pic>
              <p:nvPicPr>
                <p:cNvPr id="10" name="Schermata 2021-01-14 alle 19.45.16.png" descr="Schermata 2021-01-14 alle 19.45.16.png"/>
                <p:cNvPicPr>
                  <a:picLocks noChangeAspect="1"/>
                </p:cNvPicPr>
                <p:nvPr/>
              </p:nvPicPr>
              <p:blipFill>
                <a:blip r:embed="rId2"/>
                <a:srcRect r="4939" b="25343"/>
                <a:stretch>
                  <a:fillRect/>
                </a:stretch>
              </p:blipFill>
              <p:spPr>
                <a:xfrm>
                  <a:off x="101600" y="101600"/>
                  <a:ext cx="7811800" cy="5942183"/>
                </a:xfrm>
                <a:prstGeom prst="rect">
                  <a:avLst/>
                </a:prstGeom>
                <a:ln>
                  <a:noFill/>
                </a:ln>
                <a:effectLst/>
              </p:spPr>
            </p:pic>
            <p:pic>
              <p:nvPicPr>
                <p:cNvPr id="11" name="Schermata 2021-01-14 alle 19.45.16.png" descr="Schermata 2021-01-14 alle 19.45.16.png"/>
                <p:cNvPicPr>
                  <a:picLocks/>
                </p:cNvPicPr>
                <p:nvPr/>
              </p:nvPicPr>
              <p:blipFill>
                <a:blip r:embed="rId3"/>
                <a:stretch>
                  <a:fillRect/>
                </a:stretch>
              </p:blipFill>
              <p:spPr>
                <a:xfrm>
                  <a:off x="-1" y="0"/>
                  <a:ext cx="8015001" cy="6145383"/>
                </a:xfrm>
                <a:prstGeom prst="rect">
                  <a:avLst/>
                </a:prstGeom>
                <a:effectLst/>
              </p:spPr>
            </p:pic>
          </p:grpSp>
          <p:pic>
            <p:nvPicPr>
              <p:cNvPr id="9" name="Schermata 2020-12-13 alle 15.22.58.png" descr="Schermata 2020-12-13 alle 15.22.58.png"/>
              <p:cNvPicPr>
                <a:picLocks noChangeAspect="1"/>
              </p:cNvPicPr>
              <p:nvPr/>
            </p:nvPicPr>
            <p:blipFill>
              <a:blip r:embed="rId4"/>
              <a:srcRect l="6065" t="7908" r="21940" b="24590"/>
              <a:stretch>
                <a:fillRect/>
              </a:stretch>
            </p:blipFill>
            <p:spPr>
              <a:xfrm>
                <a:off x="603686" y="0"/>
                <a:ext cx="1919339" cy="673460"/>
              </a:xfrm>
              <a:prstGeom prst="rect">
                <a:avLst/>
              </a:prstGeom>
              <a:ln w="12700" cap="flat">
                <a:noFill/>
                <a:miter lim="400000"/>
              </a:ln>
              <a:effectLst/>
            </p:spPr>
          </p:pic>
        </p:grpSp>
        <p:grpSp>
          <p:nvGrpSpPr>
            <p:cNvPr id="16" name="그룹 15"/>
            <p:cNvGrpSpPr/>
            <p:nvPr/>
          </p:nvGrpSpPr>
          <p:grpSpPr>
            <a:xfrm>
              <a:off x="4372608" y="3064892"/>
              <a:ext cx="3289101" cy="2883517"/>
              <a:chOff x="4873117" y="2766517"/>
              <a:chExt cx="4040324" cy="3285542"/>
            </a:xfrm>
          </p:grpSpPr>
          <p:grpSp>
            <p:nvGrpSpPr>
              <p:cNvPr id="12" name="Schermata 2021-01-14 alle 19.45.11.png"/>
              <p:cNvGrpSpPr/>
              <p:nvPr/>
            </p:nvGrpSpPr>
            <p:grpSpPr>
              <a:xfrm>
                <a:off x="4873117" y="2917732"/>
                <a:ext cx="4040324" cy="3134327"/>
                <a:chOff x="0" y="0"/>
                <a:chExt cx="8080647" cy="6268653"/>
              </a:xfrm>
            </p:grpSpPr>
            <p:pic>
              <p:nvPicPr>
                <p:cNvPr id="13" name="Schermata 2021-01-14 alle 19.45.11.png" descr="Schermata 2021-01-14 alle 19.45.11.png"/>
                <p:cNvPicPr>
                  <a:picLocks noChangeAspect="1"/>
                </p:cNvPicPr>
                <p:nvPr/>
              </p:nvPicPr>
              <p:blipFill>
                <a:blip r:embed="rId5"/>
                <a:srcRect l="4048" t="316" r="2657" b="24851"/>
                <a:stretch>
                  <a:fillRect/>
                </a:stretch>
              </p:blipFill>
              <p:spPr>
                <a:xfrm>
                  <a:off x="101600" y="101600"/>
                  <a:ext cx="7877448" cy="6065454"/>
                </a:xfrm>
                <a:prstGeom prst="rect">
                  <a:avLst/>
                </a:prstGeom>
                <a:ln>
                  <a:noFill/>
                </a:ln>
                <a:effectLst/>
              </p:spPr>
            </p:pic>
            <p:pic>
              <p:nvPicPr>
                <p:cNvPr id="14" name="Schermata 2021-01-14 alle 19.45.11.png" descr="Schermata 2021-01-14 alle 19.45.11.png"/>
                <p:cNvPicPr>
                  <a:picLocks/>
                </p:cNvPicPr>
                <p:nvPr/>
              </p:nvPicPr>
              <p:blipFill>
                <a:blip r:embed="rId6"/>
                <a:stretch>
                  <a:fillRect/>
                </a:stretch>
              </p:blipFill>
              <p:spPr>
                <a:xfrm>
                  <a:off x="0" y="-1"/>
                  <a:ext cx="8080648" cy="6268655"/>
                </a:xfrm>
                <a:prstGeom prst="rect">
                  <a:avLst/>
                </a:prstGeom>
                <a:effectLst/>
              </p:spPr>
            </p:pic>
          </p:grpSp>
          <p:pic>
            <p:nvPicPr>
              <p:cNvPr id="15" name="Schermata 2020-12-13 alle 15.23.26.png" descr="Schermata 2020-12-13 alle 15.23.26.png"/>
              <p:cNvPicPr>
                <a:picLocks noChangeAspect="1"/>
              </p:cNvPicPr>
              <p:nvPr/>
            </p:nvPicPr>
            <p:blipFill>
              <a:blip r:embed="rId7"/>
              <a:srcRect l="17820" t="20312" r="21909" b="22043"/>
              <a:stretch>
                <a:fillRect/>
              </a:stretch>
            </p:blipFill>
            <p:spPr>
              <a:xfrm>
                <a:off x="5232395" y="2766517"/>
                <a:ext cx="1128406" cy="404029"/>
              </a:xfrm>
              <a:prstGeom prst="rect">
                <a:avLst/>
              </a:prstGeom>
              <a:ln w="12700">
                <a:miter lim="400000"/>
              </a:ln>
            </p:spPr>
          </p:pic>
        </p:grpSp>
        <p:grpSp>
          <p:nvGrpSpPr>
            <p:cNvPr id="17" name="Schermata 2021-01-13 alle 22.24.23.png"/>
            <p:cNvGrpSpPr/>
            <p:nvPr/>
          </p:nvGrpSpPr>
          <p:grpSpPr>
            <a:xfrm>
              <a:off x="7894898" y="3184438"/>
              <a:ext cx="3384160" cy="853655"/>
              <a:chOff x="0" y="0"/>
              <a:chExt cx="7175896" cy="1749100"/>
            </a:xfrm>
          </p:grpSpPr>
          <p:pic>
            <p:nvPicPr>
              <p:cNvPr id="18" name="Schermata 2021-01-13 alle 22.24.23.png" descr="Schermata 2021-01-13 alle 22.24.23.png"/>
              <p:cNvPicPr>
                <a:picLocks noChangeAspect="1"/>
              </p:cNvPicPr>
              <p:nvPr/>
            </p:nvPicPr>
            <p:blipFill>
              <a:blip r:embed="rId8"/>
              <a:srcRect l="3300" r="3300" b="23418"/>
              <a:stretch>
                <a:fillRect/>
              </a:stretch>
            </p:blipFill>
            <p:spPr>
              <a:xfrm>
                <a:off x="101600" y="101600"/>
                <a:ext cx="6972697" cy="1545901"/>
              </a:xfrm>
              <a:prstGeom prst="rect">
                <a:avLst/>
              </a:prstGeom>
              <a:ln>
                <a:noFill/>
              </a:ln>
              <a:effectLst/>
            </p:spPr>
          </p:pic>
          <p:pic>
            <p:nvPicPr>
              <p:cNvPr id="19" name="Schermata 2021-01-13 alle 22.24.23.png" descr="Schermata 2021-01-13 alle 22.24.23.png"/>
              <p:cNvPicPr>
                <a:picLocks/>
              </p:cNvPicPr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0" y="0"/>
                <a:ext cx="7175897" cy="1749101"/>
              </a:xfrm>
              <a:prstGeom prst="rect">
                <a:avLst/>
              </a:prstGeom>
              <a:effectLst/>
            </p:spPr>
          </p:pic>
        </p:grpSp>
        <p:grpSp>
          <p:nvGrpSpPr>
            <p:cNvPr id="20" name="Raggruppa"/>
            <p:cNvGrpSpPr/>
            <p:nvPr/>
          </p:nvGrpSpPr>
          <p:grpSpPr>
            <a:xfrm>
              <a:off x="7894899" y="4258085"/>
              <a:ext cx="3857625" cy="775327"/>
              <a:chOff x="-101600" y="-101600"/>
              <a:chExt cx="8992672" cy="1753136"/>
            </a:xfrm>
          </p:grpSpPr>
          <p:grpSp>
            <p:nvGrpSpPr>
              <p:cNvPr id="21" name="Schermata 2021-01-13 alle 22.24.16.png"/>
              <p:cNvGrpSpPr/>
              <p:nvPr/>
            </p:nvGrpSpPr>
            <p:grpSpPr>
              <a:xfrm>
                <a:off x="-101600" y="-101600"/>
                <a:ext cx="5432404" cy="1728385"/>
                <a:chOff x="0" y="0"/>
                <a:chExt cx="5432403" cy="1728384"/>
              </a:xfrm>
            </p:grpSpPr>
            <p:pic>
              <p:nvPicPr>
                <p:cNvPr id="24" name="Schermata 2021-01-13 alle 22.24.16.png" descr="Schermata 2021-01-13 alle 22.24.16.png"/>
                <p:cNvPicPr>
                  <a:picLocks noChangeAspect="1"/>
                </p:cNvPicPr>
                <p:nvPr/>
              </p:nvPicPr>
              <p:blipFill>
                <a:blip r:embed="rId10"/>
                <a:stretch>
                  <a:fillRect/>
                </a:stretch>
              </p:blipFill>
              <p:spPr>
                <a:xfrm>
                  <a:off x="101600" y="101600"/>
                  <a:ext cx="5229204" cy="1525185"/>
                </a:xfrm>
                <a:prstGeom prst="rect">
                  <a:avLst/>
                </a:prstGeom>
                <a:ln>
                  <a:noFill/>
                </a:ln>
                <a:effectLst/>
              </p:spPr>
            </p:pic>
            <p:pic>
              <p:nvPicPr>
                <p:cNvPr id="25" name="Schermata 2021-01-13 alle 22.24.16.png" descr="Schermata 2021-01-13 alle 22.24.16.png"/>
                <p:cNvPicPr>
                  <a:picLocks/>
                </p:cNvPicPr>
                <p:nvPr/>
              </p:nvPicPr>
              <p:blipFill>
                <a:blip r:embed="rId11"/>
                <a:stretch>
                  <a:fillRect/>
                </a:stretch>
              </p:blipFill>
              <p:spPr>
                <a:xfrm>
                  <a:off x="0" y="0"/>
                  <a:ext cx="5432404" cy="1728385"/>
                </a:xfrm>
                <a:prstGeom prst="rect">
                  <a:avLst/>
                </a:prstGeom>
                <a:effectLst/>
              </p:spPr>
            </p:pic>
          </p:grpSp>
          <p:sp>
            <p:nvSpPr>
              <p:cNvPr id="22" name="Linea"/>
              <p:cNvSpPr/>
              <p:nvPr/>
            </p:nvSpPr>
            <p:spPr>
              <a:xfrm flipH="1">
                <a:off x="5160572" y="1080603"/>
                <a:ext cx="580597" cy="1"/>
              </a:xfrm>
              <a:prstGeom prst="line">
                <a:avLst/>
              </a:prstGeom>
              <a:noFill/>
              <a:ln w="50800" cap="flat">
                <a:solidFill>
                  <a:srgbClr val="9C241D"/>
                </a:solidFill>
                <a:prstDash val="solid"/>
                <a:miter lim="400000"/>
                <a:tailEnd type="stealth" w="med" len="med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ctr" defTabSz="412750" hangingPunct="0">
                  <a:defRPr sz="3200" b="0">
                    <a:solidFill>
                      <a:srgbClr val="FFFFFF"/>
                    </a:solidFill>
                    <a:latin typeface="+mn-lt"/>
                    <a:ea typeface="+mn-ea"/>
                    <a:cs typeface="+mn-cs"/>
                    <a:sym typeface="Helvetica Neue Medium"/>
                  </a:defRPr>
                </a:pPr>
                <a:endParaRPr sz="1600" kern="0">
                  <a:solidFill>
                    <a:srgbClr val="FFFFFF"/>
                  </a:solidFill>
                  <a:latin typeface="Helvetica Neue Medium"/>
                  <a:ea typeface="Helvetica Neue Medium"/>
                  <a:cs typeface="Helvetica Neue Medium"/>
                  <a:sym typeface="Helvetica Neue Medium"/>
                </a:endParaRPr>
              </a:p>
            </p:txBody>
          </p:sp>
          <p:sp>
            <p:nvSpPr>
              <p:cNvPr id="23" name="contamination from 𝜋/k"/>
              <p:cNvSpPr txBox="1"/>
              <p:nvPr/>
            </p:nvSpPr>
            <p:spPr>
              <a:xfrm>
                <a:off x="5494796" y="509670"/>
                <a:ext cx="3396277" cy="1141867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</a:ext>
              </a:extLst>
            </p:spPr>
            <p:txBody>
              <a:bodyPr wrap="square" lIns="25400" tIns="25400" rIns="25400" bIns="25400" numCol="1" anchor="ctr">
                <a:noAutofit/>
              </a:bodyPr>
              <a:lstStyle>
                <a:lvl1pPr marL="285750" indent="-285750" algn="l" defTabSz="457200">
                  <a:buClr>
                    <a:srgbClr val="288B27"/>
                  </a:buClr>
                  <a:defRPr sz="3200" b="0">
                    <a:solidFill>
                      <a:srgbClr val="90351E"/>
                    </a:solidFill>
                    <a:latin typeface="Verdana"/>
                    <a:ea typeface="Verdana"/>
                    <a:cs typeface="Verdana"/>
                    <a:sym typeface="Verdana"/>
                  </a:defRPr>
                </a:lvl1pPr>
              </a:lstStyle>
              <a:p>
                <a:pPr marL="142875" indent="-142875" defTabSz="228600" hangingPunct="0"/>
                <a:r>
                  <a:rPr lang="en-US" sz="1600" kern="0" dirty="0" smtClean="0"/>
                  <a:t> </a:t>
                </a:r>
                <a:r>
                  <a:rPr sz="1600" kern="0" dirty="0" smtClean="0"/>
                  <a:t> </a:t>
                </a:r>
                <a:r>
                  <a:rPr sz="1200" kern="0" dirty="0"/>
                  <a:t>contamination </a:t>
                </a:r>
                <a:endParaRPr lang="en-US" sz="1200" kern="0" dirty="0" smtClean="0"/>
              </a:p>
              <a:p>
                <a:pPr marL="142875" indent="-142875" defTabSz="228600" hangingPunct="0"/>
                <a:r>
                  <a:rPr lang="en-US" sz="1200" kern="0" dirty="0"/>
                  <a:t> </a:t>
                </a:r>
                <a:r>
                  <a:rPr lang="en-US" sz="1200" kern="0" dirty="0" smtClean="0"/>
                  <a:t>  </a:t>
                </a:r>
                <a:r>
                  <a:rPr sz="1200" kern="0" dirty="0" smtClean="0"/>
                  <a:t>from </a:t>
                </a:r>
                <a:r>
                  <a:rPr sz="1200" kern="0" dirty="0"/>
                  <a:t>𝜋/k </a:t>
                </a:r>
              </a:p>
            </p:txBody>
          </p:sp>
        </p:grpSp>
        <p:sp>
          <p:nvSpPr>
            <p:cNvPr id="26" name="TextBox 25"/>
            <p:cNvSpPr txBox="1"/>
            <p:nvPr/>
          </p:nvSpPr>
          <p:spPr>
            <a:xfrm>
              <a:off x="7885651" y="5159146"/>
              <a:ext cx="3335657" cy="83099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1600" dirty="0" smtClean="0"/>
                <a:t>The measurement of the R</a:t>
              </a:r>
              <a:r>
                <a:rPr lang="en-US" altLang="ko-KR" sz="1600" baseline="-25000" dirty="0" smtClean="0"/>
                <a:t>12</a:t>
              </a:r>
              <a:r>
                <a:rPr lang="en-US" altLang="ko-KR" sz="1600" dirty="0" smtClean="0"/>
                <a:t> ratio</a:t>
              </a:r>
            </a:p>
            <a:p>
              <a:r>
                <a:rPr lang="en-US" altLang="ko-KR" sz="1600" dirty="0"/>
                <a:t>c</a:t>
              </a:r>
              <a:r>
                <a:rPr lang="en-US" altLang="ko-KR" sz="1600" dirty="0" smtClean="0"/>
                <a:t>an be used as a test of the LFU</a:t>
              </a:r>
            </a:p>
            <a:p>
              <a:r>
                <a:rPr lang="en-US" altLang="ko-KR" sz="1600" dirty="0" smtClean="0"/>
                <a:t>For E &gt; 600 GeV</a:t>
              </a:r>
              <a:endParaRPr lang="ko-KR" altLang="en-US" sz="1600" dirty="0"/>
            </a:p>
          </p:txBody>
        </p:sp>
      </p:grp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AC4E99-B888-4D59-B8BC-72844BD6B9F4}" type="slidenum">
              <a:rPr lang="ko-KR" altLang="en-US" smtClean="0"/>
              <a:t>16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5250136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altLang="ko-KR" dirty="0" smtClean="0"/>
              <a:t>Measurement of the NC/CC ratio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altLang="ko-KR" sz="2300" dirty="0"/>
              <a:t>Lepton identification </a:t>
            </a:r>
            <a:r>
              <a:rPr lang="en-US" altLang="ko-KR" sz="2300" dirty="0" smtClean="0"/>
              <a:t>of</a:t>
            </a:r>
            <a:r>
              <a:rPr lang="en-US" altLang="ko-KR" sz="2300" dirty="0" smtClean="0"/>
              <a:t> </a:t>
            </a:r>
            <a:r>
              <a:rPr lang="en-US" altLang="ko-KR" sz="2300" dirty="0"/>
              <a:t>the three different flavors </a:t>
            </a:r>
            <a:r>
              <a:rPr lang="en-US" altLang="ko-KR" sz="2300" dirty="0" smtClean="0"/>
              <a:t>allows </a:t>
            </a:r>
            <a:r>
              <a:rPr lang="en-US" altLang="ko-KR" sz="2300" dirty="0"/>
              <a:t>to </a:t>
            </a:r>
            <a:r>
              <a:rPr lang="en-US" altLang="ko-KR" sz="2300" dirty="0" smtClean="0"/>
              <a:t>distinguishing C</a:t>
            </a:r>
            <a:r>
              <a:rPr lang="en-US" altLang="ko-KR" sz="2300" dirty="0" smtClean="0"/>
              <a:t>harged-Current</a:t>
            </a:r>
            <a:r>
              <a:rPr lang="en-US" altLang="ko-KR" sz="2300" dirty="0" smtClean="0"/>
              <a:t> from Neutral-Current </a:t>
            </a:r>
            <a:r>
              <a:rPr lang="en-US" altLang="ko-KR" sz="2300" dirty="0"/>
              <a:t>interaction at SND@LHC</a:t>
            </a:r>
            <a:r>
              <a:rPr lang="en-US" altLang="ko-KR" sz="2300" dirty="0" smtClean="0"/>
              <a:t>.</a:t>
            </a:r>
          </a:p>
          <a:p>
            <a:r>
              <a:rPr lang="en-US" altLang="ko-KR" sz="2400" dirty="0" smtClean="0"/>
              <a:t>If differential neutrino and anti-neutrino flux are equal,</a:t>
            </a:r>
            <a:r>
              <a:rPr lang="en-US" altLang="ko-KR" sz="2400" dirty="0"/>
              <a:t> </a:t>
            </a:r>
            <a:r>
              <a:rPr lang="en-US" altLang="ko-KR" sz="2400" dirty="0" smtClean="0"/>
              <a:t/>
            </a:r>
            <a:br>
              <a:rPr lang="en-US" altLang="ko-KR" sz="2400" dirty="0" smtClean="0"/>
            </a:br>
            <a:r>
              <a:rPr lang="en-US" altLang="ko-KR" sz="2400" dirty="0" smtClean="0"/>
              <a:t>the NC/CC ratio can be written as</a:t>
            </a:r>
            <a:br>
              <a:rPr lang="en-US" altLang="ko-KR" sz="2400" dirty="0" smtClean="0"/>
            </a:br>
            <a:endParaRPr lang="en-US" altLang="ko-KR" sz="2400" dirty="0" smtClean="0"/>
          </a:p>
          <a:p>
            <a:endParaRPr lang="en-US" altLang="ko-KR" sz="2400" dirty="0"/>
          </a:p>
          <a:p>
            <a:pPr marL="0" indent="0">
              <a:buNone/>
            </a:pPr>
            <a:endParaRPr lang="en-US" altLang="ko-KR" sz="2400" dirty="0"/>
          </a:p>
          <a:p>
            <a:r>
              <a:rPr lang="en-US" altLang="ko-KR" sz="2400" dirty="0" smtClean="0"/>
              <a:t>In case of DIS, </a:t>
            </a:r>
            <a:r>
              <a:rPr lang="en-US" altLang="ko-KR" sz="2400" i="1" dirty="0" smtClean="0"/>
              <a:t>P</a:t>
            </a:r>
            <a:r>
              <a:rPr lang="en-US" altLang="ko-KR" sz="2400" dirty="0" smtClean="0"/>
              <a:t> can be written as</a:t>
            </a:r>
          </a:p>
        </p:txBody>
      </p:sp>
      <p:grpSp>
        <p:nvGrpSpPr>
          <p:cNvPr id="4" name="Immagine"/>
          <p:cNvGrpSpPr/>
          <p:nvPr/>
        </p:nvGrpSpPr>
        <p:grpSpPr>
          <a:xfrm>
            <a:off x="1012557" y="3372839"/>
            <a:ext cx="2587291" cy="967625"/>
            <a:chOff x="101600" y="101600"/>
            <a:chExt cx="5174579" cy="1935247"/>
          </a:xfrm>
        </p:grpSpPr>
        <p:pic>
          <p:nvPicPr>
            <p:cNvPr id="5" name="Immagine" descr="Immagine"/>
            <p:cNvPicPr>
              <a:picLocks noChangeAspect="1"/>
            </p:cNvPicPr>
            <p:nvPr/>
          </p:nvPicPr>
          <p:blipFill>
            <a:blip r:embed="rId2"/>
            <a:srcRect l="5080" t="14651" r="9294" b="14651"/>
            <a:stretch>
              <a:fillRect/>
            </a:stretch>
          </p:blipFill>
          <p:spPr>
            <a:xfrm>
              <a:off x="101600" y="101600"/>
              <a:ext cx="4971378" cy="1732046"/>
            </a:xfrm>
            <a:prstGeom prst="rect">
              <a:avLst/>
            </a:prstGeom>
            <a:ln>
              <a:noFill/>
            </a:ln>
            <a:effectLst/>
          </p:spPr>
        </p:pic>
        <p:pic>
          <p:nvPicPr>
            <p:cNvPr id="6" name="Immagine" descr="Immagine"/>
            <p:cNvPicPr>
              <a:picLocks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01600" y="101600"/>
              <a:ext cx="5174579" cy="1935247"/>
            </a:xfrm>
            <a:prstGeom prst="rect">
              <a:avLst/>
            </a:prstGeom>
            <a:effectLst/>
          </p:spPr>
        </p:pic>
      </p:grpSp>
      <p:grpSp>
        <p:nvGrpSpPr>
          <p:cNvPr id="11" name="Schermata 2021-01-13 alle 23.54.38.png"/>
          <p:cNvGrpSpPr/>
          <p:nvPr/>
        </p:nvGrpSpPr>
        <p:grpSpPr>
          <a:xfrm>
            <a:off x="999897" y="5003844"/>
            <a:ext cx="5953328" cy="852940"/>
            <a:chOff x="0" y="0"/>
            <a:chExt cx="11906654" cy="1705879"/>
          </a:xfrm>
        </p:grpSpPr>
        <p:pic>
          <p:nvPicPr>
            <p:cNvPr id="12" name="Schermata 2021-01-13 alle 23.54.38.png" descr="Schermata 2021-01-13 alle 23.54.38.png"/>
            <p:cNvPicPr>
              <a:picLocks noChangeAspect="1"/>
            </p:cNvPicPr>
            <p:nvPr/>
          </p:nvPicPr>
          <p:blipFill>
            <a:blip r:embed="rId4"/>
            <a:srcRect l="6382" t="18923" r="3925" b="6159"/>
            <a:stretch>
              <a:fillRect/>
            </a:stretch>
          </p:blipFill>
          <p:spPr>
            <a:xfrm>
              <a:off x="101600" y="101600"/>
              <a:ext cx="11703455" cy="1502680"/>
            </a:xfrm>
            <a:prstGeom prst="rect">
              <a:avLst/>
            </a:prstGeom>
            <a:ln>
              <a:noFill/>
            </a:ln>
            <a:effectLst/>
          </p:spPr>
        </p:pic>
        <p:pic>
          <p:nvPicPr>
            <p:cNvPr id="13" name="Schermata 2021-01-13 alle 23.54.38.png" descr="Schermata 2021-01-13 alle 23.54.38.png"/>
            <p:cNvPicPr>
              <a:picLocks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-1" y="0"/>
              <a:ext cx="11906656" cy="1705880"/>
            </a:xfrm>
            <a:prstGeom prst="rect">
              <a:avLst/>
            </a:prstGeom>
            <a:effectLst/>
          </p:spPr>
        </p:pic>
      </p:grpSp>
      <p:sp>
        <p:nvSpPr>
          <p:cNvPr id="14" name="TextBox 13"/>
          <p:cNvSpPr txBox="1"/>
          <p:nvPr/>
        </p:nvSpPr>
        <p:spPr>
          <a:xfrm>
            <a:off x="933656" y="5852165"/>
            <a:ext cx="338143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dirty="0" smtClean="0"/>
              <a:t>(For a tungsten target </a:t>
            </a:r>
            <a:r>
              <a:rPr lang="el-GR" altLang="ko-KR" dirty="0" smtClean="0"/>
              <a:t>λ</a:t>
            </a:r>
            <a:r>
              <a:rPr lang="en-US" altLang="ko-KR" dirty="0" smtClean="0"/>
              <a:t>=0.04)</a:t>
            </a:r>
            <a:endParaRPr lang="ko-KR" altLang="en-US" dirty="0"/>
          </a:p>
        </p:txBody>
      </p:sp>
      <p:sp>
        <p:nvSpPr>
          <p:cNvPr id="15" name="TextBox 14"/>
          <p:cNvSpPr txBox="1"/>
          <p:nvPr/>
        </p:nvSpPr>
        <p:spPr>
          <a:xfrm>
            <a:off x="7536597" y="3423526"/>
            <a:ext cx="4077848" cy="19389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000" dirty="0" smtClean="0"/>
              <a:t>- SND@LHC plans to measure</a:t>
            </a:r>
            <a:br>
              <a:rPr lang="en-US" altLang="ko-KR" sz="2000" dirty="0" smtClean="0"/>
            </a:br>
            <a:r>
              <a:rPr lang="en-US" altLang="ko-KR" sz="2000" dirty="0" smtClean="0"/>
              <a:t>  this ratio as a consistency test</a:t>
            </a:r>
            <a:br>
              <a:rPr lang="en-US" altLang="ko-KR" sz="2000" dirty="0" smtClean="0"/>
            </a:br>
            <a:r>
              <a:rPr lang="en-US" altLang="ko-KR" sz="2000" dirty="0" smtClean="0"/>
              <a:t>  of the Standard Model</a:t>
            </a:r>
            <a:br>
              <a:rPr lang="en-US" altLang="ko-KR" sz="2000" dirty="0" smtClean="0"/>
            </a:br>
            <a:endParaRPr lang="en-US" altLang="ko-KR" sz="2000" dirty="0" smtClean="0"/>
          </a:p>
          <a:p>
            <a:r>
              <a:rPr lang="en-US" altLang="ko-KR" sz="2000" dirty="0" smtClean="0"/>
              <a:t>- The systematic uncertainty 10%</a:t>
            </a:r>
            <a:br>
              <a:rPr lang="en-US" altLang="ko-KR" sz="2000" dirty="0" smtClean="0"/>
            </a:br>
            <a:r>
              <a:rPr lang="en-US" altLang="ko-KR" sz="2000" dirty="0" smtClean="0"/>
              <a:t>  The statistical error 5%</a:t>
            </a:r>
            <a:endParaRPr lang="ko-KR" altLang="en-US" sz="2000" dirty="0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AC4E99-B888-4D59-B8BC-72844BD6B9F4}" type="slidenum">
              <a:rPr lang="ko-KR" altLang="en-US" smtClean="0"/>
              <a:t>17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55542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Search for Feebly Interacting Particles</a:t>
            </a:r>
            <a:endParaRPr lang="ko-KR" altLang="en-US" dirty="0"/>
          </a:p>
        </p:txBody>
      </p:sp>
      <p:sp>
        <p:nvSpPr>
          <p:cNvPr id="5" name="내용 개체 틀 4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altLang="ko-KR" sz="2400" dirty="0" smtClean="0"/>
              <a:t>SND@LHC will also be capable of exploring models with FIPs</a:t>
            </a:r>
            <a:r>
              <a:rPr lang="en-US" altLang="ko-KR" sz="2400" dirty="0"/>
              <a:t>.</a:t>
            </a:r>
            <a:r>
              <a:rPr lang="en-US" altLang="ko-KR" sz="2400" dirty="0" smtClean="0"/>
              <a:t/>
            </a:r>
            <a:br>
              <a:rPr lang="en-US" altLang="ko-KR" sz="2400" dirty="0" smtClean="0"/>
            </a:br>
            <a:endParaRPr lang="ko-KR" altLang="en-US" sz="2400" dirty="0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9AA5BA-98FA-4C65-ACCD-07B4B90A532B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18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grpSp>
        <p:nvGrpSpPr>
          <p:cNvPr id="10" name="그룹 9"/>
          <p:cNvGrpSpPr/>
          <p:nvPr/>
        </p:nvGrpSpPr>
        <p:grpSpPr>
          <a:xfrm>
            <a:off x="1049554" y="2274197"/>
            <a:ext cx="9857717" cy="3243016"/>
            <a:chOff x="1049554" y="2483911"/>
            <a:chExt cx="9857717" cy="3243016"/>
          </a:xfrm>
        </p:grpSpPr>
        <p:pic>
          <p:nvPicPr>
            <p:cNvPr id="6" name="Immagine 5">
              <a:extLst>
                <a:ext uri="{FF2B5EF4-FFF2-40B4-BE49-F238E27FC236}">
                  <a16:creationId xmlns:a16="http://schemas.microsoft.com/office/drawing/2014/main" id="{88762350-354A-F393-1549-E826238E956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139331" y="4231773"/>
              <a:ext cx="4539486" cy="1388851"/>
            </a:xfrm>
            <a:prstGeom prst="rect">
              <a:avLst/>
            </a:prstGeom>
          </p:spPr>
        </p:pic>
        <p:pic>
          <p:nvPicPr>
            <p:cNvPr id="3" name="그림 2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499916" y="2585250"/>
              <a:ext cx="4407355" cy="3141677"/>
            </a:xfrm>
            <a:prstGeom prst="rect">
              <a:avLst/>
            </a:prstGeom>
          </p:spPr>
        </p:pic>
        <p:pic>
          <p:nvPicPr>
            <p:cNvPr id="8" name="그림 7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049554" y="2483911"/>
              <a:ext cx="4687119" cy="1531496"/>
            </a:xfrm>
            <a:prstGeom prst="rect">
              <a:avLst/>
            </a:prstGeom>
          </p:spPr>
        </p:pic>
      </p:grp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99867" y="5733579"/>
            <a:ext cx="6679378" cy="7366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049554" y="5825763"/>
            <a:ext cx="322665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000" dirty="0" smtClean="0"/>
              <a:t>A </a:t>
            </a:r>
            <a:r>
              <a:rPr lang="en-US" altLang="ko-KR" sz="2000" dirty="0" err="1" smtClean="0"/>
              <a:t>Leptophobic</a:t>
            </a:r>
            <a:r>
              <a:rPr lang="en-US" altLang="ko-KR" sz="2000" dirty="0" smtClean="0"/>
              <a:t> DM model</a:t>
            </a:r>
            <a:endParaRPr lang="ko-KR" altLang="en-US" sz="2000" dirty="0"/>
          </a:p>
        </p:txBody>
      </p:sp>
    </p:spTree>
    <p:extLst>
      <p:ext uri="{BB962C8B-B14F-4D97-AF65-F5344CB8AC3E}">
        <p14:creationId xmlns:p14="http://schemas.microsoft.com/office/powerpoint/2010/main" val="22419830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제목 3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altLang="ko-KR" sz="3800" dirty="0"/>
              <a:t>Observation of collider muon neutrinos</a:t>
            </a:r>
            <a:br>
              <a:rPr lang="en-US" altLang="ko-KR" sz="3800" dirty="0"/>
            </a:br>
            <a:endParaRPr lang="ko-KR" altLang="en-US" sz="3800" dirty="0"/>
          </a:p>
        </p:txBody>
      </p:sp>
      <p:sp>
        <p:nvSpPr>
          <p:cNvPr id="5" name="부제목 4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US" altLang="ko-KR" sz="2800" dirty="0" smtClean="0"/>
              <a:t>First </a:t>
            </a:r>
            <a:r>
              <a:rPr lang="en-US" altLang="ko-KR" sz="2800" dirty="0"/>
              <a:t>Physics Results</a:t>
            </a:r>
            <a:endParaRPr lang="ko-KR" altLang="en-US" sz="2800" b="1" dirty="0"/>
          </a:p>
        </p:txBody>
      </p:sp>
      <p:sp>
        <p:nvSpPr>
          <p:cNvPr id="2" name="슬라이드 번호 개체 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AC4E99-B888-4D59-B8BC-72844BD6B9F4}" type="slidenum">
              <a:rPr lang="ko-KR" altLang="en-US" smtClean="0"/>
              <a:t>19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5217353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96220" y="1318309"/>
            <a:ext cx="4303105" cy="37054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1817460" y="2222089"/>
            <a:ext cx="3413114" cy="89255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5200" dirty="0" smtClean="0"/>
              <a:t>SND@LHC</a:t>
            </a:r>
            <a:endParaRPr lang="ko-KR" altLang="en-US" sz="5200" dirty="0"/>
          </a:p>
        </p:txBody>
      </p:sp>
      <p:sp>
        <p:nvSpPr>
          <p:cNvPr id="2" name="슬라이드 번호 개체 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AC4E99-B888-4D59-B8BC-72844BD6B9F4}" type="slidenum">
              <a:rPr lang="ko-KR" altLang="en-US" smtClean="0"/>
              <a:t>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8845913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Observation of Collider </a:t>
            </a:r>
            <a:r>
              <a:rPr lang="en-US" altLang="ko-KR" dirty="0"/>
              <a:t>M</a:t>
            </a:r>
            <a:r>
              <a:rPr lang="en-US" altLang="ko-KR" dirty="0" smtClean="0"/>
              <a:t>uon </a:t>
            </a:r>
            <a:r>
              <a:rPr lang="en-US" altLang="ko-KR" dirty="0"/>
              <a:t>N</a:t>
            </a:r>
            <a:r>
              <a:rPr lang="en-US" altLang="ko-KR" dirty="0" smtClean="0"/>
              <a:t>eutrinos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altLang="ko-KR" sz="2400" dirty="0" smtClean="0"/>
              <a:t>SND@LHC reported the first observation of muon neutrinos from </a:t>
            </a:r>
            <a:br>
              <a:rPr lang="en-US" altLang="ko-KR" sz="2400" dirty="0" smtClean="0"/>
            </a:br>
            <a:r>
              <a:rPr lang="en-US" altLang="ko-KR" sz="2400" dirty="0" smtClean="0"/>
              <a:t>LHC collisions, </a:t>
            </a:r>
            <a:r>
              <a:rPr lang="en-US" altLang="ko-KR" sz="2400" b="1" dirty="0" smtClean="0"/>
              <a:t>using exclusively data from electronic detectors</a:t>
            </a:r>
            <a:r>
              <a:rPr lang="en-US" altLang="ko-KR" sz="2400" dirty="0" smtClean="0"/>
              <a:t>.</a:t>
            </a:r>
            <a:endParaRPr lang="ko-KR" altLang="en-US" sz="2400" dirty="0"/>
          </a:p>
        </p:txBody>
      </p:sp>
      <p:grpSp>
        <p:nvGrpSpPr>
          <p:cNvPr id="6" name="그룹 5"/>
          <p:cNvGrpSpPr/>
          <p:nvPr/>
        </p:nvGrpSpPr>
        <p:grpSpPr>
          <a:xfrm>
            <a:off x="2323756" y="2881617"/>
            <a:ext cx="7336173" cy="3307464"/>
            <a:chOff x="2229263" y="2767987"/>
            <a:chExt cx="7632806" cy="3579692"/>
          </a:xfrm>
        </p:grpSpPr>
        <p:pic>
          <p:nvPicPr>
            <p:cNvPr id="4" name="그림 3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2229263" y="2767987"/>
              <a:ext cx="7632806" cy="1220069"/>
            </a:xfrm>
            <a:prstGeom prst="rect">
              <a:avLst/>
            </a:prstGeom>
          </p:spPr>
        </p:pic>
        <p:pic>
          <p:nvPicPr>
            <p:cNvPr id="5" name="그림 4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772313" y="4065757"/>
              <a:ext cx="6471204" cy="2281922"/>
            </a:xfrm>
            <a:prstGeom prst="rect">
              <a:avLst/>
            </a:prstGeom>
          </p:spPr>
        </p:pic>
      </p:grp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AC4E99-B888-4D59-B8BC-72844BD6B9F4}" type="slidenum">
              <a:rPr lang="ko-KR" altLang="en-US" smtClean="0"/>
              <a:t>20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8761597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Integrated Luminosity (2022)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sz="2400" dirty="0" smtClean="0"/>
              <a:t>The</a:t>
            </a:r>
            <a:r>
              <a:rPr lang="en-US" altLang="ko-KR" sz="2400" dirty="0" smtClean="0"/>
              <a:t> </a:t>
            </a:r>
            <a:r>
              <a:rPr lang="en-US" altLang="ko-KR" sz="2400" dirty="0"/>
              <a:t>data set of proton-proton collisions at </a:t>
            </a:r>
            <a:r>
              <a:rPr lang="en-US" altLang="ko-KR" sz="2400" b="1" dirty="0"/>
              <a:t>13.6 </a:t>
            </a:r>
            <a:r>
              <a:rPr lang="en-US" altLang="ko-KR" sz="2400" b="1" dirty="0" err="1" smtClean="0"/>
              <a:t>TeV</a:t>
            </a:r>
            <a:r>
              <a:rPr lang="en-US" altLang="ko-KR" sz="2400" b="1" dirty="0" smtClean="0"/>
              <a:t>, </a:t>
            </a:r>
            <a:r>
              <a:rPr lang="en-US" altLang="ko-KR" sz="2200" dirty="0"/>
              <a:t>collected by SND@LHC in </a:t>
            </a:r>
            <a:r>
              <a:rPr lang="en-US" altLang="ko-KR" sz="2200" dirty="0" smtClean="0"/>
              <a:t>2022</a:t>
            </a:r>
            <a:r>
              <a:rPr lang="en-US" altLang="ko-KR" sz="2400" dirty="0" smtClean="0"/>
              <a:t>, </a:t>
            </a:r>
            <a:r>
              <a:rPr lang="en-US" altLang="ko-KR" sz="2400" dirty="0" smtClean="0"/>
              <a:t>was</a:t>
            </a:r>
            <a:r>
              <a:rPr lang="en-US" altLang="ko-KR" sz="2400" dirty="0" smtClean="0"/>
              <a:t> </a:t>
            </a:r>
            <a:r>
              <a:rPr lang="en-US" altLang="ko-KR" sz="2400" dirty="0"/>
              <a:t>used, corresponding to an integrated luminosity of </a:t>
            </a:r>
            <a:r>
              <a:rPr lang="en-US" altLang="ko-KR" sz="2400" b="1" dirty="0"/>
              <a:t>36.8 fb</a:t>
            </a:r>
            <a:r>
              <a:rPr lang="en-US" altLang="ko-KR" sz="2400" b="1" baseline="30000" dirty="0"/>
              <a:t>-1</a:t>
            </a:r>
            <a:r>
              <a:rPr lang="en-US" altLang="ko-KR" sz="2400" dirty="0"/>
              <a:t>.</a:t>
            </a:r>
          </a:p>
          <a:p>
            <a:endParaRPr lang="ko-KR" altLang="en-US" dirty="0"/>
          </a:p>
        </p:txBody>
      </p:sp>
      <p:pic>
        <p:nvPicPr>
          <p:cNvPr id="4" name="그림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55237" y="2650154"/>
            <a:ext cx="6894927" cy="3476010"/>
          </a:xfrm>
          <a:prstGeom prst="rect">
            <a:avLst/>
          </a:prstGeom>
        </p:spPr>
      </p:pic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C9AA5BA-98FA-4C65-ACCD-07B4B90A532B}" type="slidenum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pPr marL="0" marR="0" lvl="0" indent="0" algn="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</a:t>
            </a:fld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773572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Signature of muon neutrino interaction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altLang="ko-KR" sz="2400" dirty="0" smtClean="0"/>
              <a:t>In SND@LHC, the dominant CC process occurring for muon neutrinos is deep inelastic scattering.</a:t>
            </a:r>
          </a:p>
          <a:p>
            <a:r>
              <a:rPr lang="en-US" altLang="ko-KR" sz="2400" dirty="0" smtClean="0"/>
              <a:t>The signature of these interactions includes an isolated muon track in the muon system, associated with a hadronic shower (</a:t>
            </a:r>
            <a:r>
              <a:rPr lang="en-US" altLang="ko-KR" sz="2400" dirty="0" err="1" smtClean="0"/>
              <a:t>SciFi</a:t>
            </a:r>
            <a:r>
              <a:rPr lang="en-US" altLang="ko-KR" sz="2400" dirty="0" smtClean="0"/>
              <a:t> and HCAL)</a:t>
            </a:r>
            <a:endParaRPr lang="ko-KR" altLang="en-US" sz="24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09657" y="3589908"/>
            <a:ext cx="8259299" cy="24347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C9AA5BA-98FA-4C65-ACCD-07B4B90A532B}" type="slidenum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pPr marL="0" marR="0" lvl="0" indent="0" algn="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</a:t>
            </a:fld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  <p:pic>
        <p:nvPicPr>
          <p:cNvPr id="5" name="그림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0216" y="3734808"/>
            <a:ext cx="2722621" cy="21449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03501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Analysis strategy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altLang="ko-KR" sz="2400" dirty="0" smtClean="0"/>
              <a:t>Expected number of </a:t>
            </a:r>
            <a:r>
              <a:rPr lang="el-GR" altLang="ko-KR" sz="2400" dirty="0"/>
              <a:t>ν</a:t>
            </a:r>
            <a:r>
              <a:rPr lang="el-GR" altLang="ko-KR" sz="2400" baseline="-25000" dirty="0"/>
              <a:t>μ</a:t>
            </a:r>
            <a:r>
              <a:rPr lang="en-US" altLang="ko-KR" sz="2400" dirty="0"/>
              <a:t> </a:t>
            </a:r>
            <a:r>
              <a:rPr lang="en-US" altLang="ko-KR" sz="2400" dirty="0" smtClean="0"/>
              <a:t>signal </a:t>
            </a:r>
            <a:r>
              <a:rPr lang="en-US" altLang="ko-KR" sz="2400" dirty="0"/>
              <a:t>~</a:t>
            </a:r>
            <a:r>
              <a:rPr lang="en-US" altLang="ko-KR" sz="2400" dirty="0" smtClean="0"/>
              <a:t>             (target mass </a:t>
            </a:r>
            <a:r>
              <a:rPr lang="en-US" altLang="ko-KR" sz="2400" dirty="0"/>
              <a:t>792 kg, 36.8 </a:t>
            </a:r>
            <a:r>
              <a:rPr lang="en-US" altLang="ko-KR" sz="2400" dirty="0" smtClean="0"/>
              <a:t>fb</a:t>
            </a:r>
            <a:r>
              <a:rPr lang="en-US" altLang="ko-KR" sz="2400" baseline="30000" dirty="0" smtClean="0"/>
              <a:t>-1</a:t>
            </a:r>
            <a:r>
              <a:rPr lang="en-US" altLang="ko-KR" sz="2400" dirty="0" smtClean="0"/>
              <a:t>)</a:t>
            </a:r>
          </a:p>
          <a:p>
            <a:r>
              <a:rPr lang="en-US" altLang="ko-KR" sz="2400" dirty="0" smtClean="0"/>
              <a:t>Background : ~ 10</a:t>
            </a:r>
            <a:r>
              <a:rPr lang="en-US" altLang="ko-KR" sz="2400" baseline="30000" dirty="0" smtClean="0"/>
              <a:t>9</a:t>
            </a:r>
            <a:r>
              <a:rPr lang="en-US" altLang="ko-KR" sz="2400" dirty="0" smtClean="0"/>
              <a:t> muons reaching the detector location.</a:t>
            </a:r>
            <a:br>
              <a:rPr lang="en-US" altLang="ko-KR" sz="2400" dirty="0" smtClean="0"/>
            </a:br>
            <a:r>
              <a:rPr lang="en-US" altLang="ko-KR" sz="2400" dirty="0" smtClean="0"/>
              <a:t/>
            </a:r>
            <a:br>
              <a:rPr lang="en-US" altLang="ko-KR" sz="2400" dirty="0" smtClean="0"/>
            </a:br>
            <a:r>
              <a:rPr lang="en-US" altLang="ko-KR" sz="2400" dirty="0" smtClean="0"/>
              <a:t/>
            </a:r>
            <a:br>
              <a:rPr lang="en-US" altLang="ko-KR" sz="2400" dirty="0" smtClean="0"/>
            </a:br>
            <a:r>
              <a:rPr lang="en-US" altLang="ko-KR" sz="2400" dirty="0" smtClean="0"/>
              <a:t/>
            </a:r>
            <a:br>
              <a:rPr lang="en-US" altLang="ko-KR" sz="2400" dirty="0" smtClean="0"/>
            </a:br>
            <a:r>
              <a:rPr lang="en-US" altLang="ko-KR" sz="2400" dirty="0" smtClean="0"/>
              <a:t/>
            </a:r>
            <a:br>
              <a:rPr lang="en-US" altLang="ko-KR" sz="2400" dirty="0" smtClean="0"/>
            </a:br>
            <a:r>
              <a:rPr lang="en-US" altLang="ko-KR" sz="2400" dirty="0" smtClean="0"/>
              <a:t/>
            </a:r>
            <a:br>
              <a:rPr lang="en-US" altLang="ko-KR" sz="2400" dirty="0" smtClean="0"/>
            </a:br>
            <a:r>
              <a:rPr lang="en-US" altLang="ko-KR" sz="2400" dirty="0" smtClean="0"/>
              <a:t/>
            </a:r>
            <a:br>
              <a:rPr lang="en-US" altLang="ko-KR" sz="2400" dirty="0" smtClean="0"/>
            </a:br>
            <a:endParaRPr lang="en-US" altLang="ko-KR" sz="2400" dirty="0" smtClean="0"/>
          </a:p>
          <a:p>
            <a:endParaRPr lang="en-US" altLang="ko-KR" sz="2400" dirty="0" smtClean="0"/>
          </a:p>
          <a:p>
            <a:pPr marL="0" indent="0">
              <a:buNone/>
            </a:pPr>
            <a:endParaRPr lang="ko-KR" altLang="en-US" sz="24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74289" y="1679863"/>
            <a:ext cx="1209675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640131" y="5311908"/>
            <a:ext cx="1007788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marR="0" lvl="0" indent="-34290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altLang="ko-KR" sz="2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t>Need a selection with strong rejection power for a very clean </a:t>
            </a:r>
            <a:r>
              <a:rPr lang="en-US" altLang="ko-KR" sz="2400" dirty="0" smtClean="0">
                <a:solidFill>
                  <a:prstClr val="black"/>
                </a:solidFill>
                <a:latin typeface="맑은 고딕"/>
                <a:ea typeface="맑은 고딕" panose="020B0503020000020004" pitchFamily="50" charset="-127"/>
              </a:rPr>
              <a:t>signal</a:t>
            </a:r>
            <a:r>
              <a:rPr kumimoji="0" lang="en-US" altLang="ko-KR" sz="2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t>.</a:t>
            </a:r>
            <a:endParaRPr kumimoji="0" lang="ko-KR" alt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  <p:grpSp>
        <p:nvGrpSpPr>
          <p:cNvPr id="7" name="그룹 6"/>
          <p:cNvGrpSpPr/>
          <p:nvPr/>
        </p:nvGrpSpPr>
        <p:grpSpPr>
          <a:xfrm>
            <a:off x="601307" y="2812312"/>
            <a:ext cx="5320153" cy="2070870"/>
            <a:chOff x="775846" y="2895442"/>
            <a:chExt cx="5320153" cy="2070870"/>
          </a:xfrm>
        </p:grpSpPr>
        <p:pic>
          <p:nvPicPr>
            <p:cNvPr id="1028" name="Picture 4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75846" y="2895442"/>
              <a:ext cx="5320153" cy="181645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5" name="TextBox 4"/>
            <p:cNvSpPr txBox="1"/>
            <p:nvPr/>
          </p:nvSpPr>
          <p:spPr>
            <a:xfrm>
              <a:off x="1213629" y="4596980"/>
              <a:ext cx="133562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ko-KR" sz="1800" b="0" i="0" u="none" strike="noStrike" kern="1200" cap="none" spc="0" normalizeH="0" baseline="0" noProof="0" dirty="0" err="1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맑은 고딕"/>
                  <a:ea typeface="맑은 고딕" panose="020B0503020000020004" pitchFamily="50" charset="-127"/>
                  <a:cs typeface="+mn-cs"/>
                </a:rPr>
                <a:t>SciFi</a:t>
              </a:r>
              <a:r>
                <a:rPr kumimoji="0" lang="en-US" altLang="ko-KR" sz="1800" b="0" i="0" u="none" strike="noStrike" kern="120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맑은 고딕"/>
                  <a:ea typeface="맑은 고딕" panose="020B0503020000020004" pitchFamily="50" charset="-127"/>
                  <a:cs typeface="+mn-cs"/>
                </a:rPr>
                <a:t> tracks</a:t>
              </a:r>
              <a:endParaRPr kumimoji="0" lang="ko-KR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endParaRPr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4466363" y="4589029"/>
              <a:ext cx="116410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ko-KR" sz="1800" b="0" i="0" u="none" strike="noStrike" kern="120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맑은 고딕"/>
                  <a:ea typeface="맑은 고딕" panose="020B0503020000020004" pitchFamily="50" charset="-127"/>
                  <a:cs typeface="+mn-cs"/>
                </a:rPr>
                <a:t>DS tracks</a:t>
              </a:r>
              <a:endParaRPr kumimoji="0" lang="ko-KR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endParaRPr>
            </a:p>
          </p:txBody>
        </p:sp>
      </p:grpSp>
      <p:sp>
        <p:nvSpPr>
          <p:cNvPr id="6" name="TextBox 5"/>
          <p:cNvSpPr txBox="1"/>
          <p:nvPr/>
        </p:nvSpPr>
        <p:spPr>
          <a:xfrm>
            <a:off x="6384230" y="3003511"/>
            <a:ext cx="5307158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marR="0" lvl="0" indent="-28575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en-US" altLang="ko-KR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t>Muon flux measured </a:t>
            </a:r>
            <a:r>
              <a:rPr lang="en-US" altLang="ko-KR" dirty="0" smtClean="0">
                <a:solidFill>
                  <a:prstClr val="black"/>
                </a:solidFill>
                <a:latin typeface="맑은 고딕"/>
                <a:ea typeface="맑은 고딕" panose="020B0503020000020004" pitchFamily="50" charset="-127"/>
              </a:rPr>
              <a:t>with</a:t>
            </a:r>
            <a:r>
              <a:rPr kumimoji="0" lang="en-US" altLang="ko-KR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t> </a:t>
            </a:r>
            <a:r>
              <a:rPr kumimoji="0" lang="en-US" altLang="ko-KR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t>electronic detectors</a:t>
            </a: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t> </a:t>
            </a:r>
            <a:r>
              <a:rPr kumimoji="0" lang="en-US" altLang="ko-KR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t> ~ 2.07 x 10</a:t>
            </a:r>
            <a:r>
              <a:rPr kumimoji="0" lang="en-US" altLang="ko-KR" sz="1800" b="0" i="0" u="none" strike="noStrike" kern="1200" cap="none" spc="0" normalizeH="0" baseline="3000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t>4</a:t>
            </a:r>
            <a:r>
              <a:rPr kumimoji="0" lang="en-US" altLang="ko-KR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t> cm</a:t>
            </a:r>
            <a:r>
              <a:rPr kumimoji="0" lang="en-US" altLang="ko-KR" sz="1800" b="0" i="0" u="none" strike="noStrike" kern="1200" cap="none" spc="0" normalizeH="0" baseline="3000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t>-2</a:t>
            </a:r>
            <a:r>
              <a:rPr kumimoji="0" lang="en-US" altLang="ko-KR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t>/fb</a:t>
            </a:r>
            <a:r>
              <a:rPr kumimoji="0" lang="en-US" altLang="ko-KR" sz="1800" b="0" i="0" u="none" strike="noStrike" kern="1200" cap="none" spc="0" normalizeH="0" baseline="3000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t>-1</a:t>
            </a: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ko-K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  <a:p>
            <a:pPr marL="285750" marR="0" lvl="0" indent="-28575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en-US" altLang="ko-KR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t>The expected muon flux in the fiducial area</a:t>
            </a: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t> </a:t>
            </a:r>
            <a:r>
              <a:rPr kumimoji="0" lang="en-US" altLang="ko-KR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t> ~ 1.69</a:t>
            </a:r>
            <a:r>
              <a:rPr kumimoji="0" lang="en-US" altLang="ko-K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t> x 10</a:t>
            </a:r>
            <a:r>
              <a:rPr kumimoji="0" lang="en-US" altLang="ko-KR" sz="1800" b="0" i="0" u="none" strike="noStrike" kern="1200" cap="none" spc="0" normalizeH="0" baseline="30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t>4</a:t>
            </a:r>
            <a:r>
              <a:rPr kumimoji="0" lang="en-US" altLang="ko-K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t> cm</a:t>
            </a:r>
            <a:r>
              <a:rPr kumimoji="0" lang="en-US" altLang="ko-KR" sz="1800" b="0" i="0" u="none" strike="noStrike" kern="1200" cap="none" spc="0" normalizeH="0" baseline="30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t>-2</a:t>
            </a:r>
            <a:r>
              <a:rPr kumimoji="0" lang="en-US" altLang="ko-K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t>/fb</a:t>
            </a:r>
            <a:r>
              <a:rPr kumimoji="0" lang="en-US" altLang="ko-KR" sz="1800" b="0" i="0" u="none" strike="noStrike" kern="1200" cap="none" spc="0" normalizeH="0" baseline="30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t>-1</a:t>
            </a:r>
            <a:endParaRPr kumimoji="0" lang="ko-KR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8" name="슬라이드 번호 개체 틀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C9AA5BA-98FA-4C65-ACCD-07B4B90A532B}" type="slidenum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pPr marL="0" marR="0" lvl="0" indent="0" algn="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</a:t>
            </a:fld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365302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Signal Selection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5353360" y="1737356"/>
            <a:ext cx="6165214" cy="430887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marR="0" lvl="0" indent="-28575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l"/>
              <a:tabLst/>
              <a:defRPr/>
            </a:pPr>
            <a:r>
              <a:rPr kumimoji="0" lang="en-US" altLang="ko-KR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t>Fiducial </a:t>
            </a:r>
            <a:r>
              <a:rPr kumimoji="0" lang="en-US" altLang="ko-KR" sz="1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t>region </a:t>
            </a:r>
            <a:r>
              <a:rPr kumimoji="0" lang="en-US" altLang="ko-KR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t>cut </a:t>
            </a:r>
            <a:r>
              <a:rPr kumimoji="0" lang="en-US" altLang="ko-K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t>: reject charged particles </a:t>
            </a:r>
            <a:endParaRPr kumimoji="0" lang="en-US" altLang="ko-KR" sz="18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t>entering </a:t>
            </a:r>
            <a:r>
              <a:rPr kumimoji="0" lang="en-US" altLang="ko-K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t>from the front and sides of the </a:t>
            </a:r>
            <a:r>
              <a:rPr kumimoji="0" lang="en-US" altLang="ko-KR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t>detector.</a:t>
            </a:r>
            <a:br>
              <a:rPr kumimoji="0" lang="en-US" altLang="ko-KR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</a:br>
            <a:endParaRPr kumimoji="0" lang="en-US" altLang="ko-K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  <a:p>
            <a:pPr marL="285750" marR="0" lvl="0" indent="-28575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en-US" altLang="ko-KR" sz="1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t>Detector activity starts in the 3</a:t>
            </a:r>
            <a:r>
              <a:rPr kumimoji="0" lang="en-US" altLang="ko-KR" sz="1600" b="0" i="0" u="none" strike="noStrike" kern="1200" cap="none" spc="0" normalizeH="0" baseline="3000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t>rd</a:t>
            </a:r>
            <a:r>
              <a:rPr kumimoji="0" lang="en-US" altLang="ko-KR" sz="1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t> or 4</a:t>
            </a:r>
            <a:r>
              <a:rPr kumimoji="0" lang="en-US" altLang="ko-KR" sz="1600" b="0" i="0" u="none" strike="noStrike" kern="1200" cap="none" spc="0" normalizeH="0" baseline="3000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t>th</a:t>
            </a:r>
            <a:r>
              <a:rPr kumimoji="0" lang="en-US" altLang="ko-KR" sz="1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t> target walls</a:t>
            </a:r>
          </a:p>
          <a:p>
            <a:pPr marL="285750" marR="0" lvl="0" indent="-28575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en-US" altLang="ko-KR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t>C</a:t>
            </a:r>
            <a:r>
              <a:rPr kumimoji="0" lang="en-US" altLang="ko-KR" sz="1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t>onstrained in an inner XY region (25x26 cm</a:t>
            </a:r>
            <a:r>
              <a:rPr kumimoji="0" lang="en-US" altLang="ko-KR" sz="1600" b="0" i="0" u="none" strike="noStrike" kern="1200" cap="none" spc="0" normalizeH="0" baseline="3000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t>2</a:t>
            </a:r>
            <a:r>
              <a:rPr kumimoji="0" lang="en-US" altLang="ko-KR" sz="1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t>)</a:t>
            </a:r>
            <a:endParaRPr kumimoji="0" lang="en-US" altLang="ko-KR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  <a:p>
            <a:pPr marL="285750" marR="0" lvl="0" indent="-28575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en-US" altLang="ko-KR" sz="1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t>Signal efficiency from MC ~ 7.5 %</a:t>
            </a:r>
          </a:p>
          <a:p>
            <a:pPr marL="285750" marR="0" lvl="0" indent="-28575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en-US" altLang="ko-KR" sz="1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t>Efficiency on data ~ 5.9 x 10</a:t>
            </a:r>
            <a:r>
              <a:rPr kumimoji="0" lang="en-US" altLang="ko-KR" sz="1600" b="0" i="0" u="none" strike="noStrike" kern="1200" cap="none" spc="0" normalizeH="0" baseline="3000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t>-5 </a:t>
            </a: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ko-K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  <a:p>
            <a:pPr marL="285750" marR="0" lvl="0" indent="-28575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l"/>
              <a:tabLst/>
              <a:defRPr/>
            </a:pPr>
            <a:r>
              <a:rPr kumimoji="0" lang="en-US" altLang="ko-KR" sz="1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t>Neutrino ID cut </a:t>
            </a:r>
            <a:r>
              <a:rPr kumimoji="0" lang="en-US" altLang="ko-KR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t>: select signal-like signature patterns.</a:t>
            </a: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ko-K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  <a:p>
            <a:pPr marL="285750" marR="0" lvl="0" indent="-28575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en-US" altLang="ko-KR" sz="1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t>Large hadronic activity in the calorimetric system</a:t>
            </a:r>
          </a:p>
          <a:p>
            <a:pPr marL="285750" marR="0" lvl="0" indent="-28575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en-US" altLang="ko-KR" sz="1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t>A clean outgoing muon track in the muon system</a:t>
            </a:r>
          </a:p>
          <a:p>
            <a:pPr marL="285750" marR="0" lvl="0" indent="-28575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en-US" altLang="ko-KR" sz="1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t>Hit time </a:t>
            </a:r>
            <a:r>
              <a:rPr kumimoji="0" lang="en-US" altLang="ko-KR" sz="1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t>distribution consistent </a:t>
            </a:r>
            <a:r>
              <a:rPr kumimoji="0" lang="en-US" altLang="ko-KR" sz="1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t>with an event from the </a:t>
            </a:r>
            <a:r>
              <a:rPr kumimoji="0" lang="en-US" altLang="ko-KR" sz="1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t>IP1</a:t>
            </a:r>
            <a:r>
              <a:rPr kumimoji="0" lang="en-US" altLang="ko-KR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t/>
            </a:r>
            <a:br>
              <a:rPr kumimoji="0" lang="en-US" altLang="ko-KR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</a:br>
            <a:endParaRPr kumimoji="0" lang="en-US" altLang="ko-KR" sz="18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  <a:p>
            <a:pPr marL="285750" marR="0" lvl="0" indent="-28575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en-US" altLang="ko-KR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t>Overall efficiency on signal (MC) ~ 2.7 %</a:t>
            </a:r>
          </a:p>
          <a:p>
            <a:pPr marL="285750" marR="0" lvl="0" indent="-28575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en-US" altLang="ko-KR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t>Overall efficiency on data ~ 10</a:t>
            </a:r>
            <a:r>
              <a:rPr kumimoji="0" lang="en-US" altLang="ko-KR" sz="1800" b="0" i="0" u="none" strike="noStrike" kern="1200" cap="none" spc="0" normalizeH="0" baseline="3000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t>-9</a:t>
            </a:r>
            <a:endParaRPr kumimoji="0" lang="ko-KR" altLang="en-US" sz="1800" b="0" i="0" u="none" strike="noStrike" kern="1200" cap="none" spc="0" normalizeH="0" baseline="3000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  <p:pic>
        <p:nvPicPr>
          <p:cNvPr id="6" name="그림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3091" y="1690935"/>
            <a:ext cx="4718648" cy="376220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072409" y="5336764"/>
            <a:ext cx="341779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t>Display of a </a:t>
            </a:r>
            <a:r>
              <a:rPr kumimoji="0" lang="el-GR" altLang="ko-KR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맑은 고딕" panose="020B0503020000020004" pitchFamily="50" charset="-127"/>
                <a:cs typeface="+mn-cs"/>
              </a:rPr>
              <a:t>ν</a:t>
            </a:r>
            <a:r>
              <a:rPr kumimoji="0" lang="el-GR" altLang="ko-KR" sz="1600" b="0" i="0" u="none" strike="noStrike" kern="1200" cap="none" spc="0" normalizeH="0" baseline="-25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맑은 고딕" panose="020B0503020000020004" pitchFamily="50" charset="-127"/>
                <a:cs typeface="+mn-cs"/>
              </a:rPr>
              <a:t>μ </a:t>
            </a:r>
            <a:r>
              <a:rPr kumimoji="0" lang="en-US" altLang="ko-KR" sz="1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t>CC candidate event</a:t>
            </a:r>
            <a:endParaRPr kumimoji="0" lang="ko-KR" alt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C9AA5BA-98FA-4C65-ACCD-07B4B90A532B}" type="slidenum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pPr marL="0" marR="0" lvl="0" indent="0" algn="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24</a:t>
            </a:fld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84654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Backgrounds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altLang="ko-KR" sz="2000" b="1" dirty="0" smtClean="0"/>
              <a:t>Penetrating Muons </a:t>
            </a:r>
            <a:r>
              <a:rPr lang="en-US" altLang="ko-KR" sz="2000" dirty="0" smtClean="0"/>
              <a:t>: Muons are not vetoed and </a:t>
            </a:r>
            <a:r>
              <a:rPr lang="en-US" altLang="ko-KR" sz="2000" dirty="0" smtClean="0"/>
              <a:t>produce</a:t>
            </a:r>
            <a:r>
              <a:rPr lang="en-US" altLang="ko-KR" sz="2000" dirty="0" smtClean="0"/>
              <a:t> </a:t>
            </a:r>
            <a:r>
              <a:rPr lang="en-US" altLang="ko-KR" sz="2000" dirty="0" smtClean="0"/>
              <a:t>showers in the detector </a:t>
            </a:r>
          </a:p>
          <a:p>
            <a:endParaRPr lang="en-US" altLang="ko-KR" sz="2400" dirty="0"/>
          </a:p>
          <a:p>
            <a:endParaRPr lang="en-US" altLang="ko-KR" sz="2400" dirty="0" smtClean="0"/>
          </a:p>
          <a:p>
            <a:endParaRPr lang="en-US" altLang="ko-KR" sz="2400" dirty="0"/>
          </a:p>
          <a:p>
            <a:pPr marL="0" indent="0">
              <a:buNone/>
            </a:pPr>
            <a:r>
              <a:rPr lang="en-US" altLang="ko-KR" sz="2400" dirty="0" smtClean="0"/>
              <a:t/>
            </a:r>
            <a:br>
              <a:rPr lang="en-US" altLang="ko-KR" sz="2400" dirty="0" smtClean="0"/>
            </a:br>
            <a:endParaRPr lang="en-US" altLang="ko-KR" sz="2400" dirty="0"/>
          </a:p>
          <a:p>
            <a:r>
              <a:rPr lang="en-US" altLang="ko-KR" sz="2000" b="1" dirty="0" smtClean="0"/>
              <a:t>Muon-induced neutral particles </a:t>
            </a:r>
            <a:r>
              <a:rPr lang="en-US" altLang="ko-KR" sz="2000" dirty="0" smtClean="0"/>
              <a:t>: Muons can interact in surrounding material, producing</a:t>
            </a:r>
          </a:p>
          <a:p>
            <a:pPr marL="0" indent="0">
              <a:buNone/>
            </a:pPr>
            <a:r>
              <a:rPr lang="en-US" altLang="ko-KR" sz="2000" dirty="0"/>
              <a:t> </a:t>
            </a:r>
            <a:r>
              <a:rPr lang="en-US" altLang="ko-KR" sz="2000" dirty="0" smtClean="0"/>
              <a:t>                                                 neutral particles which mimic neutrino interactions</a:t>
            </a:r>
            <a:endParaRPr lang="ko-KR" altLang="en-US" sz="2000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4929" y="2121685"/>
            <a:ext cx="4272743" cy="17492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0426" y="2283074"/>
            <a:ext cx="6024791" cy="16044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2615" y="4588564"/>
            <a:ext cx="4223624" cy="16045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4" name="그룹 3"/>
          <p:cNvGrpSpPr/>
          <p:nvPr/>
        </p:nvGrpSpPr>
        <p:grpSpPr>
          <a:xfrm>
            <a:off x="5336760" y="5278480"/>
            <a:ext cx="5087397" cy="418435"/>
            <a:chOff x="5336759" y="5278390"/>
            <a:chExt cx="5087397" cy="418435"/>
          </a:xfrm>
        </p:grpSpPr>
        <p:pic>
          <p:nvPicPr>
            <p:cNvPr id="3078" name="Picture 6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336759" y="5278390"/>
              <a:ext cx="3092335" cy="41843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081" name="Picture 9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553792" y="5304746"/>
              <a:ext cx="1870364" cy="3273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C9AA5BA-98FA-4C65-ACCD-07B4B90A532B}" type="slidenum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pPr marL="0" marR="0" lvl="0" indent="0" algn="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25</a:t>
            </a:fld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672094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Observation of muon neutrinos 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altLang="ko-KR" sz="2400" dirty="0" smtClean="0"/>
              <a:t>After selection cuts, 8</a:t>
            </a:r>
            <a:r>
              <a:rPr lang="el-GR" altLang="ko-KR" sz="2400" dirty="0"/>
              <a:t> ν</a:t>
            </a:r>
            <a:r>
              <a:rPr lang="el-GR" altLang="ko-KR" sz="2400" baseline="-25000" dirty="0"/>
              <a:t>μ</a:t>
            </a:r>
            <a:r>
              <a:rPr lang="en-US" altLang="ko-KR" sz="2400" dirty="0" smtClean="0"/>
              <a:t> interaction candidate events remain (4.2 expected)</a:t>
            </a:r>
          </a:p>
          <a:p>
            <a:r>
              <a:rPr lang="en-US" altLang="ko-KR" sz="2400" dirty="0" smtClean="0"/>
              <a:t>An estimated background of 0.086 events</a:t>
            </a:r>
          </a:p>
          <a:p>
            <a:r>
              <a:rPr lang="en-US" altLang="ko-KR" sz="2400" dirty="0" smtClean="0"/>
              <a:t>A significance of 6.8 standard deviations for the observed </a:t>
            </a:r>
            <a:r>
              <a:rPr lang="el-GR" altLang="ko-KR" sz="2400" dirty="0"/>
              <a:t>ν</a:t>
            </a:r>
            <a:r>
              <a:rPr lang="el-GR" altLang="ko-KR" sz="2400" baseline="-25000" dirty="0"/>
              <a:t>μ</a:t>
            </a:r>
            <a:r>
              <a:rPr lang="en-US" altLang="ko-KR" sz="2400" dirty="0"/>
              <a:t> </a:t>
            </a:r>
            <a:r>
              <a:rPr lang="en-US" altLang="ko-KR" sz="2400" dirty="0" smtClean="0"/>
              <a:t>signal</a:t>
            </a:r>
            <a:endParaRPr lang="ko-KR" altLang="en-US" sz="2400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34232" y="3233378"/>
            <a:ext cx="3379153" cy="3181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12900" y="3241962"/>
            <a:ext cx="3890357" cy="31062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C9AA5BA-98FA-4C65-ACCD-07B4B90A532B}" type="slidenum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pPr marL="0" marR="0" lvl="0" indent="0" algn="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26</a:t>
            </a:fld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017892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ko-KR" dirty="0" smtClean="0"/>
              <a:t>Updated muon neutrino results (2022-2023)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dirty="0" smtClean="0"/>
              <a:t>32 events observed</a:t>
            </a:r>
            <a:endParaRPr lang="ko-KR" altLang="en-US" dirty="0"/>
          </a:p>
        </p:txBody>
      </p:sp>
      <p:pic>
        <p:nvPicPr>
          <p:cNvPr id="4" name="Google Shape;336;p36">
            <a:extLst>
              <a:ext uri="{FF2B5EF4-FFF2-40B4-BE49-F238E27FC236}">
                <a16:creationId xmlns:a16="http://schemas.microsoft.com/office/drawing/2014/main" id="{D9FDB1F8-87CE-A3B9-24DA-6FCE9556889C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713287" y="2599184"/>
            <a:ext cx="4396044" cy="3471678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Google Shape;339;p36">
            <a:extLst>
              <a:ext uri="{FF2B5EF4-FFF2-40B4-BE49-F238E27FC236}">
                <a16:creationId xmlns:a16="http://schemas.microsoft.com/office/drawing/2014/main" id="{82CA28E9-FEA4-6B8C-0C64-97E924261F50}"/>
              </a:ext>
            </a:extLst>
          </p:cNvPr>
          <p:cNvSpPr txBox="1"/>
          <p:nvPr/>
        </p:nvSpPr>
        <p:spPr>
          <a:xfrm>
            <a:off x="5360740" y="1355992"/>
            <a:ext cx="4452607" cy="1308010"/>
          </a:xfrm>
          <a:prstGeom prst="rect">
            <a:avLst/>
          </a:prstGeom>
          <a:noFill/>
          <a:ln w="9525" cap="flat" cmpd="sng">
            <a:noFill/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>
              <a:lnSpc>
                <a:spcPct val="115000"/>
              </a:lnSpc>
            </a:pPr>
            <a:r>
              <a:rPr lang="en" sz="2000" dirty="0">
                <a:solidFill>
                  <a:schemeClr val="dk2"/>
                </a:solidFill>
                <a:latin typeface="Times New Roman" panose="02020603050405020304" pitchFamily="18" charset="0"/>
                <a:ea typeface="Questrial"/>
                <a:cs typeface="Times New Roman" panose="02020603050405020304" pitchFamily="18" charset="0"/>
                <a:sym typeface="Questrial"/>
              </a:rPr>
              <a:t>Events expected in 68.6 fb</a:t>
            </a:r>
            <a:r>
              <a:rPr lang="en" sz="2000" baseline="30000" dirty="0">
                <a:solidFill>
                  <a:schemeClr val="dk2"/>
                </a:solidFill>
                <a:latin typeface="Times New Roman" panose="02020603050405020304" pitchFamily="18" charset="0"/>
                <a:ea typeface="Questrial"/>
                <a:cs typeface="Times New Roman" panose="02020603050405020304" pitchFamily="18" charset="0"/>
                <a:sym typeface="Questrial"/>
              </a:rPr>
              <a:t>-1</a:t>
            </a:r>
            <a:endParaRPr sz="2000" baseline="30000" dirty="0">
              <a:solidFill>
                <a:schemeClr val="dk2"/>
              </a:solidFill>
              <a:latin typeface="Times New Roman" panose="02020603050405020304" pitchFamily="18" charset="0"/>
              <a:ea typeface="Questrial"/>
              <a:cs typeface="Times New Roman" panose="02020603050405020304" pitchFamily="18" charset="0"/>
              <a:sym typeface="Questrial"/>
            </a:endParaRPr>
          </a:p>
          <a:p>
            <a:pPr marL="609585" indent="-423323">
              <a:lnSpc>
                <a:spcPct val="115000"/>
              </a:lnSpc>
              <a:buClr>
                <a:schemeClr val="dk2"/>
              </a:buClr>
              <a:buSzPts val="1400"/>
              <a:buFont typeface="Questrial"/>
              <a:buChar char="●"/>
            </a:pPr>
            <a:r>
              <a:rPr lang="en" sz="2000" dirty="0">
                <a:solidFill>
                  <a:schemeClr val="dk2"/>
                </a:solidFill>
                <a:latin typeface="Times New Roman" panose="02020603050405020304" pitchFamily="18" charset="0"/>
                <a:ea typeface="Questrial"/>
                <a:cs typeface="Times New Roman" panose="02020603050405020304" pitchFamily="18" charset="0"/>
                <a:sym typeface="Questrial"/>
              </a:rPr>
              <a:t>Signal: 19.1± 4.1</a:t>
            </a:r>
            <a:endParaRPr sz="2000" dirty="0">
              <a:solidFill>
                <a:schemeClr val="dk2"/>
              </a:solidFill>
              <a:latin typeface="Times New Roman" panose="02020603050405020304" pitchFamily="18" charset="0"/>
              <a:ea typeface="Questrial"/>
              <a:cs typeface="Times New Roman" panose="02020603050405020304" pitchFamily="18" charset="0"/>
              <a:sym typeface="Questrial"/>
            </a:endParaRPr>
          </a:p>
          <a:p>
            <a:pPr marL="609585" indent="-423323">
              <a:lnSpc>
                <a:spcPct val="115000"/>
              </a:lnSpc>
              <a:buClr>
                <a:schemeClr val="dk2"/>
              </a:buClr>
              <a:buSzPts val="1400"/>
              <a:buFont typeface="Questrial"/>
              <a:buChar char="●"/>
            </a:pPr>
            <a:r>
              <a:rPr lang="en" sz="2000" dirty="0">
                <a:solidFill>
                  <a:schemeClr val="dk2"/>
                </a:solidFill>
                <a:latin typeface="Times New Roman" panose="02020603050405020304" pitchFamily="18" charset="0"/>
                <a:ea typeface="Questrial"/>
                <a:cs typeface="Times New Roman" panose="02020603050405020304" pitchFamily="18" charset="0"/>
                <a:sym typeface="Questrial"/>
              </a:rPr>
              <a:t>Neutral hadrons: 0.25 ± 0.06</a:t>
            </a:r>
            <a:endParaRPr sz="2000" b="1" dirty="0">
              <a:solidFill>
                <a:schemeClr val="dk2"/>
              </a:solidFill>
              <a:latin typeface="Times New Roman" panose="02020603050405020304" pitchFamily="18" charset="0"/>
              <a:ea typeface="Questrial"/>
              <a:cs typeface="Times New Roman" panose="02020603050405020304" pitchFamily="18" charset="0"/>
              <a:sym typeface="Questrial"/>
            </a:endParaRPr>
          </a:p>
        </p:txBody>
      </p:sp>
      <p:pic>
        <p:nvPicPr>
          <p:cNvPr id="6" name="Google Shape;345;p37">
            <a:extLst>
              <a:ext uri="{FF2B5EF4-FFF2-40B4-BE49-F238E27FC236}">
                <a16:creationId xmlns:a16="http://schemas.microsoft.com/office/drawing/2014/main" id="{3BA969AD-81A0-7A8F-5998-8599ED5079F7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323869" y="2878028"/>
            <a:ext cx="3450211" cy="3117511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Google Shape;348;p37">
            <a:extLst>
              <a:ext uri="{FF2B5EF4-FFF2-40B4-BE49-F238E27FC236}">
                <a16:creationId xmlns:a16="http://schemas.microsoft.com/office/drawing/2014/main" id="{CAF39DC2-93B8-BFA2-DE36-03005D6C9D40}"/>
              </a:ext>
            </a:extLst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977352" y="2802611"/>
            <a:ext cx="3279005" cy="3221205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슬라이드 번호 개체 틀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C9AA5BA-98FA-4C65-ACCD-07B4B90A532B}" type="slidenum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pPr marL="0" marR="0" lvl="0" indent="0" algn="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27</a:t>
            </a:fld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470250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제목 3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en-US" altLang="ko-KR" dirty="0" smtClean="0"/>
              <a:t>Observation of collider neutrinos </a:t>
            </a:r>
            <a:br>
              <a:rPr lang="en-US" altLang="ko-KR" dirty="0" smtClean="0"/>
            </a:br>
            <a:r>
              <a:rPr lang="en-US" altLang="ko-KR" dirty="0" smtClean="0"/>
              <a:t>without final state muons </a:t>
            </a:r>
            <a:endParaRPr lang="ko-KR" altLang="en-US" dirty="0"/>
          </a:p>
        </p:txBody>
      </p:sp>
      <p:sp>
        <p:nvSpPr>
          <p:cNvPr id="5" name="부제목 4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US" altLang="ko-KR" sz="3000" dirty="0" err="1" smtClean="0"/>
              <a:t>arXiv</a:t>
            </a:r>
            <a:r>
              <a:rPr lang="en-US" altLang="ko-KR" sz="3000" dirty="0" smtClean="0"/>
              <a:t>: 2411.18787</a:t>
            </a:r>
            <a:endParaRPr lang="ko-KR" altLang="en-US" sz="3000" dirty="0"/>
          </a:p>
        </p:txBody>
      </p:sp>
      <p:sp>
        <p:nvSpPr>
          <p:cNvPr id="2" name="슬라이드 번호 개체 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C9AA5BA-98FA-4C65-ACCD-07B4B90A532B}" type="slidenum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pPr marL="0" marR="0" lvl="0" indent="0" algn="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28</a:t>
            </a:fld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429212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4" name="그림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57212" y="905533"/>
            <a:ext cx="6851000" cy="1729200"/>
          </a:xfrm>
          <a:prstGeom prst="rect">
            <a:avLst/>
          </a:prstGeom>
        </p:spPr>
      </p:pic>
      <p:pic>
        <p:nvPicPr>
          <p:cNvPr id="6" name="그림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67289" y="3161064"/>
            <a:ext cx="7684000" cy="2235200"/>
          </a:xfrm>
          <a:prstGeom prst="rect">
            <a:avLst/>
          </a:prstGeom>
        </p:spPr>
      </p:pic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C9AA5BA-98FA-4C65-ACCD-07B4B90A532B}" type="slidenum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pPr marL="0" marR="0" lvl="0" indent="0" algn="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29</a:t>
            </a:fld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944252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altLang="ko-KR" dirty="0" smtClean="0"/>
              <a:t>SND@LHC experiment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altLang="ko-KR" sz="3200" dirty="0" smtClean="0"/>
              <a:t>The </a:t>
            </a:r>
            <a:r>
              <a:rPr lang="en-US" altLang="ko-KR" sz="3200" b="1" dirty="0" smtClean="0">
                <a:solidFill>
                  <a:srgbClr val="C00000"/>
                </a:solidFill>
              </a:rPr>
              <a:t>S</a:t>
            </a:r>
            <a:r>
              <a:rPr lang="en-US" altLang="ko-KR" sz="3200" dirty="0" smtClean="0"/>
              <a:t>cattering and </a:t>
            </a:r>
            <a:r>
              <a:rPr lang="en-US" altLang="ko-KR" sz="3200" b="1" dirty="0" smtClean="0">
                <a:solidFill>
                  <a:srgbClr val="C00000"/>
                </a:solidFill>
              </a:rPr>
              <a:t>N</a:t>
            </a:r>
            <a:r>
              <a:rPr lang="en-US" altLang="ko-KR" sz="3200" dirty="0" smtClean="0"/>
              <a:t>eutrino </a:t>
            </a:r>
            <a:r>
              <a:rPr lang="en-US" altLang="ko-KR" sz="3200" b="1" dirty="0" smtClean="0">
                <a:solidFill>
                  <a:srgbClr val="C00000"/>
                </a:solidFill>
              </a:rPr>
              <a:t>D</a:t>
            </a:r>
            <a:r>
              <a:rPr lang="en-US" altLang="ko-KR" sz="3200" dirty="0" smtClean="0"/>
              <a:t>etector at the LHC</a:t>
            </a:r>
          </a:p>
          <a:p>
            <a:endParaRPr lang="en-US" altLang="ko-KR" sz="3200" dirty="0"/>
          </a:p>
          <a:p>
            <a:endParaRPr lang="en-US" altLang="ko-KR" sz="3200" dirty="0" smtClean="0"/>
          </a:p>
          <a:p>
            <a:endParaRPr lang="en-US" altLang="ko-KR" sz="3200" dirty="0"/>
          </a:p>
          <a:p>
            <a:endParaRPr lang="en-US" altLang="ko-KR" sz="3200" dirty="0" smtClean="0"/>
          </a:p>
          <a:p>
            <a:pPr marL="0" indent="0">
              <a:buNone/>
            </a:pPr>
            <a:endParaRPr lang="en-US" altLang="ko-KR" sz="3200" dirty="0" smtClean="0"/>
          </a:p>
          <a:p>
            <a:pPr>
              <a:buFontTx/>
              <a:buChar char="-"/>
            </a:pPr>
            <a:r>
              <a:rPr lang="en-US" altLang="ko-KR" sz="1900" dirty="0" smtClean="0"/>
              <a:t>Located 480 m downstream of the ATLAS interaction </a:t>
            </a:r>
            <a:r>
              <a:rPr lang="en-US" altLang="ko-KR" sz="1900" dirty="0"/>
              <a:t>p</a:t>
            </a:r>
            <a:r>
              <a:rPr lang="en-US" altLang="ko-KR" sz="1900" dirty="0" smtClean="0"/>
              <a:t>oint along the beam collision axis </a:t>
            </a:r>
          </a:p>
          <a:p>
            <a:pPr>
              <a:buFontTx/>
              <a:buChar char="-"/>
            </a:pPr>
            <a:r>
              <a:rPr lang="en-US" altLang="ko-KR" sz="1900" dirty="0" smtClean="0"/>
              <a:t>Charged particles deflected by LHC magnets. 100 m rock absorbs residual hadrons</a:t>
            </a:r>
          </a:p>
          <a:p>
            <a:pPr>
              <a:buFontTx/>
              <a:buChar char="-"/>
            </a:pPr>
            <a:r>
              <a:rPr lang="en-US" altLang="ko-KR" sz="1900" dirty="0" smtClean="0"/>
              <a:t>However, neutrinos and (if exist) Feebly Interacting Particles can reach the detector</a:t>
            </a:r>
          </a:p>
          <a:p>
            <a:pPr>
              <a:buFontTx/>
              <a:buChar char="-"/>
            </a:pPr>
            <a:r>
              <a:rPr lang="en-US" altLang="ko-KR" sz="1900" dirty="0" smtClean="0"/>
              <a:t>The pseudo-rapidity range covered by the detector target  </a:t>
            </a:r>
            <a:r>
              <a:rPr lang="en-US" altLang="ko-KR" sz="1900" b="1" dirty="0" smtClean="0"/>
              <a:t>7.2 </a:t>
            </a:r>
            <a:r>
              <a:rPr lang="en-US" altLang="ko-KR" sz="1900" b="1" dirty="0"/>
              <a:t>&lt; </a:t>
            </a:r>
            <a:r>
              <a:rPr lang="el-GR" altLang="ko-KR" sz="1900" b="1" dirty="0"/>
              <a:t>η</a:t>
            </a:r>
            <a:r>
              <a:rPr lang="en-US" altLang="ko-KR" sz="1900" b="1" dirty="0"/>
              <a:t> &lt; </a:t>
            </a:r>
            <a:r>
              <a:rPr lang="en-US" altLang="ko-KR" sz="1900" b="1" dirty="0" smtClean="0"/>
              <a:t>8.4  </a:t>
            </a:r>
            <a:r>
              <a:rPr lang="en-US" altLang="ko-KR" sz="1900" dirty="0" smtClean="0"/>
              <a:t>(not explored before)</a:t>
            </a:r>
            <a:endParaRPr lang="ko-KR" altLang="en-US" sz="1900" dirty="0"/>
          </a:p>
        </p:txBody>
      </p:sp>
      <p:pic>
        <p:nvPicPr>
          <p:cNvPr id="5" name="그림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28807" y="2260698"/>
            <a:ext cx="7776647" cy="2500466"/>
          </a:xfrm>
          <a:prstGeom prst="rect">
            <a:avLst/>
          </a:prstGeom>
        </p:spPr>
      </p:pic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AC4E99-B888-4D59-B8BC-72844BD6B9F4}" type="slidenum">
              <a:rPr lang="ko-KR" altLang="en-US" smtClean="0"/>
              <a:t>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329625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Observation of neutrinos with no muons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sz="2800" dirty="0" smtClean="0"/>
              <a:t>Sensitive to CC interactions of either </a:t>
            </a:r>
            <a:r>
              <a:rPr lang="el-GR" altLang="ko-KR" sz="2800" dirty="0" smtClean="0"/>
              <a:t>ν</a:t>
            </a:r>
            <a:r>
              <a:rPr lang="en-US" altLang="ko-KR" sz="2800" baseline="-25000" dirty="0" smtClean="0"/>
              <a:t>e</a:t>
            </a:r>
            <a:r>
              <a:rPr lang="en-US" altLang="ko-KR" sz="2800" dirty="0" smtClean="0"/>
              <a:t> or </a:t>
            </a:r>
            <a:r>
              <a:rPr lang="el-GR" altLang="ko-KR" sz="2800" dirty="0" smtClean="0"/>
              <a:t>ν</a:t>
            </a:r>
            <a:r>
              <a:rPr lang="el-GR" altLang="ko-KR" sz="2800" baseline="-25000" dirty="0" smtClean="0"/>
              <a:t>τ</a:t>
            </a:r>
            <a:r>
              <a:rPr lang="en-US" altLang="ko-KR" sz="2800" dirty="0" smtClean="0"/>
              <a:t> </a:t>
            </a:r>
            <a:r>
              <a:rPr lang="en-US" altLang="ko-KR" sz="2800" dirty="0" smtClean="0"/>
              <a:t>flavor, </a:t>
            </a:r>
            <a:r>
              <a:rPr lang="en-US" altLang="ko-KR" sz="2800" dirty="0" smtClean="0"/>
              <a:t>as well as </a:t>
            </a:r>
            <a:r>
              <a:rPr lang="en-US" altLang="ko-KR" sz="2800" dirty="0" smtClean="0"/>
              <a:t/>
            </a:r>
            <a:br>
              <a:rPr lang="en-US" altLang="ko-KR" sz="2800" dirty="0" smtClean="0"/>
            </a:br>
            <a:r>
              <a:rPr lang="en-US" altLang="ko-KR" sz="2800" dirty="0" smtClean="0"/>
              <a:t>to neutral </a:t>
            </a:r>
            <a:r>
              <a:rPr lang="en-US" altLang="ko-KR" sz="2800" dirty="0" smtClean="0"/>
              <a:t>current (NC) neutrino interactions.</a:t>
            </a:r>
          </a:p>
          <a:p>
            <a:r>
              <a:rPr lang="en-US" altLang="ko-KR" sz="2800" dirty="0" smtClean="0"/>
              <a:t>Data sample used, collected in 2022 and 2023 ~ 68.6 fb</a:t>
            </a:r>
            <a:r>
              <a:rPr lang="en-US" altLang="ko-KR" sz="2800" baseline="30000" dirty="0" smtClean="0"/>
              <a:t>-1</a:t>
            </a:r>
            <a:endParaRPr lang="en-US" altLang="ko-KR" sz="2800" dirty="0" smtClean="0"/>
          </a:p>
          <a:p>
            <a:r>
              <a:rPr lang="en-US" altLang="ko-KR" sz="2800" dirty="0"/>
              <a:t>Select </a:t>
            </a:r>
            <a:r>
              <a:rPr lang="en-US" altLang="ko-KR" sz="2800" b="1" dirty="0"/>
              <a:t>muon-less shower-like events</a:t>
            </a:r>
          </a:p>
          <a:p>
            <a:endParaRPr lang="en-US" altLang="ko-KR" sz="3000" dirty="0" smtClean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7785" y="3797263"/>
            <a:ext cx="10652216" cy="23289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C9AA5BA-98FA-4C65-ACCD-07B4B90A532B}" type="slidenum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pPr marL="0" marR="0" lvl="0" indent="0" algn="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30</a:t>
            </a:fld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559117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Observation of neutrinos with no muons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sz="3000" b="1" dirty="0" smtClean="0"/>
              <a:t>Observed </a:t>
            </a:r>
            <a:r>
              <a:rPr lang="en-US" altLang="ko-KR" sz="3000" b="1" dirty="0"/>
              <a:t>9 events with </a:t>
            </a:r>
            <a:r>
              <a:rPr lang="en-US" altLang="ko-KR" sz="3000" b="1" dirty="0" smtClean="0"/>
              <a:t>6.4 sigma </a:t>
            </a:r>
            <a:r>
              <a:rPr lang="en-US" altLang="ko-KR" sz="3000" b="1" dirty="0"/>
              <a:t>significance </a:t>
            </a:r>
            <a:endParaRPr lang="en-US" altLang="ko-KR" sz="3000" b="1" dirty="0" smtClean="0"/>
          </a:p>
          <a:p>
            <a:pPr lvl="0"/>
            <a:r>
              <a:rPr lang="en-US" altLang="ko-KR" sz="2600" dirty="0" smtClean="0">
                <a:solidFill>
                  <a:prstClr val="black"/>
                </a:solidFill>
              </a:rPr>
              <a:t>(Expected </a:t>
            </a:r>
            <a:r>
              <a:rPr lang="en-US" altLang="ko-KR" sz="2600" dirty="0">
                <a:solidFill>
                  <a:prstClr val="black"/>
                </a:solidFill>
              </a:rPr>
              <a:t>7.2 signal events with 5.5 sigma </a:t>
            </a:r>
            <a:r>
              <a:rPr lang="en-US" altLang="ko-KR" sz="2600" dirty="0" smtClean="0">
                <a:solidFill>
                  <a:prstClr val="black"/>
                </a:solidFill>
              </a:rPr>
              <a:t>significance)</a:t>
            </a:r>
            <a:endParaRPr lang="en-US" altLang="ko-KR" sz="2600" dirty="0">
              <a:solidFill>
                <a:prstClr val="black"/>
              </a:solidFill>
            </a:endParaRPr>
          </a:p>
          <a:p>
            <a:endParaRPr lang="en-US" altLang="ko-KR" sz="2800" b="1" dirty="0"/>
          </a:p>
          <a:p>
            <a:endParaRPr lang="en-US" altLang="ko-KR" sz="3000" b="1" dirty="0" smtClean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87314" y="2961174"/>
            <a:ext cx="3270925" cy="32574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5299" y="2961174"/>
            <a:ext cx="4121601" cy="32574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C9AA5BA-98FA-4C65-ACCD-07B4B90A532B}" type="slidenum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pPr marL="0" marR="0" lvl="0" indent="0" algn="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31</a:t>
            </a:fld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929266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Observation of neutrinos with no muons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altLang="ko-KR" sz="3000" b="1" dirty="0" smtClean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69371" y="1859104"/>
            <a:ext cx="7925744" cy="29537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C9AA5BA-98FA-4C65-ACCD-07B4B90A532B}" type="slidenum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pPr marL="0" marR="0" lvl="0" indent="0" algn="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32</a:t>
            </a:fld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022498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Nuclear Emulsion Scanning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altLang="ko-KR" sz="2500" dirty="0" smtClean="0"/>
              <a:t>Ongoing vertex reconstruction              </a:t>
            </a:r>
            <a:r>
              <a:rPr lang="en-US" altLang="ko-KR" sz="2000" dirty="0" smtClean="0"/>
              <a:t>Emulsion scanned : 800 kg x 43 fb</a:t>
            </a:r>
            <a:r>
              <a:rPr lang="en-US" altLang="ko-KR" sz="2000" baseline="30000" dirty="0" smtClean="0"/>
              <a:t>-1</a:t>
            </a:r>
            <a:r>
              <a:rPr lang="en-US" altLang="ko-KR" sz="2000" dirty="0" smtClean="0"/>
              <a:t>   </a:t>
            </a:r>
            <a:endParaRPr lang="ko-KR" altLang="en-US" sz="2000" dirty="0"/>
          </a:p>
        </p:txBody>
      </p:sp>
      <p:grpSp>
        <p:nvGrpSpPr>
          <p:cNvPr id="4" name="그룹 3">
            <a:extLst>
              <a:ext uri="{FF2B5EF4-FFF2-40B4-BE49-F238E27FC236}">
                <a16:creationId xmlns:a16="http://schemas.microsoft.com/office/drawing/2014/main" id="{2B001571-8F88-46D2-AD6E-68311F4711A4}"/>
              </a:ext>
            </a:extLst>
          </p:cNvPr>
          <p:cNvGrpSpPr/>
          <p:nvPr/>
        </p:nvGrpSpPr>
        <p:grpSpPr>
          <a:xfrm>
            <a:off x="1001486" y="2226129"/>
            <a:ext cx="5736771" cy="3900034"/>
            <a:chOff x="466857" y="1066533"/>
            <a:chExt cx="8563766" cy="5653922"/>
          </a:xfrm>
        </p:grpSpPr>
        <p:pic>
          <p:nvPicPr>
            <p:cNvPr id="5" name="그림 4">
              <a:extLst>
                <a:ext uri="{FF2B5EF4-FFF2-40B4-BE49-F238E27FC236}">
                  <a16:creationId xmlns:a16="http://schemas.microsoft.com/office/drawing/2014/main" id="{222CBA62-B0D4-48EB-A9D5-AC0929C403C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66857" y="1203244"/>
              <a:ext cx="2550974" cy="2550974"/>
            </a:xfrm>
            <a:prstGeom prst="rect">
              <a:avLst/>
            </a:prstGeom>
          </p:spPr>
        </p:pic>
        <p:pic>
          <p:nvPicPr>
            <p:cNvPr id="6" name="그림 5">
              <a:extLst>
                <a:ext uri="{FF2B5EF4-FFF2-40B4-BE49-F238E27FC236}">
                  <a16:creationId xmlns:a16="http://schemas.microsoft.com/office/drawing/2014/main" id="{2A087B3A-03D5-467F-87EE-A68EB34E435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66857" y="3916387"/>
              <a:ext cx="2550974" cy="2550974"/>
            </a:xfrm>
            <a:prstGeom prst="rect">
              <a:avLst/>
            </a:prstGeom>
          </p:spPr>
        </p:pic>
        <p:pic>
          <p:nvPicPr>
            <p:cNvPr id="7" name="Immagine 4" descr="Immagine che contiene linea&#10;&#10;Descrizione generata automaticamente">
              <a:extLst>
                <a:ext uri="{FF2B5EF4-FFF2-40B4-BE49-F238E27FC236}">
                  <a16:creationId xmlns:a16="http://schemas.microsoft.com/office/drawing/2014/main" id="{913C59F3-A014-4EF6-B53C-D1582499EC46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083282" y="1066533"/>
              <a:ext cx="5947341" cy="2724937"/>
            </a:xfrm>
            <a:prstGeom prst="rect">
              <a:avLst/>
            </a:prstGeom>
          </p:spPr>
        </p:pic>
        <p:sp>
          <p:nvSpPr>
            <p:cNvPr id="8" name="직사각형 7">
              <a:extLst>
                <a:ext uri="{FF2B5EF4-FFF2-40B4-BE49-F238E27FC236}">
                  <a16:creationId xmlns:a16="http://schemas.microsoft.com/office/drawing/2014/main" id="{FBC595E1-ED5F-46B9-AEE2-8E4D31E73B4D}"/>
                </a:ext>
              </a:extLst>
            </p:cNvPr>
            <p:cNvSpPr/>
            <p:nvPr/>
          </p:nvSpPr>
          <p:spPr>
            <a:xfrm>
              <a:off x="3151649" y="1073270"/>
              <a:ext cx="2553904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ko-KR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맑은 고딕" panose="020B0503020000020004" pitchFamily="50" charset="-127"/>
                  <a:cs typeface="+mn-cs"/>
                </a:rPr>
                <a:t>Neutral</a:t>
              </a:r>
              <a:r>
                <a:rPr kumimoji="0" lang="ko-KR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맑은 고딕" panose="020B0503020000020004" pitchFamily="50" charset="-127"/>
                  <a:cs typeface="+mn-cs"/>
                </a:rPr>
                <a:t> </a:t>
              </a:r>
              <a:r>
                <a:rPr kumimoji="0" lang="en-US" altLang="ko-KR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맑은 고딕" panose="020B0503020000020004" pitchFamily="50" charset="-127"/>
                  <a:cs typeface="+mn-cs"/>
                </a:rPr>
                <a:t>vertex candidate</a:t>
              </a:r>
              <a:r>
                <a:rPr kumimoji="0" lang="ko-KR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맑은 고딕" panose="020B0503020000020004" pitchFamily="50" charset="-127"/>
                  <a:cs typeface="+mn-cs"/>
                </a:rPr>
                <a:t> </a:t>
              </a:r>
            </a:p>
          </p:txBody>
        </p:sp>
        <p:sp>
          <p:nvSpPr>
            <p:cNvPr id="9" name="직사각형 8">
              <a:extLst>
                <a:ext uri="{FF2B5EF4-FFF2-40B4-BE49-F238E27FC236}">
                  <a16:creationId xmlns:a16="http://schemas.microsoft.com/office/drawing/2014/main" id="{46FB12C0-88A7-497A-8C31-F9B83D3761EE}"/>
                </a:ext>
              </a:extLst>
            </p:cNvPr>
            <p:cNvSpPr/>
            <p:nvPr/>
          </p:nvSpPr>
          <p:spPr>
            <a:xfrm>
              <a:off x="6274339" y="3417654"/>
              <a:ext cx="2064989" cy="33855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it-IT" altLang="ko-KR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imes New Roman" panose="02020603050405020304" pitchFamily="18" charset="0"/>
                  <a:ea typeface="맑은 고딕" panose="020B0503020000020004" pitchFamily="50" charset="-127"/>
                  <a:cs typeface="Times New Roman" panose="02020603050405020304" pitchFamily="18" charset="0"/>
                </a:rPr>
                <a:t>6 tracks: plate 13 to 31</a:t>
              </a:r>
            </a:p>
          </p:txBody>
        </p:sp>
        <p:pic>
          <p:nvPicPr>
            <p:cNvPr id="10" name="그림 9">
              <a:extLst>
                <a:ext uri="{FF2B5EF4-FFF2-40B4-BE49-F238E27FC236}">
                  <a16:creationId xmlns:a16="http://schemas.microsoft.com/office/drawing/2014/main" id="{03CA665E-71BC-4BBD-93DB-39BC064E27E1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3648062" y="3849378"/>
              <a:ext cx="4817780" cy="2550974"/>
            </a:xfrm>
            <a:prstGeom prst="rect">
              <a:avLst/>
            </a:prstGeom>
          </p:spPr>
        </p:pic>
        <p:sp>
          <p:nvSpPr>
            <p:cNvPr id="11" name="직사각형 10">
              <a:extLst>
                <a:ext uri="{FF2B5EF4-FFF2-40B4-BE49-F238E27FC236}">
                  <a16:creationId xmlns:a16="http://schemas.microsoft.com/office/drawing/2014/main" id="{FF4922B4-A7ED-429F-B183-E26CB9EE7724}"/>
                </a:ext>
              </a:extLst>
            </p:cNvPr>
            <p:cNvSpPr/>
            <p:nvPr/>
          </p:nvSpPr>
          <p:spPr>
            <a:xfrm>
              <a:off x="3701761" y="5922945"/>
              <a:ext cx="2913490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ko-KR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맑은 고딕" panose="020B0503020000020004" pitchFamily="50" charset="-127"/>
                  <a:cs typeface="+mn-cs"/>
                </a:rPr>
                <a:t>Muon tracks </a:t>
              </a:r>
              <a:r>
                <a:rPr kumimoji="0" lang="en-US" altLang="ko-KR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맑은 고딕" panose="020B0503020000020004" pitchFamily="50" charset="-127"/>
                  <a:cs typeface="+mn-cs"/>
                </a:rPr>
                <a:t>starting from 1 mm</a:t>
              </a:r>
              <a:r>
                <a:rPr kumimoji="0" lang="en-US" altLang="ko-KR" sz="1400" b="0" i="0" u="none" strike="noStrike" kern="1200" cap="none" spc="0" normalizeH="0" baseline="3000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맑은 고딕" panose="020B0503020000020004" pitchFamily="50" charset="-127"/>
                  <a:cs typeface="+mn-cs"/>
                </a:rPr>
                <a:t>2</a:t>
              </a:r>
              <a:r>
                <a:rPr kumimoji="0" lang="en-US" altLang="ko-KR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맑은 고딕" panose="020B0503020000020004" pitchFamily="50" charset="-127"/>
                  <a:cs typeface="+mn-cs"/>
                </a:rPr>
                <a:t> </a:t>
              </a:r>
              <a:endParaRPr kumimoji="0" lang="ko-KR" alt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맑은 고딕" panose="020B0503020000020004" pitchFamily="50" charset="-127"/>
                <a:cs typeface="+mn-cs"/>
              </a:endParaRPr>
            </a:p>
          </p:txBody>
        </p:sp>
        <p:sp>
          <p:nvSpPr>
            <p:cNvPr id="12" name="직사각형 11">
              <a:extLst>
                <a:ext uri="{FF2B5EF4-FFF2-40B4-BE49-F238E27FC236}">
                  <a16:creationId xmlns:a16="http://schemas.microsoft.com/office/drawing/2014/main" id="{4844B8B2-41F8-43BB-B164-CED24D67E349}"/>
                </a:ext>
              </a:extLst>
            </p:cNvPr>
            <p:cNvSpPr/>
            <p:nvPr/>
          </p:nvSpPr>
          <p:spPr>
            <a:xfrm>
              <a:off x="4025156" y="6381901"/>
              <a:ext cx="3817840" cy="33855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it-IT" altLang="ko-KR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맑은 고딕" panose="020B0503020000020004" pitchFamily="50" charset="-127"/>
                  <a:cs typeface="Times New Roman" panose="02020603050405020304" pitchFamily="18" charset="0"/>
                </a:rPr>
                <a:t>Track density per 10 </a:t>
              </a:r>
              <a:r>
                <a:rPr kumimoji="0" lang="en-US" altLang="ko-KR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맑은 고딕" panose="020B0503020000020004" pitchFamily="50" charset="-127"/>
                  <a:cs typeface="Times New Roman" panose="02020603050405020304" pitchFamily="18" charset="0"/>
                </a:rPr>
                <a:t>fb</a:t>
              </a:r>
              <a:r>
                <a:rPr kumimoji="0" lang="it-IT" altLang="ko-KR" sz="1600" b="0" i="0" u="none" strike="noStrike" kern="1200" cap="none" spc="0" normalizeH="0" baseline="3000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맑은 고딕" panose="020B0503020000020004" pitchFamily="50" charset="-127"/>
                  <a:cs typeface="Times New Roman" panose="02020603050405020304" pitchFamily="18" charset="0"/>
                </a:rPr>
                <a:t>-1  </a:t>
              </a:r>
              <a:r>
                <a:rPr kumimoji="0" lang="it-IT" altLang="ko-KR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맑은 고딕" panose="020B0503020000020004" pitchFamily="50" charset="-127"/>
                  <a:cs typeface="Times New Roman" panose="02020603050405020304" pitchFamily="18" charset="0"/>
                  <a:sym typeface="Wingdings" panose="05000000000000000000" pitchFamily="2" charset="2"/>
                </a:rPr>
                <a:t></a:t>
              </a:r>
              <a:r>
                <a:rPr kumimoji="0" lang="it-IT" altLang="ko-KR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맑은 고딕" panose="020B0503020000020004" pitchFamily="50" charset="-127"/>
                  <a:cs typeface="Times New Roman" panose="02020603050405020304" pitchFamily="18" charset="0"/>
                </a:rPr>
                <a:t> ~10</a:t>
              </a:r>
              <a:r>
                <a:rPr kumimoji="0" lang="it-IT" altLang="ko-KR" sz="1600" b="0" i="0" u="none" strike="noStrike" kern="1200" cap="none" spc="0" normalizeH="0" baseline="3000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맑은 고딕" panose="020B0503020000020004" pitchFamily="50" charset="-127"/>
                  <a:cs typeface="Times New Roman" panose="02020603050405020304" pitchFamily="18" charset="0"/>
                </a:rPr>
                <a:t>5 </a:t>
              </a:r>
              <a:r>
                <a:rPr kumimoji="0" lang="it-IT" altLang="ko-KR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맑은 고딕" panose="020B0503020000020004" pitchFamily="50" charset="-127"/>
                  <a:cs typeface="Times New Roman" panose="02020603050405020304" pitchFamily="18" charset="0"/>
                </a:rPr>
                <a:t>tracks/cm</a:t>
              </a:r>
              <a:r>
                <a:rPr kumimoji="0" lang="it-IT" altLang="ko-KR" sz="1600" b="0" i="0" u="none" strike="noStrike" kern="1200" cap="none" spc="0" normalizeH="0" baseline="3000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맑은 고딕" panose="020B0503020000020004" pitchFamily="50" charset="-127"/>
                  <a:cs typeface="Times New Roman" panose="02020603050405020304" pitchFamily="18" charset="0"/>
                </a:rPr>
                <a:t>2</a:t>
              </a:r>
            </a:p>
          </p:txBody>
        </p:sp>
      </p:grpSp>
      <p:pic>
        <p:nvPicPr>
          <p:cNvPr id="13" name="그림 1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473554" y="2191588"/>
            <a:ext cx="3412446" cy="3908254"/>
          </a:xfrm>
          <a:prstGeom prst="rect">
            <a:avLst/>
          </a:prstGeom>
        </p:spPr>
      </p:pic>
      <p:sp>
        <p:nvSpPr>
          <p:cNvPr id="14" name="슬라이드 번호 개체 틀 1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C9AA5BA-98FA-4C65-ACCD-07B4B90A532B}" type="slidenum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pPr marL="0" marR="0" lvl="0" indent="0" algn="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33</a:t>
            </a:fld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880159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altLang="ko-KR" dirty="0" smtClean="0">
                <a:latin typeface="+mn-lt"/>
                <a:ea typeface="+mn-ea"/>
              </a:rPr>
              <a:t>SND@HL-LHC</a:t>
            </a:r>
            <a:endParaRPr lang="ko-KR" altLang="en-US" dirty="0">
              <a:latin typeface="+mn-lt"/>
              <a:ea typeface="+mn-ea"/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altLang="ko-KR" sz="2500" b="1" dirty="0" smtClean="0"/>
              <a:t>Silicon trackers </a:t>
            </a:r>
            <a:r>
              <a:rPr lang="en-US" altLang="ko-KR" sz="2500" dirty="0" smtClean="0"/>
              <a:t>will replace the emulsion </a:t>
            </a:r>
            <a:r>
              <a:rPr lang="en-US" altLang="ko-KR" sz="2500" dirty="0" smtClean="0"/>
              <a:t>films, enabling </a:t>
            </a:r>
            <a:r>
              <a:rPr lang="en-US" altLang="ko-KR" sz="2500" dirty="0" smtClean="0"/>
              <a:t>more efficient operation. A </a:t>
            </a:r>
            <a:r>
              <a:rPr lang="en-US" altLang="ko-KR" sz="2500" b="1" dirty="0" err="1" smtClean="0"/>
              <a:t>Magnetised</a:t>
            </a:r>
            <a:r>
              <a:rPr lang="en-US" altLang="ko-KR" sz="2500" b="1" dirty="0" smtClean="0"/>
              <a:t> Calorimeter </a:t>
            </a:r>
            <a:r>
              <a:rPr lang="en-US" altLang="ko-KR" sz="2500" dirty="0" smtClean="0"/>
              <a:t>will be installed to improve energy measurement and charge separation.</a:t>
            </a:r>
            <a:endParaRPr lang="ko-KR" altLang="en-US" sz="2500" dirty="0"/>
          </a:p>
        </p:txBody>
      </p:sp>
      <p:pic>
        <p:nvPicPr>
          <p:cNvPr id="4" name="그림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20633" y="3380635"/>
            <a:ext cx="8387443" cy="2535410"/>
          </a:xfrm>
          <a:prstGeom prst="rect">
            <a:avLst/>
          </a:prstGeom>
        </p:spPr>
      </p:pic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685510B-23F9-45D5-9314-EB8206982087}" type="slidenum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pPr marL="0" marR="0" lvl="0" indent="0" algn="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34</a:t>
            </a:fld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657094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altLang="ko-KR" dirty="0"/>
              <a:t>SND@LHC Collaboration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dirty="0"/>
              <a:t>150 members, 24 Institutes in </a:t>
            </a:r>
            <a:r>
              <a:rPr lang="en-US" altLang="ko-KR" dirty="0" smtClean="0"/>
              <a:t>14 </a:t>
            </a:r>
            <a:r>
              <a:rPr lang="en-US" altLang="ko-KR" dirty="0"/>
              <a:t>Countries and </a:t>
            </a:r>
            <a:r>
              <a:rPr lang="en-US" altLang="ko-KR" dirty="0" smtClean="0"/>
              <a:t>CERN.</a:t>
            </a:r>
          </a:p>
          <a:p>
            <a:r>
              <a:rPr lang="en-US" altLang="ko-KR" dirty="0" smtClean="0"/>
              <a:t>8 members, 4 Institutes in Korea.</a:t>
            </a:r>
            <a:endParaRPr lang="ko-KR" altLang="en-US" dirty="0"/>
          </a:p>
          <a:p>
            <a:endParaRPr lang="ko-KR" altLang="en-US" dirty="0"/>
          </a:p>
        </p:txBody>
      </p:sp>
      <p:pic>
        <p:nvPicPr>
          <p:cNvPr id="5" name="Picture 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44587" y="2263140"/>
            <a:ext cx="4828560" cy="3605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81807" y="3216169"/>
            <a:ext cx="3265632" cy="24022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그림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0084" y="3225686"/>
            <a:ext cx="3720008" cy="2394579"/>
          </a:xfrm>
          <a:prstGeom prst="rect">
            <a:avLst/>
          </a:prstGeom>
        </p:spPr>
      </p:pic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685510B-23F9-45D5-9314-EB8206982087}" type="slidenum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pPr marL="0" marR="0" lvl="0" indent="0" algn="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35</a:t>
            </a:fld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132331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l"/>
            <a:r>
              <a:rPr lang="en-US" altLang="ko-KR" dirty="0" smtClean="0"/>
              <a:t>  </a:t>
            </a:r>
            <a:r>
              <a:rPr lang="en-US" altLang="ko-KR" dirty="0" err="1" smtClean="0"/>
              <a:t>SHiP</a:t>
            </a:r>
            <a:r>
              <a:rPr lang="en-US" altLang="ko-KR" dirty="0" smtClean="0"/>
              <a:t> experiment </a:t>
            </a:r>
            <a:endParaRPr lang="ko-KR" altLang="en-US" dirty="0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ko-KR" altLang="en-US" dirty="0"/>
          </a:p>
        </p:txBody>
      </p:sp>
      <p:pic>
        <p:nvPicPr>
          <p:cNvPr id="4" name="그림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46239" y="1287258"/>
            <a:ext cx="3261817" cy="4351542"/>
          </a:xfrm>
          <a:prstGeom prst="rect">
            <a:avLst/>
          </a:prstGeom>
        </p:spPr>
      </p:pic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B699974-DE35-4AD8-9435-867A500E6CD3}" type="slidenum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pPr marL="0" marR="0" lvl="0" indent="0" algn="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36</a:t>
            </a:fld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215325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altLang="ko-KR" dirty="0" smtClean="0"/>
              <a:t>Where is New Physics?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altLang="ko-KR" sz="2400" dirty="0" smtClean="0"/>
              <a:t>No solid predictions </a:t>
            </a:r>
            <a:r>
              <a:rPr lang="en-US" altLang="ko-KR" sz="2400" dirty="0" smtClean="0"/>
              <a:t>about</a:t>
            </a:r>
            <a:r>
              <a:rPr lang="en-US" altLang="ko-KR" sz="2400" dirty="0" smtClean="0"/>
              <a:t> </a:t>
            </a:r>
            <a:r>
              <a:rPr lang="en-US" altLang="ko-KR" sz="2400" dirty="0" smtClean="0"/>
              <a:t>where it might appear</a:t>
            </a:r>
            <a:br>
              <a:rPr lang="en-US" altLang="ko-KR" sz="2400" dirty="0" smtClean="0"/>
            </a:br>
            <a:endParaRPr lang="en-US" altLang="ko-KR" sz="2400" dirty="0" smtClean="0"/>
          </a:p>
          <a:p>
            <a:r>
              <a:rPr lang="en-US" altLang="ko-KR" sz="2400" b="1" dirty="0" smtClean="0"/>
              <a:t>Energy Frontier</a:t>
            </a:r>
            <a:r>
              <a:rPr lang="en-US" altLang="ko-KR" sz="2400" dirty="0" smtClean="0"/>
              <a:t>: NP Particles are </a:t>
            </a:r>
            <a:r>
              <a:rPr lang="en-US" altLang="ko-KR" sz="2400" dirty="0" smtClean="0"/>
              <a:t>heavy and can only be observed at higher </a:t>
            </a:r>
            <a:r>
              <a:rPr lang="en-US" altLang="ko-KR" sz="2400" dirty="0" smtClean="0"/>
              <a:t>collision </a:t>
            </a:r>
            <a:r>
              <a:rPr lang="en-US" altLang="ko-KR" sz="2400" dirty="0" smtClean="0"/>
              <a:t>energies </a:t>
            </a:r>
            <a:r>
              <a:rPr lang="en-US" altLang="ko-KR" sz="2400" dirty="0" smtClean="0"/>
              <a:t>(ex. FCC-</a:t>
            </a:r>
            <a:r>
              <a:rPr lang="en-US" altLang="ko-KR" sz="2400" dirty="0" err="1" smtClean="0"/>
              <a:t>hh</a:t>
            </a:r>
            <a:r>
              <a:rPr lang="en-US" altLang="ko-KR" sz="2400" dirty="0" smtClean="0"/>
              <a:t>)</a:t>
            </a:r>
            <a:br>
              <a:rPr lang="en-US" altLang="ko-KR" sz="2400" dirty="0" smtClean="0"/>
            </a:br>
            <a:endParaRPr lang="en-US" altLang="ko-KR" sz="2400" dirty="0" smtClean="0"/>
          </a:p>
          <a:p>
            <a:r>
              <a:rPr lang="en-US" altLang="ko-KR" sz="2400" b="1" dirty="0" smtClean="0"/>
              <a:t>Intensity Frontier</a:t>
            </a:r>
            <a:r>
              <a:rPr lang="en-US" altLang="ko-KR" sz="2400" dirty="0" smtClean="0"/>
              <a:t>:</a:t>
            </a:r>
            <a:br>
              <a:rPr lang="en-US" altLang="ko-KR" sz="2400" dirty="0" smtClean="0"/>
            </a:br>
            <a:r>
              <a:rPr lang="en-US" altLang="ko-KR" sz="2400" dirty="0" smtClean="0"/>
              <a:t>NP particles are relatively light but </a:t>
            </a:r>
            <a:br>
              <a:rPr lang="en-US" altLang="ko-KR" sz="2400" dirty="0" smtClean="0"/>
            </a:br>
            <a:r>
              <a:rPr lang="en-US" altLang="ko-KR" sz="2400" dirty="0" smtClean="0"/>
              <a:t>interact only feebly with SM</a:t>
            </a:r>
            <a:br>
              <a:rPr lang="en-US" altLang="ko-KR" sz="2400" dirty="0" smtClean="0"/>
            </a:br>
            <a:r>
              <a:rPr lang="en-US" altLang="ko-KR" sz="2400" dirty="0" smtClean="0"/>
              <a:t/>
            </a:r>
            <a:br>
              <a:rPr lang="en-US" altLang="ko-KR" sz="2400" dirty="0" smtClean="0"/>
            </a:br>
            <a:r>
              <a:rPr lang="en-US" altLang="ko-KR" sz="2400" dirty="0" smtClean="0"/>
              <a:t>Intensity-Frontier Experiments</a:t>
            </a:r>
            <a:br>
              <a:rPr lang="en-US" altLang="ko-KR" sz="2400" dirty="0" smtClean="0"/>
            </a:br>
            <a:r>
              <a:rPr lang="en-US" altLang="ko-KR" sz="2400" dirty="0" smtClean="0">
                <a:sym typeface="Wingdings" panose="05000000000000000000" pitchFamily="2" charset="2"/>
              </a:rPr>
              <a:t> </a:t>
            </a:r>
            <a:r>
              <a:rPr lang="en-US" altLang="ko-KR" sz="2400" dirty="0" err="1" smtClean="0">
                <a:sym typeface="Wingdings" panose="05000000000000000000" pitchFamily="2" charset="2"/>
              </a:rPr>
              <a:t>SHiP</a:t>
            </a:r>
            <a:r>
              <a:rPr lang="en-US" altLang="ko-KR" sz="2400" dirty="0" smtClean="0">
                <a:sym typeface="Wingdings" panose="05000000000000000000" pitchFamily="2" charset="2"/>
              </a:rPr>
              <a:t> Experiment</a:t>
            </a:r>
            <a:endParaRPr lang="ko-KR" altLang="en-US" sz="2400" dirty="0"/>
          </a:p>
        </p:txBody>
      </p:sp>
      <p:pic>
        <p:nvPicPr>
          <p:cNvPr id="4" name="그림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52859" y="3200740"/>
            <a:ext cx="4343401" cy="2623073"/>
          </a:xfrm>
          <a:prstGeom prst="rect">
            <a:avLst/>
          </a:prstGeom>
        </p:spPr>
      </p:pic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AC4E99-B888-4D59-B8BC-72844BD6B9F4}" type="slidenum">
              <a:rPr lang="ko-KR" altLang="en-US" smtClean="0"/>
              <a:t>37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2650025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altLang="ko-KR" dirty="0" smtClean="0"/>
              <a:t>The </a:t>
            </a:r>
            <a:r>
              <a:rPr lang="en-US" altLang="ko-KR" dirty="0" err="1" smtClean="0"/>
              <a:t>SHiP</a:t>
            </a:r>
            <a:r>
              <a:rPr lang="en-US" altLang="ko-KR" dirty="0" smtClean="0"/>
              <a:t> Experiment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sz="2600" b="1" dirty="0" smtClean="0"/>
              <a:t>2013: Letter of Intent</a:t>
            </a:r>
          </a:p>
          <a:p>
            <a:r>
              <a:rPr lang="en-US" altLang="ko-KR" sz="2600" dirty="0" smtClean="0"/>
              <a:t>2015: Technical Proposal, Physics Case</a:t>
            </a:r>
          </a:p>
          <a:p>
            <a:r>
              <a:rPr lang="en-US" altLang="ko-KR" sz="2600" dirty="0" smtClean="0"/>
              <a:t>2019: Comprehensive Design Study Report</a:t>
            </a:r>
          </a:p>
          <a:p>
            <a:r>
              <a:rPr lang="en-US" altLang="ko-KR" sz="2600" dirty="0" smtClean="0"/>
              <a:t>2023: BDF/</a:t>
            </a:r>
            <a:r>
              <a:rPr lang="en-US" altLang="ko-KR" sz="2600" dirty="0" err="1" smtClean="0"/>
              <a:t>SHiP</a:t>
            </a:r>
            <a:r>
              <a:rPr lang="en-US" altLang="ko-KR" sz="2600" dirty="0" smtClean="0"/>
              <a:t> at ECN3 (proposal)</a:t>
            </a:r>
          </a:p>
          <a:p>
            <a:r>
              <a:rPr lang="en-US" altLang="ko-KR" sz="2600" b="1" dirty="0" smtClean="0"/>
              <a:t>2024: Approved by CERN RB in March</a:t>
            </a:r>
          </a:p>
          <a:p>
            <a:endParaRPr lang="ko-KR" altLang="en-US" dirty="0"/>
          </a:p>
        </p:txBody>
      </p:sp>
      <p:pic>
        <p:nvPicPr>
          <p:cNvPr id="4" name="그림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77284" y="2070553"/>
            <a:ext cx="2916644" cy="3757128"/>
          </a:xfrm>
          <a:prstGeom prst="rect">
            <a:avLst/>
          </a:prstGeom>
        </p:spPr>
      </p:pic>
      <p:pic>
        <p:nvPicPr>
          <p:cNvPr id="7" name="그림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9957" y="4616083"/>
            <a:ext cx="6226629" cy="1211598"/>
          </a:xfrm>
          <a:prstGeom prst="rect">
            <a:avLst/>
          </a:prstGeom>
        </p:spPr>
      </p:pic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AC4E99-B888-4D59-B8BC-72844BD6B9F4}" type="slidenum">
              <a:rPr lang="ko-KR" altLang="en-US" smtClean="0"/>
              <a:t>38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448469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altLang="ko-KR" dirty="0" smtClean="0"/>
              <a:t>The </a:t>
            </a:r>
            <a:r>
              <a:rPr lang="en-US" altLang="ko-KR" dirty="0" err="1" smtClean="0"/>
              <a:t>SHiP</a:t>
            </a:r>
            <a:r>
              <a:rPr lang="en-US" altLang="ko-KR" dirty="0" smtClean="0"/>
              <a:t> Experiment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altLang="ko-KR" sz="2400" b="1" dirty="0" smtClean="0"/>
              <a:t>A Beam-Dump Experiment at the SPS</a:t>
            </a:r>
          </a:p>
          <a:p>
            <a:r>
              <a:rPr lang="en-US" altLang="ko-KR" sz="2400" dirty="0" smtClean="0"/>
              <a:t>Search for Feebly Interacting Particles</a:t>
            </a:r>
          </a:p>
          <a:p>
            <a:r>
              <a:rPr lang="en-US" altLang="ko-KR" sz="2400" dirty="0" smtClean="0"/>
              <a:t>Perform measurements in Neutrino Physics</a:t>
            </a:r>
          </a:p>
          <a:p>
            <a:pPr marL="0" indent="0">
              <a:buNone/>
            </a:pPr>
            <a:endParaRPr lang="en-US" altLang="ko-KR" dirty="0" smtClean="0"/>
          </a:p>
          <a:p>
            <a:r>
              <a:rPr lang="en-US" altLang="ko-KR" sz="2400" b="1" dirty="0" smtClean="0"/>
              <a:t>Location: ECN3 experimenta</a:t>
            </a:r>
            <a:r>
              <a:rPr lang="en-US" altLang="ko-KR" sz="2400" b="1" dirty="0"/>
              <a:t>l</a:t>
            </a:r>
            <a:r>
              <a:rPr lang="en-US" altLang="ko-KR" sz="2400" b="1" dirty="0" smtClean="0"/>
              <a:t> cavern</a:t>
            </a:r>
          </a:p>
          <a:p>
            <a:r>
              <a:rPr lang="en-US" altLang="ko-KR" sz="2400" dirty="0" smtClean="0"/>
              <a:t>SPS 400 GeV high-intensity proton beam</a:t>
            </a:r>
          </a:p>
          <a:p>
            <a:r>
              <a:rPr lang="en-US" altLang="ko-KR" sz="2400" dirty="0" smtClean="0"/>
              <a:t>Nominal beam intensity 4 x 10</a:t>
            </a:r>
            <a:r>
              <a:rPr lang="en-US" altLang="ko-KR" sz="2400" baseline="30000" dirty="0" smtClean="0"/>
              <a:t>13</a:t>
            </a:r>
            <a:r>
              <a:rPr lang="en-US" altLang="ko-KR" sz="2400" dirty="0" smtClean="0"/>
              <a:t> </a:t>
            </a:r>
            <a:r>
              <a:rPr lang="en-US" altLang="ko-KR" sz="2400" dirty="0" err="1" smtClean="0"/>
              <a:t>PoT</a:t>
            </a:r>
            <a:r>
              <a:rPr lang="en-US" altLang="ko-KR" sz="2400" dirty="0" smtClean="0"/>
              <a:t>/spill</a:t>
            </a:r>
          </a:p>
          <a:p>
            <a:r>
              <a:rPr lang="en-US" altLang="ko-KR" sz="2400" dirty="0" smtClean="0"/>
              <a:t>4 x 10</a:t>
            </a:r>
            <a:r>
              <a:rPr lang="en-US" altLang="ko-KR" sz="2400" baseline="30000" dirty="0" smtClean="0"/>
              <a:t>19</a:t>
            </a:r>
            <a:r>
              <a:rPr lang="en-US" altLang="ko-KR" sz="2400" dirty="0" smtClean="0"/>
              <a:t> </a:t>
            </a:r>
            <a:r>
              <a:rPr lang="en-US" altLang="ko-KR" sz="2400" dirty="0" err="1" smtClean="0"/>
              <a:t>PoT</a:t>
            </a:r>
            <a:r>
              <a:rPr lang="en-US" altLang="ko-KR" sz="2400" dirty="0" smtClean="0"/>
              <a:t> per year </a:t>
            </a:r>
          </a:p>
          <a:p>
            <a:r>
              <a:rPr lang="en-US" altLang="ko-KR" sz="2400" dirty="0" smtClean="0"/>
              <a:t>6 x 10</a:t>
            </a:r>
            <a:r>
              <a:rPr lang="en-US" altLang="ko-KR" sz="2400" baseline="30000" dirty="0" smtClean="0"/>
              <a:t>20</a:t>
            </a:r>
            <a:r>
              <a:rPr lang="en-US" altLang="ko-KR" sz="2400" dirty="0" smtClean="0"/>
              <a:t> </a:t>
            </a:r>
            <a:r>
              <a:rPr lang="en-US" altLang="ko-KR" sz="2400" dirty="0" err="1" smtClean="0"/>
              <a:t>PoT</a:t>
            </a:r>
            <a:r>
              <a:rPr lang="en-US" altLang="ko-KR" sz="2400" dirty="0" smtClean="0"/>
              <a:t> (15 years)</a:t>
            </a:r>
            <a:br>
              <a:rPr lang="en-US" altLang="ko-KR" sz="2400" dirty="0" smtClean="0"/>
            </a:br>
            <a:endParaRPr lang="en-US" altLang="ko-KR" sz="2400" dirty="0" smtClean="0"/>
          </a:p>
          <a:p>
            <a:endParaRPr lang="ko-KR" altLang="en-US" sz="2400" b="1" dirty="0"/>
          </a:p>
        </p:txBody>
      </p:sp>
      <p:pic>
        <p:nvPicPr>
          <p:cNvPr id="4" name="그림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33408" y="1825625"/>
            <a:ext cx="3682935" cy="3948543"/>
          </a:xfrm>
          <a:prstGeom prst="rect">
            <a:avLst/>
          </a:prstGeom>
        </p:spPr>
      </p:pic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AC4E99-B888-4D59-B8BC-72844BD6B9F4}" type="slidenum">
              <a:rPr lang="ko-KR" altLang="en-US" smtClean="0"/>
              <a:t>39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490901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altLang="ko-KR" dirty="0" smtClean="0"/>
              <a:t>SND@LHC experiment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dirty="0" smtClean="0"/>
              <a:t>Installed in the TI18 tunnel and Taking Data (LHC Run 3)</a:t>
            </a:r>
            <a:endParaRPr lang="ko-KR" altLang="en-US" dirty="0"/>
          </a:p>
        </p:txBody>
      </p:sp>
      <p:pic>
        <p:nvPicPr>
          <p:cNvPr id="4" name="그림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21694" y="2531855"/>
            <a:ext cx="6477522" cy="3645108"/>
          </a:xfrm>
          <a:prstGeom prst="rect">
            <a:avLst/>
          </a:prstGeom>
        </p:spPr>
      </p:pic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AC4E99-B888-4D59-B8BC-72844BD6B9F4}" type="slidenum">
              <a:rPr lang="ko-KR" altLang="en-US" smtClean="0"/>
              <a:t>4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877460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altLang="ko-KR" dirty="0" smtClean="0"/>
              <a:t>Overview of BDF/</a:t>
            </a:r>
            <a:r>
              <a:rPr lang="en-US" altLang="ko-KR" dirty="0" err="1" smtClean="0"/>
              <a:t>SHiP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4" name="그림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4737" y="1873387"/>
            <a:ext cx="9999068" cy="4303576"/>
          </a:xfrm>
          <a:prstGeom prst="rect">
            <a:avLst/>
          </a:prstGeom>
        </p:spPr>
      </p:pic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AC4E99-B888-4D59-B8BC-72844BD6B9F4}" type="slidenum">
              <a:rPr lang="ko-KR" altLang="en-US" smtClean="0"/>
              <a:t>40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1661878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altLang="ko-KR" dirty="0" smtClean="0"/>
              <a:t>Target Complex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altLang="ko-KR" sz="2600" dirty="0" smtClean="0"/>
              <a:t>The 400 GeV proton beam will hit a </a:t>
            </a:r>
            <a:r>
              <a:rPr lang="en-US" altLang="ko-KR" sz="2600" dirty="0"/>
              <a:t>1.5 </a:t>
            </a:r>
            <a:r>
              <a:rPr lang="en-US" altLang="ko-KR" sz="2600" dirty="0" smtClean="0"/>
              <a:t>m-long </a:t>
            </a:r>
            <a:r>
              <a:rPr lang="en-US" altLang="ko-KR" sz="2600" b="1" dirty="0" smtClean="0"/>
              <a:t>W target</a:t>
            </a:r>
            <a:endParaRPr lang="en-US" altLang="ko-KR" sz="2600" dirty="0" smtClean="0"/>
          </a:p>
          <a:p>
            <a:r>
              <a:rPr lang="en-US" altLang="ko-KR" sz="2600" dirty="0" smtClean="0"/>
              <a:t>Thick target (12 </a:t>
            </a:r>
            <a:r>
              <a:rPr lang="el-GR" altLang="ko-KR" sz="2600" dirty="0" smtClean="0"/>
              <a:t>λ</a:t>
            </a:r>
            <a:r>
              <a:rPr lang="en-US" altLang="ko-KR" sz="2600" dirty="0" smtClean="0"/>
              <a:t>), High A &amp; Z, Short </a:t>
            </a:r>
            <a:r>
              <a:rPr lang="el-GR" altLang="ko-KR" sz="2600" dirty="0" smtClean="0"/>
              <a:t>λ</a:t>
            </a:r>
            <a:endParaRPr lang="en-US" altLang="ko-KR" sz="2600" dirty="0" smtClean="0"/>
          </a:p>
          <a:p>
            <a:r>
              <a:rPr lang="en-US" altLang="ko-KR" sz="2600" dirty="0"/>
              <a:t>F</a:t>
            </a:r>
            <a:r>
              <a:rPr lang="en-US" altLang="ko-KR" sz="2600" dirty="0" smtClean="0"/>
              <a:t>ollowed by 2.3-m long </a:t>
            </a:r>
            <a:r>
              <a:rPr lang="en-US" altLang="ko-KR" sz="2600" b="1" dirty="0" smtClean="0"/>
              <a:t>hadron absorber</a:t>
            </a:r>
          </a:p>
          <a:p>
            <a:endParaRPr lang="en-US" altLang="ko-KR" sz="2600" dirty="0" smtClean="0"/>
          </a:p>
          <a:p>
            <a:pPr marL="0" indent="0">
              <a:buNone/>
            </a:pPr>
            <a:r>
              <a:rPr lang="en-US" altLang="ko-KR" sz="2600" b="1" dirty="0" smtClean="0"/>
              <a:t>Productions per year </a:t>
            </a:r>
            <a:br>
              <a:rPr lang="en-US" altLang="ko-KR" sz="2600" b="1" dirty="0" smtClean="0"/>
            </a:br>
            <a:r>
              <a:rPr lang="en-US" altLang="ko-KR" sz="2100" dirty="0" smtClean="0"/>
              <a:t>(4 x 10</a:t>
            </a:r>
            <a:r>
              <a:rPr lang="en-US" altLang="ko-KR" sz="2100" baseline="30000" dirty="0" smtClean="0"/>
              <a:t>19</a:t>
            </a:r>
            <a:r>
              <a:rPr lang="en-US" altLang="ko-KR" sz="2100" dirty="0" smtClean="0"/>
              <a:t> Proton on Target)</a:t>
            </a:r>
          </a:p>
          <a:p>
            <a:r>
              <a:rPr lang="en-US" altLang="ko-KR" sz="2600" dirty="0" smtClean="0"/>
              <a:t>~10</a:t>
            </a:r>
            <a:r>
              <a:rPr lang="en-US" altLang="ko-KR" sz="2600" baseline="30000" dirty="0" smtClean="0"/>
              <a:t>17</a:t>
            </a:r>
            <a:r>
              <a:rPr lang="en-US" altLang="ko-KR" sz="2600" dirty="0" smtClean="0"/>
              <a:t> charm hadrons</a:t>
            </a:r>
          </a:p>
          <a:p>
            <a:r>
              <a:rPr lang="en-US" altLang="ko-KR" sz="2600" dirty="0" smtClean="0"/>
              <a:t>~10</a:t>
            </a:r>
            <a:r>
              <a:rPr lang="en-US" altLang="ko-KR" sz="2600" baseline="30000" dirty="0" smtClean="0"/>
              <a:t>13</a:t>
            </a:r>
            <a:r>
              <a:rPr lang="en-US" altLang="ko-KR" sz="2600" dirty="0" smtClean="0"/>
              <a:t> beauty hadrons</a:t>
            </a:r>
          </a:p>
          <a:p>
            <a:r>
              <a:rPr lang="en-US" altLang="ko-KR" sz="2600" dirty="0" smtClean="0"/>
              <a:t>~10</a:t>
            </a:r>
            <a:r>
              <a:rPr lang="en-US" altLang="ko-KR" sz="2600" baseline="30000" dirty="0" smtClean="0"/>
              <a:t>15</a:t>
            </a:r>
            <a:r>
              <a:rPr lang="en-US" altLang="ko-KR" sz="2600" dirty="0" smtClean="0"/>
              <a:t> </a:t>
            </a:r>
            <a:r>
              <a:rPr lang="el-GR" altLang="ko-KR" sz="2600" dirty="0" smtClean="0"/>
              <a:t>τ</a:t>
            </a:r>
            <a:r>
              <a:rPr lang="en-US" altLang="ko-KR" sz="2600" dirty="0" smtClean="0"/>
              <a:t> (tau) leptons</a:t>
            </a:r>
            <a:endParaRPr lang="en-US" altLang="ko-KR" sz="2600" dirty="0"/>
          </a:p>
          <a:p>
            <a:endParaRPr lang="ko-KR" altLang="en-US" sz="2600" dirty="0"/>
          </a:p>
        </p:txBody>
      </p:sp>
      <p:pic>
        <p:nvPicPr>
          <p:cNvPr id="5" name="그림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87042" y="3403040"/>
            <a:ext cx="6058857" cy="3161046"/>
          </a:xfrm>
          <a:prstGeom prst="rect">
            <a:avLst/>
          </a:prstGeom>
        </p:spPr>
      </p:pic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AC4E99-B888-4D59-B8BC-72844BD6B9F4}" type="slidenum">
              <a:rPr lang="ko-KR" altLang="en-US" smtClean="0"/>
              <a:t>41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509194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altLang="ko-KR" dirty="0" smtClean="0"/>
              <a:t>Muon Shield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altLang="ko-KR" sz="2300" dirty="0" smtClean="0"/>
              <a:t>Designed to deflect muons away</a:t>
            </a:r>
          </a:p>
          <a:p>
            <a:r>
              <a:rPr lang="en-US" altLang="ko-KR" sz="2300" dirty="0" smtClean="0"/>
              <a:t>Three options (two warm and one hybrid) are currently under consideration</a:t>
            </a:r>
            <a:endParaRPr lang="ko-KR" altLang="en-US" sz="2300" dirty="0"/>
          </a:p>
        </p:txBody>
      </p:sp>
      <p:pic>
        <p:nvPicPr>
          <p:cNvPr id="4" name="그림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51813" y="2902599"/>
            <a:ext cx="8613075" cy="3499759"/>
          </a:xfrm>
          <a:prstGeom prst="rect">
            <a:avLst/>
          </a:prstGeom>
        </p:spPr>
      </p:pic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AC4E99-B888-4D59-B8BC-72844BD6B9F4}" type="slidenum">
              <a:rPr lang="ko-KR" altLang="en-US" smtClean="0"/>
              <a:t>42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960969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altLang="ko-KR" sz="4200" dirty="0" smtClean="0"/>
              <a:t>Scattering and Neutrino Detector (SND)</a:t>
            </a:r>
            <a:endParaRPr lang="ko-KR" altLang="en-US" sz="4200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altLang="ko-KR" sz="2300" dirty="0" smtClean="0"/>
              <a:t>Integrated </a:t>
            </a:r>
            <a:r>
              <a:rPr lang="en-US" altLang="ko-KR" sz="2300" dirty="0" smtClean="0"/>
              <a:t>into the muon shield (~ 30 m from the target)</a:t>
            </a:r>
          </a:p>
          <a:p>
            <a:r>
              <a:rPr lang="en-US" altLang="ko-KR" sz="2300" dirty="0" smtClean="0"/>
              <a:t>Positioned </a:t>
            </a:r>
            <a:r>
              <a:rPr lang="en-US" altLang="ko-KR" sz="2300" dirty="0" smtClean="0"/>
              <a:t>at</a:t>
            </a:r>
            <a:r>
              <a:rPr lang="en-US" altLang="ko-KR" sz="2300" dirty="0" smtClean="0"/>
              <a:t> </a:t>
            </a:r>
            <a:r>
              <a:rPr lang="en-US" altLang="ko-KR" sz="2300" dirty="0" smtClean="0"/>
              <a:t>the center of the last </a:t>
            </a:r>
            <a:r>
              <a:rPr lang="en-US" altLang="ko-KR" sz="2300" dirty="0" smtClean="0"/>
              <a:t>magnet</a:t>
            </a:r>
            <a:endParaRPr lang="en-US" altLang="ko-KR" sz="2300" dirty="0" smtClean="0"/>
          </a:p>
          <a:p>
            <a:r>
              <a:rPr lang="en-US" altLang="ko-KR" sz="2300" dirty="0" smtClean="0"/>
              <a:t>High precision VTX detector (Emulsion, Silicon), Magnetized Tracking CAL</a:t>
            </a:r>
            <a:endParaRPr lang="ko-KR" altLang="en-US" sz="2300" dirty="0"/>
          </a:p>
        </p:txBody>
      </p:sp>
      <p:pic>
        <p:nvPicPr>
          <p:cNvPr id="4" name="그림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5921" y="3539084"/>
            <a:ext cx="6657740" cy="2481379"/>
          </a:xfrm>
          <a:prstGeom prst="rect">
            <a:avLst/>
          </a:prstGeom>
        </p:spPr>
      </p:pic>
      <p:pic>
        <p:nvPicPr>
          <p:cNvPr id="5" name="그림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30099" y="3539084"/>
            <a:ext cx="2405086" cy="2570846"/>
          </a:xfrm>
          <a:prstGeom prst="rect">
            <a:avLst/>
          </a:prstGeom>
        </p:spPr>
      </p:pic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AC4E99-B888-4D59-B8BC-72844BD6B9F4}" type="slidenum">
              <a:rPr lang="ko-KR" altLang="en-US" smtClean="0"/>
              <a:t>43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5928651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altLang="ko-KR" sz="4000" dirty="0">
                <a:solidFill>
                  <a:prstClr val="black"/>
                </a:solidFill>
              </a:rPr>
              <a:t>Hidden Sector Decay Spectrometer (HSDS)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dirty="0" smtClean="0"/>
              <a:t>Decay Vessel (1 </a:t>
            </a:r>
            <a:r>
              <a:rPr lang="en-US" altLang="ko-KR" dirty="0" err="1" smtClean="0"/>
              <a:t>atm</a:t>
            </a:r>
            <a:r>
              <a:rPr lang="en-US" altLang="ko-KR" dirty="0" smtClean="0"/>
              <a:t> He gas filled) + Spectrometer (Particle ID)</a:t>
            </a:r>
          </a:p>
          <a:p>
            <a:endParaRPr lang="ko-KR" altLang="en-US" dirty="0"/>
          </a:p>
        </p:txBody>
      </p:sp>
      <p:pic>
        <p:nvPicPr>
          <p:cNvPr id="4" name="그림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2628" y="2719242"/>
            <a:ext cx="10929261" cy="3131830"/>
          </a:xfrm>
          <a:prstGeom prst="rect">
            <a:avLst/>
          </a:prstGeom>
        </p:spPr>
      </p:pic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AC4E99-B888-4D59-B8BC-72844BD6B9F4}" type="slidenum">
              <a:rPr lang="ko-KR" altLang="en-US" smtClean="0"/>
              <a:t>44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7067839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altLang="ko-KR" sz="4000" dirty="0" smtClean="0"/>
              <a:t>The </a:t>
            </a:r>
            <a:r>
              <a:rPr lang="en-US" altLang="ko-KR" sz="4000" dirty="0" err="1" smtClean="0"/>
              <a:t>SHiP</a:t>
            </a:r>
            <a:r>
              <a:rPr lang="en-US" altLang="ko-KR" sz="4000" dirty="0" smtClean="0"/>
              <a:t> Experiment : Schematic</a:t>
            </a:r>
            <a:endParaRPr lang="ko-KR" altLang="en-US" sz="4000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ko-KR" altLang="en-US" dirty="0"/>
          </a:p>
        </p:txBody>
      </p:sp>
      <p:pic>
        <p:nvPicPr>
          <p:cNvPr id="4" name="그림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18409" y="1852840"/>
            <a:ext cx="6771905" cy="1940521"/>
          </a:xfrm>
          <a:prstGeom prst="rect">
            <a:avLst/>
          </a:prstGeom>
        </p:spPr>
      </p:pic>
      <p:pic>
        <p:nvPicPr>
          <p:cNvPr id="5" name="그림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80219" y="4039392"/>
            <a:ext cx="4574015" cy="2023866"/>
          </a:xfrm>
          <a:prstGeom prst="rect">
            <a:avLst/>
          </a:prstGeom>
        </p:spPr>
      </p:pic>
      <p:pic>
        <p:nvPicPr>
          <p:cNvPr id="7" name="그림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562898" y="4059247"/>
            <a:ext cx="4506071" cy="1938433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2265872" y="3787258"/>
            <a:ext cx="120577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dirty="0" smtClean="0"/>
              <a:t>Neutrinos</a:t>
            </a:r>
            <a:endParaRPr lang="ko-KR" altLang="en-US" dirty="0"/>
          </a:p>
        </p:txBody>
      </p:sp>
      <p:sp>
        <p:nvSpPr>
          <p:cNvPr id="8" name="슬라이드 번호 개체 틀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AC4E99-B888-4D59-B8BC-72844BD6B9F4}" type="slidenum">
              <a:rPr lang="ko-KR" altLang="en-US" smtClean="0"/>
              <a:t>45</a:t>
            </a:fld>
            <a:endParaRPr lang="ko-KR" altLang="en-US"/>
          </a:p>
        </p:txBody>
      </p:sp>
      <p:sp>
        <p:nvSpPr>
          <p:cNvPr id="9" name="TextBox 8"/>
          <p:cNvSpPr txBox="1"/>
          <p:nvPr/>
        </p:nvSpPr>
        <p:spPr>
          <a:xfrm>
            <a:off x="8815933" y="3823713"/>
            <a:ext cx="59343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dirty="0" smtClean="0"/>
              <a:t>FIPs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4619003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altLang="ko-KR" dirty="0" smtClean="0"/>
              <a:t>Neutrinos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dirty="0"/>
              <a:t>a</a:t>
            </a:r>
            <a:r>
              <a:rPr lang="en-US" altLang="ko-KR" dirty="0" smtClean="0"/>
              <a:t>ssuming a 3 </a:t>
            </a:r>
            <a:r>
              <a:rPr lang="en-US" altLang="ko-KR" dirty="0" err="1" smtClean="0"/>
              <a:t>tonne</a:t>
            </a:r>
            <a:r>
              <a:rPr lang="en-US" altLang="ko-KR" dirty="0" smtClean="0"/>
              <a:t> detector and 15 years of operation</a:t>
            </a:r>
          </a:p>
          <a:p>
            <a:r>
              <a:rPr lang="en-US" altLang="ko-KR" dirty="0" smtClean="0"/>
              <a:t>~10</a:t>
            </a:r>
            <a:r>
              <a:rPr lang="en-US" altLang="ko-KR" baseline="30000" dirty="0" smtClean="0"/>
              <a:t>6</a:t>
            </a:r>
            <a:r>
              <a:rPr lang="en-US" altLang="ko-KR" dirty="0" smtClean="0"/>
              <a:t> </a:t>
            </a:r>
            <a:r>
              <a:rPr lang="el-GR" altLang="ko-KR" dirty="0" smtClean="0"/>
              <a:t>ν</a:t>
            </a:r>
            <a:r>
              <a:rPr lang="en-US" altLang="ko-KR" baseline="-25000" dirty="0" smtClean="0"/>
              <a:t>e</a:t>
            </a:r>
            <a:r>
              <a:rPr lang="en-US" altLang="ko-KR" dirty="0" smtClean="0"/>
              <a:t> , ~10</a:t>
            </a:r>
            <a:r>
              <a:rPr lang="en-US" altLang="ko-KR" baseline="30000" dirty="0" smtClean="0"/>
              <a:t>7</a:t>
            </a:r>
            <a:r>
              <a:rPr lang="en-US" altLang="ko-KR" dirty="0" smtClean="0"/>
              <a:t> </a:t>
            </a:r>
            <a:r>
              <a:rPr lang="el-GR" altLang="ko-KR" dirty="0" smtClean="0"/>
              <a:t>ν</a:t>
            </a:r>
            <a:r>
              <a:rPr lang="el-GR" altLang="ko-KR" baseline="-25000" dirty="0" smtClean="0"/>
              <a:t>μ</a:t>
            </a:r>
            <a:r>
              <a:rPr lang="en-US" altLang="ko-KR" baseline="-25000" dirty="0" smtClean="0"/>
              <a:t> </a:t>
            </a:r>
            <a:r>
              <a:rPr lang="en-US" altLang="ko-KR" dirty="0" smtClean="0"/>
              <a:t>, ~10</a:t>
            </a:r>
            <a:r>
              <a:rPr lang="en-US" altLang="ko-KR" baseline="30000" dirty="0" smtClean="0"/>
              <a:t>5</a:t>
            </a:r>
            <a:r>
              <a:rPr lang="en-US" altLang="ko-KR" dirty="0" smtClean="0"/>
              <a:t> </a:t>
            </a:r>
            <a:r>
              <a:rPr lang="el-GR" altLang="ko-KR" dirty="0" smtClean="0"/>
              <a:t>ν</a:t>
            </a:r>
            <a:r>
              <a:rPr lang="el-GR" altLang="ko-KR" baseline="-25000" dirty="0" smtClean="0"/>
              <a:t>τ</a:t>
            </a:r>
            <a:endParaRPr lang="en-US" altLang="ko-KR" baseline="-25000" dirty="0" smtClean="0"/>
          </a:p>
          <a:p>
            <a:endParaRPr lang="en-US" altLang="ko-KR" dirty="0"/>
          </a:p>
          <a:p>
            <a:r>
              <a:rPr lang="el-GR" altLang="ko-KR" dirty="0"/>
              <a:t>ν</a:t>
            </a:r>
            <a:r>
              <a:rPr lang="el-GR" altLang="ko-KR" baseline="-25000" dirty="0" smtClean="0"/>
              <a:t>τ</a:t>
            </a:r>
            <a:r>
              <a:rPr lang="en-US" altLang="ko-KR" dirty="0" smtClean="0"/>
              <a:t> cross-section </a:t>
            </a:r>
            <a:r>
              <a:rPr lang="en-US" altLang="ko-KR" dirty="0" smtClean="0"/>
              <a:t>measurement</a:t>
            </a:r>
            <a:endParaRPr lang="en-US" altLang="ko-KR" dirty="0" smtClean="0"/>
          </a:p>
          <a:p>
            <a:r>
              <a:rPr lang="en-US" altLang="ko-KR" dirty="0" smtClean="0"/>
              <a:t>Charm physics with neutrinos</a:t>
            </a:r>
          </a:p>
          <a:p>
            <a:r>
              <a:rPr lang="en-US" altLang="ko-KR" dirty="0"/>
              <a:t>Lepton Flavor </a:t>
            </a:r>
            <a:r>
              <a:rPr lang="en-US" altLang="ko-KR" dirty="0" smtClean="0"/>
              <a:t>Universality</a:t>
            </a:r>
          </a:p>
          <a:p>
            <a:r>
              <a:rPr lang="en-US" altLang="ko-KR" dirty="0" smtClean="0"/>
              <a:t>….</a:t>
            </a:r>
          </a:p>
          <a:p>
            <a:pPr marL="0" indent="0">
              <a:buNone/>
            </a:pPr>
            <a:endParaRPr lang="en-US" altLang="ko-KR" dirty="0" smtClean="0"/>
          </a:p>
          <a:p>
            <a:endParaRPr lang="ko-KR" altLang="en-US" dirty="0"/>
          </a:p>
        </p:txBody>
      </p:sp>
      <p:pic>
        <p:nvPicPr>
          <p:cNvPr id="4" name="그림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84470" y="2881664"/>
            <a:ext cx="4664530" cy="2931990"/>
          </a:xfrm>
          <a:prstGeom prst="rect">
            <a:avLst/>
          </a:prstGeom>
        </p:spPr>
      </p:pic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AC4E99-B888-4D59-B8BC-72844BD6B9F4}" type="slidenum">
              <a:rPr lang="ko-KR" altLang="en-US" smtClean="0"/>
              <a:t>46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062780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altLang="ko-KR" sz="4000" dirty="0" smtClean="0"/>
              <a:t>Sensitivity of </a:t>
            </a:r>
            <a:r>
              <a:rPr lang="en-US" altLang="ko-KR" sz="4000" dirty="0" err="1" smtClean="0"/>
              <a:t>SHiP</a:t>
            </a:r>
            <a:r>
              <a:rPr lang="en-US" altLang="ko-KR" sz="4000" dirty="0" smtClean="0"/>
              <a:t> to FIPs</a:t>
            </a:r>
            <a:endParaRPr lang="ko-KR" altLang="en-US" sz="4000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o-KR" altLang="en-US" dirty="0"/>
          </a:p>
        </p:txBody>
      </p:sp>
      <p:pic>
        <p:nvPicPr>
          <p:cNvPr id="4" name="그림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10429" y="1872343"/>
            <a:ext cx="6428121" cy="430462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990597" y="2481943"/>
            <a:ext cx="167385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Heavy Neutral</a:t>
            </a:r>
            <a:br>
              <a:rPr kumimoji="0" lang="en-US" altLang="ko-KR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</a:br>
            <a:r>
              <a:rPr kumimoji="0" lang="en-US" altLang="ko-KR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Lepton</a:t>
            </a:r>
            <a:endParaRPr kumimoji="0" lang="ko-KR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9361714" y="2563585"/>
            <a:ext cx="15020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Dark Photon</a:t>
            </a:r>
            <a:endParaRPr kumimoji="0" lang="ko-KR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061356" y="4572000"/>
            <a:ext cx="136287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Dark Scalar</a:t>
            </a:r>
            <a:endParaRPr kumimoji="0" lang="ko-KR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9361714" y="4659088"/>
            <a:ext cx="14830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Inelastic DM</a:t>
            </a:r>
            <a:endParaRPr kumimoji="0" lang="ko-KR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AC4E99-B888-4D59-B8BC-72844BD6B9F4}" type="slidenum">
              <a:rPr lang="ko-KR" altLang="en-US" smtClean="0"/>
              <a:t>47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1923298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altLang="ko-KR" dirty="0" smtClean="0"/>
              <a:t>BDF/</a:t>
            </a:r>
            <a:r>
              <a:rPr lang="en-US" altLang="ko-KR" dirty="0" err="1" smtClean="0"/>
              <a:t>SHiP</a:t>
            </a:r>
            <a:r>
              <a:rPr lang="en-US" altLang="ko-KR" dirty="0" smtClean="0"/>
              <a:t> preliminary schedule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dirty="0" smtClean="0"/>
              <a:t>Construction start ~2029 and data-taking in ~2033</a:t>
            </a:r>
            <a:endParaRPr lang="ko-KR" altLang="en-US" dirty="0"/>
          </a:p>
        </p:txBody>
      </p:sp>
      <p:pic>
        <p:nvPicPr>
          <p:cNvPr id="5" name="그림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4686" y="2695634"/>
            <a:ext cx="10239275" cy="2676457"/>
          </a:xfrm>
          <a:prstGeom prst="rect">
            <a:avLst/>
          </a:prstGeom>
        </p:spPr>
      </p:pic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AC4E99-B888-4D59-B8BC-72844BD6B9F4}" type="slidenum">
              <a:rPr lang="ko-KR" altLang="en-US" smtClean="0"/>
              <a:t>48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3572026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제목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altLang="ko-KR" dirty="0" smtClean="0"/>
              <a:t>Backup</a:t>
            </a:r>
            <a:endParaRPr lang="ko-KR" altLang="en-US" dirty="0"/>
          </a:p>
        </p:txBody>
      </p:sp>
      <p:sp>
        <p:nvSpPr>
          <p:cNvPr id="5" name="부제목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2" name="슬라이드 번호 개체 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AC4E99-B888-4D59-B8BC-72844BD6B9F4}" type="slidenum">
              <a:rPr lang="ko-KR" altLang="en-US" smtClean="0"/>
              <a:t>49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996239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altLang="ko-KR" dirty="0" smtClean="0"/>
              <a:t>SND@LHC Detector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7126538" y="2000785"/>
            <a:ext cx="4415440" cy="424731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dirty="0" smtClean="0"/>
              <a:t>-</a:t>
            </a:r>
            <a:r>
              <a:rPr lang="en-US" altLang="ko-KR" b="1" dirty="0" smtClean="0"/>
              <a:t>Upstream</a:t>
            </a:r>
            <a:r>
              <a:rPr lang="en-US" altLang="ko-KR" dirty="0" smtClean="0"/>
              <a:t> </a:t>
            </a:r>
            <a:r>
              <a:rPr lang="en-US" altLang="ko-KR" b="1" dirty="0" smtClean="0"/>
              <a:t>VETO PLANES </a:t>
            </a:r>
            <a:r>
              <a:rPr lang="en-US" altLang="ko-KR" dirty="0" smtClean="0"/>
              <a:t/>
            </a:r>
            <a:br>
              <a:rPr lang="en-US" altLang="ko-KR" dirty="0" smtClean="0"/>
            </a:br>
            <a:r>
              <a:rPr lang="en-US" altLang="ko-KR" dirty="0" smtClean="0"/>
              <a:t>Two </a:t>
            </a:r>
            <a:r>
              <a:rPr lang="en-US" altLang="ko-KR" dirty="0"/>
              <a:t>planes of scintillator bars </a:t>
            </a:r>
            <a:r>
              <a:rPr lang="en-US" altLang="ko-KR" dirty="0" smtClean="0"/>
              <a:t/>
            </a:r>
            <a:br>
              <a:rPr lang="en-US" altLang="ko-KR" dirty="0" smtClean="0"/>
            </a:br>
            <a:r>
              <a:rPr lang="en-US" altLang="ko-KR" dirty="0" smtClean="0"/>
              <a:t>act </a:t>
            </a:r>
            <a:r>
              <a:rPr lang="en-US" altLang="ko-KR" dirty="0"/>
              <a:t>as a veto for charged </a:t>
            </a:r>
            <a:r>
              <a:rPr lang="en-US" altLang="ko-KR" dirty="0" smtClean="0"/>
              <a:t>particles</a:t>
            </a:r>
          </a:p>
          <a:p>
            <a:endParaRPr lang="en-US" altLang="ko-KR" dirty="0"/>
          </a:p>
          <a:p>
            <a:r>
              <a:rPr lang="en-US" altLang="ko-KR" b="1" dirty="0" smtClean="0"/>
              <a:t>-TARGET REGION</a:t>
            </a:r>
            <a:r>
              <a:rPr lang="en-US" altLang="ko-KR" dirty="0" smtClean="0"/>
              <a:t> </a:t>
            </a:r>
            <a:r>
              <a:rPr lang="en-US" altLang="ko-KR" dirty="0"/>
              <a:t/>
            </a:r>
            <a:br>
              <a:rPr lang="en-US" altLang="ko-KR" dirty="0"/>
            </a:br>
            <a:r>
              <a:rPr lang="en-US" altLang="ko-KR" dirty="0" smtClean="0"/>
              <a:t>Five </a:t>
            </a:r>
            <a:r>
              <a:rPr lang="en-US" altLang="ko-KR" dirty="0"/>
              <a:t>walls of </a:t>
            </a:r>
            <a:r>
              <a:rPr lang="en-US" altLang="ko-KR" b="1" dirty="0"/>
              <a:t>Emulsion Cloud Chamber </a:t>
            </a:r>
            <a:r>
              <a:rPr lang="en-US" altLang="ko-KR" dirty="0" smtClean="0"/>
              <a:t/>
            </a:r>
            <a:br>
              <a:rPr lang="en-US" altLang="ko-KR" dirty="0" smtClean="0"/>
            </a:br>
            <a:r>
              <a:rPr lang="en-US" altLang="ko-KR" dirty="0" smtClean="0"/>
              <a:t>(Emulsion + Tungsten 830 kg),</a:t>
            </a:r>
            <a:r>
              <a:rPr lang="en-US" altLang="ko-KR" dirty="0"/>
              <a:t/>
            </a:r>
            <a:br>
              <a:rPr lang="en-US" altLang="ko-KR" dirty="0"/>
            </a:br>
            <a:r>
              <a:rPr lang="en-US" altLang="ko-KR" dirty="0"/>
              <a:t>e</a:t>
            </a:r>
            <a:r>
              <a:rPr lang="en-US" altLang="ko-KR" dirty="0" smtClean="0"/>
              <a:t>ach </a:t>
            </a:r>
            <a:r>
              <a:rPr lang="en-US" altLang="ko-KR" dirty="0"/>
              <a:t>followed by a Scintillating Fiber </a:t>
            </a:r>
            <a:r>
              <a:rPr lang="en-US" altLang="ko-KR" dirty="0" smtClean="0"/>
              <a:t/>
            </a:r>
            <a:br>
              <a:rPr lang="en-US" altLang="ko-KR" dirty="0" smtClean="0"/>
            </a:br>
            <a:r>
              <a:rPr lang="en-US" altLang="ko-KR" dirty="0" smtClean="0"/>
              <a:t>plane </a:t>
            </a:r>
            <a:r>
              <a:rPr lang="en-US" altLang="ko-KR" dirty="0"/>
              <a:t>(timestamp)</a:t>
            </a:r>
            <a:br>
              <a:rPr lang="en-US" altLang="ko-KR" dirty="0"/>
            </a:br>
            <a:endParaRPr lang="en-US" altLang="ko-KR" dirty="0" smtClean="0"/>
          </a:p>
          <a:p>
            <a:r>
              <a:rPr lang="en-US" altLang="ko-KR" b="1" dirty="0" smtClean="0"/>
              <a:t>-MUON SYSTEM</a:t>
            </a:r>
            <a:r>
              <a:rPr lang="en-US" altLang="ko-KR" dirty="0"/>
              <a:t/>
            </a:r>
            <a:br>
              <a:rPr lang="en-US" altLang="ko-KR" dirty="0"/>
            </a:br>
            <a:r>
              <a:rPr lang="en-US" altLang="ko-KR" dirty="0" smtClean="0"/>
              <a:t>Eight </a:t>
            </a:r>
            <a:r>
              <a:rPr lang="en-US" altLang="ko-KR" dirty="0"/>
              <a:t>iron slabs, each followed by </a:t>
            </a:r>
            <a:r>
              <a:rPr lang="en-US" altLang="ko-KR" dirty="0" smtClean="0"/>
              <a:t/>
            </a:r>
            <a:br>
              <a:rPr lang="en-US" altLang="ko-KR" dirty="0" smtClean="0"/>
            </a:br>
            <a:r>
              <a:rPr lang="en-US" altLang="ko-KR" dirty="0" smtClean="0"/>
              <a:t>one </a:t>
            </a:r>
            <a:r>
              <a:rPr lang="en-US" altLang="ko-KR" dirty="0"/>
              <a:t>or two planes of scintillating bars</a:t>
            </a:r>
            <a:endParaRPr lang="ko-KR" altLang="en-US" dirty="0"/>
          </a:p>
          <a:p>
            <a:endParaRPr lang="en-US" altLang="ko-KR" dirty="0"/>
          </a:p>
          <a:p>
            <a:endParaRPr lang="ko-KR" altLang="en-US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889" y="2301406"/>
            <a:ext cx="6222264" cy="33156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AC4E99-B888-4D59-B8BC-72844BD6B9F4}" type="slidenum">
              <a:rPr lang="ko-KR" altLang="en-US" smtClean="0"/>
              <a:t>5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1753138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altLang="ko-KR" dirty="0" smtClean="0"/>
              <a:t>Event Reconstruction</a:t>
            </a:r>
            <a:endParaRPr lang="ko-KR" altLang="en-US" dirty="0"/>
          </a:p>
        </p:txBody>
      </p:sp>
      <p:sp>
        <p:nvSpPr>
          <p:cNvPr id="5" name="내용 개체 틀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6" name="그림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73733" y="2128060"/>
            <a:ext cx="2734544" cy="2006146"/>
          </a:xfrm>
          <a:prstGeom prst="rect">
            <a:avLst/>
          </a:prstGeom>
        </p:spPr>
      </p:pic>
      <p:pic>
        <p:nvPicPr>
          <p:cNvPr id="9" name="그림 8">
            <a:extLst>
              <a:ext uri="{FF2B5EF4-FFF2-40B4-BE49-F238E27FC236}">
                <a16:creationId xmlns:a16="http://schemas.microsoft.com/office/drawing/2014/main" id="{CA5EF6FC-9721-4120-B5A1-84D93BC5085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9389" y="1963331"/>
            <a:ext cx="5813399" cy="3786566"/>
          </a:xfrm>
          <a:prstGeom prst="rect">
            <a:avLst/>
          </a:prstGeom>
        </p:spPr>
      </p:pic>
      <p:pic>
        <p:nvPicPr>
          <p:cNvPr id="11" name="그림 10">
            <a:extLst>
              <a:ext uri="{FF2B5EF4-FFF2-40B4-BE49-F238E27FC236}">
                <a16:creationId xmlns:a16="http://schemas.microsoft.com/office/drawing/2014/main" id="{222CBA62-B0D4-48EB-A9D5-AC0929C403C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4201672"/>
            <a:ext cx="1887014" cy="1975291"/>
          </a:xfrm>
          <a:prstGeom prst="rect">
            <a:avLst/>
          </a:prstGeom>
        </p:spPr>
      </p:pic>
      <p:pic>
        <p:nvPicPr>
          <p:cNvPr id="12" name="그림 11">
            <a:extLst>
              <a:ext uri="{FF2B5EF4-FFF2-40B4-BE49-F238E27FC236}">
                <a16:creationId xmlns:a16="http://schemas.microsoft.com/office/drawing/2014/main" id="{2A087B3A-03D5-467F-87EE-A68EB34E435B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41005" y="4201672"/>
            <a:ext cx="1887014" cy="1975291"/>
          </a:xfrm>
          <a:prstGeom prst="rect">
            <a:avLst/>
          </a:prstGeom>
        </p:spPr>
      </p:pic>
      <p:sp>
        <p:nvSpPr>
          <p:cNvPr id="3" name="슬라이드 번호 개체 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685510B-23F9-45D5-9314-EB8206982087}" type="slidenum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pPr marL="0" marR="0" lvl="0" indent="0" algn="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50</a:t>
            </a:fld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884226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altLang="ko-KR" dirty="0" smtClean="0"/>
              <a:t>Decay Vessel: Helium-filled </a:t>
            </a:r>
            <a:r>
              <a:rPr lang="en-US" altLang="ko-KR" dirty="0" err="1" smtClean="0"/>
              <a:t>baloon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4" name="그림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58124" y="1825625"/>
            <a:ext cx="7075752" cy="4351338"/>
          </a:xfrm>
          <a:prstGeom prst="rect">
            <a:avLst/>
          </a:prstGeom>
        </p:spPr>
      </p:pic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AC4E99-B888-4D59-B8BC-72844BD6B9F4}" type="slidenum">
              <a:rPr lang="ko-KR" altLang="en-US" smtClean="0"/>
              <a:t>51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99857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altLang="ko-KR" dirty="0" smtClean="0"/>
              <a:t>Tau Neutrinos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dirty="0" smtClean="0"/>
              <a:t>Charged current cross section</a:t>
            </a:r>
          </a:p>
          <a:p>
            <a:endParaRPr lang="en-US" altLang="ko-KR" dirty="0"/>
          </a:p>
          <a:p>
            <a:endParaRPr lang="en-US" altLang="ko-KR" dirty="0" smtClean="0"/>
          </a:p>
          <a:p>
            <a:pPr marL="0" indent="0">
              <a:buNone/>
            </a:pPr>
            <a:r>
              <a:rPr lang="en-US" altLang="ko-KR" dirty="0" smtClean="0"/>
              <a:t/>
            </a:r>
            <a:br>
              <a:rPr lang="en-US" altLang="ko-KR" dirty="0" smtClean="0"/>
            </a:br>
            <a:endParaRPr lang="en-US" altLang="ko-KR" dirty="0" smtClean="0"/>
          </a:p>
        </p:txBody>
      </p:sp>
      <p:pic>
        <p:nvPicPr>
          <p:cNvPr id="4" name="그림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1173" y="2812385"/>
            <a:ext cx="7342341" cy="1634430"/>
          </a:xfrm>
          <a:prstGeom prst="rect">
            <a:avLst/>
          </a:prstGeom>
        </p:spPr>
      </p:pic>
      <p:pic>
        <p:nvPicPr>
          <p:cNvPr id="5" name="그림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15427" y="1853633"/>
            <a:ext cx="4115400" cy="3003657"/>
          </a:xfrm>
          <a:prstGeom prst="rect">
            <a:avLst/>
          </a:prstGeom>
        </p:spPr>
      </p:pic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AC4E99-B888-4D59-B8BC-72844BD6B9F4}" type="slidenum">
              <a:rPr lang="ko-KR" altLang="en-US" smtClean="0"/>
              <a:t>52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073220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Neutrino-induced charm production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altLang="ko-KR" sz="2000" dirty="0" smtClean="0"/>
              <a:t>High-energy neutrino interactions produce charmed hadrons</a:t>
            </a:r>
          </a:p>
          <a:p>
            <a:r>
              <a:rPr lang="en-US" altLang="ko-KR" sz="2000" dirty="0" smtClean="0"/>
              <a:t>Nuclear emulsion technology offers a unique possibility to identify charmed hadrons through the observation of a two vertex topology.</a:t>
            </a:r>
            <a:endParaRPr lang="ko-KR" altLang="en-US" sz="20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7531" y="3321378"/>
            <a:ext cx="5445161" cy="24956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6790623" y="3415066"/>
            <a:ext cx="5057731" cy="23083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t>- Charmed-hadron </a:t>
            </a:r>
            <a:r>
              <a:rPr kumimoji="0" lang="en-US" altLang="ko-K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t>production in </a:t>
            </a:r>
            <a:r>
              <a:rPr kumimoji="0" lang="en-US" altLang="ko-KR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t/>
            </a:r>
            <a:br>
              <a:rPr kumimoji="0" lang="en-US" altLang="ko-KR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</a:br>
            <a:r>
              <a:rPr kumimoji="0" lang="en-US" altLang="ko-KR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t>  anti-neutrino interactions </a:t>
            </a:r>
            <a:r>
              <a:rPr kumimoji="0" lang="en-US" altLang="ko-K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t>selects </a:t>
            </a:r>
            <a:r>
              <a:rPr kumimoji="0" lang="en-US" altLang="ko-KR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t/>
            </a:r>
            <a:br>
              <a:rPr kumimoji="0" lang="en-US" altLang="ko-KR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</a:br>
            <a:r>
              <a:rPr kumimoji="0" lang="en-US" altLang="ko-KR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t>  the </a:t>
            </a:r>
            <a:r>
              <a:rPr kumimoji="0" lang="en-US" altLang="ko-K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t>anti-strange quark </a:t>
            </a:r>
            <a:r>
              <a:rPr kumimoji="0" lang="en-US" altLang="ko-KR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t>in </a:t>
            </a:r>
            <a:r>
              <a:rPr kumimoji="0" lang="en-US" altLang="ko-K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t>the nucleon. </a:t>
            </a:r>
            <a:r>
              <a:rPr kumimoji="0" lang="en-US" altLang="ko-KR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t/>
            </a:r>
            <a:br>
              <a:rPr kumimoji="0" lang="en-US" altLang="ko-KR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</a:br>
            <a:r>
              <a:rPr kumimoji="0" lang="en-US" altLang="ko-KR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t/>
            </a:r>
            <a:br>
              <a:rPr kumimoji="0" lang="en-US" altLang="ko-KR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</a:br>
            <a:r>
              <a:rPr kumimoji="0" lang="en-US" altLang="ko-KR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t>- Measurement can be used</a:t>
            </a:r>
            <a:r>
              <a:rPr kumimoji="0" lang="en-US" altLang="ko-K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t> </a:t>
            </a:r>
            <a:r>
              <a:rPr kumimoji="0" lang="en-US" altLang="ko-KR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t>to </a:t>
            </a:r>
            <a:br>
              <a:rPr kumimoji="0" lang="en-US" altLang="ko-KR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</a:br>
            <a:r>
              <a:rPr kumimoji="0" lang="en-US" altLang="ko-KR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t>  measure the s-quark content of the nucleon,</a:t>
            </a:r>
            <a:br>
              <a:rPr kumimoji="0" lang="en-US" altLang="ko-KR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</a:br>
            <a:r>
              <a:rPr kumimoji="0" lang="en-US" altLang="ko-KR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t>  thus providing important information for</a:t>
            </a:r>
            <a:br>
              <a:rPr kumimoji="0" lang="en-US" altLang="ko-KR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</a:br>
            <a:r>
              <a:rPr kumimoji="0" lang="en-US" altLang="ko-KR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t>  many precision test of the SM. </a:t>
            </a: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C9AA5BA-98FA-4C65-ACCD-07B4B90A532B}" type="slidenum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pPr marL="0" marR="0" lvl="0" indent="0" algn="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53</a:t>
            </a:fld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875295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altLang="ko-KR" dirty="0" smtClean="0"/>
              <a:t>Heavy Neutral Leptons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dirty="0" smtClean="0"/>
              <a:t>Production and subsequent decay of the particle N</a:t>
            </a:r>
            <a:endParaRPr lang="ko-KR" altLang="en-US" dirty="0"/>
          </a:p>
        </p:txBody>
      </p:sp>
      <p:pic>
        <p:nvPicPr>
          <p:cNvPr id="4" name="그림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78972" y="2957608"/>
            <a:ext cx="7176644" cy="2087371"/>
          </a:xfrm>
          <a:prstGeom prst="rect">
            <a:avLst/>
          </a:prstGeom>
        </p:spPr>
      </p:pic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AC4E99-B888-4D59-B8BC-72844BD6B9F4}" type="slidenum">
              <a:rPr lang="ko-KR" altLang="en-US" smtClean="0"/>
              <a:t>54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1463497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altLang="ko-KR" dirty="0" smtClean="0"/>
              <a:t>SND@LHC Detector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dirty="0" smtClean="0"/>
              <a:t>An emulsion wall is composed of four bricks, each consisting of 60 emulsion films interleaved with 59 tungsten plates</a:t>
            </a:r>
            <a:endParaRPr lang="ko-KR" alt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31744" y="2939116"/>
            <a:ext cx="7149465" cy="32178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AC4E99-B888-4D59-B8BC-72844BD6B9F4}" type="slidenum">
              <a:rPr lang="ko-KR" altLang="en-US" smtClean="0"/>
              <a:t>6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7575773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altLang="ko-KR" dirty="0" smtClean="0"/>
              <a:t>Event Reconstruction</a:t>
            </a:r>
            <a:endParaRPr lang="ko-KR" altLang="en-US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78405" y="1602004"/>
            <a:ext cx="4631731" cy="28553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8192" y="4668347"/>
            <a:ext cx="4535320" cy="16972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394703" y="1677544"/>
            <a:ext cx="6205097" cy="43396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buFontTx/>
              <a:buChar char="-"/>
            </a:pPr>
            <a:r>
              <a:rPr lang="en-US" altLang="ko-KR" sz="2400" dirty="0" smtClean="0"/>
              <a:t>Distinguish</a:t>
            </a:r>
            <a:r>
              <a:rPr lang="en-US" altLang="ko-KR" sz="2400" dirty="0"/>
              <a:t> </a:t>
            </a:r>
            <a:r>
              <a:rPr lang="en-US" altLang="ko-KR" sz="2400" dirty="0" smtClean="0"/>
              <a:t>all three flavors of neutrinos.</a:t>
            </a:r>
          </a:p>
          <a:p>
            <a:endParaRPr lang="en-US" altLang="ko-KR" sz="2400" dirty="0" smtClean="0"/>
          </a:p>
          <a:p>
            <a:pPr marL="342900" indent="-342900">
              <a:buFontTx/>
              <a:buChar char="-"/>
            </a:pPr>
            <a:r>
              <a:rPr lang="en-US" altLang="ko-KR" sz="2400" dirty="0" smtClean="0"/>
              <a:t>Two-phase event reconstruction</a:t>
            </a:r>
            <a:br>
              <a:rPr lang="en-US" altLang="ko-KR" sz="2400" dirty="0" smtClean="0"/>
            </a:br>
            <a:endParaRPr lang="en-US" altLang="ko-KR" sz="2400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ko-KR" sz="2400" dirty="0" smtClean="0"/>
              <a:t>The First Phase (electronic detectors)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en-US" altLang="ko-KR" dirty="0" smtClean="0"/>
              <a:t>Tagging incoming charged particles (veto planes)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en-US" altLang="ko-KR" dirty="0" smtClean="0"/>
              <a:t>Muon identification (muon system)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en-US" altLang="ko-KR" dirty="0" smtClean="0"/>
              <a:t>Calorimetric energy measurement (ECAL, HCAL)</a:t>
            </a:r>
          </a:p>
          <a:p>
            <a:endParaRPr lang="en-US" altLang="ko-KR" sz="24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ko-KR" sz="2400" dirty="0" smtClean="0"/>
              <a:t>The Second Phase (nuclear emulsions)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en-US" altLang="ko-KR" dirty="0" smtClean="0"/>
              <a:t>Extract and analyze emulsion data (~20 fb</a:t>
            </a:r>
            <a:r>
              <a:rPr lang="en-US" altLang="ko-KR" baseline="30000" dirty="0" smtClean="0"/>
              <a:t>-1</a:t>
            </a:r>
            <a:r>
              <a:rPr lang="en-US" altLang="ko-KR" dirty="0" smtClean="0"/>
              <a:t>)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en-US" altLang="ko-KR" dirty="0" smtClean="0"/>
              <a:t>Reconstruct </a:t>
            </a:r>
            <a:r>
              <a:rPr lang="el-GR" altLang="ko-KR" dirty="0" smtClean="0"/>
              <a:t>ν</a:t>
            </a:r>
            <a:r>
              <a:rPr lang="en-US" altLang="ko-KR" dirty="0" smtClean="0"/>
              <a:t> primary and secondary vertices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en-US" altLang="ko-KR" dirty="0" smtClean="0"/>
              <a:t>Match emulsion and electronics reconstruction</a:t>
            </a:r>
            <a:endParaRPr lang="ko-KR" altLang="en-US" dirty="0"/>
          </a:p>
        </p:txBody>
      </p:sp>
      <p:sp>
        <p:nvSpPr>
          <p:cNvPr id="3" name="슬라이드 번호 개체 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AC4E99-B888-4D59-B8BC-72844BD6B9F4}" type="slidenum">
              <a:rPr lang="ko-KR" altLang="en-US" smtClean="0"/>
              <a:t>7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9180189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altLang="ko-KR" dirty="0"/>
              <a:t>Event Reconstruction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2270" y="1848307"/>
            <a:ext cx="8494508" cy="43286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8789358" y="2474778"/>
            <a:ext cx="1922193" cy="258532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dirty="0" smtClean="0"/>
              <a:t>Charged Current</a:t>
            </a:r>
          </a:p>
          <a:p>
            <a:r>
              <a:rPr lang="en-US" altLang="ko-KR" dirty="0" smtClean="0"/>
              <a:t>Interactions</a:t>
            </a:r>
          </a:p>
          <a:p>
            <a:endParaRPr lang="en-US" altLang="ko-KR" dirty="0"/>
          </a:p>
          <a:p>
            <a:endParaRPr lang="en-US" altLang="ko-KR" dirty="0" smtClean="0"/>
          </a:p>
          <a:p>
            <a:endParaRPr lang="en-US" altLang="ko-KR" dirty="0"/>
          </a:p>
          <a:p>
            <a:endParaRPr lang="en-US" altLang="ko-KR" dirty="0" smtClean="0"/>
          </a:p>
          <a:p>
            <a:endParaRPr lang="en-US" altLang="ko-KR" dirty="0"/>
          </a:p>
          <a:p>
            <a:r>
              <a:rPr lang="en-US" altLang="ko-KR" dirty="0" smtClean="0"/>
              <a:t>Neutral Current</a:t>
            </a:r>
            <a:br>
              <a:rPr lang="en-US" altLang="ko-KR" dirty="0" smtClean="0"/>
            </a:br>
            <a:r>
              <a:rPr lang="en-US" altLang="ko-KR" dirty="0" smtClean="0"/>
              <a:t>Interactions</a:t>
            </a:r>
            <a:endParaRPr lang="ko-KR" altLang="en-US" dirty="0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AC4E99-B888-4D59-B8BC-72844BD6B9F4}" type="slidenum">
              <a:rPr lang="ko-KR" altLang="en-US" smtClean="0"/>
              <a:t>8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606216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altLang="ko-KR" sz="4000" dirty="0"/>
              <a:t>The First Tau Neutrino </a:t>
            </a:r>
            <a:r>
              <a:rPr lang="en-US" altLang="ko-KR" sz="4000" dirty="0" smtClean="0"/>
              <a:t>Candidate in OPERA</a:t>
            </a:r>
            <a:endParaRPr lang="ko-KR" altLang="en-US" sz="4000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o-KR" altLang="en-US" dirty="0"/>
          </a:p>
        </p:txBody>
      </p:sp>
      <p:grpSp>
        <p:nvGrpSpPr>
          <p:cNvPr id="5" name="그룹 4"/>
          <p:cNvGrpSpPr/>
          <p:nvPr/>
        </p:nvGrpSpPr>
        <p:grpSpPr>
          <a:xfrm>
            <a:off x="2418869" y="1848521"/>
            <a:ext cx="7361946" cy="4328442"/>
            <a:chOff x="2658353" y="2474834"/>
            <a:chExt cx="6649823" cy="3692711"/>
          </a:xfrm>
        </p:grpSpPr>
        <p:pic>
          <p:nvPicPr>
            <p:cNvPr id="7" name="Picture 2" descr="L:\ariga\OPERA\Napoli\b072693\anim_whole.gif">
              <a:extLst>
                <a:ext uri="{FF2B5EF4-FFF2-40B4-BE49-F238E27FC236}">
                  <a16:creationId xmlns:a16="http://schemas.microsoft.com/office/drawing/2014/main" id="{0F9E3DAE-4C3A-EA4D-ADF1-4FEDE5B042AD}"/>
                </a:ext>
              </a:extLst>
            </p:cNvPr>
            <p:cNvPicPr>
              <a:picLocks noChangeAspect="1" noChangeArrowheads="1" noCrop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2658353" y="2474834"/>
              <a:ext cx="6649823" cy="369271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9" name="CasellaDiTesto 1">
              <a:extLst>
                <a:ext uri="{FF2B5EF4-FFF2-40B4-BE49-F238E27FC236}">
                  <a16:creationId xmlns:a16="http://schemas.microsoft.com/office/drawing/2014/main" id="{50F4F92B-FF16-A30F-46B0-125C0314840E}"/>
                </a:ext>
              </a:extLst>
            </p:cNvPr>
            <p:cNvSpPr txBox="1"/>
            <p:nvPr/>
          </p:nvSpPr>
          <p:spPr>
            <a:xfrm>
              <a:off x="4496671" y="5687026"/>
              <a:ext cx="4793299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it-IT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  <a:sym typeface="Wingdings" pitchFamily="2" charset="2"/>
                </a:rPr>
                <a:t>𝜏</a:t>
              </a:r>
              <a:r>
                <a:rPr kumimoji="0" lang="it-IT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 </a:t>
              </a:r>
              <a:r>
                <a:rPr kumimoji="0" lang="it-IT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  <a:sym typeface="Wingdings" pitchFamily="2" charset="2"/>
                </a:rPr>
                <a:t> 𝜌𝜈</a:t>
              </a:r>
              <a:r>
                <a:rPr kumimoji="0" lang="it-IT" sz="2400" b="0" i="0" u="none" strike="noStrike" kern="1200" cap="none" spc="0" normalizeH="0" baseline="-2500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  <a:sym typeface="Wingdings" pitchFamily="2" charset="2"/>
                </a:rPr>
                <a:t>𝜏</a:t>
              </a:r>
              <a:r>
                <a:rPr kumimoji="0" lang="it-IT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  <a:sym typeface="Wingdings" pitchFamily="2" charset="2"/>
                </a:rPr>
                <a:t>  with 𝜌  𝜋</a:t>
              </a:r>
              <a:r>
                <a:rPr kumimoji="0" lang="it-IT" sz="2400" b="0" i="0" u="none" strike="noStrike" kern="1200" cap="none" spc="0" normalizeH="0" baseline="3000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  <a:sym typeface="Wingdings" pitchFamily="2" charset="2"/>
                </a:rPr>
                <a:t>0</a:t>
              </a:r>
              <a:r>
                <a:rPr kumimoji="0" lang="it-IT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  <a:sym typeface="Wingdings" pitchFamily="2" charset="2"/>
                </a:rPr>
                <a:t> 𝜋 and 𝜋</a:t>
              </a:r>
              <a:r>
                <a:rPr kumimoji="0" lang="it-IT" sz="2400" b="0" i="0" u="none" strike="noStrike" kern="1200" cap="none" spc="0" normalizeH="0" baseline="3000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  <a:sym typeface="Wingdings" pitchFamily="2" charset="2"/>
                </a:rPr>
                <a:t>0 </a:t>
              </a:r>
              <a:r>
                <a:rPr kumimoji="0" lang="it-IT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  <a:sym typeface="Wingdings" pitchFamily="2" charset="2"/>
                </a:rPr>
                <a:t> 𝛾𝛾</a:t>
              </a:r>
              <a:endParaRPr kumimoji="0" lang="it-IT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endParaRPr>
            </a:p>
          </p:txBody>
        </p:sp>
      </p:grpSp>
      <p:sp>
        <p:nvSpPr>
          <p:cNvPr id="11" name="CasellaDiTesto 16">
            <a:extLst>
              <a:ext uri="{FF2B5EF4-FFF2-40B4-BE49-F238E27FC236}">
                <a16:creationId xmlns:a16="http://schemas.microsoft.com/office/drawing/2014/main" id="{431C1A39-FEF5-5D4A-B358-7A4D16FDB72D}"/>
              </a:ext>
            </a:extLst>
          </p:cNvPr>
          <p:cNvSpPr txBox="1"/>
          <p:nvPr/>
        </p:nvSpPr>
        <p:spPr>
          <a:xfrm>
            <a:off x="4454051" y="1448411"/>
            <a:ext cx="3607078" cy="400110"/>
          </a:xfrm>
          <a:prstGeom prst="rect">
            <a:avLst/>
          </a:prstGeom>
          <a:solidFill>
            <a:srgbClr val="FFFFFF"/>
          </a:solidFill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0" i="1" u="none" strike="noStrike" kern="1200" cap="none" spc="0" normalizeH="0" baseline="0" noProof="0" dirty="0">
                <a:ln>
                  <a:noFill/>
                </a:ln>
                <a:solidFill>
                  <a:srgbClr val="000090"/>
                </a:solidFill>
                <a:effectLst/>
                <a:uLnTx/>
                <a:uFillTx/>
                <a:latin typeface="Times New Roman"/>
                <a:ea typeface="+mn-ea"/>
                <a:cs typeface="Times New Roman"/>
              </a:rPr>
              <a:t>Physics Letters B691 (2010) 138 </a:t>
            </a: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E30D685-8D38-4519-8C8B-8CC8C7A950D9}" type="slidenum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pPr marL="0" marR="0" lvl="0" indent="0" algn="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901915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0.xml><?xml version="1.0" encoding="utf-8"?>
<a:theme xmlns:a="http://schemas.openxmlformats.org/drawingml/2006/main" name="10_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1.xml><?xml version="1.0" encoding="utf-8"?>
<a:theme xmlns:a="http://schemas.openxmlformats.org/drawingml/2006/main" name="11_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2.xml><?xml version="1.0" encoding="utf-8"?>
<a:theme xmlns:a="http://schemas.openxmlformats.org/drawingml/2006/main" name="12_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3.xml><?xml version="1.0" encoding="utf-8"?>
<a:theme xmlns:a="http://schemas.openxmlformats.org/drawingml/2006/main" name="13_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4.xml><?xml version="1.0" encoding="utf-8"?>
<a:theme xmlns:a="http://schemas.openxmlformats.org/drawingml/2006/main" name="14_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5.xml><?xml version="1.0" encoding="utf-8"?>
<a:theme xmlns:a="http://schemas.openxmlformats.org/drawingml/2006/main" name="15_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6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2_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3_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4_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5_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6_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7_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8.xml><?xml version="1.0" encoding="utf-8"?>
<a:theme xmlns:a="http://schemas.openxmlformats.org/drawingml/2006/main" name="8_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9.xml><?xml version="1.0" encoding="utf-8"?>
<a:theme xmlns:a="http://schemas.openxmlformats.org/drawingml/2006/main" name="9_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4157</TotalTime>
  <Words>1350</Words>
  <Application>Microsoft Office PowerPoint</Application>
  <PresentationFormat>와이드스크린</PresentationFormat>
  <Paragraphs>298</Paragraphs>
  <Slides>54</Slides>
  <Notes>1</Notes>
  <HiddenSlides>0</HiddenSlides>
  <MMClips>0</MMClips>
  <ScaleCrop>false</ScaleCrop>
  <HeadingPairs>
    <vt:vector size="6" baseType="variant">
      <vt:variant>
        <vt:lpstr>사용한 글꼴</vt:lpstr>
      </vt:variant>
      <vt:variant>
        <vt:i4>8</vt:i4>
      </vt:variant>
      <vt:variant>
        <vt:lpstr>테마</vt:lpstr>
      </vt:variant>
      <vt:variant>
        <vt:i4>15</vt:i4>
      </vt:variant>
      <vt:variant>
        <vt:lpstr>슬라이드 제목</vt:lpstr>
      </vt:variant>
      <vt:variant>
        <vt:i4>54</vt:i4>
      </vt:variant>
    </vt:vector>
  </HeadingPairs>
  <TitlesOfParts>
    <vt:vector size="77" baseType="lpstr">
      <vt:lpstr>Helvetica Neue Medium</vt:lpstr>
      <vt:lpstr>Questrial</vt:lpstr>
      <vt:lpstr>맑은 고딕</vt:lpstr>
      <vt:lpstr>Arial</vt:lpstr>
      <vt:lpstr>Calibri</vt:lpstr>
      <vt:lpstr>Times New Roman</vt:lpstr>
      <vt:lpstr>Verdana</vt:lpstr>
      <vt:lpstr>Wingdings</vt:lpstr>
      <vt:lpstr>Office 테마</vt:lpstr>
      <vt:lpstr>2_Office 테마</vt:lpstr>
      <vt:lpstr>3_Office 테마</vt:lpstr>
      <vt:lpstr>4_Office 테마</vt:lpstr>
      <vt:lpstr>5_Office 테마</vt:lpstr>
      <vt:lpstr>6_Office 테마</vt:lpstr>
      <vt:lpstr>7_Office 테마</vt:lpstr>
      <vt:lpstr>8_Office 테마</vt:lpstr>
      <vt:lpstr>9_Office 테마</vt:lpstr>
      <vt:lpstr>10_Office 테마</vt:lpstr>
      <vt:lpstr>11_Office 테마</vt:lpstr>
      <vt:lpstr>12_Office 테마</vt:lpstr>
      <vt:lpstr>13_Office 테마</vt:lpstr>
      <vt:lpstr>14_Office 테마</vt:lpstr>
      <vt:lpstr>15_Office 테마</vt:lpstr>
      <vt:lpstr>Physics of SND@LHC and SHiP experiments</vt:lpstr>
      <vt:lpstr>PowerPoint 프레젠테이션</vt:lpstr>
      <vt:lpstr>SND@LHC experiment</vt:lpstr>
      <vt:lpstr>SND@LHC experiment</vt:lpstr>
      <vt:lpstr>SND@LHC Detector</vt:lpstr>
      <vt:lpstr>SND@LHC Detector</vt:lpstr>
      <vt:lpstr>Event Reconstruction</vt:lpstr>
      <vt:lpstr>Event Reconstruction</vt:lpstr>
      <vt:lpstr>The First Tau Neutrino Candidate in OPERA</vt:lpstr>
      <vt:lpstr>Neutrinos at the LHC</vt:lpstr>
      <vt:lpstr>Neutrinos at the LHC</vt:lpstr>
      <vt:lpstr>Neutrinos at the LHC</vt:lpstr>
      <vt:lpstr>Neutrinos at the LHC</vt:lpstr>
      <vt:lpstr>Physics in SND@LHC</vt:lpstr>
      <vt:lpstr>Charmed-hadron production at LHC</vt:lpstr>
      <vt:lpstr>Lepton Flavor Universality</vt:lpstr>
      <vt:lpstr>Measurement of the NC/CC ratio</vt:lpstr>
      <vt:lpstr>Search for Feebly Interacting Particles</vt:lpstr>
      <vt:lpstr>Observation of collider muon neutrinos </vt:lpstr>
      <vt:lpstr>Observation of Collider Muon Neutrinos</vt:lpstr>
      <vt:lpstr>Integrated Luminosity (2022)</vt:lpstr>
      <vt:lpstr>Signature of muon neutrino interaction</vt:lpstr>
      <vt:lpstr>Analysis strategy</vt:lpstr>
      <vt:lpstr>Signal Selection</vt:lpstr>
      <vt:lpstr>Backgrounds</vt:lpstr>
      <vt:lpstr>Observation of muon neutrinos </vt:lpstr>
      <vt:lpstr>Updated muon neutrino results (2022-2023)</vt:lpstr>
      <vt:lpstr>Observation of collider neutrinos  without final state muons </vt:lpstr>
      <vt:lpstr>PowerPoint 프레젠테이션</vt:lpstr>
      <vt:lpstr>Observation of neutrinos with no muons</vt:lpstr>
      <vt:lpstr>Observation of neutrinos with no muons</vt:lpstr>
      <vt:lpstr>Observation of neutrinos with no muons</vt:lpstr>
      <vt:lpstr>Nuclear Emulsion Scanning</vt:lpstr>
      <vt:lpstr>SND@HL-LHC</vt:lpstr>
      <vt:lpstr>SND@LHC Collaboration</vt:lpstr>
      <vt:lpstr>  SHiP experiment </vt:lpstr>
      <vt:lpstr>Where is New Physics?</vt:lpstr>
      <vt:lpstr>The SHiP Experiment</vt:lpstr>
      <vt:lpstr>The SHiP Experiment</vt:lpstr>
      <vt:lpstr>Overview of BDF/SHiP</vt:lpstr>
      <vt:lpstr>Target Complex</vt:lpstr>
      <vt:lpstr>Muon Shield</vt:lpstr>
      <vt:lpstr>Scattering and Neutrino Detector (SND)</vt:lpstr>
      <vt:lpstr>Hidden Sector Decay Spectrometer (HSDS)</vt:lpstr>
      <vt:lpstr>The SHiP Experiment : Schematic</vt:lpstr>
      <vt:lpstr>Neutrinos</vt:lpstr>
      <vt:lpstr>Sensitivity of SHiP to FIPs</vt:lpstr>
      <vt:lpstr>BDF/SHiP preliminary schedule</vt:lpstr>
      <vt:lpstr>Backup</vt:lpstr>
      <vt:lpstr>Event Reconstruction</vt:lpstr>
      <vt:lpstr>Decay Vessel: Helium-filled baloon</vt:lpstr>
      <vt:lpstr>Tau Neutrinos</vt:lpstr>
      <vt:lpstr>Neutrino-induced charm production</vt:lpstr>
      <vt:lpstr>Heavy Neutral Leptons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Physics of SND@LHC / SHiP</dc:title>
  <dc:creator>user</dc:creator>
  <cp:lastModifiedBy>user</cp:lastModifiedBy>
  <cp:revision>195</cp:revision>
  <dcterms:created xsi:type="dcterms:W3CDTF">2025-09-22T11:04:54Z</dcterms:created>
  <dcterms:modified xsi:type="dcterms:W3CDTF">2025-10-26T13:24:43Z</dcterms:modified>
</cp:coreProperties>
</file>