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8" r:id="rId9"/>
    <p:sldId id="267" r:id="rId10"/>
    <p:sldId id="282" r:id="rId11"/>
    <p:sldId id="269" r:id="rId12"/>
    <p:sldId id="274" r:id="rId13"/>
    <p:sldId id="286" r:id="rId14"/>
    <p:sldId id="283" r:id="rId15"/>
    <p:sldId id="277" r:id="rId16"/>
    <p:sldId id="280" r:id="rId17"/>
    <p:sldId id="265" r:id="rId18"/>
    <p:sldId id="281" r:id="rId19"/>
    <p:sldId id="266" r:id="rId20"/>
    <p:sldId id="271" r:id="rId21"/>
    <p:sldId id="272" r:id="rId22"/>
    <p:sldId id="284" r:id="rId23"/>
    <p:sldId id="285" r:id="rId24"/>
    <p:sldId id="275" r:id="rId25"/>
    <p:sldId id="279" r:id="rId26"/>
  </p:sldIdLst>
  <p:sldSz cx="9144000" cy="6858000" type="screen4x3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6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0" y="6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6B33-317F-4D4F-B3A4-1D226F6AEDE3}" type="datetimeFigureOut">
              <a:rPr lang="ko-KR" altLang="en-US" smtClean="0"/>
              <a:pPr/>
              <a:t>2025-10-17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C15C8-7A4F-4A3D-AF36-6305F9B31F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9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altLang="ko-KR"/>
              <a:t>CPNR Workshop 2025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7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06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59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17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05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54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0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5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07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58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0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CPNR Workshop 2025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151E-3794-4C3C-A45D-514E9B353C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53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C3F7F-797A-412D-BA02-64C3475B608C}"/>
              </a:ext>
            </a:extLst>
          </p:cNvPr>
          <p:cNvSpPr txBox="1"/>
          <p:nvPr/>
        </p:nvSpPr>
        <p:spPr>
          <a:xfrm>
            <a:off x="-3" y="64886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/>
              <a:t>CPNR Workshop 2025</a:t>
            </a:r>
            <a:endParaRPr lang="ko-KR" altLang="en-US" sz="2000" b="1" i="1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23D2E-25FD-40CC-807B-9118D913AAFC}"/>
              </a:ext>
            </a:extLst>
          </p:cNvPr>
          <p:cNvSpPr txBox="1"/>
          <p:nvPr/>
        </p:nvSpPr>
        <p:spPr>
          <a:xfrm>
            <a:off x="-4" y="1178455"/>
            <a:ext cx="9144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Neutrino with wave dark matter</a:t>
            </a:r>
            <a:endParaRPr lang="ko-KR" altLang="en-US" sz="3600" b="1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289F2-8D6E-432D-8469-37A0007A8487}"/>
              </a:ext>
            </a:extLst>
          </p:cNvPr>
          <p:cNvSpPr txBox="1"/>
          <p:nvPr/>
        </p:nvSpPr>
        <p:spPr>
          <a:xfrm>
            <a:off x="-4" y="18281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From type oscillation to second </a:t>
            </a:r>
            <a:r>
              <a:rPr lang="en-US" altLang="ko-KR" sz="2400" b="1" dirty="0" err="1"/>
              <a:t>leptogenesis</a:t>
            </a:r>
            <a:endParaRPr lang="ko-KR" alt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45F63-C6B9-4CA6-9E70-75A6B05F09B1}"/>
              </a:ext>
            </a:extLst>
          </p:cNvPr>
          <p:cNvSpPr txBox="1"/>
          <p:nvPr/>
        </p:nvSpPr>
        <p:spPr>
          <a:xfrm>
            <a:off x="-4" y="4657013"/>
            <a:ext cx="914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latin typeface="+mn-ea"/>
              </a:rPr>
              <a:t>Yechan</a:t>
            </a:r>
            <a:r>
              <a:rPr lang="en-US" altLang="ko-KR" sz="2400" b="1" dirty="0">
                <a:latin typeface="+mn-ea"/>
              </a:rPr>
              <a:t> Kim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D5376-F435-4133-9F0D-88D032956C6F}"/>
              </a:ext>
            </a:extLst>
          </p:cNvPr>
          <p:cNvSpPr txBox="1"/>
          <p:nvPr/>
        </p:nvSpPr>
        <p:spPr>
          <a:xfrm>
            <a:off x="-4" y="5118678"/>
            <a:ext cx="914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KAIST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C170D-615E-4D01-929A-4AE958B0FE63}"/>
              </a:ext>
            </a:extLst>
          </p:cNvPr>
          <p:cNvSpPr txBox="1"/>
          <p:nvPr/>
        </p:nvSpPr>
        <p:spPr>
          <a:xfrm>
            <a:off x="0" y="56046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+mn-ea"/>
              </a:rPr>
              <a:t>PRD 108, 095028 (2023); JHEP 03 (2024) 003;</a:t>
            </a:r>
          </a:p>
          <a:p>
            <a:pPr algn="ctr"/>
            <a:r>
              <a:rPr lang="en-US" altLang="ko-KR" sz="1600" b="1" dirty="0">
                <a:latin typeface="+mn-ea"/>
              </a:rPr>
              <a:t>PRD 111, 055026 (2025); JHEP 07 (2025) 269</a:t>
            </a:r>
            <a:endParaRPr lang="ko-KR" altLang="en-US" sz="1600" b="1" dirty="0">
              <a:latin typeface="+mn-ea"/>
            </a:endParaRPr>
          </a:p>
        </p:txBody>
      </p:sp>
      <p:pic>
        <p:nvPicPr>
          <p:cNvPr id="12" name="Picture 3" descr="C:\Users\User\Desktop\Research Publications\1 Type osc.png">
            <a:extLst>
              <a:ext uri="{FF2B5EF4-FFF2-40B4-BE49-F238E27FC236}">
                <a16:creationId xmlns:a16="http://schemas.microsoft.com/office/drawing/2014/main" id="{974309E4-E64A-4F07-92F9-0084102BA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6020" b="42176"/>
          <a:stretch/>
        </p:blipFill>
        <p:spPr bwMode="auto">
          <a:xfrm>
            <a:off x="0" y="2905882"/>
            <a:ext cx="3114261" cy="1328944"/>
          </a:xfrm>
          <a:prstGeom prst="rect">
            <a:avLst/>
          </a:prstGeom>
          <a:noFill/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2424DAF-BBE5-49CC-8781-9872EC0A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333" y="2328363"/>
            <a:ext cx="2310778" cy="2179047"/>
          </a:xfrm>
          <a:prstGeom prst="rect">
            <a:avLst/>
          </a:prstGeom>
        </p:spPr>
      </p:pic>
      <p:pic>
        <p:nvPicPr>
          <p:cNvPr id="10" name="그림 9" descr="스케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544C2E-E346-7D76-FAAB-5F856ACF4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68" y="2476868"/>
            <a:ext cx="2595411" cy="21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7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F32034-DC4B-43E0-92BA-161CC79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5D06138-7476-A3D2-E5A0-CBA06889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54956ED-370E-7538-4261-EB58B5C2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3C423-0BA7-0B01-BB1F-BC07BDB591EC}"/>
              </a:ext>
            </a:extLst>
          </p:cNvPr>
          <p:cNvSpPr txBox="1"/>
          <p:nvPr/>
        </p:nvSpPr>
        <p:spPr>
          <a:xfrm>
            <a:off x="303129" y="295634"/>
            <a:ext cx="3559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Potential oscillation</a:t>
            </a:r>
            <a:endParaRPr lang="ko-KR" altLang="en-US" sz="32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17D745B-7747-5E79-393A-6D77F9ADD4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7435" y="89946"/>
            <a:ext cx="3167915" cy="644896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0B7D8DE-494D-57B4-EFEC-71F466DD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194"/>
          <a:stretch>
            <a:fillRect/>
          </a:stretch>
        </p:blipFill>
        <p:spPr>
          <a:xfrm>
            <a:off x="712203" y="1032527"/>
            <a:ext cx="3585704" cy="4130097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87F026DF-B541-9D20-D42E-C214D1CC8899}"/>
              </a:ext>
            </a:extLst>
          </p:cNvPr>
          <p:cNvGrpSpPr/>
          <p:nvPr/>
        </p:nvGrpSpPr>
        <p:grpSpPr>
          <a:xfrm>
            <a:off x="760328" y="5111229"/>
            <a:ext cx="3732422" cy="1178880"/>
            <a:chOff x="4259790" y="2695288"/>
            <a:chExt cx="4006693" cy="126550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01EE01C-4CA4-6BFE-4A04-4D707A7CB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60752"/>
            <a:stretch>
              <a:fillRect/>
            </a:stretch>
          </p:blipFill>
          <p:spPr>
            <a:xfrm>
              <a:off x="4288281" y="2784967"/>
              <a:ext cx="3978202" cy="1175829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6E3F445-7E6E-E280-ADA4-D07485D06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93861" b="55995"/>
            <a:stretch>
              <a:fillRect/>
            </a:stretch>
          </p:blipFill>
          <p:spPr>
            <a:xfrm>
              <a:off x="4259790" y="2695288"/>
              <a:ext cx="228552" cy="516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286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2B48B859-752A-3AC1-3F14-3192B8D451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t="15688" r="34576"/>
          <a:stretch/>
        </p:blipFill>
        <p:spPr>
          <a:xfrm>
            <a:off x="3011501" y="4379226"/>
            <a:ext cx="1620166" cy="132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193B21E-01D2-4BEA-B789-2F1BB04C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F17482E-95C1-4520-BF9F-8FAF50B5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175EF3-D065-423A-9961-CE0B89D1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95327-5F8D-4B9A-87D3-DBF28C9DD208}"/>
              </a:ext>
            </a:extLst>
          </p:cNvPr>
          <p:cNvSpPr txBox="1"/>
          <p:nvPr/>
        </p:nvSpPr>
        <p:spPr>
          <a:xfrm>
            <a:off x="303129" y="295634"/>
            <a:ext cx="3559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Potential oscillation</a:t>
            </a:r>
            <a:endParaRPr lang="ko-KR" altLang="en-US" sz="32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2BD559A-D653-4878-9311-09C926326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40" b="1264"/>
          <a:stretch/>
        </p:blipFill>
        <p:spPr>
          <a:xfrm>
            <a:off x="395821" y="1387307"/>
            <a:ext cx="3532490" cy="101299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516046E-51D4-42BB-904D-30BB2E138AF6}"/>
              </a:ext>
            </a:extLst>
          </p:cNvPr>
          <p:cNvSpPr/>
          <p:nvPr/>
        </p:nvSpPr>
        <p:spPr>
          <a:xfrm>
            <a:off x="303129" y="802532"/>
            <a:ext cx="740665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Implications for  neutrino sector</a:t>
            </a:r>
            <a:endParaRPr lang="en-US" altLang="ko-KR" sz="2000" b="1" dirty="0">
              <a:sym typeface="Wingdings" pitchFamily="2" charset="2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0F4F32-F308-4704-B55B-0550EE5499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4567" y="2629305"/>
            <a:ext cx="3667926" cy="378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2737AA-4C9B-4746-BE06-F573B9EFCCF9}"/>
                  </a:ext>
                </a:extLst>
              </p:cNvPr>
              <p:cNvSpPr txBox="1"/>
              <p:nvPr/>
            </p:nvSpPr>
            <p:spPr>
              <a:xfrm>
                <a:off x="303129" y="2552600"/>
                <a:ext cx="3470896" cy="37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latin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Cosmic neutrino background (C</a:t>
                </a:r>
                <a14:m>
                  <m:oMath xmlns:m="http://schemas.openxmlformats.org/officeDocument/2006/math">
                    <m:r>
                      <a:rPr lang="ko-KR" altLang="en-US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𝝊</m:t>
                    </m:r>
                  </m:oMath>
                </a14:m>
                <a:r>
                  <a:rPr lang="en-US" altLang="ko-KR" sz="1400" b="1" dirty="0">
                    <a:latin typeface="+mn-ea"/>
                    <a:cs typeface="Times New Roman" panose="02020603050405020304" pitchFamily="18" charset="0"/>
                  </a:rPr>
                  <a:t>B)</a:t>
                </a:r>
                <a:endParaRPr lang="en-US" altLang="ko-KR" sz="14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2737AA-4C9B-4746-BE06-F573B9EFC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9" y="2552600"/>
                <a:ext cx="3470896" cy="374461"/>
              </a:xfrm>
              <a:prstGeom prst="rect">
                <a:avLst/>
              </a:prstGeom>
              <a:blipFill>
                <a:blip r:embed="rId5"/>
                <a:stretch>
                  <a:fillRect l="-527"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8B0B6202-442D-4C00-A089-2383E119D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129" y="2956682"/>
            <a:ext cx="4037816" cy="55014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A66E585-65EA-4C43-913A-514BDA67FE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6723"/>
          <a:stretch/>
        </p:blipFill>
        <p:spPr>
          <a:xfrm>
            <a:off x="4819376" y="679596"/>
            <a:ext cx="3297873" cy="91642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75E5015-9DCE-4E78-88BB-8B14E916C2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666" r="36429" b="36790"/>
          <a:stretch/>
        </p:blipFill>
        <p:spPr>
          <a:xfrm>
            <a:off x="6811989" y="1978094"/>
            <a:ext cx="1581217" cy="551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EAD79FD-7E82-412C-A42E-21F0E7B87C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3457" r="27852"/>
          <a:stretch/>
        </p:blipFill>
        <p:spPr>
          <a:xfrm>
            <a:off x="4910783" y="1978094"/>
            <a:ext cx="1794543" cy="55131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BC189E0-9B23-4CF9-A9E4-3EFC3AC50C73}"/>
              </a:ext>
            </a:extLst>
          </p:cNvPr>
          <p:cNvCxnSpPr>
            <a:cxnSpLocks/>
          </p:cNvCxnSpPr>
          <p:nvPr/>
        </p:nvCxnSpPr>
        <p:spPr>
          <a:xfrm flipH="1">
            <a:off x="7091572" y="2529411"/>
            <a:ext cx="120301" cy="2498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8AEF9CF-767E-4DF8-9B46-4CA99E8DB1D5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808055" y="2529411"/>
            <a:ext cx="554371" cy="10437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3239E6-54EF-40F5-A31E-D3CB582C2125}"/>
              </a:ext>
            </a:extLst>
          </p:cNvPr>
          <p:cNvSpPr txBox="1"/>
          <p:nvPr/>
        </p:nvSpPr>
        <p:spPr>
          <a:xfrm>
            <a:off x="4616137" y="1677447"/>
            <a:ext cx="238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Symmetry-restored</a:t>
            </a:r>
            <a:endParaRPr lang="ko-KR" altLang="en-US" sz="14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6A51E5-6D26-4A89-BC4E-E2F9116E4BE6}"/>
              </a:ext>
            </a:extLst>
          </p:cNvPr>
          <p:cNvSpPr txBox="1"/>
          <p:nvPr/>
        </p:nvSpPr>
        <p:spPr>
          <a:xfrm>
            <a:off x="6410680" y="1673364"/>
            <a:ext cx="238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Symmetry-broken</a:t>
            </a:r>
            <a:endParaRPr lang="ko-KR" altLang="en-US" sz="1400" dirty="0">
              <a:solidFill>
                <a:srgbClr val="0070C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03FA14C-0E82-13AB-A7F4-60FCA571F0D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4513" y="3526596"/>
            <a:ext cx="1763952" cy="20172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1CE7AF4-FD8B-06E0-E21A-E9781E298B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29" y="4207222"/>
            <a:ext cx="2929963" cy="173881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E8BDB9B-E896-7063-331F-CC964D0A73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8465" y="3493322"/>
            <a:ext cx="1217677" cy="980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6EE34B-1D2B-4E66-5B0A-8F70530B0DE8}"/>
              </a:ext>
            </a:extLst>
          </p:cNvPr>
          <p:cNvSpPr txBox="1"/>
          <p:nvPr/>
        </p:nvSpPr>
        <p:spPr>
          <a:xfrm>
            <a:off x="1850862" y="5756553"/>
            <a:ext cx="1154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Edoardo Vitagliano et al (2019)</a:t>
            </a:r>
            <a:endParaRPr lang="ko-KR" altLang="en-US" sz="800" dirty="0">
              <a:solidFill>
                <a:srgbClr val="00B0F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B40407-104A-4CBB-7DFC-D70A75381313}"/>
              </a:ext>
            </a:extLst>
          </p:cNvPr>
          <p:cNvSpPr txBox="1"/>
          <p:nvPr/>
        </p:nvSpPr>
        <p:spPr>
          <a:xfrm>
            <a:off x="3821584" y="5704732"/>
            <a:ext cx="925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Andrew J. Long et al (2014) </a:t>
            </a:r>
            <a:endParaRPr lang="ko-KR" altLang="en-US" sz="800" dirty="0">
              <a:solidFill>
                <a:srgbClr val="00B0F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D6DCF44-0752-E9C1-456A-524410765F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5574" y="2249870"/>
            <a:ext cx="776166" cy="22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1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8D247B3-DF34-4169-AD84-D56B4C45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62EDF17-463C-4E1E-BEAC-943C5884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576B37-C94A-4A7C-BC9C-D83EB54C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94F8F-3DA6-47CC-942C-219742922E80}"/>
              </a:ext>
            </a:extLst>
          </p:cNvPr>
          <p:cNvSpPr txBox="1"/>
          <p:nvPr/>
        </p:nvSpPr>
        <p:spPr>
          <a:xfrm>
            <a:off x="303129" y="295634"/>
            <a:ext cx="3644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Second </a:t>
            </a:r>
            <a:r>
              <a:rPr lang="en-US" altLang="ko-KR" sz="3200" b="1" dirty="0" err="1"/>
              <a:t>leptogenesis</a:t>
            </a:r>
            <a:endParaRPr lang="ko-KR" altLang="en-US" sz="32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86AE22B-6459-4A85-9E87-7CFDCED2D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1" y="1020231"/>
            <a:ext cx="4026734" cy="233056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1543AD6-99CE-4857-B3AB-5156D25BE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050" y="1020231"/>
            <a:ext cx="4121362" cy="264808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E66AA4A-0A09-4F3E-AC47-3CB3E36EE6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2937" y="702266"/>
            <a:ext cx="2409809" cy="31796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02EFDFE-BBF8-46B4-ACB4-58C2FEC63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5189" y="4162237"/>
            <a:ext cx="3316166" cy="10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4896038-58D4-4968-9927-1294E7993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70" y="4095155"/>
            <a:ext cx="3242830" cy="2026769"/>
          </a:xfrm>
          <a:prstGeom prst="rect">
            <a:avLst/>
          </a:prstGeom>
        </p:spPr>
      </p:pic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E7DDF648-F74D-4FD2-93B4-1E2CA5ED59C1}"/>
              </a:ext>
            </a:extLst>
          </p:cNvPr>
          <p:cNvSpPr/>
          <p:nvPr/>
        </p:nvSpPr>
        <p:spPr>
          <a:xfrm>
            <a:off x="1245268" y="3922295"/>
            <a:ext cx="3392906" cy="2330564"/>
          </a:xfrm>
          <a:prstGeom prst="wedgeRoundRectCallout">
            <a:avLst>
              <a:gd name="adj1" fmla="val 66401"/>
              <a:gd name="adj2" fmla="val -6527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0C1FA2-30BC-FFCA-9AD7-EE11CD12258F}"/>
              </a:ext>
            </a:extLst>
          </p:cNvPr>
          <p:cNvSpPr/>
          <p:nvPr/>
        </p:nvSpPr>
        <p:spPr>
          <a:xfrm>
            <a:off x="4892111" y="3708265"/>
            <a:ext cx="3924300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ym typeface="Wingdings" pitchFamily="2" charset="2"/>
              </a:rPr>
              <a:t>Temperature-dependent mass of </a:t>
            </a:r>
            <a:r>
              <a:rPr lang="en-US" altLang="ko-KR" sz="1600" b="1" i="1" dirty="0">
                <a:sym typeface="Wingdings" pitchFamily="2" charset="2"/>
              </a:rPr>
              <a:t>N</a:t>
            </a:r>
            <a:endParaRPr lang="en-US" altLang="ko-KR" sz="1600" b="1" dirty="0">
              <a:sym typeface="Wingdings" pitchFamily="2" charset="2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10B2C06-AF55-7333-7759-0409F2147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987" y="5266554"/>
            <a:ext cx="2395734" cy="9322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1302224-B9C5-242F-CC2E-EF270111FCAE}"/>
              </a:ext>
            </a:extLst>
          </p:cNvPr>
          <p:cNvSpPr/>
          <p:nvPr/>
        </p:nvSpPr>
        <p:spPr>
          <a:xfrm>
            <a:off x="4638174" y="2415378"/>
            <a:ext cx="1589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</a:rPr>
              <a:t>1st</a:t>
            </a:r>
          </a:p>
          <a:p>
            <a:pPr algn="ctr"/>
            <a:r>
              <a:rPr lang="en-US" altLang="ko-KR" sz="1400" b="1" dirty="0">
                <a:solidFill>
                  <a:schemeClr val="accent6"/>
                </a:solidFill>
              </a:rPr>
              <a:t>Production</a:t>
            </a:r>
            <a:endParaRPr lang="ko-KR" altLang="en-US" sz="1400" b="1" dirty="0">
              <a:solidFill>
                <a:schemeClr val="accent6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2EC8B37-A031-498D-4234-EA4681E0551A}"/>
              </a:ext>
            </a:extLst>
          </p:cNvPr>
          <p:cNvSpPr/>
          <p:nvPr/>
        </p:nvSpPr>
        <p:spPr>
          <a:xfrm>
            <a:off x="5742313" y="2415378"/>
            <a:ext cx="1310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</a:rPr>
              <a:t>1st</a:t>
            </a:r>
          </a:p>
          <a:p>
            <a:pPr algn="ctr"/>
            <a:r>
              <a:rPr lang="en-US" altLang="ko-KR" sz="1400" b="1" dirty="0">
                <a:solidFill>
                  <a:schemeClr val="accent5"/>
                </a:solidFill>
              </a:rPr>
              <a:t>Decay</a:t>
            </a:r>
            <a:endParaRPr lang="ko-KR" altLang="en-US" sz="1400" b="1" dirty="0">
              <a:solidFill>
                <a:schemeClr val="accent5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2B8D133-9066-DB07-ED61-5DB911D59EF2}"/>
              </a:ext>
            </a:extLst>
          </p:cNvPr>
          <p:cNvSpPr/>
          <p:nvPr/>
        </p:nvSpPr>
        <p:spPr>
          <a:xfrm>
            <a:off x="6853272" y="2415378"/>
            <a:ext cx="1589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accent6"/>
                </a:solidFill>
              </a:rPr>
              <a:t>2nd</a:t>
            </a:r>
          </a:p>
          <a:p>
            <a:r>
              <a:rPr lang="en-US" altLang="ko-KR" sz="1400" b="1" dirty="0">
                <a:solidFill>
                  <a:schemeClr val="accent6"/>
                </a:solidFill>
              </a:rPr>
              <a:t>Production</a:t>
            </a:r>
            <a:endParaRPr lang="ko-KR" altLang="en-US" sz="1400" b="1" dirty="0">
              <a:solidFill>
                <a:schemeClr val="accent6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6B7A108-404C-C013-792B-A555B2C06341}"/>
              </a:ext>
            </a:extLst>
          </p:cNvPr>
          <p:cNvSpPr/>
          <p:nvPr/>
        </p:nvSpPr>
        <p:spPr>
          <a:xfrm>
            <a:off x="7705771" y="3010545"/>
            <a:ext cx="1310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</a:rPr>
              <a:t>2nd</a:t>
            </a:r>
          </a:p>
          <a:p>
            <a:pPr algn="ctr"/>
            <a:r>
              <a:rPr lang="en-US" altLang="ko-KR" sz="1400" b="1" dirty="0">
                <a:solidFill>
                  <a:schemeClr val="accent5"/>
                </a:solidFill>
              </a:rPr>
              <a:t>Decay</a:t>
            </a:r>
            <a:endParaRPr lang="ko-KR" altLang="en-US" sz="1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2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1378A3D-8C4A-4ACE-B939-9C84F018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5223E74-B855-4A95-BDFC-44D0BA5E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Neutrino with wave dark matter (</a:t>
            </a:r>
            <a:r>
              <a:rPr lang="en-US" altLang="ko-KR" dirty="0" err="1"/>
              <a:t>Yechan</a:t>
            </a:r>
            <a:r>
              <a:rPr lang="en-US" altLang="ko-KR" dirty="0"/>
              <a:t> Kim)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797F56-3508-41FF-B699-D43926AB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9FBC8-F9FC-4932-A89E-F39EF246BEAC}"/>
              </a:ext>
            </a:extLst>
          </p:cNvPr>
          <p:cNvSpPr txBox="1"/>
          <p:nvPr/>
        </p:nvSpPr>
        <p:spPr>
          <a:xfrm>
            <a:off x="303129" y="295634"/>
            <a:ext cx="3644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Second </a:t>
            </a:r>
            <a:r>
              <a:rPr lang="en-US" altLang="ko-KR" sz="3200" b="1" dirty="0" err="1"/>
              <a:t>leptogenesis</a:t>
            </a:r>
            <a:endParaRPr lang="ko-KR" altLang="en-US" sz="3200" b="1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F57DD34-BCD1-4A04-A481-A533B187DB53}"/>
              </a:ext>
            </a:extLst>
          </p:cNvPr>
          <p:cNvGrpSpPr/>
          <p:nvPr/>
        </p:nvGrpSpPr>
        <p:grpSpPr>
          <a:xfrm>
            <a:off x="1211067" y="2136789"/>
            <a:ext cx="1997104" cy="414024"/>
            <a:chOff x="2987230" y="448633"/>
            <a:chExt cx="1931905" cy="414024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749522B9-474C-441F-A577-1D67C1E13801}"/>
                </a:ext>
              </a:extLst>
            </p:cNvPr>
            <p:cNvGrpSpPr/>
            <p:nvPr/>
          </p:nvGrpSpPr>
          <p:grpSpPr>
            <a:xfrm>
              <a:off x="2987230" y="462170"/>
              <a:ext cx="1931905" cy="340071"/>
              <a:chOff x="3037212" y="484781"/>
              <a:chExt cx="1931905" cy="340071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7023E1CF-71EF-4293-8DB7-AB6F6C9309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3047" t="1" r="51205" b="52395"/>
              <a:stretch/>
            </p:blipFill>
            <p:spPr bwMode="auto">
              <a:xfrm>
                <a:off x="3037212" y="484781"/>
                <a:ext cx="882870" cy="340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49EE6336-8FA2-4C3C-9511-EA1B5F85FC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5372" r="6352" b="58495"/>
              <a:stretch/>
            </p:blipFill>
            <p:spPr bwMode="auto">
              <a:xfrm>
                <a:off x="3999538" y="484781"/>
                <a:ext cx="969579" cy="296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A03F4D6-A63F-47E6-B0A3-0E8BFA114DDC}"/>
                </a:ext>
              </a:extLst>
            </p:cNvPr>
            <p:cNvSpPr/>
            <p:nvPr/>
          </p:nvSpPr>
          <p:spPr>
            <a:xfrm>
              <a:off x="3775536" y="448633"/>
              <a:ext cx="394708" cy="414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dirty="0">
                  <a:sym typeface="Wingdings" pitchFamily="2" charset="2"/>
                </a:rPr>
                <a:t>,</a:t>
              </a:r>
              <a:endParaRPr lang="en-US" altLang="ko-KR" sz="1600" b="1" dirty="0">
                <a:sym typeface="Wingdings" pitchFamily="2" charset="2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0ED1B20-DA6F-4600-9EB0-C6A2387194B8}"/>
              </a:ext>
            </a:extLst>
          </p:cNvPr>
          <p:cNvSpPr/>
          <p:nvPr/>
        </p:nvSpPr>
        <p:spPr>
          <a:xfrm>
            <a:off x="1169330" y="2928765"/>
            <a:ext cx="2151565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2"/>
                </a:solidFill>
                <a:sym typeface="Wingdings" pitchFamily="2" charset="2"/>
              </a:rPr>
              <a:t>Lepton Asymmetry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E3D6FC9-6255-47DD-B173-EA184709945C}"/>
              </a:ext>
            </a:extLst>
          </p:cNvPr>
          <p:cNvSpPr/>
          <p:nvPr/>
        </p:nvSpPr>
        <p:spPr>
          <a:xfrm>
            <a:off x="1008676" y="3505975"/>
            <a:ext cx="1165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b="1" dirty="0" err="1">
                <a:sym typeface="Wingdings" pitchFamily="2" charset="2"/>
              </a:rPr>
              <a:t>Sphaleron</a:t>
            </a:r>
            <a:endParaRPr lang="en-US" altLang="ko-KR" sz="1600" b="1" dirty="0">
              <a:sym typeface="Wingdings" pitchFamily="2" charset="2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F7DF51C-45E3-49B7-9CBE-792012485D34}"/>
              </a:ext>
            </a:extLst>
          </p:cNvPr>
          <p:cNvSpPr/>
          <p:nvPr/>
        </p:nvSpPr>
        <p:spPr>
          <a:xfrm>
            <a:off x="1211072" y="3990727"/>
            <a:ext cx="2091679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Baryon Asymmetry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FD6A908-C5E3-418A-81D5-F1CD77A02572}"/>
              </a:ext>
            </a:extLst>
          </p:cNvPr>
          <p:cNvCxnSpPr>
            <a:cxnSpLocks/>
          </p:cNvCxnSpPr>
          <p:nvPr/>
        </p:nvCxnSpPr>
        <p:spPr>
          <a:xfrm>
            <a:off x="2174407" y="2551337"/>
            <a:ext cx="0" cy="40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E4DB8B9-9403-440B-B9BE-E231F02B0D81}"/>
              </a:ext>
            </a:extLst>
          </p:cNvPr>
          <p:cNvCxnSpPr>
            <a:cxnSpLocks/>
          </p:cNvCxnSpPr>
          <p:nvPr/>
        </p:nvCxnSpPr>
        <p:spPr>
          <a:xfrm>
            <a:off x="2186154" y="3454866"/>
            <a:ext cx="0" cy="489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8720BE-36C4-4484-9F9B-D3E835AE8067}"/>
              </a:ext>
            </a:extLst>
          </p:cNvPr>
          <p:cNvSpPr/>
          <p:nvPr/>
        </p:nvSpPr>
        <p:spPr>
          <a:xfrm>
            <a:off x="360260" y="1552014"/>
            <a:ext cx="3793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i="1" dirty="0">
                <a:sym typeface="Wingdings" pitchFamily="2" charset="2"/>
              </a:rPr>
              <a:t>CP-</a:t>
            </a:r>
            <a:r>
              <a:rPr lang="en-US" altLang="ko-KR" sz="1600" dirty="0">
                <a:sym typeface="Wingdings" pitchFamily="2" charset="2"/>
              </a:rPr>
              <a:t>violating out-of-equilibrium decay of </a:t>
            </a:r>
          </a:p>
          <a:p>
            <a:pPr algn="ctr"/>
            <a:r>
              <a:rPr lang="en-US" altLang="ko-KR" sz="1600" b="1" dirty="0">
                <a:sym typeface="Wingdings" pitchFamily="2" charset="2"/>
              </a:rPr>
              <a:t>Heavy Majorana neutrino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BA05E50-9E40-4723-A759-04360EE03A43}"/>
              </a:ext>
            </a:extLst>
          </p:cNvPr>
          <p:cNvSpPr/>
          <p:nvPr/>
        </p:nvSpPr>
        <p:spPr>
          <a:xfrm>
            <a:off x="1234193" y="990268"/>
            <a:ext cx="210136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err="1">
                <a:sym typeface="Wingdings" pitchFamily="2" charset="2"/>
              </a:rPr>
              <a:t>Leptogenesis</a:t>
            </a:r>
            <a:endParaRPr lang="en-US" altLang="ko-KR" sz="2400" b="1" dirty="0">
              <a:sym typeface="Wingdings" pitchFamily="2" charset="2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73FC426-6226-4F0C-85F9-0CA73BEAB501}"/>
              </a:ext>
            </a:extLst>
          </p:cNvPr>
          <p:cNvSpPr/>
          <p:nvPr/>
        </p:nvSpPr>
        <p:spPr>
          <a:xfrm>
            <a:off x="904841" y="4676522"/>
            <a:ext cx="2705985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 err="1">
                <a:sym typeface="Wingdings" pitchFamily="2" charset="2"/>
              </a:rPr>
              <a:t>Sphaleron</a:t>
            </a:r>
            <a:r>
              <a:rPr lang="en-US" altLang="ko-KR" sz="1600" b="1" dirty="0">
                <a:sym typeface="Wingdings" pitchFamily="2" charset="2"/>
              </a:rPr>
              <a:t> decoupling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12936CE-ABBA-4098-ACDE-4B4158132B4B}"/>
              </a:ext>
            </a:extLst>
          </p:cNvPr>
          <p:cNvCxnSpPr>
            <a:cxnSpLocks/>
          </p:cNvCxnSpPr>
          <p:nvPr/>
        </p:nvCxnSpPr>
        <p:spPr>
          <a:xfrm>
            <a:off x="841372" y="4689599"/>
            <a:ext cx="277629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28059F7E-B8A7-4BEC-97EC-04EDD3109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379" y="1293395"/>
            <a:ext cx="3985361" cy="97395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2762E96-A8B1-4395-86F3-9AD02E0BC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489" y="0"/>
            <a:ext cx="2640511" cy="129339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5C33B8D-4C03-48A9-86F2-4BB5D2C81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378" y="3243265"/>
            <a:ext cx="3985362" cy="100330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C2BF66A-6686-4EBC-9C44-B54CAC2FC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118" y="2249628"/>
            <a:ext cx="1145756" cy="100358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871E588-4081-41F8-AF96-99782DDDB57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312" y="4126159"/>
            <a:ext cx="2385384" cy="2416296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369F8842-79B4-446C-80F0-A4FC1167D7B3}"/>
              </a:ext>
            </a:extLst>
          </p:cNvPr>
          <p:cNvSpPr/>
          <p:nvPr/>
        </p:nvSpPr>
        <p:spPr>
          <a:xfrm>
            <a:off x="3359944" y="4434022"/>
            <a:ext cx="99401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ym typeface="Wingdings" pitchFamily="2" charset="2"/>
              </a:rPr>
              <a:t>EWSB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AC199065-DB4B-4B04-B32B-8E8E72243C54}"/>
              </a:ext>
            </a:extLst>
          </p:cNvPr>
          <p:cNvSpPr/>
          <p:nvPr/>
        </p:nvSpPr>
        <p:spPr>
          <a:xfrm>
            <a:off x="419486" y="1552014"/>
            <a:ext cx="3620063" cy="2935761"/>
          </a:xfrm>
          <a:prstGeom prst="roundRect">
            <a:avLst>
              <a:gd name="adj" fmla="val 524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A54CE26-08E4-BEEF-2BF2-2BB9EBB2E017}"/>
              </a:ext>
            </a:extLst>
          </p:cNvPr>
          <p:cNvSpPr/>
          <p:nvPr/>
        </p:nvSpPr>
        <p:spPr>
          <a:xfrm>
            <a:off x="1163076" y="5135713"/>
            <a:ext cx="242831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  <a:sym typeface="Wingdings" pitchFamily="2" charset="2"/>
              </a:rPr>
              <a:t>Second </a:t>
            </a:r>
            <a:r>
              <a:rPr lang="en-US" altLang="ko-KR" sz="2000" b="1" dirty="0" err="1">
                <a:solidFill>
                  <a:srgbClr val="FF0000"/>
                </a:solidFill>
                <a:sym typeface="Wingdings" pitchFamily="2" charset="2"/>
              </a:rPr>
              <a:t>leptogenesis</a:t>
            </a:r>
            <a:endParaRPr lang="en-US" altLang="ko-KR" sz="20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cxnSp>
        <p:nvCxnSpPr>
          <p:cNvPr id="42" name="연결선: 구부러짐 41">
            <a:extLst>
              <a:ext uri="{FF2B5EF4-FFF2-40B4-BE49-F238E27FC236}">
                <a16:creationId xmlns:a16="http://schemas.microsoft.com/office/drawing/2014/main" id="{86A54EE4-2A73-D40B-FD8A-CACA13EE0195}"/>
              </a:ext>
            </a:extLst>
          </p:cNvPr>
          <p:cNvCxnSpPr>
            <a:cxnSpLocks/>
          </p:cNvCxnSpPr>
          <p:nvPr/>
        </p:nvCxnSpPr>
        <p:spPr>
          <a:xfrm flipV="1">
            <a:off x="3462385" y="3990727"/>
            <a:ext cx="1507300" cy="1487200"/>
          </a:xfrm>
          <a:prstGeom prst="curvedConnector3">
            <a:avLst>
              <a:gd name="adj1" fmla="val 6466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1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671715F-0EEC-8EEA-CC87-7C9D26CA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D7530C5-7FAA-88FF-6BF8-55684CD9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294D4B-43A3-9F9A-08B3-2170BE4F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B3E3EC-7817-9BBE-39E4-527A4D7ED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54" y="4151526"/>
            <a:ext cx="7751945" cy="193238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E1967C3-2D3E-297D-D130-526D83812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4" y="845507"/>
            <a:ext cx="3247323" cy="3169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DCC7A4-6D09-4A2B-52EE-22DA2267E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082" y="970712"/>
            <a:ext cx="1833996" cy="1987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77FAC1-C294-6E4A-5ECF-888B953281B3}"/>
              </a:ext>
            </a:extLst>
          </p:cNvPr>
          <p:cNvSpPr txBox="1"/>
          <p:nvPr/>
        </p:nvSpPr>
        <p:spPr>
          <a:xfrm>
            <a:off x="303129" y="295634"/>
            <a:ext cx="3644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Second </a:t>
            </a:r>
            <a:r>
              <a:rPr lang="en-US" altLang="ko-KR" sz="3200" b="1" dirty="0" err="1"/>
              <a:t>leptogenesis</a:t>
            </a:r>
            <a:endParaRPr lang="ko-KR" altLang="en-US" sz="3200" b="1" dirty="0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52F4335F-0BB6-7963-649E-E62C91C91B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5639"/>
          <a:stretch/>
        </p:blipFill>
        <p:spPr>
          <a:xfrm>
            <a:off x="4650120" y="1561397"/>
            <a:ext cx="3428756" cy="265956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0FD4DFC-5A77-ED65-1B42-C725F7D5D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163" y="48148"/>
            <a:ext cx="3354162" cy="145188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FE9A929-1784-462C-664C-25E65DA3F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38"/>
          <a:stretch/>
        </p:blipFill>
        <p:spPr>
          <a:xfrm>
            <a:off x="7018353" y="87492"/>
            <a:ext cx="595978" cy="18217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8DAD873-C723-AF26-BEDE-E510B32702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53412"/>
          <a:stretch/>
        </p:blipFill>
        <p:spPr>
          <a:xfrm>
            <a:off x="6983604" y="299181"/>
            <a:ext cx="772110" cy="1460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31F8803-2724-5A51-FFAE-54A7C9FC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588"/>
          <a:stretch/>
        </p:blipFill>
        <p:spPr>
          <a:xfrm>
            <a:off x="6983604" y="438084"/>
            <a:ext cx="772110" cy="1674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E213447-DCF1-4256-AE79-E40A943FDEA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4755" y="3311112"/>
            <a:ext cx="1655011" cy="4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02E0D8D-152C-4EA8-9FB6-7511EE1E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47B9004-3EE6-4739-ABAF-89262AEA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20607C-8BE0-4161-818F-F4C09822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0AB6C-E78C-4ED2-BE93-5C819A2A7F4B}"/>
              </a:ext>
            </a:extLst>
          </p:cNvPr>
          <p:cNvSpPr txBox="1"/>
          <p:nvPr/>
        </p:nvSpPr>
        <p:spPr>
          <a:xfrm>
            <a:off x="303129" y="295634"/>
            <a:ext cx="3644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Second </a:t>
            </a:r>
            <a:r>
              <a:rPr lang="en-US" altLang="ko-KR" sz="3200" b="1" dirty="0" err="1"/>
              <a:t>leptogenesis</a:t>
            </a:r>
            <a:endParaRPr lang="ko-KR" altLang="en-US" sz="32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D74F14A-E643-4F0B-9AE6-9A02B17D2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28" y="2010147"/>
            <a:ext cx="5062295" cy="4070712"/>
          </a:xfrm>
          <a:prstGeom prst="rect">
            <a:avLst/>
          </a:prstGeom>
        </p:spPr>
      </p:pic>
      <p:sp>
        <p:nvSpPr>
          <p:cNvPr id="7" name="화살표: 위쪽 27">
            <a:extLst>
              <a:ext uri="{FF2B5EF4-FFF2-40B4-BE49-F238E27FC236}">
                <a16:creationId xmlns:a16="http://schemas.microsoft.com/office/drawing/2014/main" id="{6EDD03FB-37A8-4336-BAAF-6A4C0C3B844B}"/>
              </a:ext>
            </a:extLst>
          </p:cNvPr>
          <p:cNvSpPr/>
          <p:nvPr/>
        </p:nvSpPr>
        <p:spPr>
          <a:xfrm flipV="1">
            <a:off x="3295180" y="1734655"/>
            <a:ext cx="150121" cy="525035"/>
          </a:xfrm>
          <a:prstGeom prst="upArrow">
            <a:avLst>
              <a:gd name="adj1" fmla="val 17547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B4F5497-42D4-458E-874C-8AEBD46F53C6}"/>
              </a:ext>
            </a:extLst>
          </p:cNvPr>
          <p:cNvSpPr/>
          <p:nvPr/>
        </p:nvSpPr>
        <p:spPr>
          <a:xfrm>
            <a:off x="2343150" y="1141259"/>
            <a:ext cx="2228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>
                <a:solidFill>
                  <a:srgbClr val="7030A0"/>
                </a:solidFill>
              </a:rPr>
              <a:t>Sphaleron</a:t>
            </a:r>
            <a:r>
              <a:rPr lang="en-US" altLang="ko-KR" sz="1400" dirty="0">
                <a:solidFill>
                  <a:srgbClr val="7030A0"/>
                </a:solidFill>
              </a:rPr>
              <a:t> decoupling</a:t>
            </a:r>
            <a:endParaRPr lang="ko-KR" altLang="en-US" sz="1400" dirty="0">
              <a:solidFill>
                <a:srgbClr val="7030A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A9A62AF-64D4-4257-B344-D10F5A8A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4931" y="1440554"/>
            <a:ext cx="1462124" cy="28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759588B-C9C0-48F0-912E-E4730558689A}"/>
              </a:ext>
            </a:extLst>
          </p:cNvPr>
          <p:cNvSpPr/>
          <p:nvPr/>
        </p:nvSpPr>
        <p:spPr>
          <a:xfrm>
            <a:off x="4673827" y="2712548"/>
            <a:ext cx="59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</a:rPr>
              <a:t>LAU</a:t>
            </a:r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2C9C885-2270-4053-ADF8-29E749210B0C}"/>
              </a:ext>
            </a:extLst>
          </p:cNvPr>
          <p:cNvSpPr/>
          <p:nvPr/>
        </p:nvSpPr>
        <p:spPr>
          <a:xfrm>
            <a:off x="4673827" y="4195754"/>
            <a:ext cx="59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843C0C"/>
                </a:solidFill>
              </a:rPr>
              <a:t>BAU</a:t>
            </a:r>
            <a:endParaRPr lang="ko-KR" altLang="en-US" sz="1400" b="1" dirty="0">
              <a:solidFill>
                <a:srgbClr val="843C0C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C325C3C-A4B1-4D6D-A61C-F5A3DBB08DFD}"/>
              </a:ext>
            </a:extLst>
          </p:cNvPr>
          <p:cNvSpPr/>
          <p:nvPr/>
        </p:nvSpPr>
        <p:spPr>
          <a:xfrm rot="3716838">
            <a:off x="2573475" y="2734648"/>
            <a:ext cx="100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1st LG</a:t>
            </a:r>
            <a:endParaRPr lang="ko-KR" altLang="en-US" sz="1400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945D5A2-C620-42E3-A5E7-D16CB8BCEF10}"/>
              </a:ext>
            </a:extLst>
          </p:cNvPr>
          <p:cNvSpPr/>
          <p:nvPr/>
        </p:nvSpPr>
        <p:spPr>
          <a:xfrm rot="2733500">
            <a:off x="3862647" y="2595133"/>
            <a:ext cx="100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/>
              <a:t>2nd LG</a:t>
            </a:r>
            <a:endParaRPr lang="ko-KR" altLang="en-US" sz="1400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240B0E6-A0E8-4407-81D8-6A7EEBCCB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712" y="4074985"/>
            <a:ext cx="2757236" cy="54931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372542F-2805-484C-BAD5-491225C67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585" y="2611512"/>
            <a:ext cx="2652045" cy="82681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709860-F6A2-A97B-5143-58E1C36D5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827" y="758692"/>
            <a:ext cx="3706845" cy="14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3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D784AF9-CBC0-4169-AB95-B87167BA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55010F-93AD-4992-A254-7B4A6185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351D00-7D40-4681-AC8F-65BDBB7A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36121-3B82-4470-BEF5-0F7E4346E9A6}"/>
              </a:ext>
            </a:extLst>
          </p:cNvPr>
          <p:cNvSpPr txBox="1"/>
          <p:nvPr/>
        </p:nvSpPr>
        <p:spPr>
          <a:xfrm>
            <a:off x="303129" y="295634"/>
            <a:ext cx="180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Summary</a:t>
            </a:r>
            <a:endParaRPr lang="ko-KR" altLang="en-US" sz="3200" b="1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51A0BA89-018B-4107-B572-98F9AC48F39F}"/>
              </a:ext>
            </a:extLst>
          </p:cNvPr>
          <p:cNvSpPr txBox="1">
            <a:spLocks/>
          </p:cNvSpPr>
          <p:nvPr/>
        </p:nvSpPr>
        <p:spPr>
          <a:xfrm>
            <a:off x="3354916" y="5483374"/>
            <a:ext cx="3259814" cy="797967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600" b="1" dirty="0">
                <a:latin typeface="+mn-ea"/>
                <a:ea typeface="+mn-ea"/>
              </a:rPr>
              <a:t>Thank You!</a:t>
            </a:r>
          </a:p>
        </p:txBody>
      </p:sp>
      <p:pic>
        <p:nvPicPr>
          <p:cNvPr id="7" name="Picture 3" descr="C:\Users\User\Desktop\Research Publications\1 Type osc.png">
            <a:extLst>
              <a:ext uri="{FF2B5EF4-FFF2-40B4-BE49-F238E27FC236}">
                <a16:creationId xmlns:a16="http://schemas.microsoft.com/office/drawing/2014/main" id="{49F3B380-EFC2-4428-88BC-D1CC5DEA1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6020" b="42176"/>
          <a:stretch/>
        </p:blipFill>
        <p:spPr bwMode="auto">
          <a:xfrm>
            <a:off x="5476291" y="144846"/>
            <a:ext cx="3114261" cy="1328944"/>
          </a:xfrm>
          <a:prstGeom prst="rect">
            <a:avLst/>
          </a:prstGeom>
          <a:noFill/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422A76D-3BD7-436B-93CB-5B46F38E6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032" y="3304327"/>
            <a:ext cx="2310778" cy="217904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26170E7-C68D-4FBF-9A63-C71231282DA8}"/>
              </a:ext>
            </a:extLst>
          </p:cNvPr>
          <p:cNvSpPr/>
          <p:nvPr/>
        </p:nvSpPr>
        <p:spPr>
          <a:xfrm>
            <a:off x="403045" y="955419"/>
            <a:ext cx="4735777" cy="448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8" indent="-34289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The interaction between </a:t>
            </a:r>
            <a:r>
              <a:rPr lang="en-US" altLang="ko-KR" sz="1600" b="1" dirty="0"/>
              <a:t>neutrino</a:t>
            </a:r>
            <a:r>
              <a:rPr lang="en-US" altLang="ko-KR" sz="1600" dirty="0"/>
              <a:t> and </a:t>
            </a:r>
            <a:r>
              <a:rPr lang="en-US" altLang="ko-KR" sz="1600" b="1" dirty="0"/>
              <a:t>wave DM </a:t>
            </a:r>
            <a:r>
              <a:rPr lang="en-US" altLang="ko-KR" sz="1600" dirty="0"/>
              <a:t>induce time-varying mass of the neutrino and also for the evolution over cosmic history.</a:t>
            </a:r>
            <a:endParaRPr lang="en-US" altLang="ko-KR" sz="1600" b="1" dirty="0"/>
          </a:p>
          <a:p>
            <a:pPr marL="342898" indent="-34289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The neutrino type may oscillate if the ratio of the Dirac and Majorana mass term varies.</a:t>
            </a:r>
          </a:p>
          <a:p>
            <a:pPr marL="342898" indent="-34289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The wave DM can generate the periodic symmetry breaking and restoration of the potential, and this leads to the modulation behavior of </a:t>
            </a:r>
            <a:r>
              <a:rPr lang="en-US" altLang="ko-KR" sz="1600" dirty="0" err="1"/>
              <a:t>CnuB</a:t>
            </a:r>
            <a:r>
              <a:rPr lang="en-US" altLang="ko-KR" sz="1600" dirty="0"/>
              <a:t>.</a:t>
            </a:r>
          </a:p>
          <a:p>
            <a:pPr marL="342898" indent="-34289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The temperature-dependent mass of the heavy neutrino provides the second </a:t>
            </a:r>
            <a:r>
              <a:rPr lang="en-US" altLang="ko-KR" sz="1600" dirty="0" err="1"/>
              <a:t>leptogenesis</a:t>
            </a:r>
            <a:r>
              <a:rPr lang="en-US" altLang="ko-KR" sz="1600" dirty="0"/>
              <a:t>, which can explain the large discrepancy between baryon and lepton asymmetries. </a:t>
            </a:r>
          </a:p>
        </p:txBody>
      </p:sp>
      <p:pic>
        <p:nvPicPr>
          <p:cNvPr id="11" name="그림 10" descr="스케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C9DC0AF-19F9-AB90-103B-477B9D2F0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06" y="1515645"/>
            <a:ext cx="2204830" cy="1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DBB80FC-1313-4F7D-87BA-D9FF7526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410034D-AC95-41F6-A80B-BC8E027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CDB3E1-20A0-4634-8E57-5F82DB19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F6C7E-9495-4B9E-9F90-E7625CD4E7C7}"/>
              </a:ext>
            </a:extLst>
          </p:cNvPr>
          <p:cNvSpPr txBox="1"/>
          <p:nvPr/>
        </p:nvSpPr>
        <p:spPr>
          <a:xfrm>
            <a:off x="443948" y="404191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Back up</a:t>
            </a:r>
            <a:endParaRPr lang="ko-KR" altLang="en-US" sz="32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74DE90D-85FE-4EA8-88FF-1506AD00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8" y="2503201"/>
            <a:ext cx="7983676" cy="34224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C951EE-7374-48B4-90E2-D2C553642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6483" y="56458"/>
            <a:ext cx="4033569" cy="246571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9662B1F-A24B-441A-A209-627ED1D4A7CF}"/>
              </a:ext>
            </a:extLst>
          </p:cNvPr>
          <p:cNvSpPr/>
          <p:nvPr/>
        </p:nvSpPr>
        <p:spPr>
          <a:xfrm>
            <a:off x="443948" y="976990"/>
            <a:ext cx="740665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Quasi-Dirac &amp; Majorana limits</a:t>
            </a:r>
            <a:endParaRPr lang="en-US" altLang="ko-KR" sz="20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34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FA4D142-5EEC-913F-811B-769DFA38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515750-FA4F-E04F-516C-50ED8F6D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D3A1F9-0F24-92E5-C0F1-A1357759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0D7E224-D2AA-0878-0822-7600716076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16"/>
          <a:stretch/>
        </p:blipFill>
        <p:spPr>
          <a:xfrm>
            <a:off x="234155" y="1435882"/>
            <a:ext cx="4225291" cy="285348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6FDCF7B-8831-82F1-FE04-ABA2D5FC6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190" y="1509405"/>
            <a:ext cx="4175553" cy="277996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99C072F-25DD-6571-D537-F08F44719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5877" y="4450020"/>
            <a:ext cx="2637629" cy="54140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49D6534-DBB5-E34F-A6BD-A760C83A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4716" y="5068740"/>
            <a:ext cx="3142672" cy="50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41556EF-5FF7-1117-2B35-1D6417137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716" y="4567877"/>
            <a:ext cx="3062036" cy="30569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F405E1E-421E-71E0-99AE-858AE3C63D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42694" r="298"/>
          <a:stretch/>
        </p:blipFill>
        <p:spPr>
          <a:xfrm>
            <a:off x="5465807" y="5152077"/>
            <a:ext cx="2787857" cy="5017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FEB520-EE76-05F7-5B0B-1B71255289B7}"/>
              </a:ext>
            </a:extLst>
          </p:cNvPr>
          <p:cNvSpPr txBox="1"/>
          <p:nvPr/>
        </p:nvSpPr>
        <p:spPr>
          <a:xfrm>
            <a:off x="443948" y="404191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Back up</a:t>
            </a:r>
            <a:endParaRPr lang="ko-KR" altLang="en-US" sz="3200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D4A6073-07BC-FC14-D9E5-201584AC3990}"/>
              </a:ext>
            </a:extLst>
          </p:cNvPr>
          <p:cNvSpPr/>
          <p:nvPr/>
        </p:nvSpPr>
        <p:spPr>
          <a:xfrm>
            <a:off x="443948" y="976990"/>
            <a:ext cx="740665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ym typeface="Wingdings" pitchFamily="2" charset="2"/>
              </a:rPr>
              <a:t>Constraints on type oscillation</a:t>
            </a:r>
          </a:p>
        </p:txBody>
      </p:sp>
    </p:spTree>
    <p:extLst>
      <p:ext uri="{BB962C8B-B14F-4D97-AF65-F5344CB8AC3E}">
        <p14:creationId xmlns:p14="http://schemas.microsoft.com/office/powerpoint/2010/main" val="369640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DCACB7-9E46-4FA5-A3B9-C84BA8BD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4DB2638-6445-485E-99B5-FAE79E67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13B5A4-EF04-4C96-95A8-CDD00C70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ED2D3C3-FEF0-4998-AAC4-0C3E4B67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79" y="1884038"/>
            <a:ext cx="4449527" cy="293779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88FB9FB-0BD2-4CF3-B0C6-7C7F84D2E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006" y="1964927"/>
            <a:ext cx="3906015" cy="26062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BD9EF3-AE08-4A7A-91E6-09D64D5CD2C3}"/>
              </a:ext>
            </a:extLst>
          </p:cNvPr>
          <p:cNvSpPr txBox="1"/>
          <p:nvPr/>
        </p:nvSpPr>
        <p:spPr>
          <a:xfrm>
            <a:off x="443948" y="404191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Back up</a:t>
            </a:r>
            <a:endParaRPr lang="ko-KR" altLang="en-US" sz="3200" b="1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394A00D-29A9-497A-B250-ED62940F8F89}"/>
              </a:ext>
            </a:extLst>
          </p:cNvPr>
          <p:cNvSpPr/>
          <p:nvPr/>
        </p:nvSpPr>
        <p:spPr>
          <a:xfrm>
            <a:off x="5154195" y="4577176"/>
            <a:ext cx="368300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ym typeface="Wingdings" pitchFamily="2" charset="2"/>
              </a:rPr>
              <a:t>r: inter-nucleon distance (</a:t>
            </a:r>
            <a:r>
              <a:rPr lang="en-US" altLang="ko-KR" sz="1400" dirty="0" err="1">
                <a:sym typeface="Wingdings" pitchFamily="2" charset="2"/>
              </a:rPr>
              <a:t>fm</a:t>
            </a:r>
            <a:r>
              <a:rPr lang="en-US" altLang="ko-KR" sz="1400" dirty="0">
                <a:sym typeface="Wingdings" pitchFamily="2" charset="2"/>
              </a:rPr>
              <a:t>)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0EA5AE8-B97A-42A7-A84E-935B39DB536B}"/>
              </a:ext>
            </a:extLst>
          </p:cNvPr>
          <p:cNvSpPr/>
          <p:nvPr/>
        </p:nvSpPr>
        <p:spPr>
          <a:xfrm>
            <a:off x="443948" y="944520"/>
            <a:ext cx="737919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err="1"/>
              <a:t>Neutrinoless</a:t>
            </a:r>
            <a:r>
              <a:rPr lang="en-US" altLang="ko-KR" sz="2000" b="1" dirty="0"/>
              <a:t> double beta (0νββ) decay </a:t>
            </a:r>
            <a:endParaRPr lang="en-US" altLang="ko-KR" sz="20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50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ACA64F-F2DF-4340-A78C-D7016C1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DB8781-DC84-4EA5-97E3-9AD23FF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0511F5-40C8-42C8-9FAF-5CE65ADB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3E3CB-E51E-46A2-AF93-3DD611AAFD62}"/>
              </a:ext>
            </a:extLst>
          </p:cNvPr>
          <p:cNvSpPr txBox="1"/>
          <p:nvPr/>
        </p:nvSpPr>
        <p:spPr>
          <a:xfrm>
            <a:off x="303129" y="295634"/>
            <a:ext cx="5672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Neutrino with wave dark matter</a:t>
            </a:r>
            <a:endParaRPr lang="ko-KR" altLang="en-US" sz="32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C753482-7A79-477C-A5A0-5835FFF43C1E}"/>
              </a:ext>
            </a:extLst>
          </p:cNvPr>
          <p:cNvSpPr/>
          <p:nvPr/>
        </p:nvSpPr>
        <p:spPr>
          <a:xfrm>
            <a:off x="303129" y="2247433"/>
            <a:ext cx="3310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Neutrino absolute mass</a:t>
            </a:r>
            <a:endParaRPr lang="ko-KR" altLang="en-US" sz="1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7DC36D3-9108-41E5-B152-9F3AC607D3F2}"/>
              </a:ext>
            </a:extLst>
          </p:cNvPr>
          <p:cNvSpPr/>
          <p:nvPr/>
        </p:nvSpPr>
        <p:spPr>
          <a:xfrm>
            <a:off x="382284" y="3652500"/>
            <a:ext cx="888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…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AB0F9FA-C424-420F-B78E-939F4D58B920}"/>
              </a:ext>
            </a:extLst>
          </p:cNvPr>
          <p:cNvSpPr/>
          <p:nvPr/>
        </p:nvSpPr>
        <p:spPr>
          <a:xfrm>
            <a:off x="310473" y="3192901"/>
            <a:ext cx="3310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Sterile neutrino</a:t>
            </a:r>
            <a:endParaRPr lang="ko-KR" altLang="en-US" sz="16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911ECA1-BF29-4D1D-95E8-29CE175A7543}"/>
              </a:ext>
            </a:extLst>
          </p:cNvPr>
          <p:cNvSpPr/>
          <p:nvPr/>
        </p:nvSpPr>
        <p:spPr>
          <a:xfrm>
            <a:off x="296973" y="1787834"/>
            <a:ext cx="4026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Neutrino oscillation parameters</a:t>
            </a:r>
            <a:endParaRPr lang="ko-KR" altLang="en-US" sz="1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2357819-FAE7-4614-A23D-29ED633014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7014" y="2332506"/>
            <a:ext cx="414950" cy="23092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4FC51D6-672A-4910-A8C5-F6F10BD029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079" y="3263688"/>
            <a:ext cx="264645" cy="24289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08153CE-2BF2-4041-96A8-912EF2ECB1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8241" y="4350599"/>
            <a:ext cx="659249" cy="28991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342ECEA-F239-488C-8A73-E8D97763F5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9124" y="4346087"/>
            <a:ext cx="688377" cy="268834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301ED7B-2ABE-4EEE-98B3-EDF0E0B952EF}"/>
              </a:ext>
            </a:extLst>
          </p:cNvPr>
          <p:cNvSpPr/>
          <p:nvPr/>
        </p:nvSpPr>
        <p:spPr>
          <a:xfrm>
            <a:off x="310522" y="4058508"/>
            <a:ext cx="4377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Neutrino is </a:t>
            </a:r>
            <a:r>
              <a:rPr lang="en-US" altLang="ko-KR" sz="1600" b="1" dirty="0">
                <a:solidFill>
                  <a:srgbClr val="FF0000"/>
                </a:solidFill>
              </a:rPr>
              <a:t>Dirac type </a:t>
            </a:r>
            <a:r>
              <a:rPr lang="en-US" altLang="ko-KR" sz="1600" dirty="0"/>
              <a:t>or </a:t>
            </a:r>
            <a:r>
              <a:rPr lang="en-US" altLang="ko-KR" sz="1600" b="1" dirty="0">
                <a:solidFill>
                  <a:srgbClr val="0070C0"/>
                </a:solidFill>
              </a:rPr>
              <a:t>Majorana type</a:t>
            </a:r>
            <a:r>
              <a:rPr lang="en-US" altLang="ko-KR" sz="1600" dirty="0"/>
              <a:t>?</a:t>
            </a:r>
            <a:endParaRPr lang="ko-KR" altLang="en-US" sz="1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64FBDDC-0615-45FC-9289-F07E27D41727}"/>
              </a:ext>
            </a:extLst>
          </p:cNvPr>
          <p:cNvSpPr/>
          <p:nvPr/>
        </p:nvSpPr>
        <p:spPr>
          <a:xfrm>
            <a:off x="291668" y="1215333"/>
            <a:ext cx="4026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Many unknowns in </a:t>
            </a:r>
            <a:r>
              <a:rPr lang="en-US" altLang="ko-KR" b="1" dirty="0"/>
              <a:t>Neutrino</a:t>
            </a:r>
            <a:r>
              <a:rPr lang="en-US" altLang="ko-KR" sz="1600" dirty="0"/>
              <a:t> physics</a:t>
            </a:r>
            <a:endParaRPr lang="ko-KR" altLang="en-US" sz="16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5E014C4-721F-4292-A597-28221FAC5516}"/>
              </a:ext>
            </a:extLst>
          </p:cNvPr>
          <p:cNvSpPr/>
          <p:nvPr/>
        </p:nvSpPr>
        <p:spPr>
          <a:xfrm>
            <a:off x="303129" y="2724472"/>
            <a:ext cx="3310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</a:t>
            </a:r>
            <a:r>
              <a:rPr lang="en-US" altLang="ko-KR" sz="1600" i="1" dirty="0"/>
              <a:t> CP</a:t>
            </a:r>
            <a:r>
              <a:rPr lang="en-US" altLang="ko-KR" sz="1600" dirty="0"/>
              <a:t> violation in PMNS</a:t>
            </a:r>
            <a:endParaRPr lang="ko-KR" altLang="en-US" sz="1600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7596C331-028B-45A9-A32D-72987D5AFC6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8606" y="2775482"/>
            <a:ext cx="458287" cy="272950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5D38E8CA-1DA8-4684-B9B2-F94E9857D9D6}"/>
              </a:ext>
            </a:extLst>
          </p:cNvPr>
          <p:cNvSpPr/>
          <p:nvPr/>
        </p:nvSpPr>
        <p:spPr>
          <a:xfrm>
            <a:off x="324067" y="4822255"/>
            <a:ext cx="4363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Cosmic neutrino background 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CnuB</a:t>
            </a:r>
            <a:r>
              <a:rPr lang="en-US" altLang="ko-KR" sz="1600" b="1" dirty="0"/>
              <a:t>)</a:t>
            </a:r>
            <a:endParaRPr lang="ko-KR" altLang="en-US" sz="16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B76F4ED-BCD9-141A-D2C3-82D2204662C5}"/>
              </a:ext>
            </a:extLst>
          </p:cNvPr>
          <p:cNvSpPr/>
          <p:nvPr/>
        </p:nvSpPr>
        <p:spPr>
          <a:xfrm>
            <a:off x="324067" y="5352998"/>
            <a:ext cx="4363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</a:t>
            </a:r>
            <a:r>
              <a:rPr lang="en-US" altLang="ko-KR" sz="1600" b="1" dirty="0" err="1">
                <a:solidFill>
                  <a:srgbClr val="7030A0"/>
                </a:solidFill>
              </a:rPr>
              <a:t>Leptogenesis</a:t>
            </a:r>
            <a:r>
              <a:rPr lang="en-US" altLang="ko-KR" sz="1600" b="1" dirty="0"/>
              <a:t> </a:t>
            </a:r>
            <a:r>
              <a:rPr lang="en-US" altLang="ko-KR" sz="1600" dirty="0"/>
              <a:t>for BAU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88536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FC63A8-AF62-4FE9-B61A-D83EA2AB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557BF3A-D971-46B7-B7C1-CAA99D19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1E9E2C-187E-4F6A-8D14-476A1F2A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FEB6A-CFDB-4312-86B5-F014565B506E}"/>
              </a:ext>
            </a:extLst>
          </p:cNvPr>
          <p:cNvSpPr txBox="1"/>
          <p:nvPr/>
        </p:nvSpPr>
        <p:spPr>
          <a:xfrm>
            <a:off x="443948" y="404191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Back up</a:t>
            </a:r>
            <a:endParaRPr lang="ko-KR" altLang="en-US" sz="32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F5A018F-3F39-4B78-9D4B-42A9AE4D2BFA}"/>
              </a:ext>
            </a:extLst>
          </p:cNvPr>
          <p:cNvSpPr/>
          <p:nvPr/>
        </p:nvSpPr>
        <p:spPr>
          <a:xfrm>
            <a:off x="443948" y="944520"/>
            <a:ext cx="737919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Conditions and constraints on potential oscillation</a:t>
            </a:r>
            <a:endParaRPr lang="en-US" altLang="ko-KR" sz="2000" b="1" dirty="0">
              <a:sym typeface="Wingdings" pitchFamily="2" charset="2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7264C7B-8802-4737-9F5A-7BF85BA3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8" y="1572320"/>
            <a:ext cx="3953896" cy="124627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B479121-9FC7-45CA-87B1-2E539ADAF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34" y="3028788"/>
            <a:ext cx="3978202" cy="299586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2F0BAF0-9A4A-4553-B583-B606A1A1BA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6085" y="89946"/>
            <a:ext cx="3167915" cy="64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2C3A84-3D0C-4480-A383-53F8E18F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8D56D1-31D6-48BD-9511-0731BBFF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BEAD5D-A331-41A8-BF23-E490C7A2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899D9-ABA0-437B-BB2C-681D6758C25B}"/>
              </a:ext>
            </a:extLst>
          </p:cNvPr>
          <p:cNvSpPr txBox="1"/>
          <p:nvPr/>
        </p:nvSpPr>
        <p:spPr>
          <a:xfrm>
            <a:off x="443948" y="404191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Back up</a:t>
            </a:r>
            <a:endParaRPr lang="ko-KR" altLang="en-US" sz="32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4FF2A97-1937-43CC-A40A-C9F1FE61DD4C}"/>
              </a:ext>
            </a:extLst>
          </p:cNvPr>
          <p:cNvSpPr/>
          <p:nvPr/>
        </p:nvSpPr>
        <p:spPr>
          <a:xfrm>
            <a:off x="443948" y="944520"/>
            <a:ext cx="737919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Singlet scalar dynamics in potential oscillation</a:t>
            </a:r>
            <a:endParaRPr lang="en-US" altLang="ko-KR" sz="2000" b="1" dirty="0">
              <a:sym typeface="Wingdings" pitchFamily="2" charset="2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C1B3FCC-1E2A-4A07-A5D7-4BEEBE9E4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74" y="1393008"/>
            <a:ext cx="4034404" cy="496334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6953F9C-A76A-4462-92AA-FA4CEB286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52"/>
          <a:stretch/>
        </p:blipFill>
        <p:spPr>
          <a:xfrm>
            <a:off x="5478882" y="640548"/>
            <a:ext cx="3167134" cy="28615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245437F-5BCE-4ABC-9993-7B1FB4ED14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3"/>
          <a:stretch/>
        </p:blipFill>
        <p:spPr>
          <a:xfrm>
            <a:off x="5436878" y="3483636"/>
            <a:ext cx="3263174" cy="31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4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DF5250A-41A4-A730-4782-95841E71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81A213D-425D-8B84-123F-C643143B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9BE28C-4649-2E3D-1F90-5EEA86D7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D764D-DD8B-CEE5-9872-E6671281AC10}"/>
              </a:ext>
            </a:extLst>
          </p:cNvPr>
          <p:cNvSpPr txBox="1"/>
          <p:nvPr/>
        </p:nvSpPr>
        <p:spPr>
          <a:xfrm>
            <a:off x="443948" y="404191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Back up</a:t>
            </a:r>
            <a:endParaRPr lang="ko-KR" altLang="en-US" sz="32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12A2F91-2402-C1FA-54A5-3D6080E8113A}"/>
              </a:ext>
            </a:extLst>
          </p:cNvPr>
          <p:cNvSpPr/>
          <p:nvPr/>
        </p:nvSpPr>
        <p:spPr>
          <a:xfrm>
            <a:off x="443948" y="944520"/>
            <a:ext cx="737919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Remarks on potential oscillation</a:t>
            </a:r>
            <a:endParaRPr lang="en-US" altLang="ko-KR" sz="2000" b="1" dirty="0">
              <a:sym typeface="Wingdings" pitchFamily="2" charset="2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D717323-9EC1-7AA3-FA7B-02EE7806A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71644"/>
            <a:ext cx="5513771" cy="238238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8BA5968-D2B6-9ADD-ADD1-36142E45F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50" y="4123300"/>
            <a:ext cx="4796200" cy="14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3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806383-C1BE-6558-3E21-07A45BE7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8392B49-05E7-F22F-0805-62765741E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890C4A-5C79-8377-77F8-093A77F6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2C1C2-D817-BEE3-6E9F-AD0DEA96C673}"/>
              </a:ext>
            </a:extLst>
          </p:cNvPr>
          <p:cNvSpPr txBox="1"/>
          <p:nvPr/>
        </p:nvSpPr>
        <p:spPr>
          <a:xfrm>
            <a:off x="443948" y="404191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Back up</a:t>
            </a:r>
            <a:endParaRPr lang="ko-KR" altLang="en-US" sz="32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5E17F33-01B0-B65F-40F0-DDBA57563238}"/>
              </a:ext>
            </a:extLst>
          </p:cNvPr>
          <p:cNvSpPr/>
          <p:nvPr/>
        </p:nvSpPr>
        <p:spPr>
          <a:xfrm>
            <a:off x="443948" y="944520"/>
            <a:ext cx="737919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Remarks on potential oscillation</a:t>
            </a:r>
            <a:endParaRPr lang="en-US" altLang="ko-KR" sz="2000" b="1" dirty="0">
              <a:sym typeface="Wingdings" pitchFamily="2" charset="2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5F322-E1C3-18DD-96F1-B244CCFD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54" y="1597292"/>
            <a:ext cx="5321760" cy="39384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8F48305-5E5C-5B6E-5120-7822D10E7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4" y="2137621"/>
            <a:ext cx="5179297" cy="123027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C13E016-292A-B4AA-7C2E-70C037B5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73" y="3367894"/>
            <a:ext cx="5237801" cy="288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6186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6AAFEBB-F858-486E-80D9-6F7D6152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440967D-D1B3-4296-9F45-E5C4D077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A9CFED-76CA-4F60-B073-A539C158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D811A-0C12-4939-9F0F-AC673B4BA3B1}"/>
              </a:ext>
            </a:extLst>
          </p:cNvPr>
          <p:cNvSpPr txBox="1"/>
          <p:nvPr/>
        </p:nvSpPr>
        <p:spPr>
          <a:xfrm>
            <a:off x="443948" y="404191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Back up</a:t>
            </a:r>
            <a:endParaRPr lang="ko-KR" altLang="en-US" sz="32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EE20710-AC2A-49DC-9B7C-569D1E608160}"/>
              </a:ext>
            </a:extLst>
          </p:cNvPr>
          <p:cNvSpPr/>
          <p:nvPr/>
        </p:nvSpPr>
        <p:spPr>
          <a:xfrm>
            <a:off x="443948" y="944520"/>
            <a:ext cx="737919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Parameter space for second LG</a:t>
            </a:r>
            <a:endParaRPr lang="en-US" altLang="ko-KR" sz="2000" b="1" dirty="0">
              <a:sym typeface="Wingdings" pitchFamily="2" charset="2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21B3CB2-83B4-48BF-A8ED-9756C2389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6" y="1937044"/>
            <a:ext cx="3570717" cy="348547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2535A25-7991-4CE6-959E-96C69C922B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144" y="1633322"/>
            <a:ext cx="2801943" cy="30372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57F3CF9-8B9C-4C3A-B24C-9B0EC726804A}"/>
              </a:ext>
            </a:extLst>
          </p:cNvPr>
          <p:cNvSpPr/>
          <p:nvPr/>
        </p:nvSpPr>
        <p:spPr>
          <a:xfrm>
            <a:off x="4317525" y="2869301"/>
            <a:ext cx="4906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To avoid </a:t>
            </a:r>
            <a:r>
              <a:rPr lang="en-US" altLang="ko-KR" sz="1600" dirty="0" err="1"/>
              <a:t>thermalization</a:t>
            </a:r>
            <a:r>
              <a:rPr lang="en-US" altLang="ko-KR" sz="1600" dirty="0"/>
              <a:t> of wave DM by scattering</a:t>
            </a:r>
            <a:endParaRPr lang="ko-KR" altLang="en-US" sz="16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20750E2-E26E-4627-ADFE-32598A30DFC9}"/>
              </a:ext>
            </a:extLst>
          </p:cNvPr>
          <p:cNvSpPr/>
          <p:nvPr/>
        </p:nvSpPr>
        <p:spPr>
          <a:xfrm>
            <a:off x="4317525" y="2363597"/>
            <a:ext cx="4515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To avoid dominant </a:t>
            </a:r>
            <a:r>
              <a:rPr lang="en-US" altLang="ko-KR" sz="1600" dirty="0" err="1"/>
              <a:t>quartic</a:t>
            </a:r>
            <a:r>
              <a:rPr lang="en-US" altLang="ko-KR" sz="1600" dirty="0"/>
              <a:t> coupling</a:t>
            </a:r>
            <a:endParaRPr lang="ko-KR" altLang="en-US" sz="1600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328BBFC-E434-470C-B7DD-3C0D9DC3C0E3}"/>
              </a:ext>
            </a:extLst>
          </p:cNvPr>
          <p:cNvCxnSpPr>
            <a:cxnSpLocks/>
          </p:cNvCxnSpPr>
          <p:nvPr/>
        </p:nvCxnSpPr>
        <p:spPr>
          <a:xfrm flipH="1">
            <a:off x="3810319" y="2532874"/>
            <a:ext cx="507206" cy="79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58C4553-AB5B-4F0B-917D-57FEE03DF867}"/>
              </a:ext>
            </a:extLst>
          </p:cNvPr>
          <p:cNvCxnSpPr>
            <a:cxnSpLocks/>
          </p:cNvCxnSpPr>
          <p:nvPr/>
        </p:nvCxnSpPr>
        <p:spPr>
          <a:xfrm flipH="1">
            <a:off x="2109513" y="3038578"/>
            <a:ext cx="22080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09564D46-E08F-71A8-C672-EB2200905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20" y="3815330"/>
            <a:ext cx="2993766" cy="22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3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99457C-10EF-4B7E-8F74-C2F3D027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FB23979-8516-4200-BDA3-3B04F82E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8DC28E-67F0-47C1-A2CD-BB318F42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2836C-F5B2-465B-B494-246E45EDF1F2}"/>
              </a:ext>
            </a:extLst>
          </p:cNvPr>
          <p:cNvSpPr txBox="1"/>
          <p:nvPr/>
        </p:nvSpPr>
        <p:spPr>
          <a:xfrm>
            <a:off x="443948" y="404191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Back up</a:t>
            </a:r>
            <a:endParaRPr lang="ko-KR" altLang="en-US" sz="32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2A6AFB8-8347-44D1-9326-551F0DE85D03}"/>
              </a:ext>
            </a:extLst>
          </p:cNvPr>
          <p:cNvSpPr/>
          <p:nvPr/>
        </p:nvSpPr>
        <p:spPr>
          <a:xfrm>
            <a:off x="443948" y="944520"/>
            <a:ext cx="737919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Decay, scattering, and </a:t>
            </a:r>
            <a:r>
              <a:rPr lang="en-US" altLang="ko-KR" sz="2000" b="1" i="1" dirty="0"/>
              <a:t>CP</a:t>
            </a:r>
            <a:r>
              <a:rPr lang="en-US" altLang="ko-KR" sz="2000" b="1" dirty="0"/>
              <a:t> asymmetry in second LG</a:t>
            </a:r>
            <a:endParaRPr lang="en-US" altLang="ko-KR" sz="2000" b="1" dirty="0">
              <a:sym typeface="Wingdings" pitchFamily="2" charset="2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C868903-0FF5-46AC-9F13-2A604402D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6" y="2770437"/>
            <a:ext cx="3899711" cy="246518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3357B63-DC3D-490A-9A30-09DE9BCF0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571" y="2563004"/>
            <a:ext cx="766646" cy="26723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E0BD049-9CB9-4C55-9DAE-3F9A63FF4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8294" r="45802" b="-16518"/>
          <a:stretch/>
        </p:blipFill>
        <p:spPr bwMode="auto">
          <a:xfrm>
            <a:off x="2123998" y="2580696"/>
            <a:ext cx="620342" cy="24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AEEE9D7-5678-4D28-B0E9-076ACADEB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86778" b="-15725"/>
          <a:stretch/>
        </p:blipFill>
        <p:spPr bwMode="auto">
          <a:xfrm>
            <a:off x="2980121" y="2574434"/>
            <a:ext cx="706818" cy="2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6BB9669-B69A-400E-A4C4-EDCC22E4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4334" y="5234980"/>
            <a:ext cx="1091574" cy="2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1C8914C-4B06-4193-A0D5-93BFE548A886}"/>
              </a:ext>
            </a:extLst>
          </p:cNvPr>
          <p:cNvCxnSpPr>
            <a:cxnSpLocks/>
          </p:cNvCxnSpPr>
          <p:nvPr/>
        </p:nvCxnSpPr>
        <p:spPr>
          <a:xfrm flipH="1" flipV="1">
            <a:off x="2740192" y="3883960"/>
            <a:ext cx="117308" cy="1351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B7435F53-DD6A-4EDA-9D3D-EA0A251B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r="3007"/>
          <a:stretch>
            <a:fillRect/>
          </a:stretch>
        </p:blipFill>
        <p:spPr bwMode="auto">
          <a:xfrm>
            <a:off x="3836244" y="1529295"/>
            <a:ext cx="5018712" cy="11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사각형: 둥근 모서리 24">
            <a:extLst>
              <a:ext uri="{FF2B5EF4-FFF2-40B4-BE49-F238E27FC236}">
                <a16:creationId xmlns:a16="http://schemas.microsoft.com/office/drawing/2014/main" id="{BA8ACE94-AF0B-42C1-AD77-19207FB9E74F}"/>
              </a:ext>
            </a:extLst>
          </p:cNvPr>
          <p:cNvSpPr/>
          <p:nvPr/>
        </p:nvSpPr>
        <p:spPr>
          <a:xfrm>
            <a:off x="6941743" y="2033119"/>
            <a:ext cx="1913213" cy="689794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ECF92A8-D954-46CD-8E7E-4303BB7064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42"/>
          <a:stretch/>
        </p:blipFill>
        <p:spPr>
          <a:xfrm>
            <a:off x="4448545" y="2803627"/>
            <a:ext cx="4109367" cy="24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4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ACA64F-F2DF-4340-A78C-D7016C1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DB8781-DC84-4EA5-97E3-9AD23FF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0511F5-40C8-42C8-9FAF-5CE65ADB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C753482-7A79-477C-A5A0-5835FFF43C1E}"/>
              </a:ext>
            </a:extLst>
          </p:cNvPr>
          <p:cNvSpPr/>
          <p:nvPr/>
        </p:nvSpPr>
        <p:spPr>
          <a:xfrm>
            <a:off x="303129" y="2247433"/>
            <a:ext cx="3310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Neutrino absolute mass</a:t>
            </a:r>
            <a:endParaRPr lang="ko-KR" altLang="en-US" sz="1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7DC36D3-9108-41E5-B152-9F3AC607D3F2}"/>
              </a:ext>
            </a:extLst>
          </p:cNvPr>
          <p:cNvSpPr/>
          <p:nvPr/>
        </p:nvSpPr>
        <p:spPr>
          <a:xfrm>
            <a:off x="382284" y="3652500"/>
            <a:ext cx="888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…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AB0F9FA-C424-420F-B78E-939F4D58B920}"/>
              </a:ext>
            </a:extLst>
          </p:cNvPr>
          <p:cNvSpPr/>
          <p:nvPr/>
        </p:nvSpPr>
        <p:spPr>
          <a:xfrm>
            <a:off x="310473" y="3192901"/>
            <a:ext cx="3310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Sterile neutrino</a:t>
            </a:r>
            <a:endParaRPr lang="ko-KR" altLang="en-US" sz="16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911ECA1-BF29-4D1D-95E8-29CE175A7543}"/>
              </a:ext>
            </a:extLst>
          </p:cNvPr>
          <p:cNvSpPr/>
          <p:nvPr/>
        </p:nvSpPr>
        <p:spPr>
          <a:xfrm>
            <a:off x="296973" y="1787834"/>
            <a:ext cx="4026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Neutrino oscillation parameters</a:t>
            </a:r>
            <a:endParaRPr lang="ko-KR" altLang="en-US" sz="1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2357819-FAE7-4614-A23D-29ED633014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7014" y="2332506"/>
            <a:ext cx="414950" cy="23092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4FC51D6-672A-4910-A8C5-F6F10BD029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079" y="3263688"/>
            <a:ext cx="264645" cy="24289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08153CE-2BF2-4041-96A8-912EF2ECB1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8241" y="4350599"/>
            <a:ext cx="659249" cy="28991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342ECEA-F239-488C-8A73-E8D97763F5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9124" y="4346087"/>
            <a:ext cx="688377" cy="268834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301ED7B-2ABE-4EEE-98B3-EDF0E0B952EF}"/>
              </a:ext>
            </a:extLst>
          </p:cNvPr>
          <p:cNvSpPr/>
          <p:nvPr/>
        </p:nvSpPr>
        <p:spPr>
          <a:xfrm>
            <a:off x="310522" y="4058508"/>
            <a:ext cx="4377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Neutrino is </a:t>
            </a:r>
            <a:r>
              <a:rPr lang="en-US" altLang="ko-KR" sz="1600" b="1" dirty="0">
                <a:solidFill>
                  <a:srgbClr val="FF0000"/>
                </a:solidFill>
              </a:rPr>
              <a:t>Dirac type </a:t>
            </a:r>
            <a:r>
              <a:rPr lang="en-US" altLang="ko-KR" sz="1600" dirty="0"/>
              <a:t>or </a:t>
            </a:r>
            <a:r>
              <a:rPr lang="en-US" altLang="ko-KR" sz="1600" b="1" dirty="0">
                <a:solidFill>
                  <a:srgbClr val="0070C0"/>
                </a:solidFill>
              </a:rPr>
              <a:t>Majorana type</a:t>
            </a:r>
            <a:r>
              <a:rPr lang="en-US" altLang="ko-KR" sz="1600" dirty="0"/>
              <a:t>?</a:t>
            </a:r>
            <a:endParaRPr lang="ko-KR" altLang="en-US" sz="16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01A4156-417F-4B9C-966B-A14BA0D4F2B2}"/>
              </a:ext>
            </a:extLst>
          </p:cNvPr>
          <p:cNvCxnSpPr>
            <a:cxnSpLocks/>
          </p:cNvCxnSpPr>
          <p:nvPr/>
        </p:nvCxnSpPr>
        <p:spPr>
          <a:xfrm>
            <a:off x="4318381" y="1215333"/>
            <a:ext cx="0" cy="496018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64FBDDC-0615-45FC-9289-F07E27D41727}"/>
              </a:ext>
            </a:extLst>
          </p:cNvPr>
          <p:cNvSpPr/>
          <p:nvPr/>
        </p:nvSpPr>
        <p:spPr>
          <a:xfrm>
            <a:off x="291668" y="1215333"/>
            <a:ext cx="4026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Many unknowns in </a:t>
            </a:r>
            <a:r>
              <a:rPr lang="en-US" altLang="ko-KR" b="1" dirty="0"/>
              <a:t>Neutrino</a:t>
            </a:r>
            <a:r>
              <a:rPr lang="en-US" altLang="ko-KR" sz="1600" dirty="0"/>
              <a:t> physics</a:t>
            </a:r>
            <a:endParaRPr lang="ko-KR" altLang="en-US" sz="16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5E014C4-721F-4292-A597-28221FAC5516}"/>
              </a:ext>
            </a:extLst>
          </p:cNvPr>
          <p:cNvSpPr/>
          <p:nvPr/>
        </p:nvSpPr>
        <p:spPr>
          <a:xfrm>
            <a:off x="303129" y="2724472"/>
            <a:ext cx="3310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</a:t>
            </a:r>
            <a:r>
              <a:rPr lang="en-US" altLang="ko-KR" sz="1600" i="1" dirty="0"/>
              <a:t> CP</a:t>
            </a:r>
            <a:r>
              <a:rPr lang="en-US" altLang="ko-KR" sz="1600" dirty="0"/>
              <a:t> violation in PMNS</a:t>
            </a:r>
            <a:endParaRPr lang="ko-KR" altLang="en-US" sz="1600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7596C331-028B-45A9-A32D-72987D5AFC6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8606" y="2775482"/>
            <a:ext cx="458287" cy="27295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7BED1143-6C61-4FD2-8E02-A6718782EF1D}"/>
              </a:ext>
            </a:extLst>
          </p:cNvPr>
          <p:cNvSpPr/>
          <p:nvPr/>
        </p:nvSpPr>
        <p:spPr>
          <a:xfrm>
            <a:off x="4478696" y="1218837"/>
            <a:ext cx="2201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Wave dark matter</a:t>
            </a:r>
            <a:endParaRPr lang="en-US" altLang="ko-KR" dirty="0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74886D0E-0B73-4D6D-85FE-DD6C8CFC8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1986" y="1563627"/>
            <a:ext cx="2007645" cy="2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3C042149-4651-4660-AA96-6D8B8FECAEE3}"/>
              </a:ext>
            </a:extLst>
          </p:cNvPr>
          <p:cNvSpPr/>
          <p:nvPr/>
        </p:nvSpPr>
        <p:spPr>
          <a:xfrm>
            <a:off x="6291234" y="1239898"/>
            <a:ext cx="2640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with ultra-light mass scale</a:t>
            </a:r>
            <a:endParaRPr lang="ko-KR" altLang="en-US" sz="1600" dirty="0"/>
          </a:p>
        </p:txBody>
      </p:sp>
      <p:pic>
        <p:nvPicPr>
          <p:cNvPr id="39" name="Picture 2" descr="PDF] TASI lectures on dark matter models and direct detection | Semantic  Scholar">
            <a:extLst>
              <a:ext uri="{FF2B5EF4-FFF2-40B4-BE49-F238E27FC236}">
                <a16:creationId xmlns:a16="http://schemas.microsoft.com/office/drawing/2014/main" id="{2A4D01B8-2012-4BFB-9234-FDE9BCEE5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652"/>
          <a:stretch>
            <a:fillRect/>
          </a:stretch>
        </p:blipFill>
        <p:spPr bwMode="auto">
          <a:xfrm>
            <a:off x="4459372" y="1911898"/>
            <a:ext cx="4552122" cy="1277665"/>
          </a:xfrm>
          <a:prstGeom prst="rect">
            <a:avLst/>
          </a:prstGeom>
          <a:noFill/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A4F20496-B9F6-4412-967E-03C755FD5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25622" y="2773638"/>
            <a:ext cx="3778922" cy="12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사각형: 둥근 모서리 24">
            <a:extLst>
              <a:ext uri="{FF2B5EF4-FFF2-40B4-BE49-F238E27FC236}">
                <a16:creationId xmlns:a16="http://schemas.microsoft.com/office/drawing/2014/main" id="{373C1144-AD19-41D2-B458-272E86C7C6A6}"/>
              </a:ext>
            </a:extLst>
          </p:cNvPr>
          <p:cNvSpPr/>
          <p:nvPr/>
        </p:nvSpPr>
        <p:spPr>
          <a:xfrm>
            <a:off x="4599262" y="1849699"/>
            <a:ext cx="1437104" cy="1013267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0158FD15-F532-476D-A3B5-D08C156A8605}"/>
              </a:ext>
            </a:extLst>
          </p:cNvPr>
          <p:cNvGrpSpPr/>
          <p:nvPr/>
        </p:nvGrpSpPr>
        <p:grpSpPr>
          <a:xfrm>
            <a:off x="4859538" y="4169093"/>
            <a:ext cx="3564349" cy="2203878"/>
            <a:chOff x="4818647" y="4249931"/>
            <a:chExt cx="3454102" cy="2135711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5C7D778D-DA61-41AC-B853-46F54BB93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18647" y="4249931"/>
              <a:ext cx="3454102" cy="2135711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F38CDB48-D00B-489A-9DDA-637650979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628514">
              <a:off x="6469391" y="4547621"/>
              <a:ext cx="1041322" cy="469930"/>
            </a:xfrm>
            <a:prstGeom prst="rect">
              <a:avLst/>
            </a:prstGeom>
          </p:spPr>
        </p:pic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FC02D594-AFF6-4389-8DF3-DA9C178E314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15102" y="3945288"/>
            <a:ext cx="1640661" cy="31432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5E63E74-D781-4B98-A213-64B31D49B1E2}"/>
              </a:ext>
            </a:extLst>
          </p:cNvPr>
          <p:cNvSpPr txBox="1"/>
          <p:nvPr/>
        </p:nvSpPr>
        <p:spPr>
          <a:xfrm>
            <a:off x="303129" y="295634"/>
            <a:ext cx="5672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Neutrino with wave dark matter</a:t>
            </a:r>
            <a:endParaRPr lang="ko-KR" altLang="en-US" sz="32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62F749D-440B-A9B5-CFAE-12EEDC678CE6}"/>
              </a:ext>
            </a:extLst>
          </p:cNvPr>
          <p:cNvSpPr/>
          <p:nvPr/>
        </p:nvSpPr>
        <p:spPr>
          <a:xfrm>
            <a:off x="324067" y="4822255"/>
            <a:ext cx="4363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Cosmic neutrino background 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CnuB</a:t>
            </a:r>
            <a:r>
              <a:rPr lang="en-US" altLang="ko-KR" sz="1600" b="1" dirty="0"/>
              <a:t>)</a:t>
            </a:r>
            <a:endParaRPr lang="ko-KR" altLang="en-US" sz="16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BD49D54-CC16-15BA-01CF-EDA2CE150948}"/>
              </a:ext>
            </a:extLst>
          </p:cNvPr>
          <p:cNvSpPr/>
          <p:nvPr/>
        </p:nvSpPr>
        <p:spPr>
          <a:xfrm>
            <a:off x="324067" y="5352998"/>
            <a:ext cx="4363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- </a:t>
            </a:r>
            <a:r>
              <a:rPr lang="en-US" altLang="ko-KR" sz="1600" b="1" dirty="0" err="1">
                <a:solidFill>
                  <a:srgbClr val="7030A0"/>
                </a:solidFill>
              </a:rPr>
              <a:t>Leptogenesis</a:t>
            </a:r>
            <a:r>
              <a:rPr lang="en-US" altLang="ko-KR" sz="1600" b="1" dirty="0"/>
              <a:t> </a:t>
            </a:r>
            <a:r>
              <a:rPr lang="en-US" altLang="ko-KR" sz="1600" dirty="0"/>
              <a:t>for BAU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8036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1BE5B17D-1094-4A69-80AB-15D1E54DB623}"/>
              </a:ext>
            </a:extLst>
          </p:cNvPr>
          <p:cNvSpPr/>
          <p:nvPr/>
        </p:nvSpPr>
        <p:spPr>
          <a:xfrm>
            <a:off x="533216" y="1084999"/>
            <a:ext cx="3866506" cy="25262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ACA64F-F2DF-4340-A78C-D7016C1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DB8781-DC84-4EA5-97E3-9AD23FF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0511F5-40C8-42C8-9FAF-5CE65ADB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3A281229-0C00-4E47-850A-AEE24931AE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8238" y="1813873"/>
            <a:ext cx="1696460" cy="396692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2905F31C-479C-4D99-B02F-53894E88D262}"/>
              </a:ext>
            </a:extLst>
          </p:cNvPr>
          <p:cNvSpPr/>
          <p:nvPr/>
        </p:nvSpPr>
        <p:spPr>
          <a:xfrm>
            <a:off x="664351" y="1280923"/>
            <a:ext cx="364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Neutrino mass variation</a:t>
            </a:r>
            <a:endParaRPr lang="ko-KR" altLang="en-US" sz="1600" b="1" dirty="0"/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8B1C0071-1C74-479A-A468-B8AD45CA7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5619" y="2215510"/>
            <a:ext cx="2021699" cy="639406"/>
          </a:xfrm>
          <a:prstGeom prst="rect">
            <a:avLst/>
          </a:prstGeom>
        </p:spPr>
      </p:pic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68506082-EF84-4553-B4D4-24B514A44859}"/>
              </a:ext>
            </a:extLst>
          </p:cNvPr>
          <p:cNvSpPr/>
          <p:nvPr/>
        </p:nvSpPr>
        <p:spPr>
          <a:xfrm>
            <a:off x="4794618" y="1084999"/>
            <a:ext cx="3866506" cy="25262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3CCB19CC-956A-41B5-B253-C74290BCC2F4}"/>
              </a:ext>
            </a:extLst>
          </p:cNvPr>
          <p:cNvSpPr/>
          <p:nvPr/>
        </p:nvSpPr>
        <p:spPr>
          <a:xfrm>
            <a:off x="4794618" y="3753978"/>
            <a:ext cx="3866506" cy="25262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3440765A-15F7-4631-ABE5-E06393F576EC}"/>
              </a:ext>
            </a:extLst>
          </p:cNvPr>
          <p:cNvSpPr/>
          <p:nvPr/>
        </p:nvSpPr>
        <p:spPr>
          <a:xfrm>
            <a:off x="533216" y="3753978"/>
            <a:ext cx="3866506" cy="25262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5756B542-2E9C-4E66-8DD5-58793CC4E06A}"/>
              </a:ext>
            </a:extLst>
          </p:cNvPr>
          <p:cNvSpPr/>
          <p:nvPr/>
        </p:nvSpPr>
        <p:spPr>
          <a:xfrm>
            <a:off x="664351" y="2931071"/>
            <a:ext cx="3543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0B0F0"/>
                </a:solidFill>
              </a:rPr>
              <a:t>A Berlin (2016);</a:t>
            </a:r>
          </a:p>
          <a:p>
            <a:pPr algn="ctr"/>
            <a:r>
              <a:rPr lang="en-US" altLang="ko-KR" sz="1400" dirty="0">
                <a:solidFill>
                  <a:srgbClr val="00B0F0"/>
                </a:solidFill>
              </a:rPr>
              <a:t>G </a:t>
            </a:r>
            <a:r>
              <a:rPr lang="en-US" altLang="ko-KR" sz="1400" dirty="0" err="1">
                <a:solidFill>
                  <a:srgbClr val="00B0F0"/>
                </a:solidFill>
              </a:rPr>
              <a:t>Krnjaic</a:t>
            </a:r>
            <a:r>
              <a:rPr lang="en-US" altLang="ko-KR" sz="1400" dirty="0">
                <a:solidFill>
                  <a:srgbClr val="00B0F0"/>
                </a:solidFill>
              </a:rPr>
              <a:t>, PAN Machado, L </a:t>
            </a:r>
            <a:r>
              <a:rPr lang="en-US" altLang="ko-KR" sz="1400" dirty="0" err="1">
                <a:solidFill>
                  <a:srgbClr val="00B0F0"/>
                </a:solidFill>
              </a:rPr>
              <a:t>Necib</a:t>
            </a:r>
            <a:r>
              <a:rPr lang="en-US" altLang="ko-KR" sz="1400" dirty="0">
                <a:solidFill>
                  <a:srgbClr val="00B0F0"/>
                </a:solidFill>
              </a:rPr>
              <a:t> (2017) …</a:t>
            </a:r>
            <a:endParaRPr lang="ko-KR" altLang="en-US" sz="1400" dirty="0">
              <a:solidFill>
                <a:srgbClr val="00B0F0"/>
              </a:solidFill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BDC58792-90BB-4BEE-9D58-84234378CB14}"/>
              </a:ext>
            </a:extLst>
          </p:cNvPr>
          <p:cNvSpPr/>
          <p:nvPr/>
        </p:nvSpPr>
        <p:spPr>
          <a:xfrm>
            <a:off x="4903298" y="1210008"/>
            <a:ext cx="3649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Dirac-Majorana neutrino</a:t>
            </a:r>
          </a:p>
          <a:p>
            <a:pPr algn="ctr"/>
            <a:r>
              <a:rPr lang="en-US" altLang="ko-KR" b="1" dirty="0"/>
              <a:t>type oscillation</a:t>
            </a:r>
            <a:endParaRPr lang="ko-KR" altLang="en-US" sz="16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A32B2B9-0436-499E-9520-689C3FA08EEC}"/>
              </a:ext>
            </a:extLst>
          </p:cNvPr>
          <p:cNvSpPr/>
          <p:nvPr/>
        </p:nvSpPr>
        <p:spPr>
          <a:xfrm>
            <a:off x="4936435" y="3210993"/>
            <a:ext cx="3543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0B0F0"/>
                </a:solidFill>
              </a:rPr>
              <a:t>YL </a:t>
            </a:r>
            <a:r>
              <a:rPr lang="en-US" altLang="ko-KR" sz="1400" dirty="0" err="1">
                <a:solidFill>
                  <a:srgbClr val="00B0F0"/>
                </a:solidFill>
              </a:rPr>
              <a:t>ChoeJo</a:t>
            </a:r>
            <a:r>
              <a:rPr lang="en-US" altLang="ko-KR" sz="1400" dirty="0">
                <a:solidFill>
                  <a:srgbClr val="00B0F0"/>
                </a:solidFill>
              </a:rPr>
              <a:t>, </a:t>
            </a:r>
            <a:r>
              <a:rPr lang="en-US" altLang="ko-KR" sz="1400" b="1" u="sng" dirty="0">
                <a:solidFill>
                  <a:srgbClr val="00B0F0"/>
                </a:solidFill>
              </a:rPr>
              <a:t>Y Kim</a:t>
            </a:r>
            <a:r>
              <a:rPr lang="en-US" altLang="ko-KR" sz="1400" dirty="0">
                <a:solidFill>
                  <a:srgbClr val="00B0F0"/>
                </a:solidFill>
              </a:rPr>
              <a:t>, HS Lee (2023)</a:t>
            </a:r>
            <a:endParaRPr lang="ko-KR" altLang="en-US" sz="1400" dirty="0">
              <a:solidFill>
                <a:srgbClr val="00B0F0"/>
              </a:solidFill>
            </a:endParaRPr>
          </a:p>
        </p:txBody>
      </p:sp>
      <p:pic>
        <p:nvPicPr>
          <p:cNvPr id="16" name="Picture 3" descr="C:\Users\User\Desktop\Research Publications\1 Type osc.png">
            <a:extLst>
              <a:ext uri="{FF2B5EF4-FFF2-40B4-BE49-F238E27FC236}">
                <a16:creationId xmlns:a16="http://schemas.microsoft.com/office/drawing/2014/main" id="{76A90C58-9EA3-451F-A041-451867A21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6020" b="42176"/>
          <a:stretch/>
        </p:blipFill>
        <p:spPr bwMode="auto">
          <a:xfrm>
            <a:off x="5170740" y="1789602"/>
            <a:ext cx="3114261" cy="1328944"/>
          </a:xfrm>
          <a:prstGeom prst="rect">
            <a:avLst/>
          </a:prstGeom>
          <a:noFill/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8C55A4FD-1D03-4E1A-901F-E7ABF3888504}"/>
              </a:ext>
            </a:extLst>
          </p:cNvPr>
          <p:cNvSpPr/>
          <p:nvPr/>
        </p:nvSpPr>
        <p:spPr>
          <a:xfrm>
            <a:off x="664351" y="3924221"/>
            <a:ext cx="364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Potential oscillation</a:t>
            </a:r>
            <a:endParaRPr lang="ko-KR" altLang="en-US" sz="1600" b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5DAB471-01CE-4F68-A981-9990D345632A}"/>
              </a:ext>
            </a:extLst>
          </p:cNvPr>
          <p:cNvSpPr/>
          <p:nvPr/>
        </p:nvSpPr>
        <p:spPr>
          <a:xfrm>
            <a:off x="670149" y="5785831"/>
            <a:ext cx="3543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u="sng" dirty="0">
                <a:solidFill>
                  <a:srgbClr val="00B0F0"/>
                </a:solidFill>
              </a:rPr>
              <a:t>Y Kim</a:t>
            </a:r>
            <a:r>
              <a:rPr lang="en-US" altLang="ko-KR" sz="1400" dirty="0">
                <a:solidFill>
                  <a:srgbClr val="00B0F0"/>
                </a:solidFill>
              </a:rPr>
              <a:t>, HS Lee (2025)</a:t>
            </a:r>
            <a:endParaRPr lang="ko-KR" altLang="en-US" sz="1400" dirty="0">
              <a:solidFill>
                <a:srgbClr val="00B0F0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D7CB950-210F-4C29-B4C2-8F5893C10A18}"/>
              </a:ext>
            </a:extLst>
          </p:cNvPr>
          <p:cNvSpPr/>
          <p:nvPr/>
        </p:nvSpPr>
        <p:spPr>
          <a:xfrm>
            <a:off x="4903298" y="3924221"/>
            <a:ext cx="364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Second </a:t>
            </a:r>
            <a:r>
              <a:rPr lang="en-US" altLang="ko-KR" b="1" dirty="0" err="1"/>
              <a:t>leptogenesis</a:t>
            </a:r>
            <a:endParaRPr lang="ko-KR" altLang="en-US" sz="1600" b="1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8375EF6C-1855-403F-BC1F-E7BDD672C2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310"/>
          <a:stretch/>
        </p:blipFill>
        <p:spPr>
          <a:xfrm>
            <a:off x="5644475" y="4103644"/>
            <a:ext cx="2166789" cy="1724453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B37F6A90-0EF6-4A0A-9C2F-05A6A4AF219E}"/>
              </a:ext>
            </a:extLst>
          </p:cNvPr>
          <p:cNvSpPr/>
          <p:nvPr/>
        </p:nvSpPr>
        <p:spPr>
          <a:xfrm>
            <a:off x="5004374" y="5785831"/>
            <a:ext cx="3543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0B0F0"/>
                </a:solidFill>
              </a:rPr>
              <a:t>YL </a:t>
            </a:r>
            <a:r>
              <a:rPr lang="en-US" altLang="ko-KR" sz="1400" dirty="0" err="1">
                <a:solidFill>
                  <a:srgbClr val="00B0F0"/>
                </a:solidFill>
              </a:rPr>
              <a:t>ChoeJo</a:t>
            </a:r>
            <a:r>
              <a:rPr lang="en-US" altLang="ko-KR" sz="1400" dirty="0">
                <a:solidFill>
                  <a:srgbClr val="00B0F0"/>
                </a:solidFill>
              </a:rPr>
              <a:t>, K </a:t>
            </a:r>
            <a:r>
              <a:rPr lang="en-US" altLang="ko-KR" sz="1400" dirty="0" err="1">
                <a:solidFill>
                  <a:srgbClr val="00B0F0"/>
                </a:solidFill>
              </a:rPr>
              <a:t>Enomoto</a:t>
            </a:r>
            <a:r>
              <a:rPr lang="en-US" altLang="ko-KR" sz="1400" dirty="0">
                <a:solidFill>
                  <a:srgbClr val="00B0F0"/>
                </a:solidFill>
              </a:rPr>
              <a:t>, </a:t>
            </a:r>
            <a:r>
              <a:rPr lang="en-US" altLang="ko-KR" sz="1400" b="1" u="sng" dirty="0">
                <a:solidFill>
                  <a:srgbClr val="00B0F0"/>
                </a:solidFill>
              </a:rPr>
              <a:t>Y Kim</a:t>
            </a:r>
            <a:r>
              <a:rPr lang="en-US" altLang="ko-KR" sz="1400" dirty="0">
                <a:solidFill>
                  <a:srgbClr val="00B0F0"/>
                </a:solidFill>
              </a:rPr>
              <a:t>, HS Lee (2023);</a:t>
            </a:r>
          </a:p>
          <a:p>
            <a:pPr algn="ctr"/>
            <a:r>
              <a:rPr lang="en-US" altLang="ko-KR" sz="1400" dirty="0">
                <a:solidFill>
                  <a:srgbClr val="00B0F0"/>
                </a:solidFill>
              </a:rPr>
              <a:t>YL </a:t>
            </a:r>
            <a:r>
              <a:rPr lang="en-US" altLang="ko-KR" sz="1400" dirty="0" err="1">
                <a:solidFill>
                  <a:srgbClr val="00B0F0"/>
                </a:solidFill>
              </a:rPr>
              <a:t>ChoeJo</a:t>
            </a:r>
            <a:r>
              <a:rPr lang="en-US" altLang="ko-KR" sz="1400" dirty="0">
                <a:solidFill>
                  <a:srgbClr val="00B0F0"/>
                </a:solidFill>
              </a:rPr>
              <a:t>, K </a:t>
            </a:r>
            <a:r>
              <a:rPr lang="en-US" altLang="ko-KR" sz="1400" dirty="0" err="1">
                <a:solidFill>
                  <a:srgbClr val="00B0F0"/>
                </a:solidFill>
              </a:rPr>
              <a:t>Enomoto</a:t>
            </a:r>
            <a:r>
              <a:rPr lang="en-US" altLang="ko-KR" sz="1400" dirty="0">
                <a:solidFill>
                  <a:srgbClr val="00B0F0"/>
                </a:solidFill>
              </a:rPr>
              <a:t>, </a:t>
            </a:r>
            <a:r>
              <a:rPr lang="en-US" altLang="ko-KR" sz="1400" b="1" u="sng" dirty="0">
                <a:solidFill>
                  <a:srgbClr val="00B0F0"/>
                </a:solidFill>
              </a:rPr>
              <a:t>Y Kim</a:t>
            </a:r>
            <a:r>
              <a:rPr lang="en-US" altLang="ko-KR" sz="1400" dirty="0">
                <a:solidFill>
                  <a:srgbClr val="00B0F0"/>
                </a:solidFill>
              </a:rPr>
              <a:t>, HS Lee (2024)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FCBCA3-7679-40B5-BACB-C5A675E95F9E}"/>
              </a:ext>
            </a:extLst>
          </p:cNvPr>
          <p:cNvSpPr txBox="1"/>
          <p:nvPr/>
        </p:nvSpPr>
        <p:spPr>
          <a:xfrm>
            <a:off x="303129" y="295634"/>
            <a:ext cx="5672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Neutrino with wave dark matter</a:t>
            </a:r>
            <a:endParaRPr lang="ko-KR" altLang="en-US" sz="3200" b="1" dirty="0"/>
          </a:p>
        </p:txBody>
      </p:sp>
      <p:pic>
        <p:nvPicPr>
          <p:cNvPr id="2" name="그림 1" descr="스케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6723C07-29C9-9D89-4120-4B0B8B917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79" y="4263060"/>
            <a:ext cx="1863140" cy="15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8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그림 89">
            <a:extLst>
              <a:ext uri="{FF2B5EF4-FFF2-40B4-BE49-F238E27FC236}">
                <a16:creationId xmlns:a16="http://schemas.microsoft.com/office/drawing/2014/main" id="{D1D875A9-6DD7-43BA-A5E8-5AC089C78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33" y="1085921"/>
            <a:ext cx="3832672" cy="1500450"/>
          </a:xfrm>
          <a:prstGeom prst="rect">
            <a:avLst/>
          </a:prstGeom>
        </p:spPr>
      </p:pic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E617C7E-9C67-4329-A3A3-FE95E43D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8801BFF-DB5C-4C5E-B38F-EC175675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8E8D91-723A-4145-8436-656C43A4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65" name="Picture 3">
            <a:extLst>
              <a:ext uri="{FF2B5EF4-FFF2-40B4-BE49-F238E27FC236}">
                <a16:creationId xmlns:a16="http://schemas.microsoft.com/office/drawing/2014/main" id="{CC231FF2-A272-4CD0-809F-E45AA59C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8700" y="1365752"/>
            <a:ext cx="1197765" cy="26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ECC3F65D-B898-4263-9FFD-CF79C53F7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1782" y="1624365"/>
            <a:ext cx="1184683" cy="22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직사각형 70">
            <a:extLst>
              <a:ext uri="{FF2B5EF4-FFF2-40B4-BE49-F238E27FC236}">
                <a16:creationId xmlns:a16="http://schemas.microsoft.com/office/drawing/2014/main" id="{873CF057-AFA1-48BC-8ECA-A91F803C1B4C}"/>
              </a:ext>
            </a:extLst>
          </p:cNvPr>
          <p:cNvSpPr/>
          <p:nvPr/>
        </p:nvSpPr>
        <p:spPr>
          <a:xfrm>
            <a:off x="312153" y="3054045"/>
            <a:ext cx="2226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Quasi-Dirac type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72" name="Picture 6">
            <a:extLst>
              <a:ext uri="{FF2B5EF4-FFF2-40B4-BE49-F238E27FC236}">
                <a16:creationId xmlns:a16="http://schemas.microsoft.com/office/drawing/2014/main" id="{CCA7955D-8108-4290-9AB0-28BCA0208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1988" y="3089984"/>
            <a:ext cx="1226393" cy="35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2E13D85D-5EDD-4A13-B56F-06484CC5EF15}"/>
              </a:ext>
            </a:extLst>
          </p:cNvPr>
          <p:cNvCxnSpPr>
            <a:cxnSpLocks/>
          </p:cNvCxnSpPr>
          <p:nvPr/>
        </p:nvCxnSpPr>
        <p:spPr>
          <a:xfrm>
            <a:off x="4355561" y="3089984"/>
            <a:ext cx="0" cy="294588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BE6E1236-9938-4BED-AC8F-75446F39E9CE}"/>
              </a:ext>
            </a:extLst>
          </p:cNvPr>
          <p:cNvSpPr/>
          <p:nvPr/>
        </p:nvSpPr>
        <p:spPr>
          <a:xfrm>
            <a:off x="500722" y="3562642"/>
            <a:ext cx="1628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>
                <a:solidFill>
                  <a:srgbClr val="FF0000"/>
                </a:solidFill>
              </a:rPr>
              <a:t>Seesaw is broken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85" name="Picture 3">
            <a:extLst>
              <a:ext uri="{FF2B5EF4-FFF2-40B4-BE49-F238E27FC236}">
                <a16:creationId xmlns:a16="http://schemas.microsoft.com/office/drawing/2014/main" id="{FBB86E75-7146-42B9-AFD0-8663521F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3251" y="4111989"/>
            <a:ext cx="1473231" cy="16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364209AC-0BB1-4FD0-AFAC-8208E21A75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862" y="4014080"/>
            <a:ext cx="1229693" cy="641126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8C4271E-C98D-4EB4-BB40-F851FD0DC7B8}"/>
              </a:ext>
            </a:extLst>
          </p:cNvPr>
          <p:cNvSpPr txBox="1"/>
          <p:nvPr/>
        </p:nvSpPr>
        <p:spPr>
          <a:xfrm>
            <a:off x="303129" y="295634"/>
            <a:ext cx="7086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Dirac-Majorana neutrino type oscillation</a:t>
            </a:r>
            <a:endParaRPr lang="ko-KR" altLang="en-US" sz="3200" b="1" dirty="0"/>
          </a:p>
        </p:txBody>
      </p:sp>
      <p:pic>
        <p:nvPicPr>
          <p:cNvPr id="91" name="Picture 3">
            <a:extLst>
              <a:ext uri="{FF2B5EF4-FFF2-40B4-BE49-F238E27FC236}">
                <a16:creationId xmlns:a16="http://schemas.microsoft.com/office/drawing/2014/main" id="{A3540B7B-96D4-42B7-93B1-3C257286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0568" y="4179974"/>
            <a:ext cx="1536761" cy="16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직사각형 91">
            <a:extLst>
              <a:ext uri="{FF2B5EF4-FFF2-40B4-BE49-F238E27FC236}">
                <a16:creationId xmlns:a16="http://schemas.microsoft.com/office/drawing/2014/main" id="{776062CB-39B8-4A4B-B0EA-58C49D9566E4}"/>
              </a:ext>
            </a:extLst>
          </p:cNvPr>
          <p:cNvSpPr/>
          <p:nvPr/>
        </p:nvSpPr>
        <p:spPr>
          <a:xfrm>
            <a:off x="4890633" y="3514482"/>
            <a:ext cx="1239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srgbClr val="0070C0"/>
                </a:solidFill>
              </a:rPr>
              <a:t>Seesaw</a:t>
            </a:r>
          </a:p>
          <a:p>
            <a:pPr algn="ctr"/>
            <a:r>
              <a:rPr lang="en-US" altLang="ko-KR" sz="1600" dirty="0">
                <a:solidFill>
                  <a:srgbClr val="0070C0"/>
                </a:solidFill>
              </a:rPr>
              <a:t>mechanism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FF823F83-00DF-4B9B-9899-5BC5B37671B7}"/>
              </a:ext>
            </a:extLst>
          </p:cNvPr>
          <p:cNvSpPr/>
          <p:nvPr/>
        </p:nvSpPr>
        <p:spPr>
          <a:xfrm>
            <a:off x="6279348" y="3520100"/>
            <a:ext cx="2528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err="1">
                <a:solidFill>
                  <a:srgbClr val="0070C0"/>
                </a:solidFill>
              </a:rPr>
              <a:t>Neutrinoless</a:t>
            </a:r>
            <a:r>
              <a:rPr lang="en-US" altLang="ko-KR" sz="1600" dirty="0">
                <a:solidFill>
                  <a:srgbClr val="0070C0"/>
                </a:solidFill>
              </a:rPr>
              <a:t> double</a:t>
            </a:r>
          </a:p>
          <a:p>
            <a:pPr algn="ctr"/>
            <a:r>
              <a:rPr lang="en-US" altLang="ko-KR" sz="1600" dirty="0">
                <a:solidFill>
                  <a:srgbClr val="0070C0"/>
                </a:solidFill>
              </a:rPr>
              <a:t>beta decay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  <p:pic>
        <p:nvPicPr>
          <p:cNvPr id="94" name="그림 93">
            <a:extLst>
              <a:ext uri="{FF2B5EF4-FFF2-40B4-BE49-F238E27FC236}">
                <a16:creationId xmlns:a16="http://schemas.microsoft.com/office/drawing/2014/main" id="{B2A130C9-E88F-4DF8-81AF-07EBFC9876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7181" y="4117061"/>
            <a:ext cx="1082006" cy="604655"/>
          </a:xfrm>
          <a:prstGeom prst="rect">
            <a:avLst/>
          </a:prstGeom>
        </p:spPr>
      </p:pic>
      <p:sp>
        <p:nvSpPr>
          <p:cNvPr id="95" name="직사각형 94">
            <a:extLst>
              <a:ext uri="{FF2B5EF4-FFF2-40B4-BE49-F238E27FC236}">
                <a16:creationId xmlns:a16="http://schemas.microsoft.com/office/drawing/2014/main" id="{482BCA30-3264-4774-B47E-D465C957C08D}"/>
              </a:ext>
            </a:extLst>
          </p:cNvPr>
          <p:cNvSpPr/>
          <p:nvPr/>
        </p:nvSpPr>
        <p:spPr>
          <a:xfrm>
            <a:off x="4595840" y="3024162"/>
            <a:ext cx="196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</a:rPr>
              <a:t>Majorana type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96" name="Picture 8">
            <a:extLst>
              <a:ext uri="{FF2B5EF4-FFF2-40B4-BE49-F238E27FC236}">
                <a16:creationId xmlns:a16="http://schemas.microsoft.com/office/drawing/2014/main" id="{48DDAF1C-2DFB-4F0A-8758-D100B111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3072884"/>
            <a:ext cx="1132940" cy="33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" name="직사각형 96">
            <a:extLst>
              <a:ext uri="{FF2B5EF4-FFF2-40B4-BE49-F238E27FC236}">
                <a16:creationId xmlns:a16="http://schemas.microsoft.com/office/drawing/2014/main" id="{387410E3-3C94-4F30-9D81-873B50EBF03F}"/>
              </a:ext>
            </a:extLst>
          </p:cNvPr>
          <p:cNvSpPr/>
          <p:nvPr/>
        </p:nvSpPr>
        <p:spPr>
          <a:xfrm>
            <a:off x="2367779" y="3583277"/>
            <a:ext cx="1685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LNV is suppressed</a:t>
            </a:r>
            <a:endParaRPr lang="ko-KR" altLang="en-US" sz="1600" dirty="0"/>
          </a:p>
        </p:txBody>
      </p:sp>
      <p:pic>
        <p:nvPicPr>
          <p:cNvPr id="98" name="Picture 2" descr="폴 디랙 - 위키백과, 우리 모두의 백과사전">
            <a:extLst>
              <a:ext uri="{FF2B5EF4-FFF2-40B4-BE49-F238E27FC236}">
                <a16:creationId xmlns:a16="http://schemas.microsoft.com/office/drawing/2014/main" id="{7E5C77C4-30FC-428C-9A95-99022B472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58" y="1156664"/>
            <a:ext cx="1067381" cy="15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에토레 마요라나 - 위키백과, 우리 모두의 백과사전">
            <a:extLst>
              <a:ext uri="{FF2B5EF4-FFF2-40B4-BE49-F238E27FC236}">
                <a16:creationId xmlns:a16="http://schemas.microsoft.com/office/drawing/2014/main" id="{06674D41-8772-45AD-88A0-4CE394E6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t="4206" r="18275" b="25895"/>
          <a:stretch/>
        </p:blipFill>
        <p:spPr bwMode="auto">
          <a:xfrm>
            <a:off x="7133069" y="1179546"/>
            <a:ext cx="1108147" cy="15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직사각형 99">
            <a:extLst>
              <a:ext uri="{FF2B5EF4-FFF2-40B4-BE49-F238E27FC236}">
                <a16:creationId xmlns:a16="http://schemas.microsoft.com/office/drawing/2014/main" id="{A0606E15-927D-432B-BB36-308CD83CB91C}"/>
              </a:ext>
            </a:extLst>
          </p:cNvPr>
          <p:cNvSpPr/>
          <p:nvPr/>
        </p:nvSpPr>
        <p:spPr>
          <a:xfrm>
            <a:off x="6667527" y="1849408"/>
            <a:ext cx="356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vs</a:t>
            </a:r>
            <a:endParaRPr lang="ko-KR" altLang="en-US" sz="1600" dirty="0"/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C7F9D153-EBBC-4A3D-880D-4AF167A001C6}"/>
              </a:ext>
            </a:extLst>
          </p:cNvPr>
          <p:cNvSpPr/>
          <p:nvPr/>
        </p:nvSpPr>
        <p:spPr>
          <a:xfrm>
            <a:off x="5713143" y="849260"/>
            <a:ext cx="610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Dirac</a:t>
            </a:r>
            <a:endParaRPr lang="ko-KR" altLang="en-US" sz="1600" dirty="0"/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A5C89458-47B8-472D-BC45-96E3FB0A5A32}"/>
              </a:ext>
            </a:extLst>
          </p:cNvPr>
          <p:cNvSpPr/>
          <p:nvPr/>
        </p:nvSpPr>
        <p:spPr>
          <a:xfrm>
            <a:off x="7182543" y="849260"/>
            <a:ext cx="986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srgbClr val="0070C0"/>
                </a:solidFill>
              </a:rPr>
              <a:t>Majorana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6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D49FE80-25CC-4635-A39D-0E9F7AB0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94CB5FA-A4BA-4C4E-A33A-076579CB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2EE7B6-C1F0-4503-B611-2D1E62AC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28670-44C5-42F1-BEB4-C229C6AC9237}"/>
              </a:ext>
            </a:extLst>
          </p:cNvPr>
          <p:cNvSpPr txBox="1"/>
          <p:nvPr/>
        </p:nvSpPr>
        <p:spPr>
          <a:xfrm>
            <a:off x="303129" y="295634"/>
            <a:ext cx="7086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Dirac-Majorana neutrino type oscillation</a:t>
            </a:r>
            <a:endParaRPr lang="ko-KR" altLang="en-US" sz="3200" b="1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25FFDA3-A6BD-4ABE-B666-9A64A51578CB}"/>
              </a:ext>
            </a:extLst>
          </p:cNvPr>
          <p:cNvGrpSpPr/>
          <p:nvPr/>
        </p:nvGrpSpPr>
        <p:grpSpPr>
          <a:xfrm>
            <a:off x="1337269" y="1253442"/>
            <a:ext cx="2939957" cy="464142"/>
            <a:chOff x="518505" y="2253427"/>
            <a:chExt cx="3573739" cy="56420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BBC146D-A18E-4BA4-9525-52119496A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43399"/>
            <a:stretch/>
          </p:blipFill>
          <p:spPr>
            <a:xfrm>
              <a:off x="518505" y="2315394"/>
              <a:ext cx="1884335" cy="453387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E4E8D2F6-6410-4FDF-92B8-EB8BEA733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56598" t="1" b="-8731"/>
            <a:stretch/>
          </p:blipFill>
          <p:spPr>
            <a:xfrm>
              <a:off x="2647306" y="2295603"/>
              <a:ext cx="1444938" cy="492967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A0EE494-D810-486D-9C4F-3EF248607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36297" t="1" r="56600" b="-7501"/>
            <a:stretch/>
          </p:blipFill>
          <p:spPr>
            <a:xfrm>
              <a:off x="2442504" y="2253427"/>
              <a:ext cx="165074" cy="564200"/>
            </a:xfrm>
            <a:prstGeom prst="rect">
              <a:avLst/>
            </a:prstGeom>
          </p:spPr>
        </p:pic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04CE8E29-EDA8-46D3-BBAB-A0ADF3D7E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7428" y="1717584"/>
            <a:ext cx="2153435" cy="43209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ABCE6A-5832-4E85-8ACA-F9762C1912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2132" y="1654879"/>
            <a:ext cx="980432" cy="557501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AA0E8963-687B-4C3E-9BCA-F2EA31DE3DF3}"/>
              </a:ext>
            </a:extLst>
          </p:cNvPr>
          <p:cNvGrpSpPr/>
          <p:nvPr/>
        </p:nvGrpSpPr>
        <p:grpSpPr>
          <a:xfrm>
            <a:off x="688809" y="2322363"/>
            <a:ext cx="4863766" cy="3125315"/>
            <a:chOff x="3125993" y="2937006"/>
            <a:chExt cx="5484607" cy="3524250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CC85B89-079D-4853-B32B-23313D7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2817" y="3418508"/>
              <a:ext cx="1166280" cy="313273"/>
            </a:xfrm>
            <a:prstGeom prst="rect">
              <a:avLst/>
            </a:prstGeom>
          </p:spPr>
        </p:pic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21958CF-19D8-4F74-8456-7154806F9CAB}"/>
                </a:ext>
              </a:extLst>
            </p:cNvPr>
            <p:cNvGrpSpPr/>
            <p:nvPr/>
          </p:nvGrpSpPr>
          <p:grpSpPr>
            <a:xfrm>
              <a:off x="3125993" y="2937006"/>
              <a:ext cx="5484607" cy="3524250"/>
              <a:chOff x="3054432" y="2918109"/>
              <a:chExt cx="5484607" cy="3524250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B033B06E-7C88-4085-A1B0-04394A8AA312}"/>
                  </a:ext>
                </a:extLst>
              </p:cNvPr>
              <p:cNvGrpSpPr/>
              <p:nvPr/>
            </p:nvGrpSpPr>
            <p:grpSpPr>
              <a:xfrm>
                <a:off x="3093915" y="2918109"/>
                <a:ext cx="5445124" cy="3524250"/>
                <a:chOff x="6734844" y="1751098"/>
                <a:chExt cx="5445124" cy="3524250"/>
              </a:xfrm>
            </p:grpSpPr>
            <p:pic>
              <p:nvPicPr>
                <p:cNvPr id="19" name="Picture 2">
                  <a:extLst>
                    <a:ext uri="{FF2B5EF4-FFF2-40B4-BE49-F238E27FC236}">
                      <a16:creationId xmlns:a16="http://schemas.microsoft.com/office/drawing/2014/main" id="{492B7F9C-E789-4720-AEE9-403F21E533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7875"/>
                <a:stretch/>
              </p:blipFill>
              <p:spPr bwMode="auto">
                <a:xfrm>
                  <a:off x="6939892" y="1751098"/>
                  <a:ext cx="5240076" cy="3524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0" name="직사각형 19">
                  <a:extLst>
                    <a:ext uri="{FF2B5EF4-FFF2-40B4-BE49-F238E27FC236}">
                      <a16:creationId xmlns:a16="http://schemas.microsoft.com/office/drawing/2014/main" id="{F12948D3-FB89-4639-B158-B0A47DBD6798}"/>
                    </a:ext>
                  </a:extLst>
                </p:cNvPr>
                <p:cNvSpPr/>
                <p:nvPr/>
              </p:nvSpPr>
              <p:spPr>
                <a:xfrm>
                  <a:off x="7564667" y="1970972"/>
                  <a:ext cx="177129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b="1" dirty="0">
                      <a:solidFill>
                        <a:srgbClr val="0070C0"/>
                      </a:solidFill>
                    </a:rPr>
                    <a:t>Majorana</a:t>
                  </a:r>
                </a:p>
              </p:txBody>
            </p:sp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1F25A7DF-1413-4977-9295-7B3E43B30702}"/>
                    </a:ext>
                  </a:extLst>
                </p:cNvPr>
                <p:cNvSpPr/>
                <p:nvPr/>
              </p:nvSpPr>
              <p:spPr>
                <a:xfrm>
                  <a:off x="6734844" y="3481419"/>
                  <a:ext cx="233009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b="1" dirty="0">
                      <a:solidFill>
                        <a:srgbClr val="FF0000"/>
                      </a:solidFill>
                    </a:rPr>
                    <a:t>Quasi-Dirac</a:t>
                  </a:r>
                </a:p>
              </p:txBody>
            </p:sp>
          </p:grpSp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17405AA8-1C01-442C-93B2-60AA4400C5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65046" b="5840"/>
              <a:stretch/>
            </p:blipFill>
            <p:spPr>
              <a:xfrm>
                <a:off x="3054432" y="3322649"/>
                <a:ext cx="562157" cy="653842"/>
              </a:xfrm>
              <a:prstGeom prst="rect">
                <a:avLst/>
              </a:prstGeom>
            </p:spPr>
          </p:pic>
        </p:grp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EF7EC398-42E3-419F-96A2-953DDE668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16890" y="4938448"/>
              <a:ext cx="1125606" cy="260029"/>
            </a:xfrm>
            <a:prstGeom prst="rect">
              <a:avLst/>
            </a:prstGeom>
          </p:spPr>
        </p:pic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3DBDA1C-DC33-4392-83A3-8CA4C21F39FE}"/>
              </a:ext>
            </a:extLst>
          </p:cNvPr>
          <p:cNvSpPr/>
          <p:nvPr/>
        </p:nvSpPr>
        <p:spPr>
          <a:xfrm>
            <a:off x="126927" y="3678009"/>
            <a:ext cx="1444807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instantly</a:t>
            </a:r>
            <a:endParaRPr lang="en-US" altLang="ko-KR" sz="1600" dirty="0">
              <a:sym typeface="Wingdings" pitchFamily="2" charset="2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B2B5A41-DEBF-4B37-800B-CA9A977B2470}"/>
              </a:ext>
            </a:extLst>
          </p:cNvPr>
          <p:cNvSpPr/>
          <p:nvPr/>
        </p:nvSpPr>
        <p:spPr>
          <a:xfrm>
            <a:off x="0" y="3470997"/>
            <a:ext cx="1444807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Pure-Dirac</a:t>
            </a:r>
            <a:endParaRPr lang="en-US" altLang="ko-KR" sz="16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28" name="Picture 3" descr="C:\Users\User\Desktop\Research Publications\1 Type osc.png">
            <a:extLst>
              <a:ext uri="{FF2B5EF4-FFF2-40B4-BE49-F238E27FC236}">
                <a16:creationId xmlns:a16="http://schemas.microsoft.com/office/drawing/2014/main" id="{774D48AA-1A3D-48D4-8D9B-CB5BF128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t="16020" b="42176"/>
          <a:stretch/>
        </p:blipFill>
        <p:spPr bwMode="auto">
          <a:xfrm>
            <a:off x="5552575" y="2584051"/>
            <a:ext cx="3533820" cy="1507982"/>
          </a:xfrm>
          <a:prstGeom prst="rect">
            <a:avLst/>
          </a:prstGeom>
          <a:noFill/>
        </p:spPr>
      </p:pic>
      <p:sp>
        <p:nvSpPr>
          <p:cNvPr id="29" name="제목 1">
            <a:extLst>
              <a:ext uri="{FF2B5EF4-FFF2-40B4-BE49-F238E27FC236}">
                <a16:creationId xmlns:a16="http://schemas.microsoft.com/office/drawing/2014/main" id="{13475CC7-77A4-4F1C-9AA4-2AF60DDE4F74}"/>
              </a:ext>
            </a:extLst>
          </p:cNvPr>
          <p:cNvSpPr txBox="1">
            <a:spLocks/>
          </p:cNvSpPr>
          <p:nvPr/>
        </p:nvSpPr>
        <p:spPr>
          <a:xfrm>
            <a:off x="5593787" y="4020579"/>
            <a:ext cx="3533821" cy="104798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2000" b="1" dirty="0">
                <a:latin typeface="+mn-ea"/>
                <a:ea typeface="+mn-ea"/>
              </a:rPr>
              <a:t>“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  <a:ea typeface="+mn-ea"/>
              </a:rPr>
              <a:t>Dirac</a:t>
            </a:r>
            <a:r>
              <a:rPr lang="en-US" altLang="ko-KR" sz="2000" b="1" dirty="0">
                <a:latin typeface="+mn-ea"/>
                <a:ea typeface="+mn-ea"/>
              </a:rPr>
              <a:t>-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ea typeface="+mn-ea"/>
              </a:rPr>
              <a:t>Majorana</a:t>
            </a:r>
          </a:p>
          <a:p>
            <a:pPr algn="ctr">
              <a:lnSpc>
                <a:spcPct val="100000"/>
              </a:lnSpc>
            </a:pPr>
            <a:r>
              <a:rPr lang="en-US" altLang="ko-KR" sz="2000" b="1" dirty="0">
                <a:latin typeface="+mn-ea"/>
                <a:ea typeface="+mn-ea"/>
              </a:rPr>
              <a:t>neutrino type oscillation”</a:t>
            </a:r>
            <a:endParaRPr lang="ko-KR" altLang="en-US" sz="2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136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6444077-976B-4D2F-9A13-DCE76751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17A749F-137A-41DB-AC3E-4371F58B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2F5899-83B6-4E00-A267-153AEEA8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7</a:t>
            </a:fld>
            <a:endParaRPr lang="ko-KR" altLang="en-US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B9AB9736-B844-417E-97B1-6242C8C5199D}"/>
              </a:ext>
            </a:extLst>
          </p:cNvPr>
          <p:cNvGrpSpPr/>
          <p:nvPr/>
        </p:nvGrpSpPr>
        <p:grpSpPr>
          <a:xfrm>
            <a:off x="549466" y="4575932"/>
            <a:ext cx="3461482" cy="919886"/>
            <a:chOff x="237602" y="421590"/>
            <a:chExt cx="4192507" cy="109946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9819753-6435-45CB-8367-6DF50FEF6F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2139" t="5888"/>
            <a:stretch/>
          </p:blipFill>
          <p:spPr bwMode="auto">
            <a:xfrm>
              <a:off x="1782323" y="615680"/>
              <a:ext cx="2493876" cy="905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5C741AE-95AD-4357-9D45-3D37825F3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602" y="709057"/>
              <a:ext cx="1544721" cy="59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5D20A16-A0D3-40C8-BD7D-80CE04AFA6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86169" r="3625" b="-5170"/>
            <a:stretch/>
          </p:blipFill>
          <p:spPr bwMode="auto">
            <a:xfrm>
              <a:off x="4272453" y="421590"/>
              <a:ext cx="157656" cy="62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C457B48E-1E93-4EE9-AE9C-608FABF9B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0875" y="1362182"/>
            <a:ext cx="1563329" cy="206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5539D15-8DFC-4EEE-A944-BC1112BFD85B}"/>
              </a:ext>
            </a:extLst>
          </p:cNvPr>
          <p:cNvSpPr/>
          <p:nvPr/>
        </p:nvSpPr>
        <p:spPr>
          <a:xfrm>
            <a:off x="2487539" y="3853954"/>
            <a:ext cx="130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err="1">
                <a:solidFill>
                  <a:srgbClr val="0070C0"/>
                </a:solidFill>
              </a:rPr>
              <a:t>Majorana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type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1AE082D-4A41-4614-AAB6-4CC01C67F8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26" y="1372837"/>
            <a:ext cx="1630056" cy="2087472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528706B8-6061-458B-94DA-CF7653F45C6B}"/>
              </a:ext>
            </a:extLst>
          </p:cNvPr>
          <p:cNvSpPr/>
          <p:nvPr/>
        </p:nvSpPr>
        <p:spPr>
          <a:xfrm>
            <a:off x="316182" y="3840749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Quasi-Dirac </a:t>
            </a:r>
          </a:p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type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화살표: 위쪽/아래쪽 13">
            <a:extLst>
              <a:ext uri="{FF2B5EF4-FFF2-40B4-BE49-F238E27FC236}">
                <a16:creationId xmlns:a16="http://schemas.microsoft.com/office/drawing/2014/main" id="{84E8C97A-DB99-46B1-AD11-C92F528A1E5E}"/>
              </a:ext>
            </a:extLst>
          </p:cNvPr>
          <p:cNvSpPr/>
          <p:nvPr/>
        </p:nvSpPr>
        <p:spPr>
          <a:xfrm rot="5400000">
            <a:off x="2083080" y="3937253"/>
            <a:ext cx="95968" cy="451401"/>
          </a:xfrm>
          <a:prstGeom prst="upDownArrow">
            <a:avLst>
              <a:gd name="adj1" fmla="val 26565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AEBFE7-3A91-4D7D-9579-3FCDBE87252E}"/>
              </a:ext>
            </a:extLst>
          </p:cNvPr>
          <p:cNvSpPr/>
          <p:nvPr/>
        </p:nvSpPr>
        <p:spPr>
          <a:xfrm>
            <a:off x="2302932" y="3451241"/>
            <a:ext cx="1451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LNV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B3D0227-70A8-4337-9B6A-1D71A8C933DD}"/>
              </a:ext>
            </a:extLst>
          </p:cNvPr>
          <p:cNvSpPr/>
          <p:nvPr/>
        </p:nvSpPr>
        <p:spPr>
          <a:xfrm>
            <a:off x="418868" y="3439152"/>
            <a:ext cx="1451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</a:rPr>
              <a:t>LNV</a:t>
            </a:r>
            <a:endParaRPr lang="ko-KR" alt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화살표: 위쪽 13">
            <a:extLst>
              <a:ext uri="{FF2B5EF4-FFF2-40B4-BE49-F238E27FC236}">
                <a16:creationId xmlns:a16="http://schemas.microsoft.com/office/drawing/2014/main" id="{0DEDE19A-4D78-4B83-9EE4-FC6ACFEE88B9}"/>
              </a:ext>
            </a:extLst>
          </p:cNvPr>
          <p:cNvSpPr/>
          <p:nvPr/>
        </p:nvSpPr>
        <p:spPr>
          <a:xfrm rot="5400000">
            <a:off x="4291370" y="2729512"/>
            <a:ext cx="338554" cy="456605"/>
          </a:xfrm>
          <a:prstGeom prst="upArrow">
            <a:avLst>
              <a:gd name="adj1" fmla="val 17547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EC22FA-10A5-427E-8707-7CDC7118A9F9}"/>
              </a:ext>
            </a:extLst>
          </p:cNvPr>
          <p:cNvSpPr txBox="1"/>
          <p:nvPr/>
        </p:nvSpPr>
        <p:spPr>
          <a:xfrm>
            <a:off x="303129" y="295634"/>
            <a:ext cx="7086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Dirac-Majorana neutrino type oscillation</a:t>
            </a:r>
            <a:endParaRPr lang="ko-KR" altLang="en-US" sz="3200" b="1" dirty="0"/>
          </a:p>
        </p:txBody>
      </p: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5D59C760-999D-4864-A0BE-BC22D4FE74E2}"/>
              </a:ext>
            </a:extLst>
          </p:cNvPr>
          <p:cNvGrpSpPr/>
          <p:nvPr/>
        </p:nvGrpSpPr>
        <p:grpSpPr>
          <a:xfrm>
            <a:off x="4753215" y="1455158"/>
            <a:ext cx="4219820" cy="3343867"/>
            <a:chOff x="5610603" y="1245676"/>
            <a:chExt cx="6372153" cy="4672560"/>
          </a:xfrm>
        </p:grpSpPr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5876B4C0-6938-407B-91FD-D62B0780B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10603" y="1484361"/>
              <a:ext cx="6372153" cy="443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7F58A11A-78E2-475D-B7D3-83E3D4D73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6783" y="1245676"/>
              <a:ext cx="2703576" cy="303463"/>
            </a:xfrm>
            <a:prstGeom prst="rect">
              <a:avLst/>
            </a:prstGeom>
          </p:spPr>
        </p:pic>
      </p:grpSp>
      <p:pic>
        <p:nvPicPr>
          <p:cNvPr id="28" name="Picture 4">
            <a:extLst>
              <a:ext uri="{FF2B5EF4-FFF2-40B4-BE49-F238E27FC236}">
                <a16:creationId xmlns:a16="http://schemas.microsoft.com/office/drawing/2014/main" id="{6F663715-C767-415B-8E39-08E9E0152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t="1" r="16538" b="2811"/>
          <a:stretch/>
        </p:blipFill>
        <p:spPr bwMode="auto">
          <a:xfrm>
            <a:off x="5481577" y="1490634"/>
            <a:ext cx="845301" cy="1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F141C0FF-B8B4-4035-A93D-85DDD1E307FC}"/>
              </a:ext>
            </a:extLst>
          </p:cNvPr>
          <p:cNvSpPr/>
          <p:nvPr/>
        </p:nvSpPr>
        <p:spPr>
          <a:xfrm>
            <a:off x="5133054" y="4864847"/>
            <a:ext cx="401761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ym typeface="Wingdings" panose="05000000000000000000" pitchFamily="2" charset="2"/>
              </a:rPr>
              <a:t>Turn-on/off behavior of </a:t>
            </a:r>
            <a:r>
              <a:rPr lang="en-US" altLang="ko-KR" b="1" dirty="0"/>
              <a:t>0νββ decay</a:t>
            </a:r>
            <a:endParaRPr lang="en-US" altLang="ko-KR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068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193B21E-01D2-4BEA-B789-2F1BB04C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F17482E-95C1-4520-BF9F-8FAF50B5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175EF3-D065-423A-9961-CE0B89D1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95327-5F8D-4B9A-87D3-DBF28C9DD208}"/>
              </a:ext>
            </a:extLst>
          </p:cNvPr>
          <p:cNvSpPr txBox="1"/>
          <p:nvPr/>
        </p:nvSpPr>
        <p:spPr>
          <a:xfrm>
            <a:off x="303129" y="295634"/>
            <a:ext cx="3559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Potential oscillation</a:t>
            </a:r>
            <a:endParaRPr lang="ko-KR" altLang="en-US" sz="3200" b="1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C537740-037A-48C3-A2DD-F33A92FA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000" y="3551413"/>
            <a:ext cx="4000999" cy="272759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92DAF209-A36B-4FB2-8670-6221A6698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5" y="829486"/>
            <a:ext cx="4975874" cy="537218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5F749B7-458A-4125-9915-09B3C0795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389" y="880409"/>
            <a:ext cx="2538662" cy="1642419"/>
          </a:xfrm>
          <a:prstGeom prst="rect">
            <a:avLst/>
          </a:prstGeom>
        </p:spPr>
      </p:pic>
      <p:pic>
        <p:nvPicPr>
          <p:cNvPr id="6" name="그림 5" descr="스케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3D9567B-C0A5-2A6C-1C6D-0B7C151AD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" y="4345862"/>
            <a:ext cx="2259499" cy="18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4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193B21E-01D2-4BEA-B789-2F1BB04C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CPNR Workshop 2025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F17482E-95C1-4520-BF9F-8FAF50B5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Neutrino with wave dark matter (Yechan Kim)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175EF3-D065-423A-9961-CE0B89D1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151E-3794-4C3C-A45D-514E9B353C0F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95327-5F8D-4B9A-87D3-DBF28C9DD208}"/>
              </a:ext>
            </a:extLst>
          </p:cNvPr>
          <p:cNvSpPr txBox="1"/>
          <p:nvPr/>
        </p:nvSpPr>
        <p:spPr>
          <a:xfrm>
            <a:off x="303129" y="295634"/>
            <a:ext cx="3559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Potential oscillation</a:t>
            </a:r>
            <a:endParaRPr lang="ko-KR" altLang="en-US" sz="32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1119B11-2CA0-46CA-A73F-73A6876D5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6" y="2272038"/>
            <a:ext cx="3559052" cy="20981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E824EEC-714E-4965-8448-220C70C9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9379" y="1684252"/>
            <a:ext cx="4117142" cy="39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7870D1C-A80A-4979-A8C0-BE3F3BDA82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8787" y="1486715"/>
            <a:ext cx="1650386" cy="29272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F9104BB-9955-46DF-9744-0D33478A6B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3810" y="1513491"/>
            <a:ext cx="1522711" cy="2659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8E07AD-989B-4FFB-832E-BC114CB392AC}"/>
              </a:ext>
            </a:extLst>
          </p:cNvPr>
          <p:cNvSpPr txBox="1"/>
          <p:nvPr/>
        </p:nvSpPr>
        <p:spPr>
          <a:xfrm>
            <a:off x="4151826" y="1273957"/>
            <a:ext cx="238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Symmetry-restored</a:t>
            </a:r>
            <a:endParaRPr lang="ko-KR" altLang="en-US" sz="14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DDA8B-E77F-42E0-9B8B-70FB030CE5A4}"/>
              </a:ext>
            </a:extLst>
          </p:cNvPr>
          <p:cNvSpPr txBox="1"/>
          <p:nvPr/>
        </p:nvSpPr>
        <p:spPr>
          <a:xfrm>
            <a:off x="6608756" y="1277706"/>
            <a:ext cx="238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Symmetry-broken</a:t>
            </a:r>
            <a:endParaRPr lang="ko-KR" altLang="en-US" sz="1400" dirty="0">
              <a:solidFill>
                <a:srgbClr val="0070C0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8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1608</TotalTime>
  <Words>858</Words>
  <Application>Microsoft Office PowerPoint</Application>
  <PresentationFormat>화면 슬라이드 쇼(4:3)</PresentationFormat>
  <Paragraphs>207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맑은 고딕</vt:lpstr>
      <vt:lpstr>Arial</vt:lpstr>
      <vt:lpstr>Calibri</vt:lpstr>
      <vt:lpstr>Calibri Light</vt:lpstr>
      <vt:lpstr>Cambria Math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oscillation</dc:title>
  <dc:creator>user</dc:creator>
  <cp:lastModifiedBy>김예찬</cp:lastModifiedBy>
  <cp:revision>1116</cp:revision>
  <cp:lastPrinted>2025-03-13T00:59:16Z</cp:lastPrinted>
  <dcterms:created xsi:type="dcterms:W3CDTF">2025-03-06T23:45:11Z</dcterms:created>
  <dcterms:modified xsi:type="dcterms:W3CDTF">2025-10-17T05:57:29Z</dcterms:modified>
</cp:coreProperties>
</file>