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.xml" ContentType="application/vnd.openxmlformats-officedocument.drawingml.chart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3.xml" ContentType="application/vnd.openxmlformats-officedocument.drawingml.chart+xml"/>
  <Override PartName="/ppt/notesSlides/notesSlide35.xml" ContentType="application/vnd.openxmlformats-officedocument.presentationml.notesSlide+xml"/>
  <Override PartName="/ppt/charts/chart4.xml" ContentType="application/vnd.openxmlformats-officedocument.drawingml.chart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harts/chart5.xml" ContentType="application/vnd.openxmlformats-officedocument.drawingml.chart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charts/chart6.xml" ContentType="application/vnd.openxmlformats-officedocument.drawingml.chart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309" r:id="rId34"/>
    <p:sldId id="288" r:id="rId35"/>
    <p:sldId id="310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9" d="100"/>
          <a:sy n="169" d="100"/>
        </p:scale>
        <p:origin x="192" y="1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총 단면적</c:v>
                </c:pt>
              </c:strCache>
            </c:strRef>
          </c:tx>
          <c:spPr>
            <a:solidFill>
              <a:srgbClr val="065A82"/>
            </a:solidFill>
            <a:effectLst/>
          </c:spPr>
          <c:invertIfNegative val="0"/>
          <c:dLbls>
            <c:numFmt formatCode="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GiBUU</c:v>
                </c:pt>
                <c:pt idx="1">
                  <c:v>NEUT</c:v>
                </c:pt>
                <c:pt idx="2">
                  <c:v>NuWro</c:v>
                </c:pt>
                <c:pt idx="3">
                  <c:v>GENIE</c:v>
                </c:pt>
                <c:pt idx="4">
                  <c:v>RMF+ACHILLES</c:v>
                </c:pt>
                <c:pt idx="5">
                  <c:v>SF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1.62</c:v>
                </c:pt>
                <c:pt idx="1">
                  <c:v>1.45</c:v>
                </c:pt>
                <c:pt idx="2">
                  <c:v>1.3</c:v>
                </c:pt>
                <c:pt idx="3">
                  <c:v>1.05</c:v>
                </c:pt>
                <c:pt idx="4">
                  <c:v>1.2</c:v>
                </c:pt>
                <c:pt idx="5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2D-8543-8040-73BD83F4D17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000" b="0" i="0" u="none" strike="noStrike">
                    <a:solidFill>
                      <a:srgbClr val="000000"/>
                    </a:solidFill>
                    <a:latin typeface="Arial"/>
                  </a:rPr>
                  <a:t>σ_total (×10⁻³⁹ cm²/neutron)  — illustrative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(기대)</c:v>
                </c:pt>
              </c:strCache>
            </c:strRef>
          </c:tx>
          <c:spPr>
            <a:ln w="31750" cap="flat">
              <a:solidFill>
                <a:srgbClr val="1B263B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Sheet1!$A$2:$A$24</c:f>
              <c:strCache>
                <c:ptCount val="23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0.10010490829039921</c:v>
                </c:pt>
                <c:pt idx="1">
                  <c:v>0.10777485208605163</c:v>
                </c:pt>
                <c:pt idx="2">
                  <c:v>0.24369573890130769</c:v>
                </c:pt>
                <c:pt idx="3">
                  <c:v>0.76278242564955256</c:v>
                </c:pt>
                <c:pt idx="4">
                  <c:v>0.870687020681018</c:v>
                </c:pt>
                <c:pt idx="5">
                  <c:v>0.38619131116796734</c:v>
                </c:pt>
                <c:pt idx="6">
                  <c:v>0.36515211574100026</c:v>
                </c:pt>
                <c:pt idx="7">
                  <c:v>0.59243895583363615</c:v>
                </c:pt>
                <c:pt idx="8">
                  <c:v>0.83639760780376116</c:v>
                </c:pt>
                <c:pt idx="9">
                  <c:v>0.5516792278895789</c:v>
                </c:pt>
                <c:pt idx="10">
                  <c:v>0.29530413825032537</c:v>
                </c:pt>
                <c:pt idx="11">
                  <c:v>0.17884379973469899</c:v>
                </c:pt>
                <c:pt idx="12">
                  <c:v>0.13356933166668622</c:v>
                </c:pt>
                <c:pt idx="13">
                  <c:v>0.10731522512141556</c:v>
                </c:pt>
                <c:pt idx="14">
                  <c:v>8.7263851987647162E-2</c:v>
                </c:pt>
                <c:pt idx="15">
                  <c:v>7.1199972444119228E-2</c:v>
                </c:pt>
                <c:pt idx="16">
                  <c:v>5.8259411917801235E-2</c:v>
                </c:pt>
                <c:pt idx="17">
                  <c:v>4.7807394198852854E-2</c:v>
                </c:pt>
                <c:pt idx="18">
                  <c:v>3.9343213267945307E-2</c:v>
                </c:pt>
                <c:pt idx="19">
                  <c:v>3.2470311433504859E-2</c:v>
                </c:pt>
                <c:pt idx="20">
                  <c:v>2.6874105129986559E-2</c:v>
                </c:pt>
                <c:pt idx="21">
                  <c:v>2.2304616848872527E-2</c:v>
                </c:pt>
                <c:pt idx="22">
                  <c:v>1.8562847221248218E-2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F786-AC43-ADBA-F77EB2B830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p-shell (좁음)</c:v>
                </c:pt>
              </c:strCache>
            </c:strRef>
          </c:tx>
          <c:spPr>
            <a:ln w="31750" cap="flat">
              <a:solidFill>
                <a:srgbClr val="1C7293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Sheet1!$A$2:$A$24</c:f>
              <c:strCache>
                <c:ptCount val="23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</c:strCache>
            </c:strRef>
          </c:cat>
          <c:val>
            <c:numRef>
              <c:f>Sheet1!$C$2:$C$24</c:f>
              <c:numCache>
                <c:formatCode>General</c:formatCode>
                <c:ptCount val="23"/>
                <c:pt idx="0">
                  <c:v>1.0489833347367762E-4</c:v>
                </c:pt>
                <c:pt idx="1">
                  <c:v>7.7740549826636968E-3</c:v>
                </c:pt>
                <c:pt idx="2">
                  <c:v>0.14366131809515617</c:v>
                </c:pt>
                <c:pt idx="3">
                  <c:v>0.66198066561069413</c:v>
                </c:pt>
                <c:pt idx="4">
                  <c:v>0.76061341929221427</c:v>
                </c:pt>
                <c:pt idx="5">
                  <c:v>0.21791939318345038</c:v>
                </c:pt>
                <c:pt idx="6">
                  <c:v>1.5568293055424051E-2</c:v>
                </c:pt>
                <c:pt idx="7">
                  <c:v>2.7733158573271864E-4</c:v>
                </c:pt>
                <c:pt idx="8">
                  <c:v>1.231887054075599E-6</c:v>
                </c:pt>
                <c:pt idx="9">
                  <c:v>1.3644438469077698E-9</c:v>
                </c:pt>
                <c:pt idx="10">
                  <c:v>3.7683710843788392E-13</c:v>
                </c:pt>
                <c:pt idx="11">
                  <c:v>2.595164416637356E-17</c:v>
                </c:pt>
                <c:pt idx="12">
                  <c:v>4.4564528138589446E-22</c:v>
                </c:pt>
                <c:pt idx="13">
                  <c:v>1.9082135118111861E-27</c:v>
                </c:pt>
                <c:pt idx="14">
                  <c:v>2.0374072185633731E-33</c:v>
                </c:pt>
                <c:pt idx="15">
                  <c:v>5.4242779308516711E-40</c:v>
                </c:pt>
                <c:pt idx="16">
                  <c:v>3.6009678748223301E-47</c:v>
                </c:pt>
                <c:pt idx="17">
                  <c:v>5.9608717712831105E-55</c:v>
                </c:pt>
                <c:pt idx="18">
                  <c:v>2.460444264901055E-63</c:v>
                </c:pt>
                <c:pt idx="19">
                  <c:v>2.5323894954777392E-72</c:v>
                </c:pt>
                <c:pt idx="20">
                  <c:v>6.4992118664599304E-82</c:v>
                </c:pt>
                <c:pt idx="21">
                  <c:v>4.1591454227827576E-92</c:v>
                </c:pt>
                <c:pt idx="22">
                  <c:v>6.6368306499067282E-103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786-AC43-ADBA-F77EB2B830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s-shell (넓고 비대칭)</c:v>
                </c:pt>
              </c:strCache>
            </c:strRef>
          </c:tx>
          <c:spPr>
            <a:ln w="31750" cap="flat">
              <a:solidFill>
                <a:srgbClr val="065A82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Sheet1!$A$2:$A$24</c:f>
              <c:strCache>
                <c:ptCount val="23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</c:strCache>
            </c:strRef>
          </c:cat>
          <c:val>
            <c:numRef>
              <c:f>Sheet1!$D$2:$D$24</c:f>
              <c:numCache>
                <c:formatCode>General</c:formatCode>
                <c:ptCount val="23"/>
                <c:pt idx="0">
                  <c:v>9.9569255314541173E-9</c:v>
                </c:pt>
                <c:pt idx="1">
                  <c:v>7.9710338793127002E-7</c:v>
                </c:pt>
                <c:pt idx="2">
                  <c:v>3.4420806151526141E-5</c:v>
                </c:pt>
                <c:pt idx="3">
                  <c:v>8.0176003885840271E-4</c:v>
                </c:pt>
                <c:pt idx="4">
                  <c:v>1.00736013888038E-2</c:v>
                </c:pt>
                <c:pt idx="5">
                  <c:v>6.8271917984516942E-2</c:v>
                </c:pt>
                <c:pt idx="6">
                  <c:v>0.24958382268557619</c:v>
                </c:pt>
                <c:pt idx="7">
                  <c:v>0.49216162424790344</c:v>
                </c:pt>
                <c:pt idx="8">
                  <c:v>0.74970858594168899</c:v>
                </c:pt>
                <c:pt idx="9">
                  <c:v>0.47653149721760646</c:v>
                </c:pt>
                <c:pt idx="10">
                  <c:v>0.23016023249684298</c:v>
                </c:pt>
                <c:pt idx="11">
                  <c:v>0.12237198753392302</c:v>
                </c:pt>
                <c:pt idx="12">
                  <c:v>8.4615165710990897E-2</c:v>
                </c:pt>
                <c:pt idx="13">
                  <c:v>6.4877940553720551E-2</c:v>
                </c:pt>
                <c:pt idx="14">
                  <c:v>5.0475907870502927E-2</c:v>
                </c:pt>
                <c:pt idx="15">
                  <c:v>3.9309316711722185E-2</c:v>
                </c:pt>
                <c:pt idx="16">
                  <c:v>3.06141072548448E-2</c:v>
                </c:pt>
                <c:pt idx="17">
                  <c:v>2.3842290554675273E-2</c:v>
                </c:pt>
                <c:pt idx="18">
                  <c:v>1.8568394553585218E-2</c:v>
                </c:pt>
                <c:pt idx="19">
                  <c:v>1.4461080218709616E-2</c:v>
                </c:pt>
                <c:pt idx="20">
                  <c:v>1.126230059838945E-2</c:v>
                </c:pt>
                <c:pt idx="21">
                  <c:v>8.7710885252112562E-3</c:v>
                </c:pt>
                <c:pt idx="22">
                  <c:v>6.8309306118231397E-3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F786-AC43-ADBA-F77EB2B8305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2p-2h + FSI tail</c:v>
                </c:pt>
              </c:strCache>
            </c:strRef>
          </c:tx>
          <c:spPr>
            <a:ln w="31750" cap="flat">
              <a:solidFill>
                <a:srgbClr val="F6AE2D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Sheet1!$A$2:$A$24</c:f>
              <c:strCache>
                <c:ptCount val="23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</c:strCache>
            </c:strRef>
          </c:cat>
          <c:val>
            <c:numRef>
              <c:f>Sheet1!$E$2:$E$24</c:f>
              <c:numCache>
                <c:formatCode>General</c:formatCode>
                <c:ptCount val="23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8.6687789975018165E-2</c:v>
                </c:pt>
                <c:pt idx="9">
                  <c:v>7.514772930752861E-2</c:v>
                </c:pt>
                <c:pt idx="10">
                  <c:v>6.5143905753105566E-2</c:v>
                </c:pt>
                <c:pt idx="11">
                  <c:v>5.6471812200775934E-2</c:v>
                </c:pt>
                <c:pt idx="12">
                  <c:v>4.8954165955695315E-2</c:v>
                </c:pt>
                <c:pt idx="13">
                  <c:v>4.2437284567695001E-2</c:v>
                </c:pt>
                <c:pt idx="14">
                  <c:v>3.6787944117144235E-2</c:v>
                </c:pt>
                <c:pt idx="15">
                  <c:v>3.1890655732397043E-2</c:v>
                </c:pt>
                <c:pt idx="16">
                  <c:v>2.7645304662956435E-2</c:v>
                </c:pt>
                <c:pt idx="17">
                  <c:v>2.3965103644177581E-2</c:v>
                </c:pt>
                <c:pt idx="18">
                  <c:v>2.0774818714360085E-2</c:v>
                </c:pt>
                <c:pt idx="19">
                  <c:v>1.8009231214795241E-2</c:v>
                </c:pt>
                <c:pt idx="20">
                  <c:v>1.5611804531597107E-2</c:v>
                </c:pt>
                <c:pt idx="21">
                  <c:v>1.3533528323661271E-2</c:v>
                </c:pt>
                <c:pt idx="22">
                  <c:v>1.1731916609425078E-2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F786-AC43-ADBA-F77EB2B830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1B263B"/>
                    </a:solidFill>
                    <a:latin typeface="Arial"/>
                  </a:defRPr>
                </a:pPr>
                <a:r>
                  <a:rPr lang="en-US" sz="1000" b="0" i="0" u="none" strike="noStrike">
                    <a:solidFill>
                      <a:srgbClr val="1B263B"/>
                    </a:solidFill>
                    <a:latin typeface="Arial"/>
                  </a:rPr>
                  <a:t>E_miss [MeV]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1B263B"/>
                    </a:solidFill>
                    <a:latin typeface="Arial"/>
                  </a:defRPr>
                </a:pPr>
                <a:r>
                  <a:rPr lang="en-US" sz="1000" b="0" i="0" u="none" strike="noStrike">
                    <a:solidFill>
                      <a:srgbClr val="1B263B"/>
                    </a:solidFill>
                    <a:latin typeface="Arial"/>
                  </a:rPr>
                  <a:t>dN / dE_miss (arb.)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JSNS² data (모식)</c:v>
                </c:pt>
              </c:strCache>
            </c:strRef>
          </c:tx>
          <c:spPr>
            <a:ln w="38100" cap="flat">
              <a:solidFill>
                <a:srgbClr val="1B263B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1B263B"/>
              </a:solidFill>
              <a:ln w="9525" cap="flat">
                <a:solidFill>
                  <a:srgbClr val="1B263B"/>
                </a:solidFill>
                <a:prstDash val="solid"/>
                <a:round/>
              </a:ln>
              <a:effectLst/>
            </c:spPr>
          </c:marker>
          <c:cat>
            <c:strRef>
              <c:f>Sheet1!$A$2:$A$23</c:f>
              <c:strCache>
                <c:ptCount val="22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5.114250800126742E-2</c:v>
                </c:pt>
                <c:pt idx="1">
                  <c:v>7.702066132603938E-2</c:v>
                </c:pt>
                <c:pt idx="2">
                  <c:v>0.2804349137202215</c:v>
                </c:pt>
                <c:pt idx="3">
                  <c:v>0.75989725571660161</c:v>
                </c:pt>
                <c:pt idx="4">
                  <c:v>0.85295082775255959</c:v>
                </c:pt>
                <c:pt idx="5">
                  <c:v>0.45495728699222054</c:v>
                </c:pt>
                <c:pt idx="6">
                  <c:v>0.35863713866432673</c:v>
                </c:pt>
                <c:pt idx="7">
                  <c:v>0.50929887768210236</c:v>
                </c:pt>
                <c:pt idx="8">
                  <c:v>0.66740344374046268</c:v>
                </c:pt>
                <c:pt idx="9">
                  <c:v>0.4654340673330114</c:v>
                </c:pt>
                <c:pt idx="10">
                  <c:v>0.25540062187253959</c:v>
                </c:pt>
                <c:pt idx="11">
                  <c:v>0.14705091017377703</c:v>
                </c:pt>
                <c:pt idx="12">
                  <c:v>0.10145952944604397</c:v>
                </c:pt>
                <c:pt idx="13">
                  <c:v>8.0131353647631007E-2</c:v>
                </c:pt>
                <c:pt idx="14">
                  <c:v>6.5370361274089503E-2</c:v>
                </c:pt>
                <c:pt idx="15">
                  <c:v>5.3576736135349329E-2</c:v>
                </c:pt>
                <c:pt idx="16">
                  <c:v>4.396218129077091E-2</c:v>
                </c:pt>
                <c:pt idx="17">
                  <c:v>3.610649083228E-2</c:v>
                </c:pt>
                <c:pt idx="18">
                  <c:v>2.9681786262643874E-2</c:v>
                </c:pt>
                <c:pt idx="19">
                  <c:v>2.4422637561716795E-2</c:v>
                </c:pt>
                <c:pt idx="20">
                  <c:v>2.011367036724929E-2</c:v>
                </c:pt>
                <c:pt idx="21">
                  <c:v>1.6579982474351999E-2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9741-E04D-9E71-EFB91AFBF4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1B263B"/>
                    </a:solidFill>
                    <a:latin typeface="Arial"/>
                  </a:defRPr>
                </a:pPr>
                <a:r>
                  <a:rPr lang="en-US" sz="1000" b="0" i="0" u="none" strike="noStrike">
                    <a:solidFill>
                      <a:srgbClr val="1B263B"/>
                    </a:solidFill>
                    <a:latin typeface="Arial"/>
                  </a:rPr>
                  <a:t>E_miss [MeV]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1B263B"/>
                    </a:solidFill>
                    <a:latin typeface="Arial"/>
                  </a:defRPr>
                </a:pPr>
                <a:r>
                  <a:rPr lang="el-GR" sz="1000" b="0" i="0" u="none" strike="noStrike">
                    <a:solidFill>
                      <a:srgbClr val="1B263B"/>
                    </a:solidFill>
                    <a:latin typeface="Arial"/>
                  </a:rPr>
                  <a:t>1 / σ · </a:t>
                </a:r>
                <a:r>
                  <a:rPr lang="en-US" sz="1000" b="0" i="0" u="none" strike="noStrike">
                    <a:solidFill>
                      <a:srgbClr val="1B263B"/>
                    </a:solidFill>
                    <a:latin typeface="Arial"/>
                  </a:rPr>
                  <a:t>d</a:t>
                </a:r>
                <a:r>
                  <a:rPr lang="el-GR" sz="1000" b="0" i="0" u="none" strike="noStrike">
                    <a:solidFill>
                      <a:srgbClr val="1B263B"/>
                    </a:solidFill>
                    <a:latin typeface="Arial"/>
                  </a:rPr>
                  <a:t>σ / </a:t>
                </a:r>
                <a:r>
                  <a:rPr lang="en-US" sz="1000" b="0" i="0" u="none" strike="noStrike">
                    <a:solidFill>
                      <a:srgbClr val="1B263B"/>
                    </a:solidFill>
                    <a:latin typeface="Arial"/>
                  </a:rPr>
                  <a:t>dE_miss  (arb.)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χ²</c:v>
                </c:pt>
              </c:strCache>
            </c:strRef>
          </c:tx>
          <c:spPr>
            <a:solidFill>
              <a:srgbClr val="065A82"/>
            </a:solidFill>
            <a:effectLst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NuWro v21</c:v>
                </c:pt>
                <c:pt idx="1">
                  <c:v>NuWro w/o FSI</c:v>
                </c:pt>
                <c:pt idx="2">
                  <c:v>RMF+ACHILLES</c:v>
                </c:pt>
                <c:pt idx="3">
                  <c:v>GiBUU 2021p1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35.5</c:v>
                </c:pt>
                <c:pt idx="1">
                  <c:v>53.3</c:v>
                </c:pt>
                <c:pt idx="2">
                  <c:v>58.1</c:v>
                </c:pt>
                <c:pt idx="3">
                  <c:v>176.8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45-6244-AC4C-FD988CDDFD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000" b="0" i="0" u="none" strike="noStrike">
                    <a:solidFill>
                      <a:srgbClr val="000000"/>
                    </a:solidFill>
                    <a:latin typeface="Arial"/>
                  </a:rPr>
                  <a:t>χ² (낮을수록 데이터에 가까움)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events</c:v>
                </c:pt>
              </c:strCache>
            </c:strRef>
          </c:tx>
          <c:spPr>
            <a:solidFill>
              <a:srgbClr val="1B263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관측 (Observation)</c:v>
                </c:pt>
                <c:pt idx="1">
                  <c:v>Fake-trigger BG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79</c:v>
                </c:pt>
                <c:pt idx="1">
                  <c:v>42.2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DD-9946-BBFE-8622EDAC63F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B26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000" b="0" i="0" u="none" strike="noStrike">
                    <a:solidFill>
                      <a:srgbClr val="000000"/>
                    </a:solidFill>
                    <a:latin typeface="Arial"/>
                  </a:rPr>
                  <a:t>Events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Φ_νe</c:v>
                </c:pt>
              </c:strCache>
            </c:strRef>
          </c:tx>
          <c:spPr>
            <a:solidFill>
              <a:srgbClr val="065A82"/>
            </a:solidFill>
            <a:effectLst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FLUKA</c:v>
                </c:pt>
                <c:pt idx="1">
                  <c:v>QGSP-BERT</c:v>
                </c:pt>
                <c:pt idx="2">
                  <c:v>관측 (JSNS²)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4.8</c:v>
                </c:pt>
                <c:pt idx="1">
                  <c:v>3.7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D0-2C48-ABCF-1E281EF8F7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B26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000" b="0" i="0" u="none" strike="noStrike">
                    <a:solidFill>
                      <a:srgbClr val="000000"/>
                    </a:solidFill>
                    <a:latin typeface="Arial"/>
                  </a:rPr>
                  <a:t>Φ_νe  (×10⁻⁹ cm⁻²/proton)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112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463040"/>
            <a:ext cx="4023360" cy="4023360"/>
          </a:xfrm>
          <a:prstGeom prst="ellipse">
            <a:avLst/>
          </a:prstGeom>
          <a:solidFill>
            <a:srgbClr val="065A82">
              <a:alpha val="40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7040880" y="-1005840"/>
            <a:ext cx="3108960" cy="3108960"/>
          </a:xfrm>
          <a:prstGeom prst="ellipse">
            <a:avLst/>
          </a:prstGeom>
          <a:solidFill>
            <a:srgbClr val="1C7293">
              <a:alpha val="50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7498080" y="-548640"/>
            <a:ext cx="2194560" cy="2194560"/>
          </a:xfrm>
          <a:prstGeom prst="ellipse">
            <a:avLst/>
          </a:prstGeom>
          <a:solidFill>
            <a:srgbClr val="F6AE2D">
              <a:alpha val="70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548640" y="96012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의 KDAR 중성미자 분석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단색 중성미자로 들여다본 </a:t>
            </a:r>
            <a:r>
              <a:rPr lang="en-US" sz="2200" dirty="0" err="1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핵의</a:t>
            </a:r>
            <a:r>
              <a:rPr lang="en-US" sz="2200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r>
              <a:rPr lang="ko-KR" altLang="en-US" sz="2200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내부</a:t>
            </a:r>
            <a:endParaRPr lang="en-US" altLang="ko-KR" sz="2200">
              <a:solidFill>
                <a:srgbClr val="F5F7FA"/>
              </a:solidFill>
              <a:latin typeface="맑은 고딕" pitchFamily="34" charset="0"/>
              <a:ea typeface="맑은 고딕" pitchFamily="34" charset="-122"/>
              <a:cs typeface="맑은 고딕" pitchFamily="34" charset="-120"/>
            </a:endParaRP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Missing-Energy 측정 (arXiv:2409.01383) 과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27432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CNgs ν_e Flux 측정 (arXiv:2412.18509) 의 이야기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3931920"/>
            <a:ext cx="54864" cy="73152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731520" y="393192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박명렬  (동신대학교 LHEP)</a:t>
            </a:r>
            <a:endParaRPr lang="en-US" sz="1600" dirty="0"/>
          </a:p>
          <a:p>
            <a:pPr marL="0" indent="0">
              <a:buNone/>
            </a:pPr>
            <a:r>
              <a:rPr lang="en-US" sz="12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Collaboration 공동대변인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초청 세미나 · 전남대학교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 위에 — 핵효과들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핵 안의 ν 산란은 자유 핵자와 다른가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64008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731520" y="11430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결합 에너지 (Binding)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794760" y="1188720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핵자를 핵에서 떼어내려면 에너지가 필요. 들어온 ν 에너지의 일부가 여기에 쓰임.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810512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502920" y="1810512"/>
            <a:ext cx="73152" cy="64008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731520" y="185623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Fermi 운동량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794760" y="1901952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핵자는 정지가 아니라 ~250 MeV/c 의 무작위 운동량을 가짐. → 충돌 후 운동량이 흐릿해짐.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" y="2523744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502920" y="2523744"/>
            <a:ext cx="73152" cy="6400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731520" y="2569464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Pauli blocking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794760" y="2615184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산란된 핵자는 이미 채워진 상태에 갈 수 없음 (페르미 통계). → 일부 상호작용이 금지됨.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02920" y="3236976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502920" y="3236976"/>
            <a:ext cx="73152" cy="640080"/>
          </a:xfrm>
          <a:prstGeom prst="rect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731520" y="3282696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FSI (Final-State Interactions)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794760" y="3328416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튀어나온 핵자가 핵을 빠져나오기 전에 다른 핵자와 충돌 → 에너지·방향 재분배.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" y="3950208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2" name="Shape 20"/>
          <p:cNvSpPr/>
          <p:nvPr/>
        </p:nvSpPr>
        <p:spPr>
          <a:xfrm>
            <a:off x="502920" y="3950208"/>
            <a:ext cx="73152" cy="640080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Text 21"/>
          <p:cNvSpPr/>
          <p:nvPr/>
        </p:nvSpPr>
        <p:spPr>
          <a:xfrm>
            <a:off x="731520" y="399592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9D8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SRC (Short-Range Correlations)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794760" y="4041648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 안 핵자 쌍이 강하게 묶여 있어 '쌍 운동량 분포' 가 가우시안에서 벗어남.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핵효과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10 / 53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모델 예측들의 의견이 크게 엇갈린다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KDAR ν_μ-C 단면적인데도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ν_μ + ¹²C 의 총 단면적 예측 (generator/model 별)</a:t>
            </a:r>
            <a:endParaRPr lang="en-US" sz="14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502920" y="1508760"/>
          <a:ext cx="530352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502920" y="4663440"/>
            <a:ext cx="5303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※ 실제 값은 generator 버전과 옵션에 따라 다름 — 폭의 ‘느낌'만 보여주는 모식.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5943600" y="150876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해석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943600" y="1874520"/>
            <a:ext cx="283464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약 0.9 ~ 1.8 ×10⁻³⁹ cm² — 거의 2배 차이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운동학 분포 (E_μ, θ_μ) 도 비슷하게 불일치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모델 선택 자체가 systematic error 의 큰 부분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'표준 후보(standard candle)' 측정이 절실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8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모델 불일치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11 / 53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그래서 — KDAR 중성미자의 등장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에너지가 정확히 알려진 유일한 ν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발상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8275320" cy="68580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73152" cy="68580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731520" y="1417320"/>
            <a:ext cx="7909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에너지를 "정확히" 알면, 측정된 결과의 흐트러짐은 모두 핵효과 때문 → 모델을 직접 시험할 수 있다.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502920" y="2286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어떻게 단색 ν 를 얻을 수 있나?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606040"/>
            <a:ext cx="82753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정지(at rest) 입자의 2-body 붕괴를 이용:  Kaon ⁺ → μ⁺ + ν_μ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정지하면 양쪽 운동량은 같고 방향 반대  →  에너지 보존만 적용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결과:  E_ν = (m_K² − m_μ²) / (2 m_K)  =  235.5 MeV  (불확실도 &lt; keV)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Branching ratio  K⁺ → μ⁺ ν_μ  ≈  63.6 %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KDAR 등장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12 / 53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K⁺ → μ⁺ ν_μ 운동학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유도와 그림으로 보는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에너지 보존 + 운동량 보존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49377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B26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정지한 K⁺ :  m_K c² = E_μ + E_ν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B26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운동량 :  | p_μ | = | p_ν | ≡ p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B26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E_μ = √(p² + m_μ²),   E_ν = p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B26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  E_ν = (m_K² − m_μ²) / (2 m_K)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     = (493.7² − 105.7²) / (2 × 493.7) MeV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     ≈  235.5 MeV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577840" y="1143000"/>
            <a:ext cx="320040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5577840" y="12344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Back-to-back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903720" y="2697480"/>
            <a:ext cx="548640" cy="548640"/>
          </a:xfrm>
          <a:prstGeom prst="ellipse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6903720" y="26974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25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K⁺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903720" y="2971800"/>
            <a:ext cx="0" cy="0"/>
          </a:xfrm>
          <a:prstGeom prst="line">
            <a:avLst/>
          </a:prstGeom>
          <a:noFill/>
          <a:ln w="38100">
            <a:solidFill>
              <a:srgbClr val="065A82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5623560" y="2743200"/>
            <a:ext cx="457200" cy="45720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5623560" y="2743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µ⁺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49240" y="324612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152.5 MeV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452360" y="2971800"/>
            <a:ext cx="1005840" cy="0"/>
          </a:xfrm>
          <a:prstGeom prst="line">
            <a:avLst/>
          </a:prstGeom>
          <a:noFill/>
          <a:ln w="38100">
            <a:solidFill>
              <a:srgbClr val="E63946"/>
            </a:solidFill>
            <a:prstDash val="dash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8458200" y="2743200"/>
            <a:ext cx="457200" cy="457200"/>
          </a:xfrm>
          <a:prstGeom prst="ellipse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8458200" y="2743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ν_μ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0" y="324612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235.5 MeV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760720" y="420624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(K⁺ 정지계에서 등방, μ⁺ 와 ν_μ 가 반대 방향)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KDAR 운동학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13 / 53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가 "특별" 한 4가지 이유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다른 ν 빔과 비교했을 때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14300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640080" y="1325880"/>
            <a:ext cx="502920" cy="502920"/>
          </a:xfrm>
          <a:prstGeom prst="ellipse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41732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80160" y="132588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1. 단색 (monoenergetic)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685800" y="187452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E_ν = 235.5 MeV, 불확실도 &lt; 1 keV. 측정 분포의 ‘퍼짐'은 모두 검출기/핵효과의 흔적.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663440" y="114300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8"/>
          <p:cNvSpPr/>
          <p:nvPr/>
        </p:nvSpPr>
        <p:spPr>
          <a:xfrm>
            <a:off x="4800600" y="1325880"/>
            <a:ext cx="502920" cy="502920"/>
          </a:xfrm>
          <a:prstGeom prst="ellipse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417320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40680" y="132588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2. 매우 짧은 시간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846320" y="187452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K⁺ 가 멈춘 뒤 ≲ 12 ns 안에 붕괴. RCS 펄스(폭 1 μs)의 prompt 영역에 정확히 들어옴.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02920" y="292608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2"/>
          <p:cNvSpPr/>
          <p:nvPr/>
        </p:nvSpPr>
        <p:spPr>
          <a:xfrm>
            <a:off x="640080" y="3108960"/>
            <a:ext cx="502920" cy="502920"/>
          </a:xfrm>
          <a:prstGeom prst="ellipse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200400"/>
            <a:ext cx="320040" cy="3200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280160" y="310896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3. 에너지 영역이 핵심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685800" y="365760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수백 MeV — DUNE 의 2차 진동 maximum 과 supernova ν 의 에너지 영역과 겹친다.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4663440" y="292608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1" name="Shape 16"/>
          <p:cNvSpPr/>
          <p:nvPr/>
        </p:nvSpPr>
        <p:spPr>
          <a:xfrm>
            <a:off x="4800600" y="3108960"/>
            <a:ext cx="502920" cy="502920"/>
          </a:xfrm>
          <a:prstGeom prst="ellipse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200400"/>
            <a:ext cx="320040" cy="32004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440680" y="310896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4. 깨끗한 DAR 소스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4846320" y="365760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정지 K⁺ 의 isotropic 등방 방출, beam-direction 모델 의존성 없음. 시간 컷이 BG 를 강하게 억제.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0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7" name="Text 21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KDAR 의 특별함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14 / 53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011680"/>
            <a:ext cx="365760" cy="10972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640080" y="1691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실험과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97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검출기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3429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J-PARC MLF · 17 t Gd-loaded LS · 24 m baseline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J-PARC 와 MLF 시설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일본 도카이의 세계적 양성자 가속기 단지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J-PARC = Japan Proton Accelerator Research Complex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8275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선형가속기 → RCS(3 GeV, Rapid-Cycling Synchrotron) → 주 싱크로트론(30 GeV)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RCS 가 MLF(Materials &amp; Life Sciences Facility) 에 양성자 공급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MLF 의 본 목적: 중성자 빔 산란 연구 (재료/생명)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는 MLF 의 "부산물" 중성미자를 활용하는 실험</a:t>
            </a:r>
            <a:endParaRPr lang="en-US" sz="125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2926080"/>
          <a:ext cx="8275320" cy="91440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항목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값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의미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양성자 에너지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 GeV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K 까지 효율적으로 생성 가능한 최저 영역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빔 파워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950 kW (목표 1 MW)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세계 최고 강도 — 통계가 ↑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반복률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25 Hz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1초에 25번 빔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펄스 구조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 μs × 2 (간격 600 ns)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이게 prompt window 의 토대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누적 POT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4.9 × 10²² (2024.06)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Protons On Target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표적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액체 수은 (Hg)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녹는점 −39°C, 액상 표적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6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 — J-PARC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16 / 53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수은 표적에서 나오는 ν 들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DAR (Decay-at-Rest) 신호의 구성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π·μ·K 가 생성된 뒤 표적·차폐체 안에서 정지하고 붕괴한다</a:t>
            </a:r>
            <a:endParaRPr lang="en-US" sz="13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508760"/>
          <a:ext cx="8275320" cy="914400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23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생성 채널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방출 ν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에너지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타이밍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비고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π⁺ DAR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ν_μ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29.8 MeV (mono)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0–2 ns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매우 빠름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μ⁺ DAR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ν̄_μ, ν_e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&lt; 52.8 MeV (Michel)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0–10 μs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주 탐색 모드의 신호원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6AE2D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K⁺ DAR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6AE2D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ν_μ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6AE2D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235.5 MeV (mono)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6AE2D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0–12 ns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6AE2D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BR(K⁺→μν) = 63.6 %, K 의 97.8 % 가 stop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K⁻, π⁻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—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—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—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거의 모두 핵에 흡수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02920" y="3474720"/>
            <a:ext cx="8275320" cy="1280160"/>
          </a:xfrm>
          <a:prstGeom prst="rect">
            <a:avLst/>
          </a:prstGeom>
          <a:solidFill>
            <a:srgbClr val="EAF1F7"/>
          </a:solidFill>
          <a:ln w="12700">
            <a:solidFill>
              <a:srgbClr val="9EB3C2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Text 5"/>
          <p:cNvSpPr/>
          <p:nvPr/>
        </p:nvSpPr>
        <p:spPr>
          <a:xfrm>
            <a:off x="685800" y="35204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정리하면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85800" y="3794760"/>
            <a:ext cx="7818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π/μ DAR 의 ν 들은 양은 많지만 에너지가 ≲ 53 MeV — "낮은 영역"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K⁺ DAR 의 ν_μ 는 양은 적지만 ~3 × 10⁻⁴ × π DAR) 단색이고 깨끗  →  Part III 의 주인공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"가족"의 신호가 같은 검출기에서 시간·에너지로 분리된다 — 이게 JSNS² 의 강점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8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 — ν 종류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17 / 53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검출기 — 어디에, 어떻게?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MLF 3층, 표적에서 24 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위치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554480"/>
            <a:ext cx="1005840" cy="36576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502920" y="155448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GeV p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508760" y="1737360"/>
            <a:ext cx="457200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Shape 7"/>
          <p:cNvSpPr/>
          <p:nvPr/>
        </p:nvSpPr>
        <p:spPr>
          <a:xfrm>
            <a:off x="1965960" y="1508760"/>
            <a:ext cx="731520" cy="457200"/>
          </a:xfrm>
          <a:prstGeom prst="ellipse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1965960" y="150876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788920" y="1737360"/>
            <a:ext cx="1554480" cy="0"/>
          </a:xfrm>
          <a:prstGeom prst="line">
            <a:avLst/>
          </a:prstGeom>
          <a:noFill/>
          <a:ln w="12700">
            <a:solidFill>
              <a:srgbClr val="5C6B7A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2788920" y="178308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24 m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343400" y="1417320"/>
            <a:ext cx="1097280" cy="64008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4343400" y="141732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</a:t>
            </a:r>
            <a:endParaRPr lang="en-US" sz="12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Detector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" y="2194560"/>
            <a:ext cx="49377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MLF 3층, Hg 표적에서 직선거리 24 m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LSND 와 같은 L/E 영역 — 직접 검증을 위한 설계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Hg 표적 자체는 본래 중성자 산란 실험용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577840" y="10972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외형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577840" y="1417320"/>
            <a:ext cx="320040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5852160" y="1737360"/>
            <a:ext cx="2651760" cy="2651760"/>
          </a:xfrm>
          <a:prstGeom prst="ellipse">
            <a:avLst/>
          </a:prstGeom>
          <a:solidFill>
            <a:srgbClr val="0A2540">
              <a:alpha val="40000"/>
            </a:srgbClr>
          </a:solidFill>
          <a:ln w="12700">
            <a:solidFill>
              <a:srgbClr val="0A254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7"/>
          <p:cNvSpPr/>
          <p:nvPr/>
        </p:nvSpPr>
        <p:spPr>
          <a:xfrm>
            <a:off x="6172200" y="2057400"/>
            <a:ext cx="2011680" cy="2011680"/>
          </a:xfrm>
          <a:prstGeom prst="ellipse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6492240" y="2377440"/>
            <a:ext cx="1371600" cy="1371600"/>
          </a:xfrm>
          <a:prstGeom prst="ellipse">
            <a:avLst/>
          </a:prstGeom>
          <a:solidFill>
            <a:srgbClr val="F6AE2D">
              <a:alpha val="75000"/>
            </a:srgbClr>
          </a:solidFill>
          <a:ln w="25400">
            <a:solidFill>
              <a:srgbClr val="F6AE2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6492240" y="29260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Target 17 t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214884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γ-catcher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6400800" y="182880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Outer veto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 — 검출기 위치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18 / 53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검출기 — 양파 구조의 세 부분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각각 다른 일을 한다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827532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105156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731520" y="1371600"/>
            <a:ext cx="502920" cy="502920"/>
          </a:xfrm>
          <a:prstGeom prst="ellipse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463040"/>
            <a:ext cx="320040" cy="3200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71600" y="1207008"/>
            <a:ext cx="7223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Target — 17 t Gd-loaded LS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371600" y="15544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가 실제로 상호작용하는 부피. LAB + PPO + bis-MSB + 0.1% Gd + DIN. Acrylic 용기 안에 채워짐.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02920" y="2286000"/>
            <a:ext cx="827532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9"/>
          <p:cNvSpPr/>
          <p:nvPr/>
        </p:nvSpPr>
        <p:spPr>
          <a:xfrm>
            <a:off x="502920" y="2286000"/>
            <a:ext cx="73152" cy="105156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731520" y="2560320"/>
            <a:ext cx="502920" cy="502920"/>
          </a:xfrm>
          <a:prstGeom prst="ellipse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2651760"/>
            <a:ext cx="320040" cy="3200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371600" y="2395728"/>
            <a:ext cx="7223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γ-catcher — 33 t LS (Gd 없음)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1371600" y="27432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Target 에서 새어 나간 감마선을 마저 흡수. 에너지 누출을 막아 에너지 분해능 향상.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502920" y="3474720"/>
            <a:ext cx="827532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4"/>
          <p:cNvSpPr/>
          <p:nvPr/>
        </p:nvSpPr>
        <p:spPr>
          <a:xfrm>
            <a:off x="502920" y="3474720"/>
            <a:ext cx="73152" cy="105156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5"/>
          <p:cNvSpPr/>
          <p:nvPr/>
        </p:nvSpPr>
        <p:spPr>
          <a:xfrm>
            <a:off x="731520" y="3749040"/>
            <a:ext cx="502920" cy="50292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840480"/>
            <a:ext cx="320040" cy="3200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371600" y="3584448"/>
            <a:ext cx="7223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Outer veto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1371600" y="39319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검출기 바깥을 둘러싼 LS + PMT. 우주선 뮤온이 들어오면 그 자국을 잡아 사건을 거부.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19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5" name="Text 20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 — 세 부분</a:t>
            </a:r>
            <a:endParaRPr lang="en-US" sz="900" dirty="0"/>
          </a:p>
        </p:txBody>
      </p:sp>
      <p:sp>
        <p:nvSpPr>
          <p:cNvPr id="26" name="Text 21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19 / 53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오늘 발표의 흐름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Outline — 6개의 장으로 이야기를 전개합니다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530352" cy="530352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640080" y="100584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371600" y="100584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KDAR 중성미자인가?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0" y="128016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중성미자 진동의 의미와 핵 상호작용 문제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" y="1645920"/>
            <a:ext cx="530352" cy="530352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640080" y="164592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II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371600" y="164592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실험과 검출기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371600" y="192024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J-PARC MLF, Gd-loaded LS, 24 m baseline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2286000"/>
            <a:ext cx="530352" cy="530352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640080" y="228600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III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371600" y="228600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Missing-Energy 측정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371600" y="256032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단색 ν_μ 로 핵 shell 구조를 보다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2926080"/>
            <a:ext cx="530352" cy="530352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640080" y="292608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IV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371600" y="292608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CNgs ν_e Flux 측정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371600" y="320040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ν̄_μ flux 를 우회로 결정하는 전략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3566160"/>
            <a:ext cx="530352" cy="530352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640080" y="356616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371600" y="356616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분석이 서로를 떠받친다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71600" y="384048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Flux × Interaction — 진동 탐색의 두 축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0080" y="4206240"/>
            <a:ext cx="530352" cy="530352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640080" y="420624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1371600" y="420624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전망과 결론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371600" y="448056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JSNS²-II 로 가는 길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8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Outline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 / 53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액체 섬광체(LS) 는 어떻게 일하나?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가 들어와서 신호가 나오기까지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685800" y="1188720"/>
            <a:ext cx="457200" cy="45720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685800" y="1188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1. ν–핵자 충돌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0" y="114300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가 LS 안 ¹²C 의 양성자에 부딪쳐 μ⁻ + p 등을 만듦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02920" y="1874520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685800" y="1965960"/>
            <a:ext cx="457200" cy="45720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68580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80160" y="19202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2. 입자가 LS 분자 들뜨게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0" y="192024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μ, p 등 하전입자가 LS 의 LAB 분자를 들뜬 상태로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02920" y="2651760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685800" y="2743200"/>
            <a:ext cx="457200" cy="45720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685800" y="2743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80160" y="26974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3. 형광광 방출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0" y="269748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PPO/bis-MSB 가 받은 들뜸을 가시광(~430 nm) 형광으로 변환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502920" y="3429000"/>
            <a:ext cx="8275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1" name="Shape 19"/>
          <p:cNvSpPr/>
          <p:nvPr/>
        </p:nvSpPr>
        <p:spPr>
          <a:xfrm>
            <a:off x="685800" y="3520440"/>
            <a:ext cx="457200" cy="45720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685800" y="3520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280160" y="34747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4. PMT 가 광자 검출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0" y="347472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120개의 PMT 가 광자를 전기신호로 변환 → DAQ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02920" y="4343400"/>
            <a:ext cx="8275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광량이 입자가 LS 에 넣은 에너지에 (대체로) 비례 — 그래서 "에너지" 를 잴 수 있음.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5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 — LS 원리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20 / 53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Gd 를 0.1 % 넣는가?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중성자 포획 → 강력한 ‘지연 신호'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269748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2697480" cy="6400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640080" y="123444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거대한 중성자 포획 단면적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691640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Gd : σ_n ≈ 49 kb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( 수소 : 0.3 b 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약 16만 배 더 큼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37560" y="1097280"/>
            <a:ext cx="269748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3337560" y="1097280"/>
            <a:ext cx="2697480" cy="64008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474720" y="123444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8 MeV γ-cascade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3474720" y="1691640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Gd(n, γ) :  총 ~8 MeV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자연 방사능 영역 &lt; 2.6 MeV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깨끗한 'delayed' 신호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72200" y="1097280"/>
            <a:ext cx="269748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6172200" y="1097280"/>
            <a:ext cx="269748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6309360" y="123444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포획 시간 ~30 μs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6309360" y="1691640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Prompt 와 delayed 의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시간 간격을 안정적으로 잡음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BG 강력 억제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02920" y="3474720"/>
            <a:ext cx="8275320" cy="123444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502920" y="3474720"/>
            <a:ext cx="73152" cy="123444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731520" y="3520440"/>
            <a:ext cx="7909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측정에서의 의미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31520" y="3794760"/>
            <a:ext cx="7909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ν_μ CC :  ν_μ + ¹²C → μ⁻ + X.   μ⁻ 가 LS 안에 정지한 뒤 Michel decay 로 e⁻ 를 내며 사라진다. 두 신호 (μ⁻ + e⁻) 의 prompt-delayed 일치가 KDAR 의 신호. Gd 는 IBD/CNgs 측정과 같은 검출기에서 같은 이중일치 도구를 공유한다.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 — Gd 의 역할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21 / 53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PMT 와 DAQ — 광자를 전기신호로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120개의 눈이 검출기 안을 본다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1920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92024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502920" y="120700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120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02920" y="17373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Hamamatsu 10" PMTs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560320" y="1097280"/>
            <a:ext cx="1920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2560320" y="1097280"/>
            <a:ext cx="192024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560320" y="120700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96 / 24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560320" y="17373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Inner / Veto 비율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17720" y="1097280"/>
            <a:ext cx="1920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4617720" y="1097280"/>
            <a:ext cx="192024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4617720" y="120700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500 MHz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617720" y="17373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8-bit FADC sampling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675120" y="1097280"/>
            <a:ext cx="1920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6675120" y="1097280"/>
            <a:ext cx="192024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6675120" y="120700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~25 %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675120" y="17373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Photo-cathode coverage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2920" y="2514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성능 지표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02920" y="2834640"/>
            <a:ext cx="8275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에너지 분해능   ~ 7.5 % / √E [MeV]   ( 예: 50 MeV 에서 ~5 % 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위치 분해능     ~ 15 cm @ Michel 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Trigger          prompt-delayed 일치 트리거 (하드웨어 단계에서 BG 거름)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동기화           RCS 빔 펄스 (25 Hz) 와 절대시간 동기화 → "on-time / off-time" 정의 가능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 — PMT &amp; DAQ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22 / 53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분석의 공유 도구 — Prompt-Delayed 이중일치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강력한가?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아이디어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8275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가 들어왔을 때, 정해진 시간 차로 두 신호가 "연달아" 나온다. 무관한 두 사건이 우연히 같은 시간 차로 들어올 확률은 매우 낮음.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2103120"/>
            <a:ext cx="402336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502920" y="2103120"/>
            <a:ext cx="73152" cy="242316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704088" y="219456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ν_μ CC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04088" y="2606040"/>
            <a:ext cx="373075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Prompt: μ⁻ + 양성자 flash (20–150 MeV)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Delayed: μ-decay Michel e⁻ (0–53 MeV)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시간 간격 τ_μ ≈ 2.0 μs ( μ⁻ stop on ¹²C 시 26 μs 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Observable: E_prompt → E_miss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최종 sample: 621 events, 77 ± 3 % purity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754880" y="2103120"/>
            <a:ext cx="402336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4754880" y="2103120"/>
            <a:ext cx="73152" cy="242316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4956048" y="219456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CNgs ¹²C(ν_e, e⁻)¹²N_g.s.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956048" y="2606040"/>
            <a:ext cx="373075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Prompt: e⁻ 반응 (Q = 17.3 MeV)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Delayed: ¹²N → e⁺ + ν_e + ¹²C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시간 간격 τ = 15.9 ms (매우 김)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Observable: event count → ν_e flux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 vs B: 79 obs vs 42.2 bkg → &gt; 6σ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 — Coincidence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23 / 53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011680"/>
            <a:ext cx="365760" cy="10972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640080" y="1691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Missing-Energy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97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3429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단색 ν_μ 로 핵 shell 구조의 첫 분광 관찰 (arXiv:2409.01383)</a:t>
            </a:r>
            <a:endParaRPr lang="en-US" sz="15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Missing Energy — 직관적으로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"사라진 에너지" 가 들려주는 핵의 이야기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정의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8275320" cy="82296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502920" y="1417320"/>
            <a:ext cx="8275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E_miss  ≡  ω  −  ΣT_p  =  E_ν − m_μ + (m_n − m_p) − E_visible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02920" y="1828800"/>
            <a:ext cx="8275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  235.5 MeV − m_μ + (m_n − m_p) − E_visible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2377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말로 풀면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697480"/>
            <a:ext cx="8275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입사 ν 의 에너지에서, 우리가 본 모든 입자 에너지를 빼고 남은 것.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자유 핵자 가정 ( ν n → μ p ) 하에서는 0 이 되어야 한다.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0 이 아닌 부분 = 핵효과 ( 결합에너지·Fermi momentum·FSI·SRC ) 의 흔적.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그래서 E_miss 분포는 "핵 내부의 사진" 처럼 작용한다.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E_miss 정의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25 / 53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Naive 기대와 현실의 차이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E_miss 가 0 이 아닌가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352044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704088" y="11887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Naive : 자유 핵자 가정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04088" y="1600200"/>
            <a:ext cx="373075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ν_μ + n → μ⁻ + p   (자유 핵자)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에너지·운동량 보존만으로 풀면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E_vis,naive = 235.5 − 105.7 + 1.3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             = 131.2 MeV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E_miss = 0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만약 핵효과가 없다면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 측정 분포는 131.2 MeV 의 좁은 봉우리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73152" cy="3520440"/>
          </a:xfrm>
          <a:prstGeom prst="rect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956048" y="11887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Reality : 핵 안에서 일어남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56048" y="1600200"/>
            <a:ext cx="373075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핵자가 정지 상태가 아님 (Fermi p)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결합 에너지 (S_p) 를 떼어내야 함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Pauli blocking 으로 일부 금지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FSI : 나온 핵자가 다시 산란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2p-2h : 쌍 방출 (운동학 변형)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E_vis 가 흐트러져 E_miss &gt; 0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분포 모양은 모델마다 다름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Naive vs Reality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26 / 53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잠깐 — ¹²C 핵의 shell 구조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학부 핵물리에서 봤던 그 그림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3840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¹²C 의 양성자(또는 중성자) 6개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097280" y="1600200"/>
            <a:ext cx="0" cy="2606040"/>
          </a:xfrm>
          <a:prstGeom prst="line">
            <a:avLst/>
          </a:prstGeom>
          <a:noFill/>
          <a:ln w="19050">
            <a:solidFill>
              <a:srgbClr val="5C6B7A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731520" y="1554480"/>
            <a:ext cx="2560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i="1" dirty="0">
                <a:solidFill>
                  <a:srgbClr val="1B26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94360" y="1389888"/>
            <a:ext cx="502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 (free)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more</a:t>
            </a:r>
            <a:endParaRPr lang="en-US" sz="900" dirty="0"/>
          </a:p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bound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325880" y="2286000"/>
            <a:ext cx="2606040" cy="164592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1325880" y="19659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1p₃/₂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788920" y="1965960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4p + 4n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325880" y="2487168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S_p ≈ 16–18 MeV  (좁음)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1325880" y="3520440"/>
            <a:ext cx="2606040" cy="164592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132588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1s₁/₂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788920" y="3200400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2p + 2n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325880" y="3721608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S_p ≈ 35–40 MeV  (넓음, unbound)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663440" y="109728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학부에서 배운 그 shell model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663440" y="1463040"/>
            <a:ext cx="411480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원자처럼 — 핵자가 "껍질" 에 들어차 있다.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¹²C : 양성자 6, 중성자 6 → 두 껍질 채워짐</a:t>
            </a:r>
            <a:endParaRPr lang="en-US" sz="1200" dirty="0"/>
          </a:p>
          <a:p>
            <a:pPr marL="685800" lvl="1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 · 1s₁/₂ : 2p + 2n (안쪽, 깊이 묶임)</a:t>
            </a:r>
            <a:endParaRPr lang="en-US" sz="1200" dirty="0"/>
          </a:p>
          <a:p>
            <a:pPr marL="685800" lvl="1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 · 1p₃/₂ : 4p + 4n (바깥, 덜 묶임)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각 껍질 에서 양성자를 빼내는 분리에너지가 다름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이게 ν 측정에서 어떻게 나타날까?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Shell 구조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27 / 53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Shell 구조 → E_miss 의 두 peak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 전, 어떤 분포를 기대해야 하나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논리 한 줄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8275320" cy="64008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73152" cy="6400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731520" y="1417320"/>
            <a:ext cx="7909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E_miss ≈ S_p (분리에너지) + T_p (방출 양성자 KE) + E* (¹¹B 여기) — 각 shell 이 하나의 peak 을 만든다.</a:t>
            </a:r>
            <a:endParaRPr lang="en-US" sz="1250" dirty="0"/>
          </a:p>
        </p:txBody>
      </p:sp>
      <p:graphicFrame>
        <p:nvGraphicFramePr>
          <p:cNvPr id="9" name="Chart 0"/>
          <p:cNvGraphicFramePr/>
          <p:nvPr/>
        </p:nvGraphicFramePr>
        <p:xfrm>
          <a:off x="502920" y="2240280"/>
          <a:ext cx="5943600" cy="246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hape 7"/>
          <p:cNvSpPr/>
          <p:nvPr/>
        </p:nvSpPr>
        <p:spPr>
          <a:xfrm>
            <a:off x="6583680" y="2240280"/>
            <a:ext cx="219456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8"/>
          <p:cNvSpPr/>
          <p:nvPr/>
        </p:nvSpPr>
        <p:spPr>
          <a:xfrm>
            <a:off x="6675120" y="23317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기대되는 것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6675120" y="260604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p-shell peak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≈ 18 MeV, 좁음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6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s-shell peak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≈ 38 MeV, 넓고 비대칭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6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high-E_m tail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← 2p-2h + FSI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1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두 peak 기대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28 / 53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데이터셋과 안정성 점검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어떤 데이터를 어떻게 모았나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1920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92024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502920" y="1207008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2021.01 – 06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1783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Run 기간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560320" y="1097280"/>
            <a:ext cx="1920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2560320" y="1097280"/>
            <a:ext cx="192024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560320" y="1207008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1.3 × 10²²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560320" y="1783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POT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17720" y="1097280"/>
            <a:ext cx="1920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4617720" y="1097280"/>
            <a:ext cx="192024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4617720" y="1207008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≤ 2.6 %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617720" y="1783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광수율 변동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675120" y="1097280"/>
            <a:ext cx="1920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6675120" y="1097280"/>
            <a:ext cx="1920240" cy="6400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6675120" y="1207008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보정 + syst.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675120" y="1783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안정성 처리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2920" y="2514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이런 항목들을 시간에 따라 추적했다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02920" y="2834640"/>
            <a:ext cx="8275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광수율 (light yield) — Michel e 의 평균 가시 에너지를 reference 로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Michel rate, n-Gd capture rate — 검출기 응답의 시간 안정성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Beam timing — RCS 펄스와의 동기화 확인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광수율 최대 2.6 % 변동 발견 → 보정하고 그 차이는 systematic 으로 인정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데이터셋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29 / 53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011680"/>
            <a:ext cx="365760" cy="10972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640080" y="1691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KDAR 중성미자가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97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특별한가?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3429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중성미자 진동 → 가속기 실험의 병목 → KDAR 의 등장</a:t>
            </a:r>
            <a:endParaRPr lang="en-US" sz="15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재구성과 에너지 캘리브레이션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수집한 PMT 신호를 "에너지" 로 바꾸기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352044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704088" y="11887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위치 + 에너지 재구성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04088" y="1600200"/>
            <a:ext cx="373075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PMT 의 전하·시간 정보 사용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최대우도법(maximum likelihood)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검출기 시뮬레이션 (Geant4) 기반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외부 입력: Daya Bay / RENO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교차점검: ²⁵²Cf 캘리브레이션 소스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위치 분해능 ~15 cm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에너지 분해능 7.5 % / √E [MeV]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73152" cy="352044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956048" y="11887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에너지 캘리브레이션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56048" y="1600200"/>
            <a:ext cx="373075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Michel e endpoint ≈ 53 MeV  — 주 기준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데이터 분해능 3.79 ± 0.08 %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MC  분해능 2.78 ± 0.06 %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MC 에 추가 smearing 적용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Gd capture (~8 MeV) ↔ Michel 의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non-linearity &lt; 0.2 %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최종 systematic: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energy scale 0.68 %, resolution 0.31 %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재구성/캘리브레이션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30 / 53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사건 선택 — 4가지 cut 으로 621 KDAR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raw event → 신호 후보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펄스에 맞춘 150 ns prompt window + 10 μs delayed Michel window 위에 다음 cut 들</a:t>
            </a:r>
            <a:endParaRPr lang="en-US" sz="1250" dirty="0"/>
          </a:p>
        </p:txBody>
      </p:sp>
      <p:graphicFrame>
        <p:nvGraphicFramePr>
          <p:cNvPr id="3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554480"/>
          <a:ext cx="8275320" cy="19050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6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#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Cut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기준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역할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Energy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20 &lt; E_p &lt; 150 MeV,  20 &lt; E_d &lt; 60 MeV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Michel/DIF 차단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Fiducial 위치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MGEP : R &lt; 1.4 m,  −1.0 &lt; z &lt; 0.5 m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edge 사건/광 비균일 회피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공간 일치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ΔMGEP &lt; 30 cm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prompt-delayed 가 같은 곳에서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Veto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outer veto 활동 없음, cosmic μ 직후 10 μs dead-time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cosmic μ 배경 차단</a:t>
                      </a:r>
                      <a:endParaRPr lang="en-US" sz="11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02920" y="3703320"/>
            <a:ext cx="8275320" cy="105156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Shape 5"/>
          <p:cNvSpPr/>
          <p:nvPr/>
        </p:nvSpPr>
        <p:spPr>
          <a:xfrm>
            <a:off x="502920" y="3703320"/>
            <a:ext cx="73152" cy="105156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6"/>
          <p:cNvSpPr/>
          <p:nvPr/>
        </p:nvSpPr>
        <p:spPr>
          <a:xfrm>
            <a:off x="731520" y="3749040"/>
            <a:ext cx="7909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최종 결과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31520" y="4023360"/>
            <a:ext cx="7909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621 prompt-delayed pair 가 모든 cut 통과 → KDAR 후보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i="1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Accidental BG &lt; 1.14,  Cosmogenic &lt; 6.57 events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i="1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Beam fast neutron : 지연 timing 으로 제약 → 0 과 일치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9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사건 선택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31 / 53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배경 사건 — Sideband + 동시 fit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남은 BG 를 어떻게 파악하나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주된 BG : DIF (Decay-In-Flight) ν_μ/ν̄_μ CC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π⁺/K⁺ 가 정지 전에 비행 중 붕괴해 나오는 ν. 운동학이 KDAR 와 다름.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02920" y="1828800"/>
            <a:ext cx="82753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502920" y="1828800"/>
            <a:ext cx="73152" cy="6583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731520" y="19202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Sideband 정의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20440" y="1920240"/>
            <a:ext cx="5166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ΔMGEP &gt; 30 cm 또는 E_prompt &gt; 150 MeV — KDAR 신호가 거의 들어올 수 없는 영역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2560320"/>
            <a:ext cx="82753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502920" y="2560320"/>
            <a:ext cx="73152" cy="658368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731520" y="2651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MCMC 동시 fit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20440" y="2651760"/>
            <a:ext cx="5166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신호 영역 + 사이드밴드를 함께 fit. 26 signal + 168 background rate parameter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02920" y="3291840"/>
            <a:ext cx="82753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502920" y="3291840"/>
            <a:ext cx="73152" cy="65836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731520" y="33832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DIF shape 의 systematic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20440" y="3383280"/>
            <a:ext cx="5166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NuWro vs GiBUU 의 차이를 systematic 으로 (NuWro shape 가 데이터에 더 가까움)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02920" y="4023360"/>
            <a:ext cx="82753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502920" y="4023360"/>
            <a:ext cx="73152" cy="658368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731520" y="4114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9D8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결과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20440" y="4114800"/>
            <a:ext cx="5166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Sample purity = 77 ± 3 %, 신호영역 내 BG = 144.4 ⁺²¹·³₋₂₁·₁ — 99% 가 non-KDAR ν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02920" y="4736592"/>
            <a:ext cx="8275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: kaon production 의 큰 불확실도(~×2) 때문에 "shape-only" 측정으로 진행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배경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32 / 53</a:t>
            </a:r>
            <a:endParaRPr lang="en-US" sz="9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2600" b="1" i="0">
                <a:solidFill>
                  <a:srgbClr val="0A2540"/>
                </a:solidFill>
                <a:latin typeface="맑은 고딕"/>
                <a:ea typeface="맑은 고딕"/>
              </a:rPr>
              <a:t>잠깐 — Folding 부터 이해하자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300" b="0" i="1">
                <a:solidFill>
                  <a:srgbClr val="1C7293"/>
                </a:solidFill>
                <a:latin typeface="맑은 고딕"/>
                <a:ea typeface="맑은 고딕"/>
              </a:rPr>
              <a:t>측정의 정 방향:  참값 (truth)  →  관측값 (observed)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500" b="1" i="0">
                <a:solidFill>
                  <a:srgbClr val="065A82"/>
                </a:solidFill>
                <a:latin typeface="맑은 고딕"/>
                <a:ea typeface="맑은 고딕"/>
              </a:rPr>
              <a:t>Detector 가 하는 일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463040"/>
            <a:ext cx="8275320" cy="777240"/>
          </a:xfrm>
          <a:prstGeom prst="rect">
            <a:avLst/>
          </a:prstGeom>
          <a:solidFill>
            <a:srgbClr val="0A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463040"/>
            <a:ext cx="827532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mbria"/>
                <a:ea typeface="Cambria"/>
              </a:rPr>
              <a:t>N_observed (E_p)  =  Σ_j  R ( E_p | E_m,j )  ·  N_true ( E_m,j 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2423160"/>
            <a:ext cx="8229600" cy="2308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500" b="1" i="0" dirty="0" err="1">
                <a:solidFill>
                  <a:srgbClr val="065A82"/>
                </a:solidFill>
                <a:latin typeface="맑은 고딕"/>
                <a:ea typeface="맑은 고딕"/>
              </a:rPr>
              <a:t>말</a:t>
            </a:r>
            <a:r>
              <a:rPr lang="ko-KR" altLang="en-US" sz="1500" b="1" i="0" dirty="0">
                <a:solidFill>
                  <a:srgbClr val="065A82"/>
                </a:solidFill>
                <a:latin typeface="맑은 고딕"/>
                <a:ea typeface="맑은 고딕"/>
              </a:rPr>
              <a:t>하자면</a:t>
            </a:r>
            <a:r>
              <a:rPr lang="en-US" altLang="ko-KR" sz="1500" b="1" i="0" dirty="0">
                <a:solidFill>
                  <a:srgbClr val="065A82"/>
                </a:solidFill>
                <a:latin typeface="맑은 고딕"/>
                <a:ea typeface="맑은 고딕"/>
              </a:rPr>
              <a:t>,</a:t>
            </a:r>
            <a:endParaRPr sz="1500" b="1" i="0" dirty="0">
              <a:solidFill>
                <a:srgbClr val="065A82"/>
              </a:solidFill>
              <a:latin typeface="맑은 고딕"/>
              <a:ea typeface="맑은 고딕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" y="2743200"/>
            <a:ext cx="8275320" cy="1417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250" b="0">
                <a:solidFill>
                  <a:srgbClr val="1B263B"/>
                </a:solidFill>
                <a:latin typeface="맑은 고딕"/>
                <a:ea typeface="맑은 고딕"/>
              </a:rPr>
              <a:t>• 참 분포 N_true 를 알면, response matrix R 을 곱해 관측 분포 N_observed 를 "앞 방향" 으로 예측.</a:t>
            </a:r>
          </a:p>
          <a:p>
            <a:pPr>
              <a:spcAft>
                <a:spcPts val="300"/>
              </a:spcAft>
            </a:pPr>
            <a:r>
              <a:rPr sz="1250" b="0">
                <a:solidFill>
                  <a:srgbClr val="1B263B"/>
                </a:solidFill>
                <a:latin typeface="맑은 고딕"/>
                <a:ea typeface="맑은 고딕"/>
              </a:rPr>
              <a:t>• R(E_p | E_m) 의 의미 :  "참 E_m 값을 가진 사건이 검출기에서 E_p 로 측정될 확률"</a:t>
            </a:r>
          </a:p>
          <a:p>
            <a:pPr>
              <a:spcAft>
                <a:spcPts val="300"/>
              </a:spcAft>
            </a:pPr>
            <a:r>
              <a:rPr sz="1250" b="0">
                <a:solidFill>
                  <a:srgbClr val="1B263B"/>
                </a:solidFill>
                <a:latin typeface="맑은 고딕"/>
                <a:ea typeface="맑은 고딕"/>
              </a:rPr>
              <a:t>• R 에 포함되는 효과 :  에너지 분해능, 효율, 양성자 quenching, fiducial 손실 등</a:t>
            </a:r>
          </a:p>
          <a:p>
            <a:pPr>
              <a:spcAft>
                <a:spcPts val="300"/>
              </a:spcAft>
            </a:pPr>
            <a:r>
              <a:rPr sz="1250" b="0">
                <a:solidFill>
                  <a:srgbClr val="1B263B"/>
                </a:solidFill>
                <a:latin typeface="맑은 고딕"/>
                <a:ea typeface="맑은 고딕"/>
              </a:rPr>
              <a:t>• R 자체는 detector simulation (Geant4) + generator (NuWro 등) 로 결정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" y="4251960"/>
            <a:ext cx="8275320" cy="548640"/>
          </a:xfrm>
          <a:prstGeom prst="rect">
            <a:avLst/>
          </a:prstGeom>
          <a:solidFill>
            <a:srgbClr val="EAF1F7"/>
          </a:solidFill>
          <a:ln w="9525">
            <a:solidFill>
              <a:srgbClr val="9EB3C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0080" y="4251960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sz="1150" b="0" i="1">
                <a:solidFill>
                  <a:srgbClr val="1B263B"/>
                </a:solidFill>
                <a:latin typeface="맑은 고딕"/>
                <a:ea typeface="맑은 고딕"/>
              </a:rPr>
              <a:t>비유 :  truth = 또렷한 사진,  R = 안개,  observed = 안개 너머로 흐릿하게 본 사진.   Folding 은 "안개를 씌우는" 쉬운 방향 — Unfolding 은 그 역.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900" b="0" i="0">
                <a:solidFill>
                  <a:srgbClr val="5C6B7A"/>
                </a:solidFill>
                <a:latin typeface="맑은 고딕"/>
                <a:ea typeface="맑은 고딕"/>
              </a:rPr>
              <a:t>JSNS²  ·  KDAR 분석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sz="900" b="0" i="1">
                <a:solidFill>
                  <a:srgbClr val="5C6B7A"/>
                </a:solidFill>
                <a:latin typeface="맑은 고딕"/>
                <a:ea typeface="맑은 고딕"/>
              </a:rPr>
              <a:t>Part III — Folding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sz="900" b="1" i="0">
                <a:solidFill>
                  <a:srgbClr val="065A82"/>
                </a:solidFill>
                <a:latin typeface="맑은 고딕"/>
                <a:ea typeface="맑은 고딕"/>
              </a:rPr>
              <a:t>— / —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Unfolding — 측정값에서 ‘참값' 으로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검출기 효과를 거꾸로 푸는 과정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필요한가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측정한 E_prompt 는 검출기 효율·분해능에 의해 "흐려진" 값. 참 E_miss 분포를 회복하려면 "역행렬" 같은 변환이 필요.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02920" y="2057400"/>
            <a:ext cx="3931920" cy="685800"/>
          </a:xfrm>
          <a:prstGeom prst="rect">
            <a:avLst/>
          </a:prstGeom>
          <a:solidFill>
            <a:srgbClr val="EAF1F7"/>
          </a:solidFill>
          <a:ln w="12700">
            <a:solidFill>
              <a:srgbClr val="9EB3C2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502920" y="2057400"/>
            <a:ext cx="3931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E_prompt (관측)  ⇄  R(E_p | E_miss)  ⇄  E_miss (참)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205740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D'Agostini iterative Bayes unfolding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754880" y="2377440"/>
            <a:ext cx="4023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초기 prior 에서 시작 → 반복 갱신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정지 기준 : refold/observed p &gt; 0.9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NuWro : 4회, GiBUU : 6회 반복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2971800"/>
            <a:ext cx="82753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685800" y="30632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Generator 의존성 — 왜 systematic 인가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338328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양성자 빛은 quenching 됨 (Birks–Chou) → 같은 E_vis 에서도 muon/proton 분배 예측이 다르면 변환행렬이 달라짐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Central value 로 NuWro 채택 (적은 반복, 더 빠른 수렴)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GiBUU-unfolded 결과는 systematic — 평균 23 % 더 큰 오차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Proton Birks 상수 k_B,p = 0.097 ± 0.011 mm/MeV (LAB 기준)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Unfolding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33 / 53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2600" b="1" i="0">
                <a:solidFill>
                  <a:srgbClr val="0A2540"/>
                </a:solidFill>
                <a:latin typeface="맑은 고딕"/>
                <a:ea typeface="맑은 고딕"/>
              </a:rPr>
              <a:t>공분산 행렬과 χ² 계산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300" b="0" i="1">
                <a:solidFill>
                  <a:srgbClr val="1C7293"/>
                </a:solidFill>
                <a:latin typeface="맑은 고딕"/>
                <a:ea typeface="맑은 고딕"/>
              </a:rPr>
              <a:t>왜 bin 별 오차를 그냥 더하면 안 되는가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097280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400" b="1" i="0">
                <a:solidFill>
                  <a:srgbClr val="065A82"/>
                </a:solidFill>
                <a:latin typeface="맑은 고딕"/>
                <a:ea typeface="맑은 고딕"/>
              </a:rPr>
              <a:t>공분산 행렬  C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417320"/>
            <a:ext cx="4160520" cy="594360"/>
          </a:xfrm>
          <a:prstGeom prst="rect">
            <a:avLst/>
          </a:prstGeom>
          <a:solidFill>
            <a:srgbClr val="EAF1F7"/>
          </a:solidFill>
          <a:ln w="9525">
            <a:solidFill>
              <a:srgbClr val="9EB3C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417320"/>
            <a:ext cx="416052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500" b="1" i="0">
                <a:solidFill>
                  <a:srgbClr val="065A82"/>
                </a:solidFill>
                <a:latin typeface="Cambria"/>
                <a:ea typeface="Cambria"/>
              </a:rPr>
              <a:t>C_ij  =  ⟨ ( x_i − μ_i )( x_j − μ_j ) ⟩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194560"/>
            <a:ext cx="411480" cy="411480"/>
          </a:xfrm>
          <a:prstGeom prst="rect">
            <a:avLst/>
          </a:prstGeom>
          <a:solidFill>
            <a:srgbClr val="F6AE2D">
              <a:alpha val="8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188720" y="219456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600200" y="219456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2011680" y="219456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77240" y="260604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1188720" y="2606040"/>
            <a:ext cx="411480" cy="411480"/>
          </a:xfrm>
          <a:prstGeom prst="rect">
            <a:avLst/>
          </a:prstGeom>
          <a:solidFill>
            <a:srgbClr val="F6AE2D">
              <a:alpha val="8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600200" y="260604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2011680" y="260604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777240" y="301752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1188720" y="301752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1600200" y="3017520"/>
            <a:ext cx="411480" cy="411480"/>
          </a:xfrm>
          <a:prstGeom prst="rect">
            <a:avLst/>
          </a:prstGeom>
          <a:solidFill>
            <a:srgbClr val="F6AE2D">
              <a:alpha val="8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2011680" y="301752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77240" y="342900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1188720" y="342900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1600200" y="3429000"/>
            <a:ext cx="411480" cy="411480"/>
          </a:xfrm>
          <a:prstGeom prst="rect">
            <a:avLst/>
          </a:prstGeom>
          <a:solidFill>
            <a:srgbClr val="1C7293">
              <a:alpha val="5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2011680" y="3429000"/>
            <a:ext cx="411480" cy="411480"/>
          </a:xfrm>
          <a:prstGeom prst="rect">
            <a:avLst/>
          </a:prstGeom>
          <a:solidFill>
            <a:srgbClr val="F6AE2D">
              <a:alpha val="80000"/>
            </a:srgbClr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2587752" y="2194560"/>
            <a:ext cx="1920240" cy="292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150" b="1" i="0">
                <a:solidFill>
                  <a:srgbClr val="F6AE2D"/>
                </a:solidFill>
                <a:latin typeface="맑은 고딕"/>
                <a:ea typeface="맑은 고딕"/>
              </a:rPr>
              <a:t>대각  ( i = j 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87752" y="2487168"/>
            <a:ext cx="19202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050" b="0" i="1">
                <a:solidFill>
                  <a:srgbClr val="5C6B7A"/>
                </a:solidFill>
                <a:latin typeface="맑은 고딕"/>
                <a:ea typeface="맑은 고딕"/>
              </a:rPr>
              <a:t>각 bin 의 분산  σ_i²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87752" y="3035808"/>
            <a:ext cx="1920240" cy="292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150" b="1" i="0">
                <a:solidFill>
                  <a:srgbClr val="1C7293"/>
                </a:solidFill>
                <a:latin typeface="맑은 고딕"/>
                <a:ea typeface="맑은 고딕"/>
              </a:rPr>
              <a:t>비대각  ( i ≠ j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87752" y="3328415"/>
            <a:ext cx="19202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050" b="0" i="1">
                <a:solidFill>
                  <a:srgbClr val="5C6B7A"/>
                </a:solidFill>
                <a:latin typeface="맑은 고딕"/>
                <a:ea typeface="맑은 고딕"/>
              </a:rPr>
              <a:t>bin 간 상관 (같은 syst.)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74920" y="1097280"/>
            <a:ext cx="3749039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400" b="1" i="0">
                <a:solidFill>
                  <a:srgbClr val="065A82"/>
                </a:solidFill>
                <a:latin typeface="맑은 고딕"/>
                <a:ea typeface="맑은 고딕"/>
              </a:rPr>
              <a:t>χ² 계산  (full-covariance)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074920" y="1417320"/>
            <a:ext cx="3703320" cy="777240"/>
          </a:xfrm>
          <a:prstGeom prst="rect">
            <a:avLst/>
          </a:prstGeom>
          <a:solidFill>
            <a:srgbClr val="0A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5074920" y="1417320"/>
            <a:ext cx="370332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mbria"/>
                <a:ea typeface="Cambria"/>
              </a:rPr>
              <a:t>χ²  =  ( d − m )ᵀ  ·  C⁻¹  ·  ( d − m 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74920" y="2331720"/>
            <a:ext cx="3703320" cy="1417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150" b="0">
                <a:solidFill>
                  <a:srgbClr val="1B263B"/>
                </a:solidFill>
                <a:latin typeface="맑은 고딕"/>
                <a:ea typeface="맑은 고딕"/>
              </a:rPr>
              <a:t>• d : data,  m : model 예측 분포</a:t>
            </a:r>
          </a:p>
          <a:p>
            <a:pPr>
              <a:spcAft>
                <a:spcPts val="300"/>
              </a:spcAft>
            </a:pPr>
            <a:r>
              <a:rPr sz="1150" b="0">
                <a:solidFill>
                  <a:srgbClr val="1B263B"/>
                </a:solidFill>
                <a:latin typeface="맑은 고딕"/>
                <a:ea typeface="맑은 고딕"/>
              </a:rPr>
              <a:t>• C⁻¹ : 공분산 행렬의 역행렬</a:t>
            </a:r>
          </a:p>
          <a:p>
            <a:pPr>
              <a:spcAft>
                <a:spcPts val="300"/>
              </a:spcAft>
            </a:pPr>
            <a:r>
              <a:rPr sz="1150" b="1">
                <a:solidFill>
                  <a:srgbClr val="F6AE2D"/>
                </a:solidFill>
                <a:latin typeface="맑은 고딕"/>
                <a:ea typeface="맑은 고딕"/>
              </a:rPr>
              <a:t>• → bin 간 상관까지 올바르게 가중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02920" y="4160520"/>
            <a:ext cx="8275320" cy="640080"/>
          </a:xfrm>
          <a:prstGeom prst="rect">
            <a:avLst/>
          </a:prstGeom>
          <a:solidFill>
            <a:srgbClr val="EAF1F7"/>
          </a:solidFill>
          <a:ln w="9525">
            <a:solidFill>
              <a:srgbClr val="9EB3C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40080" y="4160520"/>
            <a:ext cx="809244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sz="1100" b="0" i="1">
                <a:solidFill>
                  <a:srgbClr val="1B263B"/>
                </a:solidFill>
                <a:latin typeface="맑은 고딕"/>
                <a:ea typeface="맑은 고딕"/>
              </a:rPr>
              <a:t>왜 단순한  Σ (d−m)² / σ²  로는 안 되는가?    Unfolding 결과의 bin 들은 자연스럽게 상관 (같은 사건이 인접 bin 으로 흩어짐). 또 같은 systematic (energy scale 등) 이 여러 bin 을 같은 방향으로 움직임 → 이 상관을 무시하면 χ² 가 잘못 계산됨.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900" b="0" i="0">
                <a:solidFill>
                  <a:srgbClr val="5C6B7A"/>
                </a:solidFill>
                <a:latin typeface="맑은 고딕"/>
                <a:ea typeface="맑은 고딕"/>
              </a:rPr>
              <a:t>JSNS²  ·  KDAR 분석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sz="900" b="0" i="1">
                <a:solidFill>
                  <a:srgbClr val="5C6B7A"/>
                </a:solidFill>
                <a:latin typeface="맑은 고딕"/>
                <a:ea typeface="맑은 고딕"/>
              </a:rPr>
              <a:t>Part III — 공분산 행렬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sz="900" b="1" i="0">
                <a:solidFill>
                  <a:srgbClr val="065A82"/>
                </a:solidFill>
                <a:latin typeface="맑은 고딕"/>
                <a:ea typeface="맑은 고딕"/>
              </a:rPr>
              <a:t>— / —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결과 — Missing Energy 의 두 peak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기대했던 shell 구조가 실제로 보인다</a:t>
            </a:r>
            <a:endParaRPr lang="en-US" sz="13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502920" y="1097280"/>
          <a:ext cx="530352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3"/>
          <p:cNvSpPr/>
          <p:nvPr/>
        </p:nvSpPr>
        <p:spPr>
          <a:xfrm>
            <a:off x="502920" y="4572000"/>
            <a:ext cx="5303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※ 발표용 모식 — 실제 분포는 paper Fig. 3 참조 (arXiv:2409.01383)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5943600" y="109728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우리가 본 것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943600" y="1417320"/>
            <a:ext cx="283464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Primary peak  E_m ≈ 18 MeV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p-shell 제거 에너지와 일치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6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Secondary peak  E_m ≈ 38 MeV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s-shell 제거 에너지와 일치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6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로 "처음" 분광된 핵 shell 구조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943600" y="4114800"/>
            <a:ext cx="2834640" cy="54864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7"/>
          <p:cNvSpPr/>
          <p:nvPr/>
        </p:nvSpPr>
        <p:spPr>
          <a:xfrm>
            <a:off x="5943600" y="411480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World first.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9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결과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34 / 53</a:t>
            </a:r>
            <a:endParaRPr lang="en-US" sz="9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모델 비교 — 어느 것도 만족 못함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Full-covariance χ² (E_m = 5–85 MeV, 16 bins)</a:t>
            </a:r>
            <a:endParaRPr lang="en-US" sz="13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502920" y="1097280"/>
          <a:ext cx="5212080" cy="352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3"/>
          <p:cNvSpPr/>
          <p:nvPr/>
        </p:nvSpPr>
        <p:spPr>
          <a:xfrm>
            <a:off x="5852160" y="109728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해석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852160" y="1417320"/>
            <a:ext cx="29260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NuWro 가 가장 가까움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단 χ²=35.5/16dof, 아직 부족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6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FSI off : χ² 35.5 → 53.3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데이터는 강한 FSI 선호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6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GiBUU 가 가장 큼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저-E 영역에서 overshoot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6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모델 비교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35 / 53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Missing-Energy 의 4가지 핵심 메시지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이번 측정이 가지는 의미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14300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143000"/>
            <a:ext cx="73152" cy="160020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731520" y="1325880"/>
            <a:ext cx="502920" cy="50292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417320"/>
            <a:ext cx="320040" cy="3200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71600" y="1325880"/>
            <a:ext cx="3063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World first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31520" y="192024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단색 ν_μ CC 의 첫 missing-energy 측정. 순도 77 ± 3 %, 621 후보.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663440" y="114300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9"/>
          <p:cNvSpPr/>
          <p:nvPr/>
        </p:nvSpPr>
        <p:spPr>
          <a:xfrm>
            <a:off x="4663440" y="1143000"/>
            <a:ext cx="73152" cy="160020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4892040" y="1325880"/>
            <a:ext cx="502920" cy="502920"/>
          </a:xfrm>
          <a:prstGeom prst="ellipse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417320"/>
            <a:ext cx="320040" cy="3200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532120" y="1325880"/>
            <a:ext cx="3063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Shells resolved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4892040" y="192024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Primary / secondary peak 이 p-shell / s-shell 의 분리에너지와 일치. ν 가 어떤 shell 과 반응했는지까지 분간.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502920" y="292608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4"/>
          <p:cNvSpPr/>
          <p:nvPr/>
        </p:nvSpPr>
        <p:spPr>
          <a:xfrm>
            <a:off x="502920" y="2926080"/>
            <a:ext cx="73152" cy="160020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5"/>
          <p:cNvSpPr/>
          <p:nvPr/>
        </p:nvSpPr>
        <p:spPr>
          <a:xfrm>
            <a:off x="731520" y="3108960"/>
            <a:ext cx="502920" cy="502920"/>
          </a:xfrm>
          <a:prstGeom prst="ellipse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200400"/>
            <a:ext cx="320040" cy="3200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371600" y="3108960"/>
            <a:ext cx="3063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Model benchmark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731520" y="37033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Standard candle 측정. 모든 generator / model 이 데이터와 유의하게 어긋남 → 모델 개선의 강한 압력.</a:t>
            </a:r>
            <a:endParaRPr lang="en-US" sz="1150" dirty="0"/>
          </a:p>
        </p:txBody>
      </p:sp>
      <p:sp>
        <p:nvSpPr>
          <p:cNvPr id="23" name="Shape 18"/>
          <p:cNvSpPr/>
          <p:nvPr/>
        </p:nvSpPr>
        <p:spPr>
          <a:xfrm>
            <a:off x="4663440" y="292608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19"/>
          <p:cNvSpPr/>
          <p:nvPr/>
        </p:nvSpPr>
        <p:spPr>
          <a:xfrm>
            <a:off x="4663440" y="2926080"/>
            <a:ext cx="73152" cy="1600200"/>
          </a:xfrm>
          <a:prstGeom prst="rect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5" name="Shape 20"/>
          <p:cNvSpPr/>
          <p:nvPr/>
        </p:nvSpPr>
        <p:spPr>
          <a:xfrm>
            <a:off x="4892040" y="3108960"/>
            <a:ext cx="502920" cy="502920"/>
          </a:xfrm>
          <a:prstGeom prst="ellipse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200400"/>
            <a:ext cx="320040" cy="32004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532120" y="3108960"/>
            <a:ext cx="3063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FSI evidence</a:t>
            </a:r>
            <a:endParaRPr lang="en-US" sz="1400" dirty="0"/>
          </a:p>
        </p:txBody>
      </p:sp>
      <p:sp>
        <p:nvSpPr>
          <p:cNvPr id="28" name="Text 22"/>
          <p:cNvSpPr/>
          <p:nvPr/>
        </p:nvSpPr>
        <p:spPr>
          <a:xfrm>
            <a:off x="4892040" y="37033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NuWro 에서 FSI 를 켜면 χ² 가 35.5 → 53.3 으로 악화 → 데이터는 FSI 기여가 큼을 지지.</a:t>
            </a:r>
            <a:endParaRPr lang="en-US" sz="1150" dirty="0"/>
          </a:p>
        </p:txBody>
      </p:sp>
      <p:sp>
        <p:nvSpPr>
          <p:cNvPr id="29" name="Shape 2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4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III — Key messages</a:t>
            </a:r>
            <a:endParaRPr lang="en-US" sz="900" dirty="0"/>
          </a:p>
        </p:txBody>
      </p:sp>
      <p:sp>
        <p:nvSpPr>
          <p:cNvPr id="32" name="Text 26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36 / 53</a:t>
            </a:r>
            <a:endParaRPr lang="en-US" sz="9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011680"/>
            <a:ext cx="365760" cy="10972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640080" y="1691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CNgs ν_e Flux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97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3429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ν̄_μ flux 를 우회로 결정하는 영리한 전략 (arXiv:2412.18509)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먼저, 중성미자란?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표준모형의 가장 신비로운 입자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47548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352044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685800" y="118872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중성미자의 정체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44805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전하가 0 인 lepton — 표준모형 12개 페르미온 중 하나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약한 상호작용(weak)만 한다 — 검출이 매우 어려움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질량이 거의 0 (전자의 100만 분의 1 이하)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맛깔(flavour) 3종 :  ν_e, ν_μ, ν_τ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Beta 붕괴, 태양, 초신성, 우주선, 가속기 — 어디에나 있다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5532120" y="1097280"/>
            <a:ext cx="3246120" cy="352044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5532120" y="1097280"/>
            <a:ext cx="73152" cy="352044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5715000" y="11887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숫자로 보는 중성미자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715000" y="1645920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~65 × 10⁹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715000" y="193852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/cm²/s, 태양 ν 가 우리 손을 통과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715000" y="2377440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10⁻⁴⁴ cm²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715000" y="267004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전형적 상호작용 단면적 (양성자에 비해 ~10²⁰ 배 작음)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715000" y="3108960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&lt; 0.8 eV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715000" y="340156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전자의 1/600,000 이하 (질량 상한)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715000" y="3840480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~17 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715000" y="413308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검출기 질량 → 그래도 보기 어렵다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중성미자란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 / 53</a:t>
            </a:r>
            <a:endParaRPr lang="en-US" sz="9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CNgs 측정이 필요한가?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ν̄_μ flux 를 직접 모르므로 — 우회 전략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진동 탐색의 약점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82753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 탐색 : ν̄_μ → ν̄_e  appearance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입력인 ν̄_μ flux 자체가 이론 / 시뮬레이션만으로는 불확실 ( π 생성률 측정 부족 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ν̄_μ flux 의 불확실도가 그대로 진동 감도의 한계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28346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우회 전략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3200400"/>
            <a:ext cx="1920240" cy="11887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502920" y="320040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μ⁺ DAR</a:t>
            </a:r>
            <a:endParaRPr lang="en-US" sz="1300" dirty="0"/>
          </a:p>
          <a:p>
            <a:pPr marL="0" indent="0" algn="ctr">
              <a:buNone/>
            </a:pPr>
            <a:r>
              <a:rPr lang="en-US" sz="4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μ⁺ → e⁺ + ν_e + ν̄_μ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423160" y="3794760"/>
            <a:ext cx="155448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578608" y="3200400"/>
            <a:ext cx="1920240" cy="11887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2578608" y="320040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 ν_e 와 ν̄_μ</a:t>
            </a:r>
            <a:endParaRPr lang="en-US" sz="1300" dirty="0"/>
          </a:p>
          <a:p>
            <a:pPr marL="0" indent="0" algn="ctr">
              <a:buNone/>
            </a:pPr>
            <a:r>
              <a:rPr lang="en-US" sz="4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부모, 같은 운동학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498848" y="3794760"/>
            <a:ext cx="155448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4654296" y="3200400"/>
            <a:ext cx="1920240" cy="118872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4654296" y="320040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ν_e 측정</a:t>
            </a:r>
            <a:endParaRPr lang="en-US" sz="1300" dirty="0"/>
          </a:p>
          <a:p>
            <a:pPr marL="0" indent="0" algn="ctr">
              <a:buNone/>
            </a:pPr>
            <a:r>
              <a:rPr lang="en-US" sz="4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¹²C(ν_e, e⁻)¹²N_g.s. — in-situ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574536" y="3794760"/>
            <a:ext cx="155448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6729984" y="3200400"/>
            <a:ext cx="1920240" cy="1188720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6729984" y="320040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ν̄_μ 추정</a:t>
            </a:r>
            <a:endParaRPr lang="en-US" sz="1300" dirty="0"/>
          </a:p>
          <a:p>
            <a:pPr marL="0" indent="0" algn="ctr">
              <a:buNone/>
            </a:pPr>
            <a:r>
              <a:rPr lang="en-US" sz="4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KARMEN / LSND 단면적 사용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4526280"/>
            <a:ext cx="8275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신호 식별 : prompt e⁻ (Q = 17.3 MeV) + delayed ¹²N → e⁺ ν_e ¹²C (τ = 15.9 ms, endpoint 16.3 MeV) → 우연사건 강력 억제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 — 왜 CNgs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38 / 53</a:t>
            </a:r>
            <a:endParaRPr lang="en-US" sz="9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μ⁺ DAR — 한 부모에서 두 ν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ν_e 와 ν̄_μ 가 동시에 같은 모양으로 나오는가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μ⁺ → e⁺ + ν_e + ν̄_μ  (3-body)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1600200"/>
            <a:ext cx="8275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정지한 μ⁺ 의 표준 weak 붕괴 (Michel decay)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 입자가 나오므로 각 입자는 spectrum (연속분포)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ν_e endpoint :  ~52.8 MeV     ν̄_μ endpoint :  ~52.8 MeV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스펙트럼 모양은 V-A weak 이론으로 이미 매우 정확히 안다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ν_e 와 ν̄_μ 는 "부모 수" 만 같으면 flux 비율이 결정됨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914400" y="3931920"/>
            <a:ext cx="640080" cy="64008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914400" y="39319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μ⁺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600200" y="4251960"/>
            <a:ext cx="457200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2103120" y="3931920"/>
            <a:ext cx="594360" cy="594360"/>
          </a:xfrm>
          <a:prstGeom prst="ellipse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103120" y="39319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e⁺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783080" y="45720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Michel spectrum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840480" y="3931920"/>
            <a:ext cx="594360" cy="594360"/>
          </a:xfrm>
          <a:prstGeom prst="ellipse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0" y="39319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ν_e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520440" y="45720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endpoint 52.8 MeV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577840" y="3931920"/>
            <a:ext cx="594360" cy="594360"/>
          </a:xfrm>
          <a:prstGeom prst="ellipse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5577840" y="39319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ν̄_μ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257800" y="45720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endpoint 52.8 MeV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0" y="3931920"/>
            <a:ext cx="1920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부모  →  ν_e 와 ν̄_μ flux 가 한 묶음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 — μ⁺ DAR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39 / 53</a:t>
            </a:r>
            <a:endParaRPr lang="en-US" sz="9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¹²C(ν_e, e⁻)¹²N_g.s. 반응 채널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exclusive CC — 특정 들뜸 상태로의 천이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반응식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4937760" cy="64008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502920" y="141732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ν_e  +  ¹²C   →   e⁻  +  ¹²N_g.s.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2240280"/>
            <a:ext cx="4937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Q-value = 17.3 MeV (역치)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Exclusive : 잔존 핵을 ¹²N 의 기저상태 (g.s.) 로 한정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단면적이 KARMEN / LSND 에서 잘 측정됨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577840" y="1097280"/>
            <a:ext cx="324612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5577840" y="118872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이중 일치 신호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760720" y="1645920"/>
            <a:ext cx="2926080" cy="640080"/>
          </a:xfrm>
          <a:prstGeom prst="rect">
            <a:avLst/>
          </a:prstGeom>
          <a:solidFill>
            <a:srgbClr val="F6AE2D">
              <a:alpha val="70000"/>
            </a:srgbClr>
          </a:solidFill>
          <a:ln w="12700">
            <a:solidFill>
              <a:srgbClr val="F6AE2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5760720" y="16459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Prompt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675120" y="164592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e⁻ (Q = 17.3 MeV)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760720" y="19202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E_p = 20 – 40 MeV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760720" y="2423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τ = 15.9 ms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132320" y="2788920"/>
            <a:ext cx="0" cy="27432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5760720" y="3154680"/>
            <a:ext cx="2926080" cy="640080"/>
          </a:xfrm>
          <a:prstGeom prst="rect">
            <a:avLst/>
          </a:prstGeom>
          <a:solidFill>
            <a:srgbClr val="E63946">
              <a:alpha val="70000"/>
            </a:srgbClr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760720" y="31546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Delayed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675120" y="315468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¹²N → e⁺ + ν_e + ¹²C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760720" y="34290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E_d = 10 – 18 MeV (endpoint 16.3 MeV)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760720" y="40233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긴 수명 → 우연사건 강력 억제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Text 21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 — 신호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40 / 53</a:t>
            </a:r>
            <a:endParaRPr lang="en-US" sz="9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데이터셋과 선택 효율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2년간의 데이터 처리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2021–2022, 2.2 × 10²² POT  (2021: 1.29 × 10²², 2022: 0.91 × 10²²)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운영 조건이 달라 효율은 연도별로 따로 표시한다.</a:t>
            </a:r>
            <a:endParaRPr lang="en-US" sz="1150" dirty="0"/>
          </a:p>
        </p:txBody>
      </p:sp>
      <p:graphicFrame>
        <p:nvGraphicFramePr>
          <p:cNvPr id="4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783080"/>
          <a:ext cx="8275320" cy="914400"/>
        </p:xfrm>
        <a:graphic>
          <a:graphicData uri="http://schemas.openxmlformats.org/drawingml/2006/table">
            <a:tbl>
              <a:tblPr/>
              <a:tblGrid>
                <a:gridCol w="4617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선택 조건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2021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2022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20 ≤ E_p ≤ 40 MeV (prompt)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67.3 ± 1.9 %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67.3 ± 2.2 %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2.0 ≤ ΔT_beam-p ≤ 10 μs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49.8 ± 0.2 %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46.8 ± 0.1 %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10 ≤ E_d ≤ 18 MeV (delayed)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37.9 ± 1.4 %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37.9 ± 1.4 %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0.2 ≤ ΔT_p-d ≤ 12 / 25 ms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51.8 ± 0.04 %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78.1 ± 0.04 %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6AE2D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ΔVTX_p-d ≤ 20 cm  (가장 중요)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88.1 ± 0.7 %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88.1 ± 0.7 %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μ / Michel rejection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88.5 / 97.0 %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90.1 / 97.0 %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65A82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총 효율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4.97 ± 0.24 %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7.17 ± 0.37 %</a:t>
                      </a:r>
                      <a:endParaRPr lang="en-US" sz="11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502920" y="4434840"/>
            <a:ext cx="8275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최종 79 events 선택  (2021+2022 합산, ΔVTX cut 후 위상공간 ~300배 축소)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7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 — 데이터셋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41 / 53</a:t>
            </a:r>
            <a:endParaRPr lang="en-US" sz="9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배경 추정 — 두 가지 데이터-구동 방법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어떻게 "우연사건" 의 수를 셀까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40233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228600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704088" y="11887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Fake-Trigger 방법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04088" y="1600200"/>
            <a:ext cx="3730752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임의의 시간 윈도우에서 가짜 trigger 생성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검출기 데이터에서 prompt-delayed 쌍 검색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Cosmogenic 상관 BG 까지 포함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결과: 42.2 events  (central value)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73152" cy="228600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956048" y="11887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Spill-Shift 방법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56048" y="1600200"/>
            <a:ext cx="3730752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빔 펄스 시간에서 인공적 shift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신호 ν 는 사라지고 BG 만 남도록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Cosmogenic 부분은 일부 누락 가능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결과: 37.7 events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02920" y="3520440"/>
            <a:ext cx="8275320" cy="123444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502920" y="3520440"/>
            <a:ext cx="73152" cy="123444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731520" y="3566160"/>
            <a:ext cx="7909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최종 배경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3840480"/>
            <a:ext cx="7909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Cosmogenic 상관 BG 를 더 잘 잡는 fake-trigger 를 중앙값으로 채택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방법의 10.8 % 차이 → systematic 으로 산입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 BG  =  42.2  ±  4.8  events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 — 배경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42 / 53</a:t>
            </a:r>
            <a:endParaRPr lang="en-US" sz="9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신호 유의도 — 6σ 이상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관측이 배경 변동으로 설명될 가능성은?</a:t>
            </a:r>
            <a:endParaRPr lang="en-US" sz="13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502920" y="1097280"/>
          <a:ext cx="4846320" cy="352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5577840" y="1097280"/>
            <a:ext cx="32004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7" name="Shape 4"/>
          <p:cNvSpPr/>
          <p:nvPr/>
        </p:nvSpPr>
        <p:spPr>
          <a:xfrm>
            <a:off x="5577840" y="1097280"/>
            <a:ext cx="64008" cy="6583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5"/>
          <p:cNvSpPr/>
          <p:nvPr/>
        </p:nvSpPr>
        <p:spPr>
          <a:xfrm>
            <a:off x="5715000" y="1152144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79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715000" y="144475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관측 사건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5577840" y="1810512"/>
            <a:ext cx="32004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8"/>
          <p:cNvSpPr/>
          <p:nvPr/>
        </p:nvSpPr>
        <p:spPr>
          <a:xfrm>
            <a:off x="5577840" y="1810512"/>
            <a:ext cx="64008" cy="6583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9"/>
          <p:cNvSpPr/>
          <p:nvPr/>
        </p:nvSpPr>
        <p:spPr>
          <a:xfrm>
            <a:off x="5715000" y="1865376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42.2 ± 4.8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5715000" y="2157984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예상 BG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5577840" y="2523744"/>
            <a:ext cx="32004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2"/>
          <p:cNvSpPr/>
          <p:nvPr/>
        </p:nvSpPr>
        <p:spPr>
          <a:xfrm>
            <a:off x="5577840" y="2523744"/>
            <a:ext cx="64008" cy="6583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3"/>
          <p:cNvSpPr/>
          <p:nvPr/>
        </p:nvSpPr>
        <p:spPr>
          <a:xfrm>
            <a:off x="5715000" y="2578608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36.8 ± 8.9 ± 4.8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5715000" y="2871216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신호 (stat. ± syst.)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5577840" y="3236976"/>
            <a:ext cx="32004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6"/>
          <p:cNvSpPr/>
          <p:nvPr/>
        </p:nvSpPr>
        <p:spPr>
          <a:xfrm>
            <a:off x="5577840" y="3236976"/>
            <a:ext cx="64008" cy="6583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7"/>
          <p:cNvSpPr/>
          <p:nvPr/>
        </p:nvSpPr>
        <p:spPr>
          <a:xfrm>
            <a:off x="5715000" y="3291840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2.9 × 10⁻⁷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5715000" y="358444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p-value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5577840" y="3950208"/>
            <a:ext cx="32004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20"/>
          <p:cNvSpPr/>
          <p:nvPr/>
        </p:nvSpPr>
        <p:spPr>
          <a:xfrm>
            <a:off x="5577840" y="3950208"/>
            <a:ext cx="64008" cy="65836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1"/>
          <p:cNvSpPr/>
          <p:nvPr/>
        </p:nvSpPr>
        <p:spPr>
          <a:xfrm>
            <a:off x="5715000" y="4005072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&gt; 6 σ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5715000" y="42976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신호 유의도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4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 — 신호 유의도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43 / 53</a:t>
            </a:r>
            <a:endParaRPr lang="en-US" sz="9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Flux 계산 — 항별 풀어보기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Φ_νe 를 결정하는 모든 입력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8275320" cy="77724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502920" y="1097280"/>
            <a:ext cx="8275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Φ  =  N_eve  /  ( σ_CNgs  ·  N_target  ·  ε )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02920" y="205740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502920" y="2057400"/>
            <a:ext cx="73152" cy="11887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685800" y="214884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N_eve  (신호 사건 수)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685800" y="2468880"/>
            <a:ext cx="3703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36.8 ± 8.9 (stat) ± 4.8 (syst)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stat = √79, syst 은 두 BG 방법 차이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205740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4663440" y="2057400"/>
            <a:ext cx="73152" cy="11887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4846320" y="214884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σ_CNgs  (단면적)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846320" y="2468880"/>
            <a:ext cx="3703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(9.1 ± 0.7) × 10⁻⁴² cm²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KARMEN (9.3) + LSND (8.9) 의 가중평균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02920" y="338328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502920" y="3383280"/>
            <a:ext cx="73152" cy="118872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685800" y="347472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N_target  (¹²C 원자수)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85800" y="3794760"/>
            <a:ext cx="3703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(4.68 ± 0.94) × 10²⁹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LAB + DIN 조성, 1.23 × 10⁴ L fiducial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오차 → 20 % fiducial-volume 불확실도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663440" y="338328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4663440" y="3383280"/>
            <a:ext cx="73152" cy="1188720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4846320" y="347472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9D8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ε  (효율)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4846320" y="3794760"/>
            <a:ext cx="3703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5.88 ± 0.21 %  (POT 평균)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2021 : 4.97 %  /  2022 : 7.17 %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 — Flux 계산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44 / 53</a:t>
            </a:r>
            <a:endParaRPr lang="en-US" sz="9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결과 — 첫 ν_e flux 측정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시뮬레이션 예측과 일치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8275320" cy="86868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8686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731520" y="1097280"/>
            <a:ext cx="7909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Φ_νe  =  ( 6.7  ±  1.6 (stat)  ±  1.7 (syst) )  ×  10⁻⁹  cm⁻²  proton⁻¹</a:t>
            </a:r>
            <a:endParaRPr lang="en-US" sz="17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502920" y="2194560"/>
          <a:ext cx="5029200" cy="246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6"/>
          <p:cNvSpPr/>
          <p:nvPr/>
        </p:nvSpPr>
        <p:spPr>
          <a:xfrm>
            <a:off x="5760720" y="219456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해석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760720" y="2514600"/>
            <a:ext cx="3017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예측의 1.4 – 1.8 배 정도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유의도 0.82 – 1.3 σ → 통계적 일치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proposal / TDR 과 일치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6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proton 당 μ⁺ 수 = 0.48 ± 0.17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KARMEN 대비 ~10× (빔 에너지 ↑)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9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IV — 결과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45 / 53</a:t>
            </a:r>
            <a:endParaRPr lang="en-US" sz="9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011680"/>
            <a:ext cx="365760" cy="10972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640080" y="1691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V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분석이 서로를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97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떠받친다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3429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Flux × Interaction — 진동 탐색의 두 축</a:t>
            </a:r>
            <a:endParaRPr lang="en-US" sz="15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표적, 보완적 두 측정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각자 무엇을 결정하나</a:t>
            </a:r>
            <a:endParaRPr lang="en-US" sz="1300" dirty="0"/>
          </a:p>
        </p:txBody>
      </p:sp>
      <p:graphicFrame>
        <p:nvGraphicFramePr>
          <p:cNvPr id="4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097280"/>
          <a:ext cx="8275320" cy="914400"/>
        </p:xfrm>
        <a:graphic>
          <a:graphicData uri="http://schemas.openxmlformats.org/drawingml/2006/table">
            <a:tbl>
              <a:tblPr/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구분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CNgs  (μDAR family)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KDAR ME  (KDAR family)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Source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μ⁺ DAR  →  ν_e, ν̄_μ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K⁺ DAR  →  단색 ν_μ (235.5 MeV)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Goal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ν_e flux 절대 정규화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→ ν̄_μ flux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핵효과 분포의 모양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(missing energy)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Question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ν 가 몇 개 도달하는가?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어떻게 상호작용하는가?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Observable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Event count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dσ / dE_miss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Role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ν̄_μ → ν̄_e 탐색의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flux 기반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에너지 재구성·신호 모델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B263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benchmark</a:t>
                      </a:r>
                      <a:endParaRPr lang="en-US" sz="12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D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V — 두 측정 비교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47 / 53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중성미자 진동의 핵심 아이디어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생기는가, 어떻게 보이는가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한 줄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8229600" cy="68580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73152" cy="68580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731520" y="1417320"/>
            <a:ext cx="7909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Flavour 상태(ν_e, ν_μ, ν_τ) 와 Mass 상태(ν₁, ν₂, ν₃) 는 서로 다른 좌표계 → 시간이 지나면 다른 flavour 로 '진동'한다.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502920" y="2240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진동 확률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560320"/>
            <a:ext cx="5029200" cy="640080"/>
          </a:xfrm>
          <a:prstGeom prst="rect">
            <a:avLst/>
          </a:prstGeom>
          <a:solidFill>
            <a:srgbClr val="EAF1F7"/>
          </a:solidFill>
          <a:ln w="12700">
            <a:solidFill>
              <a:srgbClr val="9EB3C2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502920" y="256032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P(ν_α → ν_β)  =  sin²(2θ) · sin²( Δm² L / 4E )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669280" y="2240280"/>
            <a:ext cx="31089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5760720" y="2286000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θ : 섞임각 (mixing angle)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Δm² : 질량 제곱 차이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 : 비행 거리,  E : 에너지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그리고 무엇이 발견되었나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02920" y="374904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▸  태양 / KamLAND :  Δm²₂₁ ≈ 7.5 × 10⁻⁵ eV²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▸  대기 / 장기선  :  |Δm²₃₁| ≈ 2.5 × 10⁻³ eV²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 진동의 존재 = 중성미자가 0 이 아닌 질량을 가짐  (2015 노벨물리학상)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진동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 / 53</a:t>
            </a:r>
            <a:endParaRPr lang="en-US" sz="9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4가지 상호 보강 — 왜 함께 보면 강력한가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검출기·표적·도구를 공유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8275320" cy="79552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79552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713232" y="1243584"/>
            <a:ext cx="502920" cy="502920"/>
          </a:xfrm>
          <a:prstGeom prst="ellipse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" y="1335024"/>
            <a:ext cx="320040" cy="3200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71600" y="1170432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¹²C 표적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371600" y="1426464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CNgs : ν_e–¹²C → e⁻ + ¹²N.   KDAR ME : ν_μ–¹²C → μ⁻ + X.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핵의 electron-type vs muon-type 응답을 교차 검증.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502920" y="1984248"/>
            <a:ext cx="8275320" cy="79552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9"/>
          <p:cNvSpPr/>
          <p:nvPr/>
        </p:nvSpPr>
        <p:spPr>
          <a:xfrm>
            <a:off x="502920" y="1984248"/>
            <a:ext cx="73152" cy="795528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713232" y="2130552"/>
            <a:ext cx="502920" cy="502920"/>
          </a:xfrm>
          <a:prstGeom prst="ellipse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672" y="2221992"/>
            <a:ext cx="320040" cy="3200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371600" y="205740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공유된 calibration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1371600" y="2313432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Michel e endpoint (~53 MeV), Gd n-capture (~8 MeV), ²⁵²Cf 소스, Daya Bay/RENO 입력 — 두 분석이 같은 에너지 스케일 기반.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502920" y="2871216"/>
            <a:ext cx="8275320" cy="79552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4"/>
          <p:cNvSpPr/>
          <p:nvPr/>
        </p:nvSpPr>
        <p:spPr>
          <a:xfrm>
            <a:off x="502920" y="2871216"/>
            <a:ext cx="73152" cy="795528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5"/>
          <p:cNvSpPr/>
          <p:nvPr/>
        </p:nvSpPr>
        <p:spPr>
          <a:xfrm>
            <a:off x="713232" y="3017520"/>
            <a:ext cx="502920" cy="502920"/>
          </a:xfrm>
          <a:prstGeom prst="ellipse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672" y="3108960"/>
            <a:ext cx="320040" cy="3200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371600" y="2944368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공통 신호 철학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1371600" y="320040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Prompt-Delayed 이중일치 + ΔVTX / ΔMGEP 공간 상관. 한 분석에서 얻은 배경 이해가 다른 분석에 그대로 전이.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502920" y="3758184"/>
            <a:ext cx="8275320" cy="795528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63500" dist="1905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19"/>
          <p:cNvSpPr/>
          <p:nvPr/>
        </p:nvSpPr>
        <p:spPr>
          <a:xfrm>
            <a:off x="502920" y="3758184"/>
            <a:ext cx="73152" cy="795528"/>
          </a:xfrm>
          <a:prstGeom prst="rect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5" name="Shape 20"/>
          <p:cNvSpPr/>
          <p:nvPr/>
        </p:nvSpPr>
        <p:spPr>
          <a:xfrm>
            <a:off x="713232" y="3904488"/>
            <a:ext cx="502920" cy="502920"/>
          </a:xfrm>
          <a:prstGeom prst="ellipse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672" y="3995928"/>
            <a:ext cx="320040" cy="32004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371600" y="3831336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진동 탐색에서 짝꿍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1371600" y="4087368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CNgs 가 ν̄_μ flux 정규화를, KDAR ME 가 상호작용 모델 (energy reco &amp; signal shape) 을 제공 → ν̄_μ → ν̄_e 감도의 두 축을 고정.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4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V — 4가지 보강</a:t>
            </a:r>
            <a:endParaRPr lang="en-US" sz="900" dirty="0"/>
          </a:p>
        </p:txBody>
      </p:sp>
      <p:sp>
        <p:nvSpPr>
          <p:cNvPr id="32" name="Text 26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48 / 53</a:t>
            </a:r>
            <a:endParaRPr lang="en-US" sz="9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011680"/>
            <a:ext cx="365760" cy="10972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640080" y="1691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VI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전망과 결론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8346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JSNS²-II 와 hadron production 측정</a:t>
            </a:r>
            <a:endParaRPr lang="en-US" sz="15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→ JSNS²-II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통계 ↑, 시스템 ↓, 새로운 axis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402336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178308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704088" y="11887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More statistics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04088" y="1600200"/>
            <a:ext cx="373075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2024.06 까지 4.85–4.9 × 10²² POT 누적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이번 분석에는 일부만 사용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추가 POT 활용 시 통계 ×2–4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shape 정밀도 10–15 % → 2–3 %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73152" cy="178308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956048" y="11887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Reduced systematics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56048" y="1600200"/>
            <a:ext cx="373075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Fiducial volume 불확실도 (현 20 %) 개선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Proton Birks 상수의 더 좋은 측정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에너지 scale·resolution 의 정밀도 ↑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핵효과 해석을 더 신뢰성 있게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2920" y="3017520"/>
            <a:ext cx="40233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502920" y="3017520"/>
            <a:ext cx="73152" cy="169164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704088" y="310896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검출기 구조 (JSNS²-II)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04088" y="3520440"/>
            <a:ext cx="373075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번째 검출기를 다른 거리에 추가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ν_e flux 의 거리 의존성 직접 측정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flux 정규화 정밀도 ↑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754880" y="3017520"/>
            <a:ext cx="40233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4754880" y="3017520"/>
            <a:ext cx="73152" cy="1691640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4956048" y="310896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A9D8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새 관측가능량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56048" y="3520440"/>
            <a:ext cx="373075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ME : 중성자 동반 여부로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ν_μ CC 사건을 추가 분류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FSI 와 2p-2h 의 직접 분리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모델 시험의 두 번째 axis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VI — JSNS²-II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50 / 53</a:t>
            </a:r>
            <a:endParaRPr lang="en-US" sz="9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권고 — Hadron production 직접 측정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결과 모두를 개선하는 외부 입력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문제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82753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 GeV p + Hg 의 hadron yield 측정이 거의 없음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K, π, μ 생성률에 ~2× 불확실도 ( MARS vs Geant4 )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KDAR shape-only 측정이 "absolute" 가 될 수 없는 이유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0292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권고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3246120"/>
            <a:ext cx="8275320" cy="141732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Shape 7"/>
          <p:cNvSpPr/>
          <p:nvPr/>
        </p:nvSpPr>
        <p:spPr>
          <a:xfrm>
            <a:off x="502920" y="3246120"/>
            <a:ext cx="73152" cy="141732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731520" y="3337560"/>
            <a:ext cx="7909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 GeV 양성자 빔으로 수은 표적에 대한 hadron yield 를 직접 측정하는 별도 실험을 권고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3749040"/>
            <a:ext cx="7909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15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 생성률 측정 → KDAR ν_μ flux 의 절대 정규화 가능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π 생성률 측정 → CNgs 의 보조 검증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i="1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두 분석 모두에서 dominant systematic 의 제거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VI — Hadron production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51 / 53</a:t>
            </a:r>
            <a:endParaRPr lang="en-US" sz="9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065A82">
              <a:alpha val="40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7223760" y="-548640"/>
            <a:ext cx="2926080" cy="2926080"/>
          </a:xfrm>
          <a:prstGeom prst="ellipse">
            <a:avLst/>
          </a:prstGeom>
          <a:solidFill>
            <a:srgbClr val="F6AE2D">
              <a:alpha val="6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502920" y="36576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요약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02920" y="9601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EB3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오늘 가져갈 세 가지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8138160" cy="3246120"/>
          </a:xfrm>
          <a:prstGeom prst="rect">
            <a:avLst/>
          </a:prstGeom>
          <a:solidFill>
            <a:srgbClr val="065A82">
              <a:alpha val="2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73152" cy="324612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777240" y="1673352"/>
            <a:ext cx="457200" cy="457200"/>
          </a:xfrm>
          <a:prstGeom prst="ellipse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777240" y="16733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A25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417320" y="160020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KDAR Missing Energy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417320" y="1892808"/>
            <a:ext cx="6949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단색 ν_μ CC 의 첫 측정 — p/s shell 의 분리, 모든 모델 불일치, FSI 의 결정적 증거. 저에너지 ν–nucleus 의 standard candle.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77240" y="2679192"/>
            <a:ext cx="457200" cy="457200"/>
          </a:xfrm>
          <a:prstGeom prst="ellipse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777240" y="26791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A25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417320" y="260604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CNgs ν_e Flux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417320" y="2898648"/>
            <a:ext cx="6949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¹²C(ν_e, e⁻)¹²N_g.s. 채널로 첫 ν_e flux 측정 = (6.7 ± 1.6 ± 1.7) × 10⁻⁹ cm⁻²/proton. 신호 &gt; 6σ, 시뮬레이션과 0.82–1.3σ 일치.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77240" y="3685032"/>
            <a:ext cx="457200" cy="457200"/>
          </a:xfrm>
          <a:prstGeom prst="ellipse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777240" y="36850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A25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417320" y="361188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측정의 연결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417320" y="3904488"/>
            <a:ext cx="6949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표적·검출기·캘리브레이션. CNgs 가 flux 축, KDAR ME 가 interaction 축 → ν̄_μ → ν̄_e 탐색의 두 축을 동시에 고정.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473659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Thank you  ·  질문 환영합니다</a:t>
            </a:r>
            <a:endParaRPr lang="en-US" sz="16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참고문헌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References (backup)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960120" y="109728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Collab., First Measurement of Missing Energy due to Nuclear Effects in Monoenergetic Neutrino CC Interactions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60120" y="1298448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Phys. Rev. Lett. 134, 081801 (2025)  ·  arXiv:2409.01383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502920" y="153619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60120" y="1536192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Collab., First Measurement of the ν_e Flux via ¹²C(ν_e, e⁻)¹²N_g.s.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60120" y="17373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arXiv:2412.18509 (2024)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02920" y="1975104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60120" y="1975104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Collab., The JSNS² Detector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60120" y="2176272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Nucl. Instrum. Methods A 1014, 165742 (2021)  ·  arXiv:2104.13169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02920" y="241401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60120" y="2414016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Collab., Technical Design Report (E56)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60120" y="2615184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arXiv:1705.08629 (2017)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502920" y="285292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60120" y="2852928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LSND Collab., Evidence for ν̄_μ → ν̄_e oscillations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60120" y="3054096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Phys. Rev. D 64, 112007 (2001)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02920" y="329184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60120" y="329184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MiniBooNE Collab., Measurement of the νμ–¹²C QE cross section with KDAR neutrinos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60120" y="3493008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Phys. Rev. Lett. 120, 141802 (2018)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02920" y="373075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60120" y="3730752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KARMEN Collab., ν_e induced ¹²C → ¹²N_g.s. cross section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60120" y="393192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Phys. Lett. B 423, 15 (1998)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02920" y="4169664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6AE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60120" y="4169664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D'Agostini, A multidimensional unfolding method based on Bayes' theorem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960120" y="4370832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C6B7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NIM A 362, 487 (1995)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8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References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53 / 53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그런데 — 단거리에서 이상한 신호?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LSND 이상현상과 sterile 중성미자의 가능성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확립된 진동 외에...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LSND (1996, 미국 로스앨러모스) 가 짧은 baseline (30 m) 에서 ν̄_μ → ν̄_e 초과 사건을 보고했다.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02920" y="1874520"/>
            <a:ext cx="40233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502920" y="1874520"/>
            <a:ext cx="73152" cy="219456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704088" y="196596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LSND 의 발견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04088" y="2377440"/>
            <a:ext cx="3730752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 = 30 m,  ⟨E⟩ ≈ 30–53 MeV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초과 사건  87.9 ± 22.4 ± 6.0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3.8 σ 의 유의도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시사:  Δm² ~ 0.1–10 eV², sin²2θ ~ 10⁻³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874520"/>
            <a:ext cx="40233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4754880" y="1874520"/>
            <a:ext cx="73152" cy="219456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4956048" y="196596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표준 3-flavour 가 설명 못함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956048" y="2377440"/>
            <a:ext cx="3730752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이미 발견된 Δm² 는 ~10⁻⁵ ~ 10⁻³ eV²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LSND 의 ~1 eV² 는 "새 mass splitting"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네 번째 상태 sterile ν₄?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Sterile = 약 상호작용도 안 함 — 진동으로만 보임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02920" y="4251960"/>
            <a:ext cx="8275320" cy="50292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502920" y="4251960"/>
            <a:ext cx="73152" cy="50292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731520" y="4251960"/>
            <a:ext cx="7909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i="1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는 LSND 와 동일한 L/E 에서, 동일한 ν 생성 메커니즘으로, LSND 결과를 직접 검증하기 위해 설계된 실험입니다.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LSND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6 / 53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가속기 진동 실험은 이렇게 일한다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측정값에서 진동 신호를 추출하는 과정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1508760" cy="86868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502920" y="137160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가속기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양성자 빔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011680" y="1805940"/>
            <a:ext cx="91440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2103120" y="1371600"/>
            <a:ext cx="1508760" cy="86868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2103120" y="137160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표적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π, K 생성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11880" y="1805940"/>
            <a:ext cx="91440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3703320" y="1371600"/>
            <a:ext cx="1508760" cy="86868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703320" y="137160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빔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DAR / DIF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212080" y="1805940"/>
            <a:ext cx="91440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5303520" y="1371600"/>
            <a:ext cx="1508760" cy="868680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5303520" y="137160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검출기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ν–핵 상호작용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812280" y="1805940"/>
            <a:ext cx="91440" cy="0"/>
          </a:xfrm>
          <a:prstGeom prst="line">
            <a:avLst/>
          </a:prstGeom>
          <a:noFill/>
          <a:ln w="25400">
            <a:solidFill>
              <a:srgbClr val="1B263B"/>
            </a:solidFill>
            <a:prstDash val="solid"/>
            <a:tailEnd type="triangle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6903720" y="1371600"/>
            <a:ext cx="1508760" cy="868680"/>
          </a:xfrm>
          <a:prstGeom prst="rect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6903720" y="137160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관측</a:t>
            </a:r>
            <a:endParaRPr lang="en-US" sz="130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μ, e, hadron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2514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진동 신호를 어떻게 추출하나?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02920" y="28346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검출 사건 수 = ν flux × 단면적 × 검출 효율 × 진동 확률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진동 확률을 알려면 다른 모든 항을 잘 알아야 한다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02920" y="3611880"/>
            <a:ext cx="8275320" cy="1097280"/>
          </a:xfrm>
          <a:prstGeom prst="rect">
            <a:avLst/>
          </a:prstGeom>
          <a:solidFill>
            <a:srgbClr val="EAF1F7"/>
          </a:solidFill>
          <a:ln w="1905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685800" y="36576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가장 어려운 항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5800" y="3950208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1. ν flux — 빔에서 나온 ν 가 몇 개나, 어떤 에너지로 있는가?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2. 단면적 (= ν–핵 상호작용 모델) — 들어온 ν 가 검출기 안에서 어떻게 반응하는가?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진동 실험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7 / 53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의 에너지를 어떻게 알지?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가속기 진동 실험의 가장 핵심적인 난제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는 보이지 않는다. 우리는 ν 와 핵의 충돌로 나온 입자만 본다.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02920" y="1508760"/>
            <a:ext cx="40233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685800" y="1600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우리가 "보는" 것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5800" y="196596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μ (또는 e) 의 에너지·방향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방출된 핵자/π 의 에너지(가능하면)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총 가시 에너지 E_visible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508760"/>
            <a:ext cx="40233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4937760" y="1600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E_ν 의 "역추정"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37760" y="196596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Calorimetric : 모두 더하기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QE-formula : 2-body 운동학 가정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b="1" dirty="0">
                <a:solidFill>
                  <a:srgbClr val="E6394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둘 다 "핵효과" 보정에 강하게 의존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2920" y="3703320"/>
            <a:ext cx="8275320" cy="1051560"/>
          </a:xfrm>
          <a:prstGeom prst="rect">
            <a:avLst/>
          </a:prstGeom>
          <a:solidFill>
            <a:srgbClr val="0A2540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502920" y="3703320"/>
            <a:ext cx="73152" cy="105156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731520" y="3767328"/>
            <a:ext cx="7909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결론적으로...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4041648"/>
            <a:ext cx="7909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재구성된 E_ν 의 정확도는 핵 상호작용 모델의 정확도가 결정합니다.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F5F7F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차세대 실험 (DUNE, Hyper-K) 은 이 모델 오차를 percent 수준까지 줄여야 목표 정밀도에 도달합니다.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E_ν 재구성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8 / 53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91440" cy="713232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ν–핵 상호작용 — 한 발 더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676656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수백 MeV 영역에서 일어나는 일들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2697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73152" cy="352044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704088" y="1188720"/>
            <a:ext cx="2404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Quasi-Elastic (QE)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04088" y="1600200"/>
            <a:ext cx="240487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ν_μ + n → μ⁻ + p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한 핵자에 부딪쳐 튕겨냄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마치 '거의 자유 핵자' 처럼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사실은 핵 안에서 일어나므로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결합 에너지 / Fermi momentum 영향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46120" y="1097280"/>
            <a:ext cx="2697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3246120" y="1097280"/>
            <a:ext cx="73152" cy="352044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447288" y="1188720"/>
            <a:ext cx="2404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729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2p-2h  (MEC)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47288" y="1600200"/>
            <a:ext cx="240487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가 동시에 두 핵자에 영향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Meson exchange current (MEC)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두 핵자가 함께 튀어나옴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QE 처럼 보이지만 운동학 다름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E_miss 의 꼬리에 기여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989320" y="1097280"/>
            <a:ext cx="2697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9EB3C2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5989320" y="1097280"/>
            <a:ext cx="73152" cy="3520440"/>
          </a:xfrm>
          <a:prstGeom prst="rect">
            <a:avLst/>
          </a:prstGeom>
          <a:solidFill>
            <a:srgbClr val="F6AE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6190488" y="1188720"/>
            <a:ext cx="2404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6AE2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Resonance / DIS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190488" y="1600200"/>
            <a:ext cx="240487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ν + N → Δ (resonance) → π + N'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더 높은 에너지에서는 DIS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(Deep-inelastic scattering)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수백 MeV 영역에서는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B263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QE 와 2p-2h 가 주성분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320040" y="481888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JSNS²  ·  KDAR 분석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0" y="481888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C6B7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I — 상호작용 종류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863840" y="48188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5A8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9 / 53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6675</Words>
  <Application>Microsoft Macintosh PowerPoint</Application>
  <PresentationFormat>화면 슬라이드 쇼(16:9)</PresentationFormat>
  <Paragraphs>1001</Paragraphs>
  <Slides>55</Slides>
  <Notes>53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55</vt:i4>
      </vt:variant>
    </vt:vector>
  </HeadingPairs>
  <TitlesOfParts>
    <vt:vector size="59" baseType="lpstr">
      <vt:lpstr>맑은 고딕</vt:lpstr>
      <vt:lpstr>Arial</vt:lpstr>
      <vt:lpstr>Cambria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JSNS² KDAR 분석 — 학부생용 확장판</dc:title>
  <dc:subject>PptxGenJS Presentation</dc:subject>
  <dc:creator>박명렬</dc:creator>
  <cp:lastModifiedBy>박명렬</cp:lastModifiedBy>
  <cp:revision>3</cp:revision>
  <dcterms:created xsi:type="dcterms:W3CDTF">2026-05-20T23:27:28Z</dcterms:created>
  <dcterms:modified xsi:type="dcterms:W3CDTF">2026-05-22T05:26:29Z</dcterms:modified>
</cp:coreProperties>
</file>