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716" r:id="rId2"/>
    <p:sldMasterId id="2147483752" r:id="rId3"/>
    <p:sldMasterId id="2147483764" r:id="rId4"/>
    <p:sldMasterId id="2147483791" r:id="rId5"/>
  </p:sldMasterIdLst>
  <p:notesMasterIdLst>
    <p:notesMasterId r:id="rId49"/>
  </p:notesMasterIdLst>
  <p:sldIdLst>
    <p:sldId id="1919" r:id="rId6"/>
    <p:sldId id="1373" r:id="rId7"/>
    <p:sldId id="1898" r:id="rId8"/>
    <p:sldId id="2333" r:id="rId9"/>
    <p:sldId id="2337" r:id="rId10"/>
    <p:sldId id="2338" r:id="rId11"/>
    <p:sldId id="2343" r:id="rId12"/>
    <p:sldId id="2347" r:id="rId13"/>
    <p:sldId id="2374" r:id="rId14"/>
    <p:sldId id="2348" r:id="rId15"/>
    <p:sldId id="2349" r:id="rId16"/>
    <p:sldId id="2373" r:id="rId17"/>
    <p:sldId id="2350" r:id="rId18"/>
    <p:sldId id="2351" r:id="rId19"/>
    <p:sldId id="2327" r:id="rId20"/>
    <p:sldId id="2352" r:id="rId21"/>
    <p:sldId id="2353" r:id="rId22"/>
    <p:sldId id="1330" r:id="rId23"/>
    <p:sldId id="1377" r:id="rId24"/>
    <p:sldId id="1353" r:id="rId25"/>
    <p:sldId id="2267" r:id="rId26"/>
    <p:sldId id="2354" r:id="rId27"/>
    <p:sldId id="2355" r:id="rId28"/>
    <p:sldId id="2356" r:id="rId29"/>
    <p:sldId id="265" r:id="rId30"/>
    <p:sldId id="1013" r:id="rId31"/>
    <p:sldId id="2112" r:id="rId32"/>
    <p:sldId id="2344" r:id="rId33"/>
    <p:sldId id="2359" r:id="rId34"/>
    <p:sldId id="2345" r:id="rId35"/>
    <p:sldId id="2346" r:id="rId36"/>
    <p:sldId id="2169" r:id="rId37"/>
    <p:sldId id="2365" r:id="rId38"/>
    <p:sldId id="2369" r:id="rId39"/>
    <p:sldId id="2370" r:id="rId40"/>
    <p:sldId id="2183" r:id="rId41"/>
    <p:sldId id="258" r:id="rId42"/>
    <p:sldId id="2367" r:id="rId43"/>
    <p:sldId id="2372" r:id="rId44"/>
    <p:sldId id="2371" r:id="rId45"/>
    <p:sldId id="2375" r:id="rId46"/>
    <p:sldId id="2363" r:id="rId47"/>
    <p:sldId id="2364" r:id="rId48"/>
  </p:sldIdLst>
  <p:sldSz cx="9144000" cy="6858000" type="screen4x3"/>
  <p:notesSz cx="6735763" cy="98663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1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00" d="100"/>
          <a:sy n="100" d="100"/>
        </p:scale>
        <p:origin x="2352" y="8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commentAuthors" Target="commentAuthor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8" Type="http://schemas.openxmlformats.org/officeDocument/2006/relationships/slide" Target="slides/slide3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file:///D:\DATA\ab%20initio\Daejeon16\etc\MFDn_Computings.xlsx" TargetMode="External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file:///D:\DATA\ab%20initio\Daejeon16\etc\MFDn_Computings.xlsx" TargetMode="External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ATA\ab%20initio\Daejeon16\Daejeon16_v2\Z3.N6_\9Li_Daejeon16_Spectra_study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layout>
        <c:manualLayout>
          <c:xMode val="edge"/>
          <c:yMode val="edge"/>
          <c:x val="0.27475935672514618"/>
          <c:y val="3.1561458333333334E-2"/>
        </c:manualLayout>
      </c:layout>
      <c:overlay val="0"/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'9Li cores'!$E$4</c:f>
              <c:strCache>
                <c:ptCount val="1"/>
                <c:pt idx="0">
                  <c:v>non-zero elements</c:v>
                </c:pt>
              </c:strCache>
            </c:strRef>
          </c:tx>
          <c:spPr>
            <a:ln w="19050">
              <a:solidFill>
                <a:srgbClr val="00B0F0"/>
              </a:solidFill>
            </a:ln>
          </c:spPr>
          <c:marker>
            <c:symbol val="plus"/>
            <c:size val="5"/>
          </c:marker>
          <c:xVal>
            <c:numRef>
              <c:f>'9Li cores'!$B$5:$B$18</c:f>
              <c:numCache>
                <c:formatCode>General</c:formatCode>
                <c:ptCount val="14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</c:numCache>
            </c:numRef>
          </c:xVal>
          <c:yVal>
            <c:numRef>
              <c:f>'9Li cores'!$E$5:$E$18</c:f>
              <c:numCache>
                <c:formatCode>_(* #,##0_);_(* \(#,##0\);_(* "-"_);_(@_)</c:formatCode>
                <c:ptCount val="14"/>
                <c:pt idx="0">
                  <c:v>12417</c:v>
                </c:pt>
                <c:pt idx="1">
                  <c:v>258493</c:v>
                </c:pt>
                <c:pt idx="2">
                  <c:v>3149370</c:v>
                </c:pt>
                <c:pt idx="3">
                  <c:v>27348912</c:v>
                </c:pt>
                <c:pt idx="4">
                  <c:v>188037531</c:v>
                </c:pt>
                <c:pt idx="5">
                  <c:v>1083721145</c:v>
                </c:pt>
                <c:pt idx="6">
                  <c:v>5436961338</c:v>
                </c:pt>
                <c:pt idx="7">
                  <c:v>24354119738</c:v>
                </c:pt>
                <c:pt idx="8">
                  <c:v>99225903520</c:v>
                </c:pt>
                <c:pt idx="9">
                  <c:v>372832831697</c:v>
                </c:pt>
                <c:pt idx="10">
                  <c:v>1305909537108</c:v>
                </c:pt>
                <c:pt idx="11">
                  <c:v>4300498397663</c:v>
                </c:pt>
                <c:pt idx="12">
                  <c:v>13407105173287</c:v>
                </c:pt>
                <c:pt idx="13">
                  <c:v>39795513655882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9F64-49A5-A8BC-D81D421DF8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4378112"/>
        <c:axId val="174022656"/>
      </c:scatterChart>
      <c:valAx>
        <c:axId val="144378112"/>
        <c:scaling>
          <c:orientation val="minMax"/>
          <c:max val="14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ko-KR"/>
          </a:p>
        </c:txPr>
        <c:crossAx val="174022656"/>
        <c:crosses val="autoZero"/>
        <c:crossBetween val="midCat"/>
        <c:majorUnit val="2"/>
      </c:valAx>
      <c:valAx>
        <c:axId val="174022656"/>
        <c:scaling>
          <c:logBase val="10"/>
          <c:orientation val="minMax"/>
        </c:scaling>
        <c:delete val="0"/>
        <c:axPos val="l"/>
        <c:majorGridlines/>
        <c:numFmt formatCode="0.E+00" sourceLinked="0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ko-KR"/>
          </a:p>
        </c:txPr>
        <c:crossAx val="144378112"/>
        <c:crosses val="autoZero"/>
        <c:crossBetween val="midCat"/>
      </c:valAx>
    </c:plotArea>
    <c:plotVisOnly val="1"/>
    <c:dispBlanksAs val="gap"/>
    <c:showDLblsOverMax val="0"/>
  </c:chart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US" altLang="ko-KR" dirty="0"/>
              <a:t>number of nodes</a:t>
            </a:r>
          </a:p>
        </c:rich>
      </c:tx>
      <c:layout>
        <c:manualLayout>
          <c:xMode val="edge"/>
          <c:yMode val="edge"/>
          <c:x val="0.27086023391812863"/>
          <c:y val="1.3922916666666667E-2"/>
        </c:manualLayout>
      </c:layout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'9Li cores'!$F$4</c:f>
              <c:strCache>
                <c:ptCount val="1"/>
                <c:pt idx="0">
                  <c:v>core</c:v>
                </c:pt>
              </c:strCache>
            </c:strRef>
          </c:tx>
          <c:spPr>
            <a:ln w="19050">
              <a:solidFill>
                <a:srgbClr val="F79646"/>
              </a:solidFill>
            </a:ln>
          </c:spPr>
          <c:marker>
            <c:symbol val="plus"/>
            <c:size val="5"/>
          </c:marker>
          <c:xVal>
            <c:numRef>
              <c:f>'9Li cores'!$B$5:$B$18</c:f>
              <c:numCache>
                <c:formatCode>General</c:formatCode>
                <c:ptCount val="14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</c:numCache>
            </c:numRef>
          </c:xVal>
          <c:yVal>
            <c:numRef>
              <c:f>'9Li cores'!$F$5:$F$18</c:f>
              <c:numCache>
                <c:formatCode>_(* #,##0_);_(* \(#,##0\);_(* "-"_);_(@_)</c:formatCode>
                <c:ptCount val="1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0.89919658750295639</c:v>
                </c:pt>
                <c:pt idx="7">
                  <c:v>3.7219319119176362</c:v>
                </c:pt>
                <c:pt idx="8">
                  <c:v>14.337216220708797</c:v>
                </c:pt>
                <c:pt idx="9">
                  <c:v>51.653833290649345</c:v>
                </c:pt>
                <c:pt idx="10">
                  <c:v>175.17739243974211</c:v>
                </c:pt>
                <c:pt idx="11">
                  <c:v>562.52419100096449</c:v>
                </c:pt>
                <c:pt idx="12">
                  <c:v>1719.158157937869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12D-4443-92C4-802F8E50D2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4378112"/>
        <c:axId val="174022656"/>
      </c:scatterChart>
      <c:valAx>
        <c:axId val="144378112"/>
        <c:scaling>
          <c:orientation val="minMax"/>
          <c:max val="14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ko-KR"/>
          </a:p>
        </c:txPr>
        <c:crossAx val="174022656"/>
        <c:crosses val="autoZero"/>
        <c:crossBetween val="midCat"/>
        <c:majorUnit val="2"/>
      </c:valAx>
      <c:valAx>
        <c:axId val="174022656"/>
        <c:scaling>
          <c:orientation val="minMax"/>
          <c:min val="0"/>
        </c:scaling>
        <c:delete val="0"/>
        <c:axPos val="l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ko-KR"/>
          </a:p>
        </c:txPr>
        <c:crossAx val="144378112"/>
        <c:crosses val="autoZero"/>
        <c:crossBetween val="midCat"/>
        <c:majorUnit val="500"/>
      </c:valAx>
    </c:plotArea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lineMarker"/>
        <c:varyColors val="0"/>
        <c:ser>
          <c:idx val="1"/>
          <c:order val="0"/>
          <c:tx>
            <c:v>3/2-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rgbClr val="FF0000"/>
                </a:solidFill>
              </a:ln>
              <a:effectLst/>
            </c:spPr>
          </c:marker>
          <c:xVal>
            <c:numRef>
              <c:f>'9Be'!$Y$14:$AE$14</c:f>
              <c:numCache>
                <c:formatCode>General</c:formatCode>
                <c:ptCount val="7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12</c:v>
                </c:pt>
                <c:pt idx="6">
                  <c:v>14</c:v>
                </c:pt>
              </c:numCache>
            </c:numRef>
          </c:xVal>
          <c:yVal>
            <c:numRef>
              <c:f>'9Be'!$Y$15:$AE$15</c:f>
              <c:numCache>
                <c:formatCode>0.000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FCB-4DE2-9265-C0C4FFF5F077}"/>
            </c:ext>
          </c:extLst>
        </c:ser>
        <c:ser>
          <c:idx val="13"/>
          <c:order val="1"/>
          <c:tx>
            <c:v>1/2-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rgbClr val="0070C0"/>
                </a:solidFill>
              </a:ln>
              <a:effectLst/>
            </c:spPr>
          </c:marker>
          <c:xVal>
            <c:numRef>
              <c:f>'9Be'!$Y$14:$AE$14</c:f>
              <c:numCache>
                <c:formatCode>General</c:formatCode>
                <c:ptCount val="7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12</c:v>
                </c:pt>
                <c:pt idx="6">
                  <c:v>14</c:v>
                </c:pt>
              </c:numCache>
            </c:numRef>
          </c:xVal>
          <c:yVal>
            <c:numRef>
              <c:f>'9Be'!$Y$17:$AE$17</c:f>
              <c:numCache>
                <c:formatCode>0.000</c:formatCode>
                <c:ptCount val="7"/>
                <c:pt idx="0">
                  <c:v>4.3884799999999977</c:v>
                </c:pt>
                <c:pt idx="1">
                  <c:v>4.2449300000000036</c:v>
                </c:pt>
                <c:pt idx="2">
                  <c:v>3.8176300000000012</c:v>
                </c:pt>
                <c:pt idx="3">
                  <c:v>3.6071900000000028</c:v>
                </c:pt>
                <c:pt idx="4">
                  <c:v>3.4385600000000025</c:v>
                </c:pt>
                <c:pt idx="5">
                  <c:v>3.3336100000000002</c:v>
                </c:pt>
                <c:pt idx="6">
                  <c:v>3.2627999999999986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8FCB-4DE2-9265-C0C4FFF5F077}"/>
            </c:ext>
          </c:extLst>
        </c:ser>
        <c:ser>
          <c:idx val="12"/>
          <c:order val="2"/>
          <c:tx>
            <c:v>5/2-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rgbClr val="00B050"/>
                </a:solidFill>
              </a:ln>
              <a:effectLst/>
            </c:spPr>
          </c:marker>
          <c:xVal>
            <c:numRef>
              <c:f>'9Be'!$Y$14:$AE$14</c:f>
              <c:numCache>
                <c:formatCode>General</c:formatCode>
                <c:ptCount val="7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12</c:v>
                </c:pt>
                <c:pt idx="6">
                  <c:v>14</c:v>
                </c:pt>
              </c:numCache>
            </c:numRef>
          </c:xVal>
          <c:yVal>
            <c:numRef>
              <c:f>'9Be'!$Y$18:$AE$18</c:f>
              <c:numCache>
                <c:formatCode>0.000</c:formatCode>
                <c:ptCount val="7"/>
                <c:pt idx="0">
                  <c:v>6.245319999999996</c:v>
                </c:pt>
                <c:pt idx="1">
                  <c:v>5.9283500000000018</c:v>
                </c:pt>
                <c:pt idx="2">
                  <c:v>5.4830499999999986</c:v>
                </c:pt>
                <c:pt idx="3">
                  <c:v>5.1545100000000019</c:v>
                </c:pt>
                <c:pt idx="4">
                  <c:v>4.894289999999998</c:v>
                </c:pt>
                <c:pt idx="5">
                  <c:v>4.7108199999999982</c:v>
                </c:pt>
                <c:pt idx="6">
                  <c:v>4.5788999999999973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8FCB-4DE2-9265-C0C4FFF5F077}"/>
            </c:ext>
          </c:extLst>
        </c:ser>
        <c:ser>
          <c:idx val="2"/>
          <c:order val="3"/>
          <c:tx>
            <c:v>3/2-_2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rgbClr val="FF0000"/>
                </a:solidFill>
              </a:ln>
              <a:effectLst/>
            </c:spPr>
          </c:marker>
          <c:xVal>
            <c:numRef>
              <c:f>'9Be'!$Y$14:$AE$14</c:f>
              <c:numCache>
                <c:formatCode>General</c:formatCode>
                <c:ptCount val="7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12</c:v>
                </c:pt>
                <c:pt idx="6">
                  <c:v>14</c:v>
                </c:pt>
              </c:numCache>
            </c:numRef>
          </c:xVal>
          <c:yVal>
            <c:numRef>
              <c:f>'9Be'!$Y$21:$AE$21</c:f>
              <c:numCache>
                <c:formatCode>0.000</c:formatCode>
                <c:ptCount val="7"/>
                <c:pt idx="0">
                  <c:v>8.2479399999999963</c:v>
                </c:pt>
                <c:pt idx="1">
                  <c:v>7.9242200000000054</c:v>
                </c:pt>
                <c:pt idx="2">
                  <c:v>7.3509799999999998</c:v>
                </c:pt>
                <c:pt idx="3">
                  <c:v>6.9196600000000004</c:v>
                </c:pt>
                <c:pt idx="4">
                  <c:v>6.5742800000000017</c:v>
                </c:pt>
                <c:pt idx="5">
                  <c:v>6.3226899999999944</c:v>
                </c:pt>
                <c:pt idx="6">
                  <c:v>6.1283999999999992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8FCB-4DE2-9265-C0C4FFF5F077}"/>
            </c:ext>
          </c:extLst>
        </c:ser>
        <c:ser>
          <c:idx val="16"/>
          <c:order val="4"/>
          <c:tx>
            <c:v>3/2-_3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rgbClr val="FF0000"/>
                </a:solidFill>
              </a:ln>
              <a:effectLst/>
            </c:spPr>
          </c:marker>
          <c:xVal>
            <c:numRef>
              <c:f>'9Be'!$Y$14:$AE$14</c:f>
              <c:numCache>
                <c:formatCode>General</c:formatCode>
                <c:ptCount val="7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12</c:v>
                </c:pt>
                <c:pt idx="6">
                  <c:v>14</c:v>
                </c:pt>
              </c:numCache>
            </c:numRef>
          </c:xVal>
          <c:yVal>
            <c:numRef>
              <c:f>'9Be'!$Y$22:$AE$22</c:f>
              <c:numCache>
                <c:formatCode>0.000</c:formatCode>
                <c:ptCount val="7"/>
                <c:pt idx="0">
                  <c:v>9.4438599999999973</c:v>
                </c:pt>
                <c:pt idx="1">
                  <c:v>8.8180900000000051</c:v>
                </c:pt>
                <c:pt idx="2">
                  <c:v>7.9969000000000037</c:v>
                </c:pt>
                <c:pt idx="3">
                  <c:v>7.3696899999999985</c:v>
                </c:pt>
                <c:pt idx="4">
                  <c:v>6.8646799999999999</c:v>
                </c:pt>
                <c:pt idx="5">
                  <c:v>6.4939899999999966</c:v>
                </c:pt>
                <c:pt idx="6">
                  <c:v>6.223399999999998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8FCB-4DE2-9265-C0C4FFF5F077}"/>
            </c:ext>
          </c:extLst>
        </c:ser>
        <c:ser>
          <c:idx val="10"/>
          <c:order val="5"/>
          <c:tx>
            <c:v>3/2-e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rgbClr val="FF0000"/>
                </a:solidFill>
                <a:prstDash val="solid"/>
              </a:ln>
              <a:effectLst/>
            </c:spPr>
          </c:marker>
          <c:xVal>
            <c:numRef>
              <c:f>'9Be'!$AG$14</c:f>
              <c:numCache>
                <c:formatCode>General</c:formatCode>
                <c:ptCount val="1"/>
                <c:pt idx="0">
                  <c:v>18</c:v>
                </c:pt>
              </c:numCache>
            </c:numRef>
          </c:xVal>
          <c:yVal>
            <c:numRef>
              <c:f>'9Be'!$AG$15</c:f>
              <c:numCache>
                <c:formatCode>0.000</c:formatCode>
                <c:ptCount val="1"/>
                <c:pt idx="0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8FCB-4DE2-9265-C0C4FFF5F077}"/>
            </c:ext>
          </c:extLst>
        </c:ser>
        <c:ser>
          <c:idx val="0"/>
          <c:order val="6"/>
          <c:tx>
            <c:v>1/2-e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rgbClr val="0070C0"/>
                </a:solidFill>
              </a:ln>
              <a:effectLst/>
            </c:spPr>
          </c:marker>
          <c:xVal>
            <c:numRef>
              <c:f>'9Be'!$AG$14</c:f>
              <c:numCache>
                <c:formatCode>General</c:formatCode>
                <c:ptCount val="1"/>
                <c:pt idx="0">
                  <c:v>18</c:v>
                </c:pt>
              </c:numCache>
            </c:numRef>
          </c:xVal>
          <c:yVal>
            <c:numRef>
              <c:f>'9Be'!$AG$17</c:f>
              <c:numCache>
                <c:formatCode>0.000</c:formatCode>
                <c:ptCount val="1"/>
                <c:pt idx="0">
                  <c:v>2.6909999999999998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8FCB-4DE2-9265-C0C4FFF5F077}"/>
            </c:ext>
          </c:extLst>
        </c:ser>
        <c:ser>
          <c:idx val="9"/>
          <c:order val="7"/>
          <c:tx>
            <c:v>5/2-e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rgbClr val="00B050"/>
                </a:solidFill>
              </a:ln>
              <a:effectLst/>
            </c:spPr>
          </c:marker>
          <c:xVal>
            <c:numRef>
              <c:f>'9Be'!$AG$14</c:f>
              <c:numCache>
                <c:formatCode>General</c:formatCode>
                <c:ptCount val="1"/>
                <c:pt idx="0">
                  <c:v>18</c:v>
                </c:pt>
              </c:numCache>
            </c:numRef>
          </c:xVal>
          <c:yVal>
            <c:numRef>
              <c:f>'9Be'!$AG$18</c:f>
              <c:numCache>
                <c:formatCode>0.000</c:formatCode>
                <c:ptCount val="1"/>
                <c:pt idx="0">
                  <c:v>4.2960000000000003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8FCB-4DE2-9265-C0C4FFF5F077}"/>
            </c:ext>
          </c:extLst>
        </c:ser>
        <c:ser>
          <c:idx val="6"/>
          <c:order val="8"/>
          <c:tx>
            <c:v>3/2-_2e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chemeClr val="bg1">
                    <a:lumMod val="65000"/>
                  </a:schemeClr>
                </a:solidFill>
              </a:ln>
              <a:effectLst/>
            </c:spPr>
          </c:marker>
          <c:xVal>
            <c:numRef>
              <c:f>'9Be'!$AG$14</c:f>
              <c:numCache>
                <c:formatCode>General</c:formatCode>
                <c:ptCount val="1"/>
                <c:pt idx="0">
                  <c:v>18</c:v>
                </c:pt>
              </c:numCache>
            </c:numRef>
          </c:xVal>
          <c:yVal>
            <c:numRef>
              <c:f>'9Be'!$AG$21</c:f>
              <c:numCache>
                <c:formatCode>0.000</c:formatCode>
                <c:ptCount val="1"/>
                <c:pt idx="0">
                  <c:v>5.38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8-8FCB-4DE2-9265-C0C4FFF5F077}"/>
            </c:ext>
          </c:extLst>
        </c:ser>
        <c:ser>
          <c:idx val="7"/>
          <c:order val="9"/>
          <c:tx>
            <c:v>3/2-_3e</c:v>
          </c:tx>
          <c:spPr>
            <a:ln w="25400" cap="rnd">
              <a:noFill/>
              <a:round/>
            </a:ln>
            <a:effectLst/>
          </c:spPr>
          <c:marker>
            <c:symbol val="dash"/>
            <c:size val="25"/>
            <c:spPr>
              <a:noFill/>
              <a:ln w="31750">
                <a:solidFill>
                  <a:schemeClr val="bg1">
                    <a:lumMod val="65000"/>
                  </a:schemeClr>
                </a:solidFill>
              </a:ln>
              <a:effectLst/>
            </c:spPr>
          </c:marker>
          <c:xVal>
            <c:numRef>
              <c:f>'9Be'!$AG$14</c:f>
              <c:numCache>
                <c:formatCode>General</c:formatCode>
                <c:ptCount val="1"/>
                <c:pt idx="0">
                  <c:v>18</c:v>
                </c:pt>
              </c:numCache>
            </c:numRef>
          </c:xVal>
          <c:yVal>
            <c:numRef>
              <c:f>'9Be'!$AG$22</c:f>
              <c:numCache>
                <c:formatCode>0.000</c:formatCode>
                <c:ptCount val="1"/>
                <c:pt idx="0">
                  <c:v>6.43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9-8FCB-4DE2-9265-C0C4FFF5F0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96580528"/>
        <c:axId val="1196582192"/>
        <c:extLst/>
      </c:scatterChart>
      <c:valAx>
        <c:axId val="1196580528"/>
        <c:scaling>
          <c:orientation val="minMax"/>
          <c:max val="19"/>
          <c:min val="0"/>
        </c:scaling>
        <c:delete val="0"/>
        <c:axPos val="b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@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0" spcFirstLastPara="1" vertOverflow="ellipsis" wrap="square" anchor="b" anchorCtr="0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196582192"/>
        <c:crossesAt val="-2"/>
        <c:crossBetween val="midCat"/>
        <c:majorUnit val="2"/>
      </c:valAx>
      <c:valAx>
        <c:axId val="1196582192"/>
        <c:scaling>
          <c:orientation val="minMax"/>
          <c:max val="12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altLang="ko-KR" sz="1600" b="0" dirty="0"/>
                  <a:t>Energy [MeV]</a:t>
                </a:r>
                <a:endParaRPr lang="en-US" altLang="ko-KR" b="0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ko-KR"/>
            </a:p>
          </c:txPr>
        </c:title>
        <c:numFmt formatCode="0_ 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196580528"/>
        <c:crossesAt val="-2"/>
        <c:crossBetween val="midCat"/>
        <c:majorUnit val="2"/>
        <c:minorUnit val="0.5"/>
      </c:valAx>
      <c:spPr>
        <a:noFill/>
        <a:ln>
          <a:noFill/>
        </a:ln>
        <a:effectLst/>
      </c:spPr>
    </c:plotArea>
    <c:legend>
      <c:legendPos val="r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</c:legendEntry>
      <c:legendEntry>
        <c:idx val="2"/>
        <c:txPr>
          <a:bodyPr rot="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</c:legendEntry>
      <c:legendEntry>
        <c:idx val="3"/>
        <c:delete val="1"/>
      </c:legendEntry>
      <c:legendEntry>
        <c:idx val="4"/>
        <c:delete val="1"/>
      </c:legendEntry>
      <c:legendEntry>
        <c:idx val="5"/>
        <c:delete val="1"/>
      </c:legendEntry>
      <c:legendEntry>
        <c:idx val="6"/>
        <c:delete val="1"/>
      </c:legendEntry>
      <c:legendEntry>
        <c:idx val="7"/>
        <c:delete val="1"/>
      </c:legendEntry>
      <c:legendEntry>
        <c:idx val="8"/>
        <c:delete val="1"/>
      </c:legendEntry>
      <c:legendEntry>
        <c:idx val="9"/>
        <c:delete val="1"/>
      </c:legendEntry>
      <c:layout>
        <c:manualLayout>
          <c:xMode val="edge"/>
          <c:yMode val="edge"/>
          <c:x val="0.82850292553610749"/>
          <c:y val="0.10315608985748366"/>
          <c:w val="0.13292814373617365"/>
          <c:h val="0.25390814325470773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ko-KR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ko-K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502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502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F69A29-49D8-408D-8F6B-5048A16E0171}" type="datetimeFigureOut">
              <a:rPr lang="ko-KR" altLang="en-US" smtClean="0"/>
              <a:t>2026-05-20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147763" y="1233488"/>
            <a:ext cx="4440237" cy="3328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73577" y="4748163"/>
            <a:ext cx="5388610" cy="388486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9371286"/>
            <a:ext cx="2918831" cy="49502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15373" y="9371286"/>
            <a:ext cx="2918831" cy="49502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FC461A-C944-42FE-866F-10EADCD54CB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88022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>
          <a:xfrm>
            <a:off x="930275" y="741363"/>
            <a:ext cx="4937125" cy="3702050"/>
          </a:xfrm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슬라이드 노트 개체 틀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US" altLang="ko-KR" sz="1200" dirty="0"/>
              </a:p>
            </p:txBody>
          </p:sp>
        </mc:Choice>
        <mc:Fallback xmlns="">
          <p:sp>
            <p:nvSpPr>
              <p:cNvPr id="3" name="슬라이드 노트 개체 틀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ko-KR" altLang="en-US" sz="1200" dirty="0"/>
                  <a:t>안녕하십니까</a:t>
                </a:r>
                <a:r>
                  <a:rPr lang="en-US" altLang="ko-KR" sz="1200" dirty="0"/>
                  <a:t>?</a:t>
                </a:r>
                <a:r>
                  <a:rPr lang="ko-KR" altLang="en-US" sz="1200" dirty="0"/>
                  <a:t> 저는 </a:t>
                </a:r>
                <a:r>
                  <a:rPr lang="en-US" altLang="ko-KR" sz="1200" dirty="0"/>
                  <a:t>UST-KISTI </a:t>
                </a:r>
                <a:r>
                  <a:rPr lang="ko-KR" altLang="en-US" sz="1200" dirty="0"/>
                  <a:t>캠퍼스에서 공부하고 있는 박기홍 학생입니다</a:t>
                </a:r>
                <a:r>
                  <a:rPr lang="en-US" altLang="ko-KR" sz="1200" dirty="0"/>
                  <a:t>.</a:t>
                </a:r>
              </a:p>
              <a:p>
                <a:r>
                  <a:rPr lang="ko-KR" altLang="en-US" sz="1200" dirty="0"/>
                  <a:t>제 발표의 주제는 </a:t>
                </a:r>
                <a:r>
                  <a:rPr lang="en-US" altLang="ko-KR" sz="1200" dirty="0"/>
                  <a:t>‘Analysis of dark photon including </a:t>
                </a:r>
                <a:r>
                  <a:rPr lang="en-US" altLang="ko-KR" sz="1200" b="0" i="0">
                    <a:latin typeface="Cambria Math" panose="02040503050406030204" pitchFamily="18" charset="0"/>
                  </a:rPr>
                  <a:t>𝑒^+ 𝑒^−→𝜇^+ 𝜇^− 𝐴^′  𝑤𝑖𝑡ℎ 𝐴^′→𝜇^+ 𝜇^−</a:t>
                </a:r>
                <a:r>
                  <a:rPr lang="en-US" altLang="ko-KR" sz="1200" dirty="0"/>
                  <a:t>’</a:t>
                </a:r>
                <a:r>
                  <a:rPr lang="ko-KR" altLang="en-US" sz="1200" dirty="0"/>
                  <a:t> 입니다</a:t>
                </a:r>
                <a:r>
                  <a:rPr lang="en-US" altLang="ko-KR" sz="1200" dirty="0"/>
                  <a:t>.</a:t>
                </a:r>
              </a:p>
              <a:p>
                <a:endParaRPr lang="en-US" altLang="ko-KR" sz="1200" dirty="0"/>
              </a:p>
              <a:p>
                <a:r>
                  <a:rPr lang="en-US" altLang="ko-KR" sz="1200" dirty="0"/>
                  <a:t>Hello</a:t>
                </a:r>
                <a:r>
                  <a:rPr lang="ko-KR" altLang="en-US" sz="1200" dirty="0"/>
                  <a:t> </a:t>
                </a:r>
                <a:r>
                  <a:rPr lang="en-US" altLang="ko-KR" sz="1200" dirty="0"/>
                  <a:t>everyone! This is Kihong Park from HEP team at UST/KISTI. </a:t>
                </a:r>
              </a:p>
              <a:p>
                <a:r>
                  <a:rPr lang="en-US" altLang="ko-KR" sz="1200" dirty="0"/>
                  <a:t>I am a master’s degree student and my advisor is </a:t>
                </a:r>
                <a:r>
                  <a:rPr lang="en-US" altLang="ko-KR" sz="1200" dirty="0" err="1"/>
                  <a:t>Kihyeon</a:t>
                </a:r>
                <a:r>
                  <a:rPr lang="en-US" altLang="ko-KR" sz="1200" dirty="0"/>
                  <a:t> Cho.</a:t>
                </a:r>
              </a:p>
              <a:p>
                <a:r>
                  <a:rPr lang="en-US" altLang="ko-KR" sz="1200" dirty="0"/>
                  <a:t>My subject of presentation is ‘e+ e- to mu+ mu- A’ , A’ -&gt; mu+ mu-’.</a:t>
                </a:r>
              </a:p>
              <a:p>
                <a:endParaRPr lang="en-US" altLang="ko-KR" sz="2000" dirty="0"/>
              </a:p>
            </p:txBody>
          </p:sp>
        </mc:Fallback>
      </mc:AlternateContent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50282AC-EA4F-4BF5-ACDE-C9170635B6EA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8488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28D67E-530C-4056-B531-A35BFCD9EC6F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01103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3D1C4-79AF-66C9-77DD-50596D0DC2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15E9D3BA-DF7A-6C85-1B69-4830398557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A83F9BC4-6F93-F5F5-7266-0243688BF4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8F104A2D-35A7-B86C-959B-B5098F6F68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28D67E-530C-4056-B531-A35BFCD9EC6F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84253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</a:rPr>
              <a:t>Daniel A. Reed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</a:rPr>
              <a:t>University of Iowa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263312-38AA-4E1E-B2B5-0F8F122B24F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+mn-ea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0413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125003-B24D-4AE8-9904-55C3E3C5A91A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70173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3F2B06-7740-48A8-B92F-C711514C92DF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0710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3F2B06-7740-48A8-B92F-C711514C92DF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21896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3F2B06-7740-48A8-B92F-C711514C92DF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169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746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53CD4C2-B111-4589-8216-4C6D56C53975}" type="slidenum">
              <a:rPr kumimoji="1" lang="en-US" altLang="ja-JP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pitchFamily="50" charset="-128"/>
                <a:cs typeface="+mn-cs"/>
              </a:rPr>
              <a:pPr marL="0" marR="0" lvl="0" indent="0" algn="r" defTabSz="917467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1" lang="en-US" altLang="ja-JP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06002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C461A-C944-42FE-866F-10EADCD54CB3}" type="slidenum">
              <a:rPr lang="ko-KR" altLang="en-US" smtClean="0"/>
              <a:t>34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49729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572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63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6681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297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431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1941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014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8406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5681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5232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5547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/>
              <a:t>마스터 부제목 스타일 편집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6075E-1A20-4185-A76F-496B99A9B18D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0514098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7BEB-3EB8-4F4B-87AA-8DBA9A252A86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91371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119F5-AAF5-4D55-B616-85FF175C63BF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826343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BCD34-22E4-4F37-83F1-D248D15CAA64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863363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6" name="내용 개체 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4FD96-F821-4374-B08B-1211441567E4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812478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184-00A6-48EA-A98F-154C35FB570D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97453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241A-E328-4E0C-9190-B947FE7A671B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764895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BE2DE-BF70-4AD7-9192-2D714671D9EE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668930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그림 개체 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D4D-909F-492A-BA30-EB86A8321812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416455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9DE3B-FDB6-4E4B-8161-1A3393D86AAF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115483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26AB2-401D-4E22-B5E7-6782ADA0C96A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367531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/>
              <a:t>마스터 부제목 스타일 편집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6075E-1A20-4185-A76F-496B99A9B18D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0094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7BEB-3EB8-4F4B-87AA-8DBA9A252A86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72942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119F5-AAF5-4D55-B616-85FF175C63BF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5051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BCD34-22E4-4F37-83F1-D248D15CAA64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9732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6" name="내용 개체 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4FD96-F821-4374-B08B-1211441567E4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1578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184-00A6-48EA-A98F-154C35FB570D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9702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241A-E328-4E0C-9190-B947FE7A671B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23838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BE2DE-BF70-4AD7-9192-2D714671D9EE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5427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그림 개체 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D4D-909F-492A-BA30-EB86A8321812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76411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9DE3B-FDB6-4E4B-8161-1A3393D86AAF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52591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26AB2-401D-4E22-B5E7-6782ADA0C96A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33001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" y="6392884"/>
            <a:ext cx="2895600" cy="457200"/>
          </a:xfrm>
          <a:prstGeom prst="rect">
            <a:avLst/>
          </a:prstGeom>
        </p:spPr>
        <p:txBody>
          <a:bodyPr lIns="80184" tIns="40092" rIns="80184" bIns="40092"/>
          <a:lstStyle>
            <a:lvl1pPr>
              <a:defRPr/>
            </a:lvl1pPr>
          </a:lstStyle>
          <a:p>
            <a:pPr defTabSz="400777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US" sz="2100">
                <a:solidFill>
                  <a:srgbClr val="0000CC"/>
                </a:solidFill>
                <a:latin typeface="Times New Roman" pitchFamily="-65" charset="0"/>
              </a:rPr>
              <a:t>Kihyeon CHO</a:t>
            </a:r>
            <a:endParaRPr lang="en-US" sz="2100" dirty="0">
              <a:solidFill>
                <a:srgbClr val="0000CC"/>
              </a:solidFill>
              <a:latin typeface="Times New Roman" pitchFamily="-65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DDA9738-B8A8-CA47-ADEC-F6BC067F680C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204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F631-CE35-4EF7-B4B4-974F189626C3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직사각형 6"/>
          <p:cNvSpPr/>
          <p:nvPr/>
        </p:nvSpPr>
        <p:spPr>
          <a:xfrm>
            <a:off x="0" y="6384385"/>
            <a:ext cx="9144000" cy="47361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/>
          <p:cNvSpPr/>
          <p:nvPr/>
        </p:nvSpPr>
        <p:spPr>
          <a:xfrm>
            <a:off x="0" y="6388993"/>
            <a:ext cx="9144000" cy="7200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TextBox 8"/>
          <p:cNvSpPr txBox="1"/>
          <p:nvPr/>
        </p:nvSpPr>
        <p:spPr>
          <a:xfrm>
            <a:off x="639178" y="6562420"/>
            <a:ext cx="218681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800" dirty="0">
                <a:solidFill>
                  <a:schemeClr val="bg1">
                    <a:lumMod val="85000"/>
                  </a:schemeClr>
                </a:solidFill>
              </a:rPr>
              <a:t>SUPERCOMPUTING</a:t>
            </a:r>
            <a:r>
              <a:rPr lang="ko-KR" altLang="en-US" sz="8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altLang="ko-KR" sz="800" dirty="0">
                <a:solidFill>
                  <a:schemeClr val="bg1">
                    <a:lumMod val="85000"/>
                  </a:schemeClr>
                </a:solidFill>
              </a:rPr>
              <a:t>EDUCATION CENTER</a:t>
            </a:r>
          </a:p>
        </p:txBody>
      </p:sp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14" y="6487842"/>
            <a:ext cx="646092" cy="360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6920826" y="6448539"/>
            <a:ext cx="21336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69B2161-5353-4324-9223-FB8E0C61D410}" type="slidenum">
              <a:rPr lang="ko-KR" altLang="en-US" smtClean="0"/>
              <a:pPr/>
              <a:t>‹#›</a:t>
            </a:fld>
            <a:endParaRPr lang="ko-KR" altLang="en-US"/>
          </a:p>
        </p:txBody>
      </p:sp>
      <p:cxnSp>
        <p:nvCxnSpPr>
          <p:cNvPr id="12" name="직선 연결선 11"/>
          <p:cNvCxnSpPr/>
          <p:nvPr userDrawn="1"/>
        </p:nvCxnSpPr>
        <p:spPr>
          <a:xfrm>
            <a:off x="506785" y="640867"/>
            <a:ext cx="7809631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60" y="183245"/>
            <a:ext cx="533400" cy="509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제목 1"/>
          <p:cNvSpPr>
            <a:spLocks noGrp="1"/>
          </p:cNvSpPr>
          <p:nvPr>
            <p:ph type="title" hasCustomPrompt="1"/>
          </p:nvPr>
        </p:nvSpPr>
        <p:spPr>
          <a:xfrm>
            <a:off x="575700" y="39228"/>
            <a:ext cx="7668708" cy="632921"/>
          </a:xfrm>
        </p:spPr>
        <p:txBody>
          <a:bodyPr>
            <a:noAutofit/>
          </a:bodyPr>
          <a:lstStyle>
            <a:lvl1pPr algn="l">
              <a:defRPr sz="3200" b="1" i="0" baseline="0">
                <a:latin typeface="Nanum Gothic" panose="020D0604000000000000" pitchFamily="34" charset="-127"/>
                <a:ea typeface="Nanum Gothic" panose="020D0604000000000000" pitchFamily="34" charset="-127"/>
              </a:defRPr>
            </a:lvl1pPr>
          </a:lstStyle>
          <a:p>
            <a:r>
              <a:rPr lang="en-US" altLang="ko-KR" dirty="0"/>
              <a:t>How are you?</a:t>
            </a:r>
            <a:endParaRPr lang="ko-KR" altLang="en-US" dirty="0"/>
          </a:p>
        </p:txBody>
      </p:sp>
      <p:sp>
        <p:nvSpPr>
          <p:cNvPr id="15" name="직사각형 14"/>
          <p:cNvSpPr/>
          <p:nvPr/>
        </p:nvSpPr>
        <p:spPr>
          <a:xfrm>
            <a:off x="0" y="6384385"/>
            <a:ext cx="9144000" cy="47361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직사각형 15"/>
          <p:cNvSpPr/>
          <p:nvPr/>
        </p:nvSpPr>
        <p:spPr>
          <a:xfrm>
            <a:off x="0" y="6388993"/>
            <a:ext cx="9144000" cy="7200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14" y="6487842"/>
            <a:ext cx="646092" cy="360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Espace réservé du contenu 2">
            <a:extLst>
              <a:ext uri="{FF2B5EF4-FFF2-40B4-BE49-F238E27FC236}">
                <a16:creationId xmlns:a16="http://schemas.microsoft.com/office/drawing/2014/main" id="{71E0C216-4256-4D2C-8B1B-6CD23FDA2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36712"/>
            <a:ext cx="8821644" cy="5383113"/>
          </a:xfrm>
        </p:spPr>
        <p:txBody>
          <a:bodyPr/>
          <a:lstStyle>
            <a:lvl1pPr marL="360363" indent="-273050">
              <a:lnSpc>
                <a:spcPct val="120000"/>
              </a:lnSpc>
              <a:spcBef>
                <a:spcPts val="500"/>
              </a:spcBef>
              <a:buClr>
                <a:srgbClr val="005000"/>
              </a:buClr>
              <a:buSzPct val="75000"/>
              <a:buFont typeface="맑은 고딕" pitchFamily="50" charset="-127"/>
              <a:buChar char="▶"/>
              <a:defRPr sz="1800" b="1" baseline="0">
                <a:latin typeface="Arial" pitchFamily="34" charset="0"/>
                <a:ea typeface="+mn-ea"/>
                <a:cs typeface="Arial" pitchFamily="34" charset="0"/>
              </a:defRPr>
            </a:lvl1pPr>
            <a:lvl2pPr marL="536575" indent="-176213">
              <a:lnSpc>
                <a:spcPct val="120000"/>
              </a:lnSpc>
              <a:spcBef>
                <a:spcPts val="500"/>
              </a:spcBef>
              <a:buClr>
                <a:srgbClr val="005000"/>
              </a:buClr>
              <a:buSzPct val="100000"/>
              <a:buFont typeface="Arial" panose="020B0604020202020204" pitchFamily="34" charset="0"/>
              <a:buChar char="‒"/>
              <a:defRPr sz="1600" b="0" baseline="0">
                <a:latin typeface="Arial" pitchFamily="34" charset="0"/>
                <a:ea typeface="+mn-ea"/>
                <a:cs typeface="Arial" pitchFamily="34" charset="0"/>
              </a:defRPr>
            </a:lvl2pPr>
            <a:lvl3pPr marL="719138" indent="-184150">
              <a:lnSpc>
                <a:spcPct val="120000"/>
              </a:lnSpc>
              <a:spcBef>
                <a:spcPts val="500"/>
              </a:spcBef>
              <a:buClr>
                <a:srgbClr val="005000"/>
              </a:buClr>
              <a:buSzPct val="40000"/>
              <a:buFont typeface="Wingdings" pitchFamily="2" charset="2"/>
              <a:buChar char="l"/>
              <a:defRPr sz="1500" b="0" baseline="0">
                <a:latin typeface="Arial" pitchFamily="34" charset="0"/>
                <a:ea typeface="+mn-ea"/>
                <a:cs typeface="Arial" pitchFamily="34" charset="0"/>
              </a:defRPr>
            </a:lvl3pPr>
            <a:lvl4pPr marL="808038" indent="-266700">
              <a:buSzPct val="60000"/>
              <a:buFont typeface="Wingdings" pitchFamily="2" charset="2"/>
              <a:buChar char="l"/>
              <a:defRPr sz="1500">
                <a:latin typeface="Arial" pitchFamily="34" charset="0"/>
                <a:cs typeface="Arial" pitchFamily="34" charset="0"/>
              </a:defRPr>
            </a:lvl4pPr>
            <a:lvl5pPr marL="1168400" indent="-266700">
              <a:defRPr sz="1400"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ko-KR" altLang="en-US" dirty="0"/>
              <a:t>마스터 텍스트 스타일을 편집합니다</a:t>
            </a:r>
          </a:p>
          <a:p>
            <a:pPr lvl="1"/>
            <a:r>
              <a:rPr lang="ko-KR" altLang="en-US" dirty="0"/>
              <a:t>둘째 수준</a:t>
            </a:r>
          </a:p>
          <a:p>
            <a:pPr lvl="2"/>
            <a:r>
              <a:rPr lang="ko-KR" altLang="en-US" dirty="0"/>
              <a:t>넷째 수</a:t>
            </a:r>
          </a:p>
        </p:txBody>
      </p:sp>
      <p:sp>
        <p:nvSpPr>
          <p:cNvPr id="23" name="슬라이드 번호 개체 틀 5">
            <a:extLst>
              <a:ext uri="{FF2B5EF4-FFF2-40B4-BE49-F238E27FC236}">
                <a16:creationId xmlns:a16="http://schemas.microsoft.com/office/drawing/2014/main" id="{E5446F43-265E-41CE-9ED8-299A19416146}"/>
              </a:ext>
            </a:extLst>
          </p:cNvPr>
          <p:cNvSpPr txBox="1">
            <a:spLocks/>
          </p:cNvSpPr>
          <p:nvPr userDrawn="1"/>
        </p:nvSpPr>
        <p:spPr>
          <a:xfrm>
            <a:off x="6921760" y="64467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8CCE32-51B7-45DC-A29E-511A1853CFB8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r>
              <a:rPr kumimoji="0" lang="ko-KR" alt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6005051"/>
      </p:ext>
    </p:extLst>
  </p:cSld>
  <p:clrMapOvr>
    <a:masterClrMapping/>
  </p:clrMapOvr>
  <p:hf hdr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74788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38"/>
            <a:ext cx="7772400" cy="1470025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220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440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2660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6881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1101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5321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9542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3762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/>
              <a:t>마스터 부제목 스타일 편집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6187603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2265025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722313" y="4406912"/>
            <a:ext cx="7772400" cy="1362075"/>
          </a:xfrm>
        </p:spPr>
        <p:txBody>
          <a:bodyPr anchor="t"/>
          <a:lstStyle>
            <a:lvl1pPr algn="l">
              <a:defRPr sz="3692" b="1" cap="all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1847">
                <a:solidFill>
                  <a:schemeClr val="tx1">
                    <a:tint val="75000"/>
                  </a:schemeClr>
                </a:solidFill>
              </a:defRPr>
            </a:lvl1pPr>
            <a:lvl2pPr marL="422031" indent="0">
              <a:buNone/>
              <a:defRPr sz="1663">
                <a:solidFill>
                  <a:schemeClr val="tx1">
                    <a:tint val="75000"/>
                  </a:schemeClr>
                </a:solidFill>
              </a:defRPr>
            </a:lvl2pPr>
            <a:lvl3pPr marL="844062" indent="0">
              <a:buNone/>
              <a:defRPr sz="1477">
                <a:solidFill>
                  <a:schemeClr val="tx1">
                    <a:tint val="75000"/>
                  </a:schemeClr>
                </a:solidFill>
              </a:defRPr>
            </a:lvl3pPr>
            <a:lvl4pPr marL="1266092" indent="0">
              <a:buNone/>
              <a:defRPr sz="1292">
                <a:solidFill>
                  <a:schemeClr val="tx1">
                    <a:tint val="75000"/>
                  </a:schemeClr>
                </a:solidFill>
              </a:defRPr>
            </a:lvl4pPr>
            <a:lvl5pPr marL="1688123" indent="0">
              <a:buNone/>
              <a:defRPr sz="1292">
                <a:solidFill>
                  <a:schemeClr val="tx1">
                    <a:tint val="75000"/>
                  </a:schemeClr>
                </a:solidFill>
              </a:defRPr>
            </a:lvl5pPr>
            <a:lvl6pPr marL="2110154" indent="0">
              <a:buNone/>
              <a:defRPr sz="1292">
                <a:solidFill>
                  <a:schemeClr val="tx1">
                    <a:tint val="75000"/>
                  </a:schemeClr>
                </a:solidFill>
              </a:defRPr>
            </a:lvl6pPr>
            <a:lvl7pPr marL="2532185" indent="0">
              <a:buNone/>
              <a:defRPr sz="1292">
                <a:solidFill>
                  <a:schemeClr val="tx1">
                    <a:tint val="75000"/>
                  </a:schemeClr>
                </a:solidFill>
              </a:defRPr>
            </a:lvl7pPr>
            <a:lvl8pPr marL="2954215" indent="0">
              <a:buNone/>
              <a:defRPr sz="1292">
                <a:solidFill>
                  <a:schemeClr val="tx1">
                    <a:tint val="75000"/>
                  </a:schemeClr>
                </a:solidFill>
              </a:defRPr>
            </a:lvl8pPr>
            <a:lvl9pPr marL="3376246" indent="0">
              <a:buNone/>
              <a:defRPr sz="129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1359993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sz="half" idx="1"/>
          </p:nvPr>
        </p:nvSpPr>
        <p:spPr>
          <a:xfrm>
            <a:off x="495302" y="1600206"/>
            <a:ext cx="4381500" cy="4525963"/>
          </a:xfrm>
        </p:spPr>
        <p:txBody>
          <a:bodyPr/>
          <a:lstStyle>
            <a:lvl1pPr>
              <a:defRPr sz="2585"/>
            </a:lvl1pPr>
            <a:lvl2pPr>
              <a:defRPr sz="2215"/>
            </a:lvl2pPr>
            <a:lvl3pPr>
              <a:defRPr sz="1847"/>
            </a:lvl3pPr>
            <a:lvl4pPr>
              <a:defRPr sz="1663"/>
            </a:lvl4pPr>
            <a:lvl5pPr>
              <a:defRPr sz="1663"/>
            </a:lvl5pPr>
            <a:lvl6pPr>
              <a:defRPr sz="1663"/>
            </a:lvl6pPr>
            <a:lvl7pPr>
              <a:defRPr sz="1663"/>
            </a:lvl7pPr>
            <a:lvl8pPr>
              <a:defRPr sz="1663"/>
            </a:lvl8pPr>
            <a:lvl9pPr>
              <a:defRPr sz="1663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5029202" y="1600206"/>
            <a:ext cx="4381500" cy="4525963"/>
          </a:xfrm>
        </p:spPr>
        <p:txBody>
          <a:bodyPr/>
          <a:lstStyle>
            <a:lvl1pPr>
              <a:defRPr sz="2585"/>
            </a:lvl1pPr>
            <a:lvl2pPr>
              <a:defRPr sz="2215"/>
            </a:lvl2pPr>
            <a:lvl3pPr>
              <a:defRPr sz="1847"/>
            </a:lvl3pPr>
            <a:lvl4pPr>
              <a:defRPr sz="1663"/>
            </a:lvl4pPr>
            <a:lvl5pPr>
              <a:defRPr sz="1663"/>
            </a:lvl5pPr>
            <a:lvl6pPr>
              <a:defRPr sz="1663"/>
            </a:lvl6pPr>
            <a:lvl7pPr>
              <a:defRPr sz="1663"/>
            </a:lvl7pPr>
            <a:lvl8pPr>
              <a:defRPr sz="1663"/>
            </a:lvl8pPr>
            <a:lvl9pPr>
              <a:defRPr sz="1663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6697469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3" y="1535113"/>
            <a:ext cx="4040188" cy="639762"/>
          </a:xfrm>
        </p:spPr>
        <p:txBody>
          <a:bodyPr anchor="b"/>
          <a:lstStyle>
            <a:lvl1pPr marL="0" indent="0">
              <a:buNone/>
              <a:defRPr sz="2215" b="1"/>
            </a:lvl1pPr>
            <a:lvl2pPr marL="422031" indent="0">
              <a:buNone/>
              <a:defRPr sz="1847" b="1"/>
            </a:lvl2pPr>
            <a:lvl3pPr marL="844062" indent="0">
              <a:buNone/>
              <a:defRPr sz="1663" b="1"/>
            </a:lvl3pPr>
            <a:lvl4pPr marL="1266092" indent="0">
              <a:buNone/>
              <a:defRPr sz="1477" b="1"/>
            </a:lvl4pPr>
            <a:lvl5pPr marL="1688123" indent="0">
              <a:buNone/>
              <a:defRPr sz="1477" b="1"/>
            </a:lvl5pPr>
            <a:lvl6pPr marL="2110154" indent="0">
              <a:buNone/>
              <a:defRPr sz="1477" b="1"/>
            </a:lvl6pPr>
            <a:lvl7pPr marL="2532185" indent="0">
              <a:buNone/>
              <a:defRPr sz="1477" b="1"/>
            </a:lvl7pPr>
            <a:lvl8pPr marL="2954215" indent="0">
              <a:buNone/>
              <a:defRPr sz="1477" b="1"/>
            </a:lvl8pPr>
            <a:lvl9pPr marL="3376246" indent="0">
              <a:buNone/>
              <a:defRPr sz="1477" b="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57203" y="2174875"/>
            <a:ext cx="4040188" cy="3951288"/>
          </a:xfrm>
        </p:spPr>
        <p:txBody>
          <a:bodyPr/>
          <a:lstStyle>
            <a:lvl1pPr>
              <a:defRPr sz="2215"/>
            </a:lvl1pPr>
            <a:lvl2pPr>
              <a:defRPr sz="1847"/>
            </a:lvl2pPr>
            <a:lvl3pPr>
              <a:defRPr sz="1663"/>
            </a:lvl3pPr>
            <a:lvl4pPr>
              <a:defRPr sz="1477"/>
            </a:lvl4pPr>
            <a:lvl5pPr>
              <a:defRPr sz="1477"/>
            </a:lvl5pPr>
            <a:lvl6pPr>
              <a:defRPr sz="1477"/>
            </a:lvl6pPr>
            <a:lvl7pPr>
              <a:defRPr sz="1477"/>
            </a:lvl7pPr>
            <a:lvl8pPr>
              <a:defRPr sz="1477"/>
            </a:lvl8pPr>
            <a:lvl9pPr>
              <a:defRPr sz="1477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6" cy="639762"/>
          </a:xfrm>
        </p:spPr>
        <p:txBody>
          <a:bodyPr anchor="b"/>
          <a:lstStyle>
            <a:lvl1pPr marL="0" indent="0">
              <a:buNone/>
              <a:defRPr sz="2215" b="1"/>
            </a:lvl1pPr>
            <a:lvl2pPr marL="422031" indent="0">
              <a:buNone/>
              <a:defRPr sz="1847" b="1"/>
            </a:lvl2pPr>
            <a:lvl3pPr marL="844062" indent="0">
              <a:buNone/>
              <a:defRPr sz="1663" b="1"/>
            </a:lvl3pPr>
            <a:lvl4pPr marL="1266092" indent="0">
              <a:buNone/>
              <a:defRPr sz="1477" b="1"/>
            </a:lvl4pPr>
            <a:lvl5pPr marL="1688123" indent="0">
              <a:buNone/>
              <a:defRPr sz="1477" b="1"/>
            </a:lvl5pPr>
            <a:lvl6pPr marL="2110154" indent="0">
              <a:buNone/>
              <a:defRPr sz="1477" b="1"/>
            </a:lvl6pPr>
            <a:lvl7pPr marL="2532185" indent="0">
              <a:buNone/>
              <a:defRPr sz="1477" b="1"/>
            </a:lvl7pPr>
            <a:lvl8pPr marL="2954215" indent="0">
              <a:buNone/>
              <a:defRPr sz="1477" b="1"/>
            </a:lvl8pPr>
            <a:lvl9pPr marL="3376246" indent="0">
              <a:buNone/>
              <a:defRPr sz="1477" b="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6" name="내용 개체 틀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6" cy="3951288"/>
          </a:xfrm>
        </p:spPr>
        <p:txBody>
          <a:bodyPr/>
          <a:lstStyle>
            <a:lvl1pPr>
              <a:defRPr sz="2215"/>
            </a:lvl1pPr>
            <a:lvl2pPr>
              <a:defRPr sz="1847"/>
            </a:lvl2pPr>
            <a:lvl3pPr>
              <a:defRPr sz="1663"/>
            </a:lvl3pPr>
            <a:lvl4pPr>
              <a:defRPr sz="1477"/>
            </a:lvl4pPr>
            <a:lvl5pPr>
              <a:defRPr sz="1477"/>
            </a:lvl5pPr>
            <a:lvl6pPr>
              <a:defRPr sz="1477"/>
            </a:lvl6pPr>
            <a:lvl7pPr>
              <a:defRPr sz="1477"/>
            </a:lvl7pPr>
            <a:lvl8pPr>
              <a:defRPr sz="1477"/>
            </a:lvl8pPr>
            <a:lvl9pPr>
              <a:defRPr sz="1477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033405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960357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2404017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57205" y="273050"/>
            <a:ext cx="3008313" cy="1162050"/>
          </a:xfrm>
        </p:spPr>
        <p:txBody>
          <a:bodyPr anchor="b"/>
          <a:lstStyle>
            <a:lvl1pPr algn="l">
              <a:defRPr sz="1847" b="1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3575056" y="273063"/>
            <a:ext cx="5111749" cy="5853113"/>
          </a:xfrm>
        </p:spPr>
        <p:txBody>
          <a:bodyPr/>
          <a:lstStyle>
            <a:lvl1pPr>
              <a:defRPr sz="2955"/>
            </a:lvl1pPr>
            <a:lvl2pPr>
              <a:defRPr sz="2585"/>
            </a:lvl2pPr>
            <a:lvl3pPr>
              <a:defRPr sz="2215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457205" y="1435103"/>
            <a:ext cx="3008313" cy="4691063"/>
          </a:xfrm>
        </p:spPr>
        <p:txBody>
          <a:bodyPr/>
          <a:lstStyle>
            <a:lvl1pPr marL="0" indent="0">
              <a:buNone/>
              <a:defRPr sz="1292"/>
            </a:lvl1pPr>
            <a:lvl2pPr marL="422031" indent="0">
              <a:buNone/>
              <a:defRPr sz="1108"/>
            </a:lvl2pPr>
            <a:lvl3pPr marL="844062" indent="0">
              <a:buNone/>
              <a:defRPr sz="923"/>
            </a:lvl3pPr>
            <a:lvl4pPr marL="1266092" indent="0">
              <a:buNone/>
              <a:defRPr sz="831"/>
            </a:lvl4pPr>
            <a:lvl5pPr marL="1688123" indent="0">
              <a:buNone/>
              <a:defRPr sz="831"/>
            </a:lvl5pPr>
            <a:lvl6pPr marL="2110154" indent="0">
              <a:buNone/>
              <a:defRPr sz="831"/>
            </a:lvl6pPr>
            <a:lvl7pPr marL="2532185" indent="0">
              <a:buNone/>
              <a:defRPr sz="831"/>
            </a:lvl7pPr>
            <a:lvl8pPr marL="2954215" indent="0">
              <a:buNone/>
              <a:defRPr sz="831"/>
            </a:lvl8pPr>
            <a:lvl9pPr marL="3376246" indent="0">
              <a:buNone/>
              <a:defRPr sz="83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825942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847" b="1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그림 개체 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955"/>
            </a:lvl1pPr>
            <a:lvl2pPr marL="422031" indent="0">
              <a:buNone/>
              <a:defRPr sz="2585"/>
            </a:lvl2pPr>
            <a:lvl3pPr marL="844062" indent="0">
              <a:buNone/>
              <a:defRPr sz="2215"/>
            </a:lvl3pPr>
            <a:lvl4pPr marL="1266092" indent="0">
              <a:buNone/>
              <a:defRPr sz="1847"/>
            </a:lvl4pPr>
            <a:lvl5pPr marL="1688123" indent="0">
              <a:buNone/>
              <a:defRPr sz="1847"/>
            </a:lvl5pPr>
            <a:lvl6pPr marL="2110154" indent="0">
              <a:buNone/>
              <a:defRPr sz="1847"/>
            </a:lvl6pPr>
            <a:lvl7pPr marL="2532185" indent="0">
              <a:buNone/>
              <a:defRPr sz="1847"/>
            </a:lvl7pPr>
            <a:lvl8pPr marL="2954215" indent="0">
              <a:buNone/>
              <a:defRPr sz="1847"/>
            </a:lvl8pPr>
            <a:lvl9pPr marL="3376246" indent="0">
              <a:buNone/>
              <a:defRPr sz="1847"/>
            </a:lvl9pPr>
          </a:lstStyle>
          <a:p>
            <a:endParaRPr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292"/>
            </a:lvl1pPr>
            <a:lvl2pPr marL="422031" indent="0">
              <a:buNone/>
              <a:defRPr sz="1108"/>
            </a:lvl2pPr>
            <a:lvl3pPr marL="844062" indent="0">
              <a:buNone/>
              <a:defRPr sz="923"/>
            </a:lvl3pPr>
            <a:lvl4pPr marL="1266092" indent="0">
              <a:buNone/>
              <a:defRPr sz="831"/>
            </a:lvl4pPr>
            <a:lvl5pPr marL="1688123" indent="0">
              <a:buNone/>
              <a:defRPr sz="831"/>
            </a:lvl5pPr>
            <a:lvl6pPr marL="2110154" indent="0">
              <a:buNone/>
              <a:defRPr sz="831"/>
            </a:lvl6pPr>
            <a:lvl7pPr marL="2532185" indent="0">
              <a:buNone/>
              <a:defRPr sz="831"/>
            </a:lvl7pPr>
            <a:lvl8pPr marL="2954215" indent="0">
              <a:buNone/>
              <a:defRPr sz="831"/>
            </a:lvl8pPr>
            <a:lvl9pPr marL="3376246" indent="0">
              <a:buNone/>
              <a:defRPr sz="83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6603428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3984445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7181850" y="274651"/>
            <a:ext cx="2228850" cy="5851525"/>
          </a:xfrm>
        </p:spPr>
        <p:txBody>
          <a:bodyPr vert="eaVert"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95303" y="274651"/>
            <a:ext cx="6534150" cy="5851525"/>
          </a:xfrm>
        </p:spPr>
        <p:txBody>
          <a:bodyPr vert="eaVert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29699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slideLayout" Target="../slideLayouts/slideLayout46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4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3429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3429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buFont typeface="Arial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ct val="20000"/>
        </a:spcBef>
        <a:buFont typeface="Arial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ct val="20000"/>
        </a:spcBef>
        <a:buFont typeface="Arial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454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3A540-D624-4081-B69F-562A14AA6D5C}" type="datetime1">
              <a:rPr lang="ko-KR" altLang="en-US" smtClean="0"/>
              <a:pPr/>
              <a:t>2026-05-20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altLang="ko-KR"/>
              <a:t>Kihyeon CHO</a:t>
            </a:r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2FA14-3C7C-48F7-83ED-24E42A372AD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10270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hf hdr="0" ftr="0" dt="0"/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3A540-D624-4081-B69F-562A14AA6D5C}" type="datetime1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2026-05-20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altLang="ko-KR">
                <a:solidFill>
                  <a:prstClr val="black">
                    <a:tint val="75000"/>
                  </a:prstClr>
                </a:solidFill>
              </a:rPr>
              <a:t>Kihyeon CHO</a:t>
            </a:r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441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8" r:id="rId13"/>
    <p:sldLayoutId id="2147483803" r:id="rId14"/>
  </p:sldLayoutIdLst>
  <p:hf hdr="0" ftr="0" dt="0"/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6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6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6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55C5D-7AFF-4198-9430-42E55FB378E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73898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hf hdr="0" ftr="0" dt="0"/>
  <p:txStyles>
    <p:titleStyle>
      <a:lvl1pPr algn="ctr" defTabSz="844062" rtl="0" eaLnBrk="1" latinLnBrk="1" hangingPunct="1">
        <a:spcBef>
          <a:spcPct val="0"/>
        </a:spcBef>
        <a:buNone/>
        <a:defRPr sz="406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16523" indent="-316523" algn="l" defTabSz="844062" rtl="0" eaLnBrk="1" latinLnBrk="1" hangingPunct="1">
        <a:spcBef>
          <a:spcPct val="20000"/>
        </a:spcBef>
        <a:buFont typeface="Arial" panose="020B0604020202020204" pitchFamily="34" charset="0"/>
        <a:buChar char="•"/>
        <a:defRPr sz="2955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63769" algn="l" defTabSz="844062" rtl="0" eaLnBrk="1" latinLnBrk="1" hangingPunct="1">
        <a:spcBef>
          <a:spcPct val="20000"/>
        </a:spcBef>
        <a:buFont typeface="Arial" panose="020B0604020202020204" pitchFamily="34" charset="0"/>
        <a:buChar char="–"/>
        <a:defRPr sz="2585" kern="1200">
          <a:solidFill>
            <a:schemeClr val="tx1"/>
          </a:solidFill>
          <a:latin typeface="+mn-lt"/>
          <a:ea typeface="+mn-ea"/>
          <a:cs typeface="+mn-cs"/>
        </a:defRPr>
      </a:lvl2pPr>
      <a:lvl3pPr marL="1055076" indent="-211016" algn="l" defTabSz="844062" rtl="0" eaLnBrk="1" latinLnBrk="1" hangingPunct="1">
        <a:spcBef>
          <a:spcPct val="20000"/>
        </a:spcBef>
        <a:buFont typeface="Arial" panose="020B0604020202020204" pitchFamily="34" charset="0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3pPr>
      <a:lvl4pPr marL="1477108" indent="-211016" algn="l" defTabSz="844062" rtl="0" eaLnBrk="1" latinLnBrk="1" hangingPunct="1">
        <a:spcBef>
          <a:spcPct val="20000"/>
        </a:spcBef>
        <a:buFont typeface="Arial" panose="020B0604020202020204" pitchFamily="34" charset="0"/>
        <a:buChar char="–"/>
        <a:defRPr sz="1847" kern="1200">
          <a:solidFill>
            <a:schemeClr val="tx1"/>
          </a:solidFill>
          <a:latin typeface="+mn-lt"/>
          <a:ea typeface="+mn-ea"/>
          <a:cs typeface="+mn-cs"/>
        </a:defRPr>
      </a:lvl4pPr>
      <a:lvl5pPr marL="1899139" indent="-211016" algn="l" defTabSz="844062" rtl="0" eaLnBrk="1" latinLnBrk="1" hangingPunct="1">
        <a:spcBef>
          <a:spcPct val="20000"/>
        </a:spcBef>
        <a:buFont typeface="Arial" panose="020B0604020202020204" pitchFamily="34" charset="0"/>
        <a:buChar char="»"/>
        <a:defRPr sz="1847" kern="1200">
          <a:solidFill>
            <a:schemeClr val="tx1"/>
          </a:solidFill>
          <a:latin typeface="+mn-lt"/>
          <a:ea typeface="+mn-ea"/>
          <a:cs typeface="+mn-cs"/>
        </a:defRPr>
      </a:lvl5pPr>
      <a:lvl6pPr marL="2321169" indent="-211016" algn="l" defTabSz="844062" rtl="0" eaLnBrk="1" latinLnBrk="1" hangingPunct="1">
        <a:spcBef>
          <a:spcPct val="20000"/>
        </a:spcBef>
        <a:buFont typeface="Arial" panose="020B0604020202020204" pitchFamily="34" charset="0"/>
        <a:buChar char="•"/>
        <a:defRPr sz="1847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1" indent="-211016" algn="l" defTabSz="844062" rtl="0" eaLnBrk="1" latinLnBrk="1" hangingPunct="1">
        <a:spcBef>
          <a:spcPct val="20000"/>
        </a:spcBef>
        <a:buFont typeface="Arial" panose="020B0604020202020204" pitchFamily="34" charset="0"/>
        <a:buChar char="•"/>
        <a:defRPr sz="1847" kern="1200">
          <a:solidFill>
            <a:schemeClr val="tx1"/>
          </a:solidFill>
          <a:latin typeface="+mn-lt"/>
          <a:ea typeface="+mn-ea"/>
          <a:cs typeface="+mn-cs"/>
        </a:defRPr>
      </a:lvl7pPr>
      <a:lvl8pPr marL="3165232" indent="-211016" algn="l" defTabSz="844062" rtl="0" eaLnBrk="1" latinLnBrk="1" hangingPunct="1">
        <a:spcBef>
          <a:spcPct val="20000"/>
        </a:spcBef>
        <a:buFont typeface="Arial" panose="020B0604020202020204" pitchFamily="34" charset="0"/>
        <a:buChar char="•"/>
        <a:defRPr sz="1847" kern="1200">
          <a:solidFill>
            <a:schemeClr val="tx1"/>
          </a:solidFill>
          <a:latin typeface="+mn-lt"/>
          <a:ea typeface="+mn-ea"/>
          <a:cs typeface="+mn-cs"/>
        </a:defRPr>
      </a:lvl8pPr>
      <a:lvl9pPr marL="3587261" indent="-211016" algn="l" defTabSz="844062" rtl="0" eaLnBrk="1" latinLnBrk="1" hangingPunct="1">
        <a:spcBef>
          <a:spcPct val="20000"/>
        </a:spcBef>
        <a:buFont typeface="Arial" panose="020B0604020202020204" pitchFamily="34" charset="0"/>
        <a:buChar char="•"/>
        <a:defRPr sz="184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1pPr>
      <a:lvl2pPr marL="422031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2pPr>
      <a:lvl3pPr marL="844062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3pPr>
      <a:lvl4pPr marL="1266092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4pPr>
      <a:lvl5pPr marL="1688123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5pPr>
      <a:lvl6pPr marL="2110154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6pPr>
      <a:lvl7pPr marL="2532185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7pPr>
      <a:lvl8pPr marL="2954215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8pPr>
      <a:lvl9pPr marL="3376246" algn="l" defTabSz="844062" rtl="0" eaLnBrk="1" latinLnBrk="1" hangingPunct="1">
        <a:defRPr sz="16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file:///C:\Documents%20and%20Settings\cho\My%20Documents\spring2004\collo\jiggle_animation.gif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4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e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jpeg"/><Relationship Id="rId3" Type="http://schemas.openxmlformats.org/officeDocument/2006/relationships/image" Target="../media/image28.gif"/><Relationship Id="rId7" Type="http://schemas.openxmlformats.org/officeDocument/2006/relationships/image" Target="../media/image32.jpe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31.png"/><Relationship Id="rId11" Type="http://schemas.openxmlformats.org/officeDocument/2006/relationships/image" Target="../media/image36.jpe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0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image" Target="../media/image55.png"/><Relationship Id="rId3" Type="http://schemas.openxmlformats.org/officeDocument/2006/relationships/video" Target="NULL" TargetMode="External"/><Relationship Id="rId7" Type="http://schemas.openxmlformats.org/officeDocument/2006/relationships/video" Target="../media/media4.mp4"/><Relationship Id="rId12" Type="http://schemas.openxmlformats.org/officeDocument/2006/relationships/image" Target="../media/image54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microsoft.com/office/2007/relationships/media" Target="../media/media4.mp4"/><Relationship Id="rId11" Type="http://schemas.openxmlformats.org/officeDocument/2006/relationships/image" Target="../media/image53.gif"/><Relationship Id="rId5" Type="http://schemas.microsoft.com/office/2007/relationships/media" Target="../media/media3.mov"/><Relationship Id="rId10" Type="http://schemas.openxmlformats.org/officeDocument/2006/relationships/image" Target="../media/image52.png"/><Relationship Id="rId4" Type="http://schemas.microsoft.com/office/2007/relationships/media" Target="../media/media2.wmv"/><Relationship Id="rId9" Type="http://schemas.openxmlformats.org/officeDocument/2006/relationships/notesSlide" Target="../notesSlides/notesSlide9.xml"/><Relationship Id="rId14" Type="http://schemas.openxmlformats.org/officeDocument/2006/relationships/image" Target="../media/image56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175382" y="2097395"/>
            <a:ext cx="8793249" cy="1255328"/>
          </a:xfrm>
        </p:spPr>
        <p:txBody>
          <a:bodyPr>
            <a:noAutofit/>
          </a:bodyPr>
          <a:lstStyle/>
          <a:p>
            <a:r>
              <a:rPr lang="en-US" altLang="ko-KR" sz="3200" dirty="0">
                <a:solidFill>
                  <a:prstClr val="black"/>
                </a:solidFill>
                <a:latin typeface="Calibri"/>
              </a:rPr>
              <a:t>Prospects for RAON  Experiments with KISTI-6 Supercomputer</a:t>
            </a:r>
            <a:endParaRPr lang="ko-KR" altLang="en-US" sz="2727" dirty="0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904896" y="3654394"/>
            <a:ext cx="7997027" cy="2093081"/>
          </a:xfrm>
        </p:spPr>
        <p:txBody>
          <a:bodyPr>
            <a:normAutofit fontScale="77500" lnSpcReduction="20000"/>
          </a:bodyPr>
          <a:lstStyle/>
          <a:p>
            <a:r>
              <a:rPr lang="en-US" altLang="ko-KR" sz="3400" dirty="0">
                <a:solidFill>
                  <a:schemeClr val="tx1"/>
                </a:solidFill>
              </a:rPr>
              <a:t>2026. 5. 21</a:t>
            </a:r>
          </a:p>
          <a:p>
            <a:endParaRPr lang="en-US" altLang="ko-KR" sz="2471" dirty="0"/>
          </a:p>
          <a:p>
            <a:endParaRPr lang="en-US" altLang="ko-KR" sz="2471" dirty="0"/>
          </a:p>
          <a:p>
            <a:r>
              <a:rPr lang="en-US" altLang="ko-KR" sz="3800" dirty="0">
                <a:solidFill>
                  <a:schemeClr val="tx1"/>
                </a:solidFill>
              </a:rPr>
              <a:t>Kihyeon Cho</a:t>
            </a:r>
            <a:endParaRPr lang="en-US" altLang="ko-KR" sz="2899" dirty="0">
              <a:solidFill>
                <a:schemeClr val="tx1"/>
              </a:solidFill>
            </a:endParaRPr>
          </a:p>
          <a:p>
            <a:r>
              <a:rPr lang="en-US" altLang="ko-KR" sz="2899" dirty="0">
                <a:solidFill>
                  <a:schemeClr val="tx1"/>
                </a:solidFill>
              </a:rPr>
              <a:t>Korea Institute of Science and Technology Information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0605913C-7D02-FD4C-A7C4-79DEA7CB7F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8344" y="181259"/>
            <a:ext cx="1362093" cy="7016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43CDF00-D260-E149-8ED4-43612BBD5B67}"/>
              </a:ext>
            </a:extLst>
          </p:cNvPr>
          <p:cNvSpPr txBox="1"/>
          <p:nvPr/>
        </p:nvSpPr>
        <p:spPr>
          <a:xfrm>
            <a:off x="323528" y="246401"/>
            <a:ext cx="6877372" cy="511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1363" b="1" dirty="0">
                <a:solidFill>
                  <a:prstClr val="black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CPNR-OMEG Joint Workshop on Neutrino, Nuclear, and Nuclear Astrophysics</a:t>
            </a:r>
            <a:endParaRPr lang="en-US" altLang="ko-KR" sz="1363" dirty="0">
              <a:solidFill>
                <a:prstClr val="black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1363" dirty="0">
                <a:solidFill>
                  <a:prstClr val="black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2026. 5. 21~23, </a:t>
            </a:r>
            <a:r>
              <a:rPr lang="ko-KR" altLang="en-US" sz="1363" dirty="0">
                <a:solidFill>
                  <a:prstClr val="black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전남대</a:t>
            </a:r>
            <a:endParaRPr kumimoji="0" lang="ko-KR" altLang="en-US" sz="1363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A88672-09B9-4341-88A7-A31AE86CEE3A}"/>
              </a:ext>
            </a:extLst>
          </p:cNvPr>
          <p:cNvSpPr txBox="1"/>
          <p:nvPr/>
        </p:nvSpPr>
        <p:spPr>
          <a:xfrm>
            <a:off x="2001357" y="6144613"/>
            <a:ext cx="566698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ko-KR" sz="1200" b="0" i="0" dirty="0" err="1">
                <a:solidFill>
                  <a:srgbClr val="222222"/>
                </a:solidFill>
                <a:effectLst/>
                <a:highlight>
                  <a:srgbClr val="FFFF00"/>
                </a:highlight>
                <a:latin typeface="Merriweather Sans" pitchFamily="2" charset="0"/>
              </a:rPr>
              <a:t>Kihyeon</a:t>
            </a:r>
            <a:r>
              <a:rPr lang="en-US" altLang="ko-KR" sz="1200" b="0" i="0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Merriweather Sans" pitchFamily="2" charset="0"/>
              </a:rPr>
              <a:t> Cho, JKPS (2026). https://doi.org/10.1007/s40042-026-01625-5</a:t>
            </a:r>
            <a:endParaRPr lang="ko-KR" altLang="en-US" sz="1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37684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ko-KR" dirty="0"/>
              <a:t>Contents</a:t>
            </a:r>
            <a:endParaRPr lang="ko-KR" altLang="en-US" dirty="0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446314" y="2209800"/>
            <a:ext cx="8458200" cy="4525963"/>
          </a:xfrm>
        </p:spPr>
        <p:txBody>
          <a:bodyPr/>
          <a:lstStyle/>
          <a:p>
            <a:pPr marL="0" indent="0">
              <a:buNone/>
            </a:pPr>
            <a:r>
              <a:rPr lang="en-US" altLang="ko-KR" dirty="0"/>
              <a:t>For RAON Experiments:</a:t>
            </a:r>
          </a:p>
          <a:p>
            <a:pPr marL="971550" lvl="1" indent="-571500">
              <a:buFont typeface="+mj-lt"/>
              <a:buAutoNum type="romanUcPeriod"/>
            </a:pPr>
            <a:r>
              <a:rPr lang="en-US" altLang="ko-KR" dirty="0"/>
              <a:t>Why large scale computers?</a:t>
            </a:r>
          </a:p>
          <a:p>
            <a:pPr marL="914400" lvl="1" indent="-514350">
              <a:buFont typeface="+mj-lt"/>
              <a:buAutoNum type="romanUcPeriod"/>
            </a:pPr>
            <a:r>
              <a:rPr lang="en-US" altLang="ko-KR" dirty="0"/>
              <a:t>KISTI-5 supercomputer</a:t>
            </a:r>
          </a:p>
          <a:p>
            <a:pPr marL="914400" lvl="1" indent="-514350">
              <a:buFont typeface="+mj-lt"/>
              <a:buAutoNum type="romanUcPeriod"/>
            </a:pPr>
            <a:r>
              <a:rPr lang="en-US" altLang="ko-KR" dirty="0"/>
              <a:t>KISTI-6 supercomputer</a:t>
            </a:r>
          </a:p>
          <a:p>
            <a:pPr marL="914400" lvl="1" indent="-514350">
              <a:buFont typeface="+mj-lt"/>
              <a:buAutoNum type="romanUcPeriod"/>
            </a:pPr>
            <a:r>
              <a:rPr lang="en-US" altLang="ko-KR" dirty="0"/>
              <a:t>Policy Proposal</a:t>
            </a:r>
          </a:p>
          <a:p>
            <a:endParaRPr lang="ko-KR" altLang="en-US" dirty="0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8549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8502639-9C30-4589-9251-97DA9966D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06443"/>
            <a:ext cx="7886700" cy="1325563"/>
          </a:xfrm>
          <a:solidFill>
            <a:srgbClr val="0070C0"/>
          </a:solidFill>
        </p:spPr>
        <p:txBody>
          <a:bodyPr>
            <a:normAutofit/>
          </a:bodyPr>
          <a:lstStyle/>
          <a:p>
            <a:pPr algn="ctr"/>
            <a:r>
              <a:rPr lang="en-US" altLang="ko-KR" sz="4000" b="1" dirty="0">
                <a:solidFill>
                  <a:schemeClr val="bg1"/>
                </a:solidFill>
                <a:latin typeface="+mj-ea"/>
              </a:rPr>
              <a:t>I. Why large scale computers?</a:t>
            </a:r>
            <a:endParaRPr lang="ko-KR" altLang="en-US" sz="4000" b="1" dirty="0">
              <a:solidFill>
                <a:schemeClr val="bg1"/>
              </a:solidFill>
              <a:latin typeface="+mj-ea"/>
            </a:endParaRP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4EB2C32-96C4-4B10-9663-00B2F782D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ABBD16-9FC1-47E4-BE85-E55C2C10A875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8366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B7BC40BC-73F1-4448-B0FB-7A91F1C6B4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1209075"/>
            <a:ext cx="5362700" cy="2308606"/>
          </a:xfrm>
          <a:prstGeom prst="rect">
            <a:avLst/>
          </a:prstGeom>
        </p:spPr>
      </p:pic>
      <p:sp>
        <p:nvSpPr>
          <p:cNvPr id="6" name="화살표: 왼쪽/오른쪽 5">
            <a:extLst>
              <a:ext uri="{FF2B5EF4-FFF2-40B4-BE49-F238E27FC236}">
                <a16:creationId xmlns:a16="http://schemas.microsoft.com/office/drawing/2014/main" id="{D7148E19-FC7A-44BD-91FE-81D2B3CEC90C}"/>
              </a:ext>
            </a:extLst>
          </p:cNvPr>
          <p:cNvSpPr/>
          <p:nvPr/>
        </p:nvSpPr>
        <p:spPr>
          <a:xfrm>
            <a:off x="3556968" y="3394711"/>
            <a:ext cx="1205532" cy="34289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B5BB93-0F8C-4A4E-AF91-7C3875B6D902}"/>
              </a:ext>
            </a:extLst>
          </p:cNvPr>
          <p:cNvSpPr txBox="1"/>
          <p:nvPr/>
        </p:nvSpPr>
        <p:spPr>
          <a:xfrm>
            <a:off x="3456914" y="3088177"/>
            <a:ext cx="1266565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~10</a:t>
            </a:r>
            <a:r>
              <a:rPr kumimoji="0" lang="en-US" altLang="ko-KR" sz="135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-14</a:t>
            </a:r>
            <a:r>
              <a:rPr kumimoji="0" lang="en-US" altLang="ko-KR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meters</a:t>
            </a: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9D08A22A-B02E-4AE5-BE73-638B2D257F8E}"/>
              </a:ext>
            </a:extLst>
          </p:cNvPr>
          <p:cNvSpPr/>
          <p:nvPr/>
        </p:nvSpPr>
        <p:spPr>
          <a:xfrm>
            <a:off x="3184154" y="3593109"/>
            <a:ext cx="2222083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35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10</a:t>
            </a:r>
            <a:r>
              <a:rPr kumimoji="0" lang="en-US" altLang="ko-KR" sz="1350" b="1" i="0" u="none" strike="noStrike" kern="1200" cap="none" spc="0" normalizeH="0" baseline="3000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17</a:t>
            </a:r>
            <a:r>
              <a:rPr kumimoji="0" lang="en-US" altLang="ko-KR" sz="135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kg/m</a:t>
            </a:r>
            <a:r>
              <a:rPr kumimoji="0" lang="en-US" altLang="ko-KR" sz="1350" b="1" i="0" u="none" strike="noStrike" kern="1200" cap="none" spc="0" normalizeH="0" baseline="3000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3</a:t>
            </a:r>
            <a:r>
              <a:rPr kumimoji="0" lang="en-US" altLang="ko-KR" sz="135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  <a:r>
              <a:rPr kumimoji="0" lang="en-US" altLang="ko-KR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; 5500 kg/m</a:t>
            </a:r>
            <a:r>
              <a:rPr kumimoji="0" lang="en-US" altLang="ko-KR" sz="135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3</a:t>
            </a:r>
            <a:r>
              <a:rPr kumimoji="0" lang="en-US" altLang="ko-KR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9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ko-KR" dirty="0"/>
              <a:t>Fundamental Questions</a:t>
            </a:r>
            <a:endParaRPr kumimoji="1" lang="ko-KR" altLang="en-US" dirty="0"/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6DDA9CEB-AE85-49F6-8621-82CF15A57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964225"/>
            <a:ext cx="8915400" cy="2741376"/>
          </a:xfrm>
        </p:spPr>
        <p:txBody>
          <a:bodyPr/>
          <a:lstStyle/>
          <a:p>
            <a:r>
              <a:rPr lang="en-US" altLang="ko-KR" sz="2400" dirty="0"/>
              <a:t>Why do we need large-scale computers in particle physics?</a:t>
            </a:r>
          </a:p>
          <a:p>
            <a:pPr lvl="1"/>
            <a:r>
              <a:rPr lang="en-US" altLang="ko-KR" sz="2000" dirty="0"/>
              <a:t>Fundamental interactions occur at femtometer scales.</a:t>
            </a:r>
          </a:p>
          <a:p>
            <a:pPr lvl="1"/>
            <a:r>
              <a:rPr lang="en-US" altLang="ko-KR" sz="2000" dirty="0"/>
              <a:t>Experiments observe macroscopic detector signals.</a:t>
            </a:r>
          </a:p>
          <a:p>
            <a:pPr lvl="1"/>
            <a:r>
              <a:rPr lang="en-US" altLang="ko-KR" sz="2000" dirty="0"/>
              <a:t>Direct observation of the microscopic process is impossible.</a:t>
            </a:r>
          </a:p>
          <a:p>
            <a:pPr lvl="1"/>
            <a:r>
              <a:rPr lang="en-US" altLang="ko-KR" sz="2000" dirty="0"/>
              <a:t>Simulation is the only bridge.</a:t>
            </a:r>
          </a:p>
          <a:p>
            <a:pPr lvl="1"/>
            <a:endParaRPr lang="en-US" altLang="ko-KR" sz="2000" dirty="0"/>
          </a:p>
          <a:p>
            <a:pPr>
              <a:buFont typeface="Symbol" panose="05050102010706020507" pitchFamily="18" charset="2"/>
              <a:buChar char="Þ"/>
            </a:pPr>
            <a:r>
              <a:rPr lang="en-US" altLang="ko-KR" sz="2400" dirty="0"/>
              <a:t>Supercomputing is not optional, it is part of the experiment.</a:t>
            </a:r>
          </a:p>
          <a:p>
            <a:pPr lvl="1"/>
            <a:endParaRPr lang="ko-KR" altLang="en-US" sz="2000" dirty="0"/>
          </a:p>
        </p:txBody>
      </p:sp>
      <p:pic>
        <p:nvPicPr>
          <p:cNvPr id="13" name="Picture 7" descr="jiggle_animation">
            <a:hlinkClick r:id="rId3" action="ppaction://program"/>
            <a:extLst>
              <a:ext uri="{FF2B5EF4-FFF2-40B4-BE49-F238E27FC236}">
                <a16:creationId xmlns:a16="http://schemas.microsoft.com/office/drawing/2014/main" id="{1F66FBBD-B107-4DF8-BED6-549B0A35A5A6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069" y="1798957"/>
            <a:ext cx="1630044" cy="1630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1539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내용 개체 틀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3724" y="685801"/>
            <a:ext cx="7607211" cy="5594226"/>
          </a:xfrm>
          <a:prstGeom prst="rect">
            <a:avLst/>
          </a:prstGeom>
        </p:spPr>
      </p:pic>
      <p:sp>
        <p:nvSpPr>
          <p:cNvPr id="7" name="오른쪽 중괄호 6"/>
          <p:cNvSpPr/>
          <p:nvPr/>
        </p:nvSpPr>
        <p:spPr>
          <a:xfrm>
            <a:off x="7737231" y="2936631"/>
            <a:ext cx="422031" cy="3024554"/>
          </a:xfrm>
          <a:prstGeom prst="rightBrac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662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077200" y="4146998"/>
            <a:ext cx="734496" cy="6038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108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Ab initio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108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Nuclear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108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Theory</a:t>
            </a:r>
            <a:endParaRPr kumimoji="0" lang="ko-KR" altLang="en-US" sz="110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" name="직사각형 2">
            <a:extLst>
              <a:ext uri="{FF2B5EF4-FFF2-40B4-BE49-F238E27FC236}">
                <a16:creationId xmlns:a16="http://schemas.microsoft.com/office/drawing/2014/main" id="{68BFED42-93F3-4199-9F57-814707AFA1CE}"/>
              </a:ext>
            </a:extLst>
          </p:cNvPr>
          <p:cNvSpPr/>
          <p:nvPr/>
        </p:nvSpPr>
        <p:spPr>
          <a:xfrm>
            <a:off x="677708" y="3270524"/>
            <a:ext cx="7239000" cy="191107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9" name="제목 1">
            <a:extLst>
              <a:ext uri="{FF2B5EF4-FFF2-40B4-BE49-F238E27FC236}">
                <a16:creationId xmlns:a16="http://schemas.microsoft.com/office/drawing/2014/main" id="{7403AE52-13EF-48CB-B4BE-1799D4076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991600" cy="11430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altLang="ko-KR" dirty="0"/>
              <a:t>Effective Field Theory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694112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8502639-9C30-4589-9251-97DA9966D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06443"/>
            <a:ext cx="7886700" cy="1325563"/>
          </a:xfrm>
          <a:solidFill>
            <a:srgbClr val="0070C0"/>
          </a:solidFill>
        </p:spPr>
        <p:txBody>
          <a:bodyPr>
            <a:normAutofit/>
          </a:bodyPr>
          <a:lstStyle/>
          <a:p>
            <a:pPr algn="ctr"/>
            <a:r>
              <a:rPr lang="en-US" altLang="ko-KR" sz="4000" b="1" dirty="0">
                <a:solidFill>
                  <a:schemeClr val="bg1"/>
                </a:solidFill>
                <a:latin typeface="+mj-ea"/>
              </a:rPr>
              <a:t>II. KISTI-5 supercomputer</a:t>
            </a:r>
            <a:endParaRPr lang="ko-KR" altLang="en-US" sz="4000" b="1" dirty="0">
              <a:solidFill>
                <a:schemeClr val="bg1"/>
              </a:solidFill>
              <a:latin typeface="+mj-ea"/>
            </a:endParaRP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4EB2C32-96C4-4B10-9663-00B2F782D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ABBD16-9FC1-47E4-BE85-E55C2C10A875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10701C66-2E53-491E-BFE9-DA0EBEB35B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000" r="30002"/>
          <a:stretch/>
        </p:blipFill>
        <p:spPr>
          <a:xfrm>
            <a:off x="3063042" y="4507361"/>
            <a:ext cx="3200598" cy="1714648"/>
          </a:xfrm>
          <a:prstGeom prst="rect">
            <a:avLst/>
          </a:prstGeom>
        </p:spPr>
      </p:pic>
      <p:sp>
        <p:nvSpPr>
          <p:cNvPr id="5" name="(본 과제를 통해 채워 나가야 할 도표)">
            <a:extLst>
              <a:ext uri="{FF2B5EF4-FFF2-40B4-BE49-F238E27FC236}">
                <a16:creationId xmlns:a16="http://schemas.microsoft.com/office/drawing/2014/main" id="{F8D5AF5C-236F-40F5-95DD-DD8DE9AAF47C}"/>
              </a:ext>
            </a:extLst>
          </p:cNvPr>
          <p:cNvSpPr txBox="1"/>
          <p:nvPr/>
        </p:nvSpPr>
        <p:spPr>
          <a:xfrm>
            <a:off x="2901950" y="6223248"/>
            <a:ext cx="3790950" cy="3743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32971" tIns="32971" rIns="32971" bIns="32971" anchor="ctr">
            <a:spAutoFit/>
          </a:bodyPr>
          <a:lstStyle>
            <a:lvl1pPr algn="l">
              <a:defRPr b="0">
                <a:solidFill>
                  <a:srgbClr val="FF2600"/>
                </a:solidFill>
              </a:defRPr>
            </a:lvl1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KISTI-5 supercomputer (</a:t>
            </a:r>
            <a:r>
              <a:rPr lang="en-US" sz="2000" dirty="0" err="1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Nurion</a:t>
            </a:r>
            <a:r>
              <a:rPr lang="en-US" sz="2000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)</a:t>
            </a:r>
            <a:endParaRPr kumimoji="0" sz="1292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181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A6EBA983-E7FA-4E48-B7B4-0DBF524CB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ko-KR" dirty="0"/>
              <a:t>KISTI-5 supercomputer</a:t>
            </a:r>
            <a:endParaRPr lang="ko-KR" altLang="en-US" dirty="0"/>
          </a:p>
        </p:txBody>
      </p:sp>
      <p:graphicFrame>
        <p:nvGraphicFramePr>
          <p:cNvPr id="5" name="표 5">
            <a:extLst>
              <a:ext uri="{FF2B5EF4-FFF2-40B4-BE49-F238E27FC236}">
                <a16:creationId xmlns:a16="http://schemas.microsoft.com/office/drawing/2014/main" id="{5EC6357C-846E-45E3-B9D6-705111FE80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2475" y="3048657"/>
          <a:ext cx="8229597" cy="26820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199">
                  <a:extLst>
                    <a:ext uri="{9D8B030D-6E8A-4147-A177-3AD203B41FA5}">
                      <a16:colId xmlns:a16="http://schemas.microsoft.com/office/drawing/2014/main" val="3608452858"/>
                    </a:ext>
                  </a:extLst>
                </a:gridCol>
                <a:gridCol w="2743199">
                  <a:extLst>
                    <a:ext uri="{9D8B030D-6E8A-4147-A177-3AD203B41FA5}">
                      <a16:colId xmlns:a16="http://schemas.microsoft.com/office/drawing/2014/main" val="2491551923"/>
                    </a:ext>
                  </a:extLst>
                </a:gridCol>
                <a:gridCol w="2743199">
                  <a:extLst>
                    <a:ext uri="{9D8B030D-6E8A-4147-A177-3AD203B41FA5}">
                      <a16:colId xmlns:a16="http://schemas.microsoft.com/office/drawing/2014/main" val="2825242869"/>
                    </a:ext>
                  </a:extLst>
                </a:gridCol>
              </a:tblGrid>
              <a:tr h="511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Feature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KISTI-5 (Nurion)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KISTI-6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256748075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Peak Performance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25.7 PFLOPS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600 PFLOPS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192544147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Architecture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CPU-only (KNL/Skylake)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Heterogeneous (CPU+GPU)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11523223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Number of Nodes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8,305 KNL + 132 SKL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~3,000 GPU + ~1,500 CPU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69245381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Memory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797 TB (KNL)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1.5 PB (GPU) + 0.75 PB (CPU)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082400150"/>
                  </a:ext>
                </a:extLst>
              </a:tr>
              <a:tr h="501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Storage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21 PB disk, 10 PB tape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20 PB flash + 180 PB HDD + 40 PB tape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42109287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Interconnect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OPA@12.3 GB/s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400 Gbps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70628833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Service Period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2018–present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2026–future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357721107"/>
                  </a:ext>
                </a:extLst>
              </a:tr>
            </a:tbl>
          </a:graphicData>
        </a:graphic>
      </p:graphicFrame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3309047-90EB-44AF-9160-096F5E8FD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42FA14-3C7C-48F7-83ED-24E42A372AD2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3005F9A6-4A11-44E6-B3D7-027E73F7AD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951" y="2019355"/>
            <a:ext cx="1310097" cy="953241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FAF75CBA-A713-45F6-B901-5CD1B27925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5089"/>
          <a:stretch/>
        </p:blipFill>
        <p:spPr>
          <a:xfrm>
            <a:off x="6629400" y="2128927"/>
            <a:ext cx="1481456" cy="208441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F552D516-F676-467E-B94A-B1D28F8E73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0" y="2443689"/>
            <a:ext cx="1209877" cy="413038"/>
          </a:xfrm>
          <a:prstGeom prst="rect">
            <a:avLst/>
          </a:prstGeom>
        </p:spPr>
      </p:pic>
      <p:sp>
        <p:nvSpPr>
          <p:cNvPr id="9" name="직사각형 8">
            <a:extLst>
              <a:ext uri="{FF2B5EF4-FFF2-40B4-BE49-F238E27FC236}">
                <a16:creationId xmlns:a16="http://schemas.microsoft.com/office/drawing/2014/main" id="{98CD2F1C-2B3F-47E8-8785-FDAC7C386BCD}"/>
              </a:ext>
            </a:extLst>
          </p:cNvPr>
          <p:cNvSpPr/>
          <p:nvPr/>
        </p:nvSpPr>
        <p:spPr>
          <a:xfrm>
            <a:off x="5862738" y="1760220"/>
            <a:ext cx="3200400" cy="419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39956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190499" y="1581262"/>
            <a:ext cx="8763000" cy="4525963"/>
          </a:xfrm>
        </p:spPr>
        <p:txBody>
          <a:bodyPr>
            <a:normAutofit/>
          </a:bodyPr>
          <a:lstStyle/>
          <a:p>
            <a:r>
              <a:rPr lang="en-US" altLang="ko-KR" sz="2000" b="1" dirty="0"/>
              <a:t>RAON experiment large-scale computational simulation</a:t>
            </a:r>
          </a:p>
          <a:p>
            <a:r>
              <a:rPr lang="en-US" altLang="ko-KR" sz="2000" dirty="0"/>
              <a:t>IBS, KISTI </a:t>
            </a:r>
          </a:p>
          <a:p>
            <a:r>
              <a:rPr lang="en-US" altLang="ko-KR" sz="2000" dirty="0"/>
              <a:t>350 accounts: two-month of 1500 exclusive node (2024.5.1.~6.30)</a:t>
            </a:r>
          </a:p>
          <a:p>
            <a:r>
              <a:rPr lang="en-US" altLang="ko-KR" sz="2000" dirty="0"/>
              <a:t>RAON experiment starts on July 8, 2024.</a:t>
            </a:r>
          </a:p>
          <a:p>
            <a:r>
              <a:rPr lang="en-US" altLang="ko-KR" sz="2000" dirty="0"/>
              <a:t>Pre-verification through giant computer simulation</a:t>
            </a:r>
            <a:br>
              <a:rPr lang="en-US" altLang="ko-KR" sz="2000" dirty="0"/>
            </a:br>
            <a:r>
              <a:rPr lang="en-US" altLang="ko-KR" sz="2000" b="1" dirty="0"/>
              <a:t>⇒</a:t>
            </a:r>
            <a:r>
              <a:rPr lang="en-US" altLang="ko-KR" sz="2000" dirty="0"/>
              <a:t> Providing the subject of the experiment (The First)</a:t>
            </a:r>
            <a:endParaRPr lang="ko-KR" altLang="en-US" sz="2000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42FA14-3C7C-48F7-83ED-24E42A372AD2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6" name="제목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en-US" altLang="ko-KR" dirty="0">
                <a:solidFill>
                  <a:schemeClr val="bg1"/>
                </a:solidFill>
              </a:rPr>
              <a:t>RAON Simulation</a:t>
            </a:r>
            <a:endParaRPr lang="ko-KR" altLang="en-US" dirty="0">
              <a:solidFill>
                <a:schemeClr val="bg1"/>
              </a:solidFill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996C6A66-1175-4BCF-8E62-ECBF50945B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668" y="4015014"/>
            <a:ext cx="4407095" cy="2255835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47B22925-FC29-42D9-B0EA-C80AE921DD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0" y="4015014"/>
            <a:ext cx="3495246" cy="232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19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8982494E-8C91-45E6-A0D0-2950D342D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ABD95A5D-FE55-4EF0-9213-9B030D1B70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713" y="2261845"/>
            <a:ext cx="7626565" cy="3250298"/>
          </a:xfrm>
          <a:prstGeom prst="rect">
            <a:avLst/>
          </a:prstGeom>
        </p:spPr>
      </p:pic>
      <p:sp>
        <p:nvSpPr>
          <p:cNvPr id="6" name="제목 18">
            <a:extLst>
              <a:ext uri="{FF2B5EF4-FFF2-40B4-BE49-F238E27FC236}">
                <a16:creationId xmlns:a16="http://schemas.microsoft.com/office/drawing/2014/main" id="{BA6A0DC1-B992-4FE6-80D8-B08E629A2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altLang="ko-KR" sz="4400" dirty="0"/>
              <a:t>Theory-Simulation-Experiment</a:t>
            </a:r>
            <a:endParaRPr lang="ko-KR" altLang="en-US" sz="4400" dirty="0"/>
          </a:p>
        </p:txBody>
      </p:sp>
    </p:spTree>
    <p:extLst>
      <p:ext uri="{BB962C8B-B14F-4D97-AF65-F5344CB8AC3E}">
        <p14:creationId xmlns:p14="http://schemas.microsoft.com/office/powerpoint/2010/main" val="1839821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>
            <a:extLst>
              <a:ext uri="{FF2B5EF4-FFF2-40B4-BE49-F238E27FC236}">
                <a16:creationId xmlns:a16="http://schemas.microsoft.com/office/drawing/2014/main" id="{2D315D7D-566F-4F69-BB81-27CBE5072B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661" y="2276022"/>
            <a:ext cx="3228976" cy="2612205"/>
          </a:xfrm>
          <a:prstGeom prst="rect">
            <a:avLst/>
          </a:prstGeom>
        </p:spPr>
      </p:pic>
      <p:sp>
        <p:nvSpPr>
          <p:cNvPr id="137" name="내용 개체 틀 136"/>
          <p:cNvSpPr>
            <a:spLocks noGrp="1"/>
          </p:cNvSpPr>
          <p:nvPr>
            <p:ph idx="1"/>
          </p:nvPr>
        </p:nvSpPr>
        <p:spPr>
          <a:xfrm>
            <a:off x="1362769" y="2158788"/>
            <a:ext cx="6401320" cy="1716805"/>
          </a:xfrm>
        </p:spPr>
        <p:txBody>
          <a:bodyPr>
            <a:normAutofit fontScale="47500" lnSpcReduction="20000"/>
          </a:bodyPr>
          <a:lstStyle/>
          <a:p>
            <a:r>
              <a:rPr lang="en-US" altLang="ko-KR" dirty="0"/>
              <a:t>Conditions of experiments</a:t>
            </a:r>
          </a:p>
          <a:p>
            <a:pPr lvl="1"/>
            <a:r>
              <a:rPr lang="en-US" altLang="ko-KR" dirty="0"/>
              <a:t>Geant4 version: 11.2.0 </a:t>
            </a:r>
          </a:p>
          <a:p>
            <a:pPr lvl="1"/>
            <a:r>
              <a:rPr lang="en-US" altLang="ko-KR" dirty="0"/>
              <a:t>1,000,000 events per each condition</a:t>
            </a:r>
          </a:p>
          <a:p>
            <a:pPr lvl="1"/>
            <a:r>
              <a:rPr lang="en-US" altLang="ko-KR" dirty="0" err="1"/>
              <a:t>PhysicsList</a:t>
            </a:r>
            <a:r>
              <a:rPr lang="en-US" altLang="ko-KR" dirty="0"/>
              <a:t>:</a:t>
            </a:r>
            <a:r>
              <a:rPr lang="ko-KR" altLang="en-US" dirty="0"/>
              <a:t> </a:t>
            </a:r>
            <a:r>
              <a:rPr lang="en-US" altLang="ko-KR" dirty="0"/>
              <a:t>FTFP_INCLXX</a:t>
            </a:r>
          </a:p>
          <a:p>
            <a:pPr lvl="1"/>
            <a:r>
              <a:rPr lang="en-US" altLang="ko-KR" dirty="0"/>
              <a:t>Ion counting condition</a:t>
            </a:r>
          </a:p>
          <a:p>
            <a:pPr lvl="2"/>
            <a:r>
              <a:rPr lang="en-US" altLang="ko-KR" dirty="0"/>
              <a:t>Escaped from Be target</a:t>
            </a:r>
          </a:p>
          <a:p>
            <a:pPr lvl="2"/>
            <a:r>
              <a:rPr lang="en-US" altLang="ko-KR" dirty="0"/>
              <a:t>Travel</a:t>
            </a:r>
            <a:r>
              <a:rPr lang="ko-KR" altLang="en-US" dirty="0"/>
              <a:t> </a:t>
            </a:r>
            <a:r>
              <a:rPr lang="en-US" altLang="ko-KR" dirty="0"/>
              <a:t>100cm from target</a:t>
            </a:r>
          </a:p>
          <a:p>
            <a:pPr lvl="2"/>
            <a:r>
              <a:rPr lang="en-US" altLang="ko-KR" dirty="0"/>
              <a:t>Forward direction with θ &lt; 10°</a:t>
            </a:r>
          </a:p>
        </p:txBody>
      </p:sp>
      <p:graphicFrame>
        <p:nvGraphicFramePr>
          <p:cNvPr id="13" name="표 12">
            <a:extLst>
              <a:ext uri="{FF2B5EF4-FFF2-40B4-BE49-F238E27FC236}">
                <a16:creationId xmlns:a16="http://schemas.microsoft.com/office/drawing/2014/main" id="{6916AB7E-7989-4645-BBF9-CA043AF450F1}"/>
              </a:ext>
            </a:extLst>
          </p:cNvPr>
          <p:cNvGraphicFramePr>
            <a:graphicFrameLocks noGrp="1"/>
          </p:cNvGraphicFramePr>
          <p:nvPr/>
        </p:nvGraphicFramePr>
        <p:xfrm>
          <a:off x="1292577" y="3976303"/>
          <a:ext cx="3395084" cy="1338646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768582">
                  <a:extLst>
                    <a:ext uri="{9D8B030D-6E8A-4147-A177-3AD203B41FA5}">
                      <a16:colId xmlns:a16="http://schemas.microsoft.com/office/drawing/2014/main" val="1412610833"/>
                    </a:ext>
                  </a:extLst>
                </a:gridCol>
                <a:gridCol w="579672">
                  <a:extLst>
                    <a:ext uri="{9D8B030D-6E8A-4147-A177-3AD203B41FA5}">
                      <a16:colId xmlns:a16="http://schemas.microsoft.com/office/drawing/2014/main" val="1930565660"/>
                    </a:ext>
                  </a:extLst>
                </a:gridCol>
                <a:gridCol w="532490">
                  <a:extLst>
                    <a:ext uri="{9D8B030D-6E8A-4147-A177-3AD203B41FA5}">
                      <a16:colId xmlns:a16="http://schemas.microsoft.com/office/drawing/2014/main" val="2281567164"/>
                    </a:ext>
                  </a:extLst>
                </a:gridCol>
                <a:gridCol w="694260">
                  <a:extLst>
                    <a:ext uri="{9D8B030D-6E8A-4147-A177-3AD203B41FA5}">
                      <a16:colId xmlns:a16="http://schemas.microsoft.com/office/drawing/2014/main" val="3195207206"/>
                    </a:ext>
                  </a:extLst>
                </a:gridCol>
                <a:gridCol w="820080">
                  <a:extLst>
                    <a:ext uri="{9D8B030D-6E8A-4147-A177-3AD203B41FA5}">
                      <a16:colId xmlns:a16="http://schemas.microsoft.com/office/drawing/2014/main" val="1657117649"/>
                    </a:ext>
                  </a:extLst>
                </a:gridCol>
              </a:tblGrid>
              <a:tr h="273275"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Simulation</a:t>
                      </a:r>
                      <a:endParaRPr 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Geant4 beam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Target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173440"/>
                  </a:ext>
                </a:extLst>
              </a:tr>
              <a:tr h="310526">
                <a:tc v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ko-KR" sz="13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Particle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Energy </a:t>
                      </a:r>
                      <a:br>
                        <a:rPr lang="en-US" sz="900" dirty="0">
                          <a:effectLst/>
                        </a:rPr>
                      </a:br>
                      <a:r>
                        <a:rPr lang="en-US" sz="900" dirty="0">
                          <a:effectLst/>
                        </a:rPr>
                        <a:t>(MeV/u) 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Materials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Thickness </a:t>
                      </a:r>
                      <a:br>
                        <a:rPr lang="en-US" sz="900" dirty="0">
                          <a:effectLst/>
                        </a:rPr>
                      </a:br>
                      <a:r>
                        <a:rPr lang="en-US" sz="900" dirty="0">
                          <a:effectLst/>
                        </a:rPr>
                        <a:t>(mm)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extLst>
                  <a:ext uri="{0D108BD9-81ED-4DB2-BD59-A6C34878D82A}">
                    <a16:rowId xmlns:a16="http://schemas.microsoft.com/office/drawing/2014/main" val="4058115064"/>
                  </a:ext>
                </a:extLst>
              </a:tr>
              <a:tr h="444319"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Sn → Be</a:t>
                      </a:r>
                      <a:endParaRPr 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R="6985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ko-KR" sz="900" dirty="0">
                          <a:effectLst/>
                        </a:rPr>
                        <a:t>Sn132</a:t>
                      </a:r>
                      <a:endParaRPr lang="ko-KR" sz="900" dirty="0">
                        <a:effectLst/>
                        <a:latin typeface="+mn-lt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R="12827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ko-KR" sz="900" dirty="0">
                          <a:effectLst/>
                        </a:rPr>
                        <a:t>200</a:t>
                      </a:r>
                      <a:endParaRPr lang="ko-KR" sz="900" dirty="0">
                        <a:effectLst/>
                        <a:latin typeface="+mn-lt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 rowSpan="2">
                  <a:txBody>
                    <a:bodyPr/>
                    <a:lstStyle/>
                    <a:p>
                      <a:pPr marR="6985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Beryllium</a:t>
                      </a:r>
                      <a:endParaRPr 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 rowSpan="2">
                  <a:txBody>
                    <a:bodyPr/>
                    <a:lstStyle/>
                    <a:p>
                      <a:pPr marR="12827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1 ~ 10 mm </a:t>
                      </a:r>
                      <a:br>
                        <a:rPr lang="en-US" sz="900" dirty="0">
                          <a:effectLst/>
                        </a:rPr>
                      </a:br>
                      <a:r>
                        <a:rPr lang="en-US" sz="900" dirty="0">
                          <a:effectLst/>
                        </a:rPr>
                        <a:t>(1mm step)</a:t>
                      </a:r>
                      <a:endParaRPr 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799437202"/>
                  </a:ext>
                </a:extLst>
              </a:tr>
              <a:tr h="3105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900" dirty="0">
                          <a:effectLst/>
                        </a:rPr>
                        <a:t>U → Be</a:t>
                      </a:r>
                      <a:endParaRPr lang="ko-KR" alt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R="6985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ko-KR" sz="900" dirty="0">
                          <a:effectLst/>
                        </a:rPr>
                        <a:t>U238</a:t>
                      </a:r>
                      <a:endParaRPr lang="ko-KR" sz="900" dirty="0">
                        <a:effectLst/>
                        <a:latin typeface="+mn-lt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R="12827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ko-KR" sz="900" dirty="0">
                          <a:effectLst/>
                        </a:rPr>
                        <a:t>200</a:t>
                      </a:r>
                      <a:endParaRPr lang="ko-KR" sz="900" dirty="0">
                        <a:effectLst/>
                        <a:latin typeface="+mn-lt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 vMerge="1">
                  <a:txBody>
                    <a:bodyPr/>
                    <a:lstStyle/>
                    <a:p>
                      <a:pPr marR="6985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ko-KR" sz="12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R="12827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ko-KR" sz="12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3424192"/>
                  </a:ext>
                </a:extLst>
              </a:tr>
            </a:tbl>
          </a:graphicData>
        </a:graphic>
      </p:graphicFrame>
      <p:sp>
        <p:nvSpPr>
          <p:cNvPr id="6" name="제목 1">
            <a:extLst>
              <a:ext uri="{FF2B5EF4-FFF2-40B4-BE49-F238E27FC236}">
                <a16:creationId xmlns:a16="http://schemas.microsoft.com/office/drawing/2014/main" id="{1A2CBBA5-B127-4933-856C-546B1BC669F5}"/>
              </a:ext>
            </a:extLst>
          </p:cNvPr>
          <p:cNvSpPr txBox="1">
            <a:spLocks/>
          </p:cNvSpPr>
          <p:nvPr/>
        </p:nvSpPr>
        <p:spPr>
          <a:xfrm>
            <a:off x="448628" y="685800"/>
            <a:ext cx="8466772" cy="1234679"/>
          </a:xfrm>
          <a:prstGeom prst="rect">
            <a:avLst/>
          </a:prstGeom>
          <a:solidFill>
            <a:srgbClr val="0070C0"/>
          </a:solidFill>
        </p:spPr>
        <p:txBody>
          <a:bodyPr vert="horz" lIns="68580" tIns="34290" rIns="68580" bIns="3429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j-cs"/>
              </a:rPr>
              <a:t>1. Heavy Ion beam Interaction using Geant4</a:t>
            </a:r>
            <a:endParaRPr kumimoji="0" lang="ko-KR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65366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7A8C75-8458-3B86-EF54-6A986735D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>
            <a:extLst>
              <a:ext uri="{FF2B5EF4-FFF2-40B4-BE49-F238E27FC236}">
                <a16:creationId xmlns:a16="http://schemas.microsoft.com/office/drawing/2014/main" id="{6805A024-E14A-E25C-D7F3-D47E9E367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661" y="2276022"/>
            <a:ext cx="3228976" cy="2612205"/>
          </a:xfrm>
          <a:prstGeom prst="rect">
            <a:avLst/>
          </a:prstGeom>
        </p:spPr>
      </p:pic>
      <p:sp>
        <p:nvSpPr>
          <p:cNvPr id="2" name="제목 1">
            <a:extLst>
              <a:ext uri="{FF2B5EF4-FFF2-40B4-BE49-F238E27FC236}">
                <a16:creationId xmlns:a16="http://schemas.microsoft.com/office/drawing/2014/main" id="{0FB66FFA-BF8B-881A-A745-690FAF4CA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Conditions of Simulation</a:t>
            </a:r>
            <a:endParaRPr kumimoji="1" lang="ko-KR" altLang="en-US" dirty="0"/>
          </a:p>
        </p:txBody>
      </p:sp>
      <p:sp>
        <p:nvSpPr>
          <p:cNvPr id="137" name="내용 개체 틀 136">
            <a:extLst>
              <a:ext uri="{FF2B5EF4-FFF2-40B4-BE49-F238E27FC236}">
                <a16:creationId xmlns:a16="http://schemas.microsoft.com/office/drawing/2014/main" id="{368EC18B-2052-92C6-9B4E-5A9085785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2769" y="2158788"/>
            <a:ext cx="6401320" cy="1716805"/>
          </a:xfrm>
        </p:spPr>
        <p:txBody>
          <a:bodyPr>
            <a:normAutofit fontScale="47500" lnSpcReduction="20000"/>
          </a:bodyPr>
          <a:lstStyle/>
          <a:p>
            <a:r>
              <a:rPr lang="en-US" altLang="ko-KR" dirty="0"/>
              <a:t>Conditions of experiments</a:t>
            </a:r>
          </a:p>
          <a:p>
            <a:pPr lvl="1"/>
            <a:r>
              <a:rPr lang="en-US" altLang="ko-KR" dirty="0"/>
              <a:t>Geant4 version: 11.2.0 </a:t>
            </a:r>
          </a:p>
          <a:p>
            <a:pPr lvl="1"/>
            <a:r>
              <a:rPr lang="en-US" altLang="ko-KR" dirty="0"/>
              <a:t>1,000,000 events per each condition</a:t>
            </a:r>
          </a:p>
          <a:p>
            <a:pPr lvl="1"/>
            <a:r>
              <a:rPr lang="en-US" altLang="ko-KR" dirty="0" err="1"/>
              <a:t>PhysicsList</a:t>
            </a:r>
            <a:r>
              <a:rPr lang="en-US" altLang="ko-KR" dirty="0"/>
              <a:t>:</a:t>
            </a:r>
            <a:r>
              <a:rPr lang="ko-KR" altLang="en-US" dirty="0"/>
              <a:t> </a:t>
            </a:r>
            <a:r>
              <a:rPr lang="en-US" altLang="ko-KR" dirty="0"/>
              <a:t>FTFP_INCLXX</a:t>
            </a:r>
          </a:p>
          <a:p>
            <a:pPr lvl="1"/>
            <a:r>
              <a:rPr lang="en-US" altLang="ko-KR" dirty="0"/>
              <a:t>Ion counting condition</a:t>
            </a:r>
          </a:p>
          <a:p>
            <a:pPr lvl="2"/>
            <a:r>
              <a:rPr lang="en-US" altLang="ko-KR" dirty="0"/>
              <a:t>Escaped from Be target</a:t>
            </a:r>
          </a:p>
          <a:p>
            <a:pPr lvl="2"/>
            <a:r>
              <a:rPr lang="en-US" altLang="ko-KR" dirty="0"/>
              <a:t>Travel</a:t>
            </a:r>
            <a:r>
              <a:rPr lang="ko-KR" altLang="en-US" dirty="0"/>
              <a:t> </a:t>
            </a:r>
            <a:r>
              <a:rPr lang="en-US" altLang="ko-KR" dirty="0"/>
              <a:t>100cm from target</a:t>
            </a:r>
          </a:p>
          <a:p>
            <a:pPr lvl="2"/>
            <a:r>
              <a:rPr lang="en-US" altLang="ko-KR" dirty="0"/>
              <a:t>Forward direction with θ &lt; 10°</a:t>
            </a:r>
          </a:p>
        </p:txBody>
      </p:sp>
      <p:sp>
        <p:nvSpPr>
          <p:cNvPr id="63" name="날짜 개체 틀 3">
            <a:extLst>
              <a:ext uri="{FF2B5EF4-FFF2-40B4-BE49-F238E27FC236}">
                <a16:creationId xmlns:a16="http://schemas.microsoft.com/office/drawing/2014/main" id="{E2D3E634-8E66-D252-5C37-89B91ED0B9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62768" y="5188805"/>
            <a:ext cx="2369958" cy="142602"/>
          </a:xfrm>
        </p:spPr>
        <p:txBody>
          <a:bodyPr/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222432B-A418-48A1-95B1-00D5A23D2CD2}" type="datetime1">
              <a:rPr kumimoji="0" lang="en-US" altLang="ko-K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l" defTabSz="6858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5/20/2026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sp>
        <p:nvSpPr>
          <p:cNvPr id="65" name="슬라이드 번호 개체 틀 5">
            <a:extLst>
              <a:ext uri="{FF2B5EF4-FFF2-40B4-BE49-F238E27FC236}">
                <a16:creationId xmlns:a16="http://schemas.microsoft.com/office/drawing/2014/main" id="{3EE01577-DB0A-A32D-923D-CB1E14F4F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945955" y="5188805"/>
            <a:ext cx="1822500" cy="142602"/>
          </a:xfrm>
        </p:spPr>
        <p:txBody>
          <a:bodyPr/>
          <a:lstStyle/>
          <a:p>
            <a:pPr marL="0" marR="0" lvl="0" indent="0" algn="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217C01CDF565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+mn-ea"/>
                <a:cs typeface="+mn-cs"/>
              </a:rPr>
              <a:pPr marL="0" marR="0" lvl="0" indent="0" algn="r" defTabSz="6858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graphicFrame>
        <p:nvGraphicFramePr>
          <p:cNvPr id="13" name="표 12">
            <a:extLst>
              <a:ext uri="{FF2B5EF4-FFF2-40B4-BE49-F238E27FC236}">
                <a16:creationId xmlns:a16="http://schemas.microsoft.com/office/drawing/2014/main" id="{9644AD03-9621-884B-DA3C-DDE7FB8E8366}"/>
              </a:ext>
            </a:extLst>
          </p:cNvPr>
          <p:cNvGraphicFramePr>
            <a:graphicFrameLocks noGrp="1"/>
          </p:cNvGraphicFramePr>
          <p:nvPr/>
        </p:nvGraphicFramePr>
        <p:xfrm>
          <a:off x="1292577" y="3976303"/>
          <a:ext cx="3395084" cy="1338646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768582">
                  <a:extLst>
                    <a:ext uri="{9D8B030D-6E8A-4147-A177-3AD203B41FA5}">
                      <a16:colId xmlns:a16="http://schemas.microsoft.com/office/drawing/2014/main" val="1412610833"/>
                    </a:ext>
                  </a:extLst>
                </a:gridCol>
                <a:gridCol w="579672">
                  <a:extLst>
                    <a:ext uri="{9D8B030D-6E8A-4147-A177-3AD203B41FA5}">
                      <a16:colId xmlns:a16="http://schemas.microsoft.com/office/drawing/2014/main" val="1930565660"/>
                    </a:ext>
                  </a:extLst>
                </a:gridCol>
                <a:gridCol w="532490">
                  <a:extLst>
                    <a:ext uri="{9D8B030D-6E8A-4147-A177-3AD203B41FA5}">
                      <a16:colId xmlns:a16="http://schemas.microsoft.com/office/drawing/2014/main" val="2281567164"/>
                    </a:ext>
                  </a:extLst>
                </a:gridCol>
                <a:gridCol w="694260">
                  <a:extLst>
                    <a:ext uri="{9D8B030D-6E8A-4147-A177-3AD203B41FA5}">
                      <a16:colId xmlns:a16="http://schemas.microsoft.com/office/drawing/2014/main" val="3195207206"/>
                    </a:ext>
                  </a:extLst>
                </a:gridCol>
                <a:gridCol w="820080">
                  <a:extLst>
                    <a:ext uri="{9D8B030D-6E8A-4147-A177-3AD203B41FA5}">
                      <a16:colId xmlns:a16="http://schemas.microsoft.com/office/drawing/2014/main" val="1657117649"/>
                    </a:ext>
                  </a:extLst>
                </a:gridCol>
              </a:tblGrid>
              <a:tr h="273275"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Simulation</a:t>
                      </a:r>
                      <a:endParaRPr 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Geant4 beam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Target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173440"/>
                  </a:ext>
                </a:extLst>
              </a:tr>
              <a:tr h="310526">
                <a:tc v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ko-KR" sz="13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Particle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Energy </a:t>
                      </a:r>
                      <a:br>
                        <a:rPr lang="en-US" sz="900" dirty="0">
                          <a:effectLst/>
                        </a:rPr>
                      </a:br>
                      <a:r>
                        <a:rPr lang="en-US" sz="900" dirty="0">
                          <a:effectLst/>
                        </a:rPr>
                        <a:t>(MeV/u) 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Materials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Thickness </a:t>
                      </a:r>
                      <a:br>
                        <a:rPr lang="en-US" sz="900" dirty="0">
                          <a:effectLst/>
                        </a:rPr>
                      </a:br>
                      <a:r>
                        <a:rPr lang="en-US" sz="900" dirty="0">
                          <a:effectLst/>
                        </a:rPr>
                        <a:t>(mm)</a:t>
                      </a:r>
                      <a:endParaRPr lang="ko-KR" sz="9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28932" marR="28932" marT="0" marB="0" anchor="ctr"/>
                </a:tc>
                <a:extLst>
                  <a:ext uri="{0D108BD9-81ED-4DB2-BD59-A6C34878D82A}">
                    <a16:rowId xmlns:a16="http://schemas.microsoft.com/office/drawing/2014/main" val="4058115064"/>
                  </a:ext>
                </a:extLst>
              </a:tr>
              <a:tr h="444319"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Sn → Be</a:t>
                      </a:r>
                      <a:endParaRPr 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R="6985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ko-KR" sz="900" dirty="0">
                          <a:effectLst/>
                        </a:rPr>
                        <a:t>Sn132</a:t>
                      </a:r>
                      <a:endParaRPr lang="ko-KR" sz="900" dirty="0">
                        <a:effectLst/>
                        <a:latin typeface="+mn-lt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R="12827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ko-KR" sz="900" dirty="0">
                          <a:effectLst/>
                        </a:rPr>
                        <a:t>200</a:t>
                      </a:r>
                      <a:endParaRPr lang="ko-KR" sz="900" dirty="0">
                        <a:effectLst/>
                        <a:latin typeface="+mn-lt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 rowSpan="2">
                  <a:txBody>
                    <a:bodyPr/>
                    <a:lstStyle/>
                    <a:p>
                      <a:pPr marR="6985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Beryllium</a:t>
                      </a:r>
                      <a:endParaRPr 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 rowSpan="2">
                  <a:txBody>
                    <a:bodyPr/>
                    <a:lstStyle/>
                    <a:p>
                      <a:pPr marR="12827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1 ~ 10 mm </a:t>
                      </a:r>
                      <a:br>
                        <a:rPr lang="en-US" sz="900" dirty="0">
                          <a:effectLst/>
                        </a:rPr>
                      </a:br>
                      <a:r>
                        <a:rPr lang="en-US" sz="900" dirty="0">
                          <a:effectLst/>
                        </a:rPr>
                        <a:t>(1mm step)</a:t>
                      </a:r>
                      <a:endParaRPr 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799437202"/>
                  </a:ext>
                </a:extLst>
              </a:tr>
              <a:tr h="3105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900" dirty="0">
                          <a:effectLst/>
                        </a:rPr>
                        <a:t>U → Be</a:t>
                      </a:r>
                      <a:endParaRPr lang="ko-KR" altLang="ko-KR" sz="9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R="6985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ko-KR" sz="900" dirty="0">
                          <a:effectLst/>
                        </a:rPr>
                        <a:t>U238</a:t>
                      </a:r>
                      <a:endParaRPr lang="ko-KR" sz="900" dirty="0">
                        <a:effectLst/>
                        <a:latin typeface="+mn-lt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R="12827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ko-KR" sz="900" dirty="0">
                          <a:effectLst/>
                        </a:rPr>
                        <a:t>200</a:t>
                      </a:r>
                      <a:endParaRPr lang="ko-KR" sz="900" dirty="0">
                        <a:effectLst/>
                        <a:latin typeface="+mn-lt"/>
                        <a:ea typeface="바탕" panose="02030600000101010101" pitchFamily="18" charset="-127"/>
                      </a:endParaRPr>
                    </a:p>
                  </a:txBody>
                  <a:tcPr marL="38576" marR="38576" marT="0" marB="0" anchor="ctr"/>
                </a:tc>
                <a:tc vMerge="1">
                  <a:txBody>
                    <a:bodyPr/>
                    <a:lstStyle/>
                    <a:p>
                      <a:pPr marR="69850" indent="4445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ko-KR" sz="12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R="12827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ko-KR" sz="1200" dirty="0">
                        <a:effectLst/>
                        <a:latin typeface="Times New Roman" panose="02020603050405020304" pitchFamily="18" charset="0"/>
                        <a:ea typeface="바탕" panose="02030600000101010101" pitchFamily="18" charset="-127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3424192"/>
                  </a:ext>
                </a:extLst>
              </a:tr>
            </a:tbl>
          </a:graphicData>
        </a:graphic>
      </p:graphicFrame>
      <p:pic>
        <p:nvPicPr>
          <p:cNvPr id="7" name="그림 6">
            <a:extLst>
              <a:ext uri="{FF2B5EF4-FFF2-40B4-BE49-F238E27FC236}">
                <a16:creationId xmlns:a16="http://schemas.microsoft.com/office/drawing/2014/main" id="{50E01464-DC84-51E1-9769-F388F6B74C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2221" y="2173710"/>
            <a:ext cx="2868439" cy="2892679"/>
          </a:xfrm>
          <a:prstGeom prst="rect">
            <a:avLst/>
          </a:prstGeom>
        </p:spPr>
      </p:pic>
      <p:cxnSp>
        <p:nvCxnSpPr>
          <p:cNvPr id="4" name="직선 화살표 연결선 3">
            <a:extLst>
              <a:ext uri="{FF2B5EF4-FFF2-40B4-BE49-F238E27FC236}">
                <a16:creationId xmlns:a16="http://schemas.microsoft.com/office/drawing/2014/main" id="{8545F782-00C6-BC5D-16B5-6741C8009B36}"/>
              </a:ext>
            </a:extLst>
          </p:cNvPr>
          <p:cNvCxnSpPr>
            <a:cxnSpLocks/>
          </p:cNvCxnSpPr>
          <p:nvPr/>
        </p:nvCxnSpPr>
        <p:spPr>
          <a:xfrm>
            <a:off x="4656243" y="2972314"/>
            <a:ext cx="1604216" cy="61632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F6CF147-7097-3532-0E37-8F3ED52B6CF2}"/>
              </a:ext>
            </a:extLst>
          </p:cNvPr>
          <p:cNvSpPr txBox="1"/>
          <p:nvPr/>
        </p:nvSpPr>
        <p:spPr>
          <a:xfrm>
            <a:off x="4026106" y="2808627"/>
            <a:ext cx="1366080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ko-KR" sz="101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cylinder with </a:t>
            </a:r>
            <a:r>
              <a:rPr kumimoji="1" lang="en-US" altLang="ko-KR" sz="101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r=1cm</a:t>
            </a:r>
            <a:endParaRPr kumimoji="1" lang="x-none" altLang="en-US" sz="1013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52867DA-3FBC-0926-BB6F-DAEBABE6BEA9}"/>
                  </a:ext>
                </a:extLst>
              </p:cNvPr>
              <p:cNvSpPr txBox="1"/>
              <p:nvPr/>
            </p:nvSpPr>
            <p:spPr>
              <a:xfrm>
                <a:off x="6194898" y="2245799"/>
                <a:ext cx="1683089" cy="2482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6858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1" lang="en-US" altLang="x-none" sz="1013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맑은 고딕"/>
                    <a:ea typeface="+mn-ea"/>
                    <a:cs typeface="+mn-cs"/>
                  </a:rPr>
                  <a:t>Sensitive part (</a:t>
                </a:r>
                <a14:m>
                  <m:oMath xmlns:m="http://schemas.openxmlformats.org/officeDocument/2006/math">
                    <m:r>
                      <a:rPr kumimoji="1" lang="en-US" altLang="x-none" sz="1013" b="0" i="1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𝜃</m:t>
                    </m:r>
                    <m:r>
                      <a:rPr kumimoji="1" lang="en-US" altLang="x-none" sz="1013" b="0" i="1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m:t>, </m:t>
                    </m:r>
                    <m:r>
                      <a:rPr kumimoji="1" lang="en-US" altLang="x-none" sz="1013" b="0" i="1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𝜙</m:t>
                    </m:r>
                    <m:r>
                      <a:rPr kumimoji="1" lang="en-US" altLang="x-none" sz="1013" b="0" i="1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m:t>&lt;10°</m:t>
                    </m:r>
                  </m:oMath>
                </a14:m>
                <a:r>
                  <a:rPr kumimoji="1" lang="en-US" altLang="x-none" sz="1013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맑은 고딕"/>
                    <a:ea typeface="+mn-ea"/>
                    <a:cs typeface="+mn-cs"/>
                  </a:rPr>
                  <a:t>)</a:t>
                </a:r>
                <a:endParaRPr kumimoji="1" lang="x-none" altLang="en-US" sz="1013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맑은 고딕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52867DA-3FBC-0926-BB6F-DAEBABE6BE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4898" y="2245799"/>
                <a:ext cx="1683089" cy="248209"/>
              </a:xfrm>
              <a:prstGeom prst="rect">
                <a:avLst/>
              </a:prstGeom>
              <a:blipFill>
                <a:blip r:embed="rId5"/>
                <a:stretch>
                  <a:fillRect b="-12195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직선 화살표 연결선 9">
            <a:extLst>
              <a:ext uri="{FF2B5EF4-FFF2-40B4-BE49-F238E27FC236}">
                <a16:creationId xmlns:a16="http://schemas.microsoft.com/office/drawing/2014/main" id="{9E107334-0BE8-91C2-875F-7208FB0FF8F3}"/>
              </a:ext>
            </a:extLst>
          </p:cNvPr>
          <p:cNvCxnSpPr>
            <a:cxnSpLocks/>
          </p:cNvCxnSpPr>
          <p:nvPr/>
        </p:nvCxnSpPr>
        <p:spPr>
          <a:xfrm>
            <a:off x="6994825" y="2453163"/>
            <a:ext cx="347961" cy="100483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직선 연결선[R] 13">
            <a:extLst>
              <a:ext uri="{FF2B5EF4-FFF2-40B4-BE49-F238E27FC236}">
                <a16:creationId xmlns:a16="http://schemas.microsoft.com/office/drawing/2014/main" id="{FF73D0CD-D705-78D5-9554-8D0899E8A091}"/>
              </a:ext>
            </a:extLst>
          </p:cNvPr>
          <p:cNvCxnSpPr>
            <a:cxnSpLocks/>
          </p:cNvCxnSpPr>
          <p:nvPr/>
        </p:nvCxnSpPr>
        <p:spPr>
          <a:xfrm>
            <a:off x="6286441" y="3875591"/>
            <a:ext cx="1082390" cy="0"/>
          </a:xfrm>
          <a:prstGeom prst="line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직선 연결선[R] 14">
            <a:extLst>
              <a:ext uri="{FF2B5EF4-FFF2-40B4-BE49-F238E27FC236}">
                <a16:creationId xmlns:a16="http://schemas.microsoft.com/office/drawing/2014/main" id="{1DF86F45-07FC-5B8B-DBE9-C85EDA74655E}"/>
              </a:ext>
            </a:extLst>
          </p:cNvPr>
          <p:cNvCxnSpPr>
            <a:cxnSpLocks/>
          </p:cNvCxnSpPr>
          <p:nvPr/>
        </p:nvCxnSpPr>
        <p:spPr>
          <a:xfrm>
            <a:off x="6286502" y="3614679"/>
            <a:ext cx="0" cy="3856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직선 연결선[R] 17">
            <a:extLst>
              <a:ext uri="{FF2B5EF4-FFF2-40B4-BE49-F238E27FC236}">
                <a16:creationId xmlns:a16="http://schemas.microsoft.com/office/drawing/2014/main" id="{4DD195DA-9E87-AAA7-D98C-E1B56C12AD38}"/>
              </a:ext>
            </a:extLst>
          </p:cNvPr>
          <p:cNvCxnSpPr>
            <a:cxnSpLocks/>
          </p:cNvCxnSpPr>
          <p:nvPr/>
        </p:nvCxnSpPr>
        <p:spPr>
          <a:xfrm>
            <a:off x="7368829" y="3569102"/>
            <a:ext cx="0" cy="3856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98CD67B0-4D3C-6920-A772-7769410A6330}"/>
              </a:ext>
            </a:extLst>
          </p:cNvPr>
          <p:cNvSpPr txBox="1"/>
          <p:nvPr/>
        </p:nvSpPr>
        <p:spPr>
          <a:xfrm>
            <a:off x="6540680" y="3888739"/>
            <a:ext cx="620683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x-none" sz="101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+mn-ea"/>
                <a:cs typeface="+mn-cs"/>
              </a:rPr>
              <a:t>100 cm</a:t>
            </a:r>
            <a:endParaRPr kumimoji="1" lang="x-none" altLang="en-US" sz="1013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cxnSp>
        <p:nvCxnSpPr>
          <p:cNvPr id="21" name="직선 연결선[R] 20">
            <a:extLst>
              <a:ext uri="{FF2B5EF4-FFF2-40B4-BE49-F238E27FC236}">
                <a16:creationId xmlns:a16="http://schemas.microsoft.com/office/drawing/2014/main" id="{3F9F9D89-7866-C615-C28C-9F0076AF413E}"/>
              </a:ext>
            </a:extLst>
          </p:cNvPr>
          <p:cNvCxnSpPr>
            <a:cxnSpLocks/>
          </p:cNvCxnSpPr>
          <p:nvPr/>
        </p:nvCxnSpPr>
        <p:spPr>
          <a:xfrm>
            <a:off x="5929517" y="3875591"/>
            <a:ext cx="356985" cy="0"/>
          </a:xfrm>
          <a:prstGeom prst="line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직선 연결선[R] 23">
            <a:extLst>
              <a:ext uri="{FF2B5EF4-FFF2-40B4-BE49-F238E27FC236}">
                <a16:creationId xmlns:a16="http://schemas.microsoft.com/office/drawing/2014/main" id="{D6FF67F6-71DB-2AD5-4D85-CED6122A3BFD}"/>
              </a:ext>
            </a:extLst>
          </p:cNvPr>
          <p:cNvCxnSpPr>
            <a:cxnSpLocks/>
          </p:cNvCxnSpPr>
          <p:nvPr/>
        </p:nvCxnSpPr>
        <p:spPr>
          <a:xfrm>
            <a:off x="5936000" y="3596229"/>
            <a:ext cx="0" cy="664521"/>
          </a:xfrm>
          <a:prstGeom prst="line">
            <a:avLst/>
          </a:prstGeom>
          <a:ln>
            <a:solidFill>
              <a:srgbClr val="FF000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216A03F9-1F65-310A-77ED-BD5A5EA8569A}"/>
              </a:ext>
            </a:extLst>
          </p:cNvPr>
          <p:cNvSpPr txBox="1"/>
          <p:nvPr/>
        </p:nvSpPr>
        <p:spPr>
          <a:xfrm>
            <a:off x="5920473" y="3895124"/>
            <a:ext cx="548548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x-none" sz="101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+mn-ea"/>
                <a:cs typeface="+mn-cs"/>
              </a:rPr>
              <a:t>30 cm</a:t>
            </a:r>
            <a:endParaRPr kumimoji="1" lang="x-none" altLang="en-US" sz="1013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DF68771-F3A0-1865-C65D-CFEE3515DF7B}"/>
              </a:ext>
            </a:extLst>
          </p:cNvPr>
          <p:cNvSpPr txBox="1"/>
          <p:nvPr/>
        </p:nvSpPr>
        <p:spPr>
          <a:xfrm>
            <a:off x="5349735" y="4245956"/>
            <a:ext cx="1422184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x-none" sz="101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+mn-ea"/>
                <a:cs typeface="+mn-cs"/>
              </a:rPr>
              <a:t>Beam emission point</a:t>
            </a:r>
            <a:endParaRPr kumimoji="1" lang="x-none" altLang="en-US" sz="1013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cxnSp>
        <p:nvCxnSpPr>
          <p:cNvPr id="28" name="직선 연결선[R] 27">
            <a:extLst>
              <a:ext uri="{FF2B5EF4-FFF2-40B4-BE49-F238E27FC236}">
                <a16:creationId xmlns:a16="http://schemas.microsoft.com/office/drawing/2014/main" id="{5BF50A32-2806-8F4E-4C55-7EFB8647C8B4}"/>
              </a:ext>
            </a:extLst>
          </p:cNvPr>
          <p:cNvCxnSpPr>
            <a:cxnSpLocks/>
          </p:cNvCxnSpPr>
          <p:nvPr/>
        </p:nvCxnSpPr>
        <p:spPr>
          <a:xfrm flipH="1">
            <a:off x="5932935" y="3601178"/>
            <a:ext cx="261964" cy="0"/>
          </a:xfrm>
          <a:prstGeom prst="line">
            <a:avLst/>
          </a:prstGeom>
          <a:ln w="57150">
            <a:solidFill>
              <a:srgbClr val="0000FF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52141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0D1361A1-9978-4DF5-B690-AA98C517C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Yield vs. Thickness</a:t>
            </a:r>
            <a:endParaRPr lang="ko-KR" altLang="en-US" dirty="0"/>
          </a:p>
        </p:txBody>
      </p:sp>
      <p:pic>
        <p:nvPicPr>
          <p:cNvPr id="7" name="내용 개체 틀 6">
            <a:extLst>
              <a:ext uri="{FF2B5EF4-FFF2-40B4-BE49-F238E27FC236}">
                <a16:creationId xmlns:a16="http://schemas.microsoft.com/office/drawing/2014/main" id="{CA4E22D2-01C7-4DC3-93ED-3481E5B9B4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1502" y="1600200"/>
            <a:ext cx="6160996" cy="4525963"/>
          </a:xfrm>
        </p:spPr>
      </p:pic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ACD5EF6-082A-42A2-B5AC-41FA0B260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605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FE6F02-D921-7BC6-50BB-8D7AB5A06B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83E554F-E93F-21D1-E5FA-12A793380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1" lang="en-US" altLang="x-none" dirty="0"/>
              <a:t>2D Distributions </a:t>
            </a:r>
            <a:br>
              <a:rPr kumimoji="1" lang="en-US" altLang="x-none" dirty="0"/>
            </a:br>
            <a:r>
              <a:rPr kumimoji="1" lang="en-US" altLang="x-none" dirty="0"/>
              <a:t>(U beam, 5mm Be target)</a:t>
            </a:r>
            <a:endParaRPr kumimoji="1" lang="x-none" altLang="en-US" dirty="0"/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3B6EC648-EE6B-A5C3-DE2E-85B04D681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x-none" sz="1800" dirty="0"/>
              <a:t>With event generation optimized thickness</a:t>
            </a:r>
          </a:p>
          <a:p>
            <a:pPr lvl="1"/>
            <a:r>
              <a:rPr kumimoji="1" lang="en-US" altLang="x-none" sz="1800" dirty="0"/>
              <a:t>U beam for 5mm Be target</a:t>
            </a:r>
            <a:endParaRPr kumimoji="1" lang="x-none" altLang="en-US" sz="1800" dirty="0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0250E680-0F1F-09D9-0401-D1F2D180D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217C01CDF565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+mn-ea"/>
                <a:cs typeface="+mn-cs"/>
              </a:rPr>
              <a:pPr marL="0" marR="0" lvl="0" indent="0" algn="r" defTabSz="6858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ED9C2FC8-0E03-735F-8987-292FCC2052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62" b="536"/>
          <a:stretch/>
        </p:blipFill>
        <p:spPr>
          <a:xfrm>
            <a:off x="5109652" y="2505583"/>
            <a:ext cx="2654437" cy="1844381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C113FBE8-51DF-4CA8-04BF-08CD227314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285" b="-23"/>
          <a:stretch/>
        </p:blipFill>
        <p:spPr>
          <a:xfrm>
            <a:off x="1143001" y="2369108"/>
            <a:ext cx="3476746" cy="2437487"/>
          </a:xfrm>
          <a:prstGeom prst="rect">
            <a:avLst/>
          </a:prstGeom>
        </p:spPr>
      </p:pic>
      <p:sp>
        <p:nvSpPr>
          <p:cNvPr id="11" name="직사각형 10">
            <a:extLst>
              <a:ext uri="{FF2B5EF4-FFF2-40B4-BE49-F238E27FC236}">
                <a16:creationId xmlns:a16="http://schemas.microsoft.com/office/drawing/2014/main" id="{E1A1E85D-9D17-5189-A4F2-D1558564D987}"/>
              </a:ext>
            </a:extLst>
          </p:cNvPr>
          <p:cNvSpPr/>
          <p:nvPr/>
        </p:nvSpPr>
        <p:spPr>
          <a:xfrm>
            <a:off x="1852675" y="3234381"/>
            <a:ext cx="1230533" cy="865932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x-none" altLang="en-US" sz="1013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sp>
        <p:nvSpPr>
          <p:cNvPr id="7" name="오른쪽 화살표[R] 6">
            <a:extLst>
              <a:ext uri="{FF2B5EF4-FFF2-40B4-BE49-F238E27FC236}">
                <a16:creationId xmlns:a16="http://schemas.microsoft.com/office/drawing/2014/main" id="{C293939C-A3CD-E6DD-E9A8-72F241812F2A}"/>
              </a:ext>
            </a:extLst>
          </p:cNvPr>
          <p:cNvSpPr/>
          <p:nvPr/>
        </p:nvSpPr>
        <p:spPr>
          <a:xfrm>
            <a:off x="3161337" y="3732455"/>
            <a:ext cx="2063911" cy="198578"/>
          </a:xfrm>
          <a:prstGeom prst="rightArrow">
            <a:avLst/>
          </a:prstGeom>
          <a:noFill/>
          <a:ln>
            <a:solidFill>
              <a:srgbClr val="FF0000"/>
            </a:solidFill>
            <a:prstDash val="lg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x-none" altLang="en-US" sz="1013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4E03708A-6D52-4B89-9E68-DFD3E1F2BC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1836"/>
          <a:stretch/>
        </p:blipFill>
        <p:spPr>
          <a:xfrm>
            <a:off x="4677086" y="4371098"/>
            <a:ext cx="4466914" cy="2437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6708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C2901E96-7ABF-48CE-8D7F-07636D420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818" y="2514600"/>
            <a:ext cx="8401381" cy="339447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ko-KR" sz="2600" b="1" dirty="0" err="1"/>
              <a:t>Nurion</a:t>
            </a:r>
            <a:r>
              <a:rPr lang="en-US" altLang="ko-KR" sz="2600" b="1" dirty="0"/>
              <a:t> </a:t>
            </a:r>
            <a:r>
              <a:rPr lang="en-US" altLang="ko-KR" sz="2600" dirty="0"/>
              <a:t>was utilized to perform precise microscopic and </a:t>
            </a:r>
            <a:r>
              <a:rPr lang="en-US" altLang="ko-KR" sz="2600" i="1" dirty="0"/>
              <a:t>ab initio</a:t>
            </a:r>
            <a:r>
              <a:rPr lang="en-US" altLang="ko-KR" sz="2600" dirty="0"/>
              <a:t> nuclear structure calculations of rare isotopes.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ko-KR" sz="2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ko-KR" sz="2600" dirty="0"/>
              <a:t>The computation successfully </a:t>
            </a:r>
            <a:r>
              <a:rPr lang="en-US" altLang="ko-KR" sz="2600" b="1" dirty="0"/>
              <a:t>predicted the nuclear structure of Sodium-21 (²¹Na)</a:t>
            </a:r>
            <a:r>
              <a:rPr lang="en-US" altLang="ko-KR" sz="2600" dirty="0"/>
              <a:t> based on first-principles nuclear theory.</a:t>
            </a:r>
          </a:p>
          <a:p>
            <a:endParaRPr lang="en-US" altLang="ko-KR" dirty="0"/>
          </a:p>
        </p:txBody>
      </p:sp>
      <p:sp>
        <p:nvSpPr>
          <p:cNvPr id="5" name="제목 1">
            <a:extLst>
              <a:ext uri="{FF2B5EF4-FFF2-40B4-BE49-F238E27FC236}">
                <a16:creationId xmlns:a16="http://schemas.microsoft.com/office/drawing/2014/main" id="{2F305148-832A-4588-A8D3-DFEB929AA2B6}"/>
              </a:ext>
            </a:extLst>
          </p:cNvPr>
          <p:cNvSpPr txBox="1">
            <a:spLocks/>
          </p:cNvSpPr>
          <p:nvPr/>
        </p:nvSpPr>
        <p:spPr>
          <a:xfrm>
            <a:off x="257008" y="762000"/>
            <a:ext cx="8762999" cy="1143000"/>
          </a:xfrm>
          <a:prstGeom prst="rect">
            <a:avLst/>
          </a:prstGeom>
          <a:solidFill>
            <a:srgbClr val="0070C0"/>
          </a:solidFill>
        </p:spPr>
        <p:txBody>
          <a:bodyPr vert="horz" lIns="68580" tIns="34290" rIns="68580" bIns="3429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j-cs"/>
              </a:rPr>
              <a:t>2. Supercomputing-Assisted Nuclear Structure</a:t>
            </a:r>
            <a:endParaRPr kumimoji="0" lang="ko-KR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58885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표 4">
            <a:extLst>
              <a:ext uri="{FF2B5EF4-FFF2-40B4-BE49-F238E27FC236}">
                <a16:creationId xmlns:a16="http://schemas.microsoft.com/office/drawing/2014/main" id="{7F78C40F-866C-48B0-B3F0-B363071C7EDC}"/>
              </a:ext>
            </a:extLst>
          </p:cNvPr>
          <p:cNvGraphicFramePr>
            <a:graphicFrameLocks/>
          </p:cNvGraphicFramePr>
          <p:nvPr/>
        </p:nvGraphicFramePr>
        <p:xfrm>
          <a:off x="1309687" y="2005012"/>
          <a:ext cx="6034090" cy="3557590"/>
        </p:xfrm>
        <a:graphic>
          <a:graphicData uri="http://schemas.openxmlformats.org/drawingml/2006/table">
            <a:tbl>
              <a:tblPr firstRow="1" bandRow="1"/>
              <a:tblGrid>
                <a:gridCol w="1206818">
                  <a:extLst>
                    <a:ext uri="{9D8B030D-6E8A-4147-A177-3AD203B41FA5}">
                      <a16:colId xmlns:a16="http://schemas.microsoft.com/office/drawing/2014/main" val="917299695"/>
                    </a:ext>
                  </a:extLst>
                </a:gridCol>
                <a:gridCol w="1206818">
                  <a:extLst>
                    <a:ext uri="{9D8B030D-6E8A-4147-A177-3AD203B41FA5}">
                      <a16:colId xmlns:a16="http://schemas.microsoft.com/office/drawing/2014/main" val="2582764223"/>
                    </a:ext>
                  </a:extLst>
                </a:gridCol>
                <a:gridCol w="1206818">
                  <a:extLst>
                    <a:ext uri="{9D8B030D-6E8A-4147-A177-3AD203B41FA5}">
                      <a16:colId xmlns:a16="http://schemas.microsoft.com/office/drawing/2014/main" val="1929397205"/>
                    </a:ext>
                  </a:extLst>
                </a:gridCol>
                <a:gridCol w="1206818">
                  <a:extLst>
                    <a:ext uri="{9D8B030D-6E8A-4147-A177-3AD203B41FA5}">
                      <a16:colId xmlns:a16="http://schemas.microsoft.com/office/drawing/2014/main" val="3604589734"/>
                    </a:ext>
                  </a:extLst>
                </a:gridCol>
                <a:gridCol w="1206818">
                  <a:extLst>
                    <a:ext uri="{9D8B030D-6E8A-4147-A177-3AD203B41FA5}">
                      <a16:colId xmlns:a16="http://schemas.microsoft.com/office/drawing/2014/main" val="650078048"/>
                    </a:ext>
                  </a:extLst>
                </a:gridCol>
              </a:tblGrid>
              <a:tr h="711518"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21Al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22Al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23Al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α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,n)</a:t>
                      </a:r>
                    </a:p>
                    <a:p>
                      <a:pPr algn="ctr" latinLnBrk="1"/>
                      <a:r>
                        <a:rPr lang="en-US" altLang="ko-KR" sz="1400" dirty="0"/>
                        <a:t>24Al</a:t>
                      </a:r>
                    </a:p>
                    <a:p>
                      <a:pPr algn="ctr" latinLnBrk="1"/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α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 γ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  <a:p>
                      <a:pPr algn="ctr" latinLnBrk="1"/>
                      <a:r>
                        <a:rPr lang="en-US" altLang="ko-KR" sz="1400" dirty="0"/>
                        <a:t>25Al</a:t>
                      </a:r>
                    </a:p>
                    <a:p>
                      <a:pPr algn="ctr" latinLnBrk="1"/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144771"/>
                  </a:ext>
                </a:extLst>
              </a:tr>
              <a:tr h="711518"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/>
                        <a:t>20Mg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altLang="ko-KR" sz="1400" dirty="0" err="1">
                          <a:solidFill>
                            <a:srgbClr val="FF0000"/>
                          </a:solidFill>
                        </a:rPr>
                        <a:t>p,n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  <a:p>
                      <a:pPr algn="ctr" latinLnBrk="1"/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ν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β</a:t>
                      </a:r>
                      <a:r>
                        <a:rPr lang="en-US" altLang="ko-KR" sz="1400" baseline="30000" dirty="0">
                          <a:solidFill>
                            <a:srgbClr val="FF0000"/>
                          </a:solidFill>
                        </a:rPr>
                        <a:t>+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  <a:p>
                      <a:pPr algn="ctr" latinLnBrk="1"/>
                      <a:r>
                        <a:rPr lang="en-US" altLang="ko-KR" sz="1400" dirty="0"/>
                        <a:t>21Mg</a:t>
                      </a:r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(p,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 γ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/>
                        <a:t>22Mg</a:t>
                      </a: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/>
                        <a:t>23Mg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α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p)</a:t>
                      </a: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/>
                        <a:t>24Mg</a:t>
                      </a: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0607334"/>
                  </a:ext>
                </a:extLst>
              </a:tr>
              <a:tr h="711518"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US" altLang="ko-KR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ko-KR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19Na</a:t>
                      </a:r>
                      <a:endParaRPr kumimoji="0" lang="ko-KR" altLang="en-US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 latinLnBrk="1"/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ko-KR" sz="1400" dirty="0"/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/>
                        <a:t>20Na</a:t>
                      </a: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γ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,n)</a:t>
                      </a:r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21Na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ko-KR" sz="1400" dirty="0"/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/>
                        <a:t>22Na</a:t>
                      </a:r>
                      <a:endParaRPr lang="ko-KR" altLang="en-US" sz="1400" dirty="0"/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(n,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 γ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ko-KR" sz="1400" dirty="0"/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/>
                        <a:t>23Na</a:t>
                      </a:r>
                      <a:endParaRPr lang="ko-KR" altLang="en-US" sz="1400" dirty="0"/>
                    </a:p>
                    <a:p>
                      <a:pPr algn="ctr" latinLnBrk="1"/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2522958"/>
                  </a:ext>
                </a:extLst>
              </a:tr>
              <a:tr h="711518"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18Ne</a:t>
                      </a: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(p,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α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19Ne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endParaRPr lang="en-US" altLang="ko-KR" sz="1400" dirty="0"/>
                    </a:p>
                    <a:p>
                      <a:pPr algn="ctr" latinLnBrk="1"/>
                      <a:r>
                        <a:rPr lang="en-US" altLang="ko-KR" sz="1400" dirty="0"/>
                        <a:t>20Ne</a:t>
                      </a: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γ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,p)</a:t>
                      </a:r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21Ne</a:t>
                      </a:r>
                    </a:p>
                    <a:p>
                      <a:pPr algn="ctr" latinLnBrk="1"/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altLang="ko-KR" sz="1400" dirty="0" err="1">
                          <a:solidFill>
                            <a:srgbClr val="FF0000"/>
                          </a:solidFill>
                        </a:rPr>
                        <a:t>n,p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  <a:p>
                      <a:pPr algn="ctr" latinLnBrk="1"/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β</a:t>
                      </a:r>
                      <a:r>
                        <a:rPr lang="en-US" altLang="ko-KR" sz="1400" baseline="30000" dirty="0">
                          <a:solidFill>
                            <a:srgbClr val="FF0000"/>
                          </a:solidFill>
                        </a:rPr>
                        <a:t>+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ν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  <a:endParaRPr lang="ko-KR" altLang="en-US" sz="1400" dirty="0">
                        <a:solidFill>
                          <a:srgbClr val="FF0000"/>
                        </a:solidFill>
                      </a:endParaRPr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22Ne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393016"/>
                  </a:ext>
                </a:extLst>
              </a:tr>
              <a:tr h="711518"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17F</a:t>
                      </a:r>
                    </a:p>
                    <a:p>
                      <a:pPr marL="0" marR="0" lvl="0" indent="0" algn="ctr" defTabSz="4572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γ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α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18F</a:t>
                      </a:r>
                    </a:p>
                    <a:p>
                      <a:pPr algn="ctr" latinLnBrk="1"/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(n,</a:t>
                      </a:r>
                      <a:r>
                        <a:rPr lang="el-GR" altLang="ko-KR" sz="1400" dirty="0">
                          <a:solidFill>
                            <a:srgbClr val="FF0000"/>
                          </a:solidFill>
                        </a:rPr>
                        <a:t>α</a:t>
                      </a:r>
                      <a:r>
                        <a:rPr lang="en-US" altLang="ko-KR" sz="1400" dirty="0">
                          <a:solidFill>
                            <a:srgbClr val="FF0000"/>
                          </a:solidFill>
                        </a:rPr>
                        <a:t>)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19F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20F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latinLnBrk="1"/>
                      <a:r>
                        <a:rPr lang="en-US" altLang="ko-KR" sz="1400" dirty="0"/>
                        <a:t>21F</a:t>
                      </a:r>
                      <a:endParaRPr lang="ko-KR" altLang="en-US" sz="1400" dirty="0"/>
                    </a:p>
                  </a:txBody>
                  <a:tcPr marL="68580" marR="68580" marT="34290" marB="34290" anchor="ctr"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5308925"/>
                  </a:ext>
                </a:extLst>
              </a:tr>
            </a:tbl>
          </a:graphicData>
        </a:graphic>
      </p:graphicFrame>
      <p:cxnSp>
        <p:nvCxnSpPr>
          <p:cNvPr id="5" name="직선 화살표 연결선 4">
            <a:extLst>
              <a:ext uri="{FF2B5EF4-FFF2-40B4-BE49-F238E27FC236}">
                <a16:creationId xmlns:a16="http://schemas.microsoft.com/office/drawing/2014/main" id="{E0C1D8C1-98D1-4AA0-BFC3-355872E7EE9E}"/>
              </a:ext>
            </a:extLst>
          </p:cNvPr>
          <p:cNvCxnSpPr>
            <a:cxnSpLocks/>
          </p:cNvCxnSpPr>
          <p:nvPr/>
        </p:nvCxnSpPr>
        <p:spPr>
          <a:xfrm flipV="1">
            <a:off x="4338638" y="3248025"/>
            <a:ext cx="0" cy="342900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6" name="직선 화살표 연결선 5">
            <a:extLst>
              <a:ext uri="{FF2B5EF4-FFF2-40B4-BE49-F238E27FC236}">
                <a16:creationId xmlns:a16="http://schemas.microsoft.com/office/drawing/2014/main" id="{0B94AB53-3B27-4411-BCD8-214F65E358E1}"/>
              </a:ext>
            </a:extLst>
          </p:cNvPr>
          <p:cNvCxnSpPr>
            <a:cxnSpLocks/>
          </p:cNvCxnSpPr>
          <p:nvPr/>
        </p:nvCxnSpPr>
        <p:spPr>
          <a:xfrm>
            <a:off x="4338638" y="3876675"/>
            <a:ext cx="0" cy="423863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7" name="직선 화살표 연결선 6">
            <a:extLst>
              <a:ext uri="{FF2B5EF4-FFF2-40B4-BE49-F238E27FC236}">
                <a16:creationId xmlns:a16="http://schemas.microsoft.com/office/drawing/2014/main" id="{0118F565-C28F-4710-8CC8-6919D4989AF0}"/>
              </a:ext>
            </a:extLst>
          </p:cNvPr>
          <p:cNvCxnSpPr>
            <a:cxnSpLocks/>
          </p:cNvCxnSpPr>
          <p:nvPr/>
        </p:nvCxnSpPr>
        <p:spPr>
          <a:xfrm>
            <a:off x="4605338" y="3790950"/>
            <a:ext cx="600075" cy="0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8" name="직선 화살표 연결선 7">
            <a:extLst>
              <a:ext uri="{FF2B5EF4-FFF2-40B4-BE49-F238E27FC236}">
                <a16:creationId xmlns:a16="http://schemas.microsoft.com/office/drawing/2014/main" id="{C63CFBE4-9B72-444E-A8F9-0538C9BB7D2D}"/>
              </a:ext>
            </a:extLst>
          </p:cNvPr>
          <p:cNvCxnSpPr>
            <a:cxnSpLocks/>
          </p:cNvCxnSpPr>
          <p:nvPr/>
        </p:nvCxnSpPr>
        <p:spPr>
          <a:xfrm flipH="1">
            <a:off x="3371850" y="3790950"/>
            <a:ext cx="681038" cy="0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9" name="직선 화살표 연결선 8">
            <a:extLst>
              <a:ext uri="{FF2B5EF4-FFF2-40B4-BE49-F238E27FC236}">
                <a16:creationId xmlns:a16="http://schemas.microsoft.com/office/drawing/2014/main" id="{AB5E46A4-CC5A-42CC-9192-39710A34835E}"/>
              </a:ext>
            </a:extLst>
          </p:cNvPr>
          <p:cNvCxnSpPr>
            <a:cxnSpLocks/>
          </p:cNvCxnSpPr>
          <p:nvPr/>
        </p:nvCxnSpPr>
        <p:spPr>
          <a:xfrm>
            <a:off x="4605338" y="3957637"/>
            <a:ext cx="447676" cy="319088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0" name="직선 화살표 연결선 9">
            <a:extLst>
              <a:ext uri="{FF2B5EF4-FFF2-40B4-BE49-F238E27FC236}">
                <a16:creationId xmlns:a16="http://schemas.microsoft.com/office/drawing/2014/main" id="{898D9A86-D264-497E-AEEE-7D8A67991BE2}"/>
              </a:ext>
            </a:extLst>
          </p:cNvPr>
          <p:cNvCxnSpPr>
            <a:cxnSpLocks/>
          </p:cNvCxnSpPr>
          <p:nvPr/>
        </p:nvCxnSpPr>
        <p:spPr>
          <a:xfrm flipH="1" flipV="1">
            <a:off x="3529012" y="3248025"/>
            <a:ext cx="566738" cy="381000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1" name="직선 화살표 연결선 10">
            <a:extLst>
              <a:ext uri="{FF2B5EF4-FFF2-40B4-BE49-F238E27FC236}">
                <a16:creationId xmlns:a16="http://schemas.microsoft.com/office/drawing/2014/main" id="{CBC2DAE4-70E8-4359-8AEA-2FE89F719775}"/>
              </a:ext>
            </a:extLst>
          </p:cNvPr>
          <p:cNvCxnSpPr>
            <a:cxnSpLocks/>
          </p:cNvCxnSpPr>
          <p:nvPr/>
        </p:nvCxnSpPr>
        <p:spPr>
          <a:xfrm flipV="1">
            <a:off x="4605337" y="2552700"/>
            <a:ext cx="700088" cy="986433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2" name="직선 화살표 연결선 11">
            <a:extLst>
              <a:ext uri="{FF2B5EF4-FFF2-40B4-BE49-F238E27FC236}">
                <a16:creationId xmlns:a16="http://schemas.microsoft.com/office/drawing/2014/main" id="{E3FA9190-0F43-4868-8E61-63950FBD1628}"/>
              </a:ext>
            </a:extLst>
          </p:cNvPr>
          <p:cNvCxnSpPr>
            <a:cxnSpLocks/>
          </p:cNvCxnSpPr>
          <p:nvPr/>
        </p:nvCxnSpPr>
        <p:spPr>
          <a:xfrm flipV="1">
            <a:off x="4719637" y="3314700"/>
            <a:ext cx="1595438" cy="338733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3" name="직선 화살표 연결선 12">
            <a:extLst>
              <a:ext uri="{FF2B5EF4-FFF2-40B4-BE49-F238E27FC236}">
                <a16:creationId xmlns:a16="http://schemas.microsoft.com/office/drawing/2014/main" id="{0A07567E-149D-4E3D-97FE-277C8FB697FE}"/>
              </a:ext>
            </a:extLst>
          </p:cNvPr>
          <p:cNvCxnSpPr>
            <a:cxnSpLocks/>
          </p:cNvCxnSpPr>
          <p:nvPr/>
        </p:nvCxnSpPr>
        <p:spPr>
          <a:xfrm flipV="1">
            <a:off x="4719637" y="2552700"/>
            <a:ext cx="1709738" cy="1100733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4" name="직선 화살표 연결선 13">
            <a:extLst>
              <a:ext uri="{FF2B5EF4-FFF2-40B4-BE49-F238E27FC236}">
                <a16:creationId xmlns:a16="http://schemas.microsoft.com/office/drawing/2014/main" id="{53DB1EF7-3ACA-44BB-99C3-7C71EE2366D1}"/>
              </a:ext>
            </a:extLst>
          </p:cNvPr>
          <p:cNvCxnSpPr>
            <a:cxnSpLocks/>
          </p:cNvCxnSpPr>
          <p:nvPr/>
        </p:nvCxnSpPr>
        <p:spPr>
          <a:xfrm flipH="1">
            <a:off x="2424114" y="3952876"/>
            <a:ext cx="1538286" cy="567332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5" name="직선 화살표 연결선 14">
            <a:extLst>
              <a:ext uri="{FF2B5EF4-FFF2-40B4-BE49-F238E27FC236}">
                <a16:creationId xmlns:a16="http://schemas.microsoft.com/office/drawing/2014/main" id="{7D6FC220-8800-41A8-B3D0-FF90B7A12732}"/>
              </a:ext>
            </a:extLst>
          </p:cNvPr>
          <p:cNvCxnSpPr>
            <a:cxnSpLocks/>
          </p:cNvCxnSpPr>
          <p:nvPr/>
        </p:nvCxnSpPr>
        <p:spPr>
          <a:xfrm flipH="1">
            <a:off x="3214687" y="4088607"/>
            <a:ext cx="881063" cy="945356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6" name="직선 화살표 연결선 15">
            <a:extLst>
              <a:ext uri="{FF2B5EF4-FFF2-40B4-BE49-F238E27FC236}">
                <a16:creationId xmlns:a16="http://schemas.microsoft.com/office/drawing/2014/main" id="{FC728BD5-57DA-4F06-BCAC-FD705AD78CA0}"/>
              </a:ext>
            </a:extLst>
          </p:cNvPr>
          <p:cNvCxnSpPr>
            <a:cxnSpLocks/>
          </p:cNvCxnSpPr>
          <p:nvPr/>
        </p:nvCxnSpPr>
        <p:spPr>
          <a:xfrm flipH="1">
            <a:off x="2257425" y="4045298"/>
            <a:ext cx="1704976" cy="988665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tailEnd type="triangle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7" name="직선 화살표 연결선 16">
            <a:extLst>
              <a:ext uri="{FF2B5EF4-FFF2-40B4-BE49-F238E27FC236}">
                <a16:creationId xmlns:a16="http://schemas.microsoft.com/office/drawing/2014/main" id="{79618651-2428-499C-BA61-F325674E6D2E}"/>
              </a:ext>
            </a:extLst>
          </p:cNvPr>
          <p:cNvCxnSpPr>
            <a:cxnSpLocks/>
          </p:cNvCxnSpPr>
          <p:nvPr/>
        </p:nvCxnSpPr>
        <p:spPr>
          <a:xfrm>
            <a:off x="3738563" y="5786438"/>
            <a:ext cx="1724025" cy="0"/>
          </a:xfrm>
          <a:prstGeom prst="straightConnector1">
            <a:avLst/>
          </a:prstGeom>
          <a:noFill/>
          <a:ln w="25400" cap="flat" cmpd="sng" algn="ctr">
            <a:solidFill>
              <a:srgbClr val="4F81BD"/>
            </a:solidFill>
            <a:prstDash val="solid"/>
            <a:tailEnd type="triangle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8580789-0082-42CE-92C0-FF569DCB99E3}"/>
              </a:ext>
            </a:extLst>
          </p:cNvPr>
          <p:cNvSpPr txBox="1"/>
          <p:nvPr/>
        </p:nvSpPr>
        <p:spPr>
          <a:xfrm>
            <a:off x="5634037" y="5656272"/>
            <a:ext cx="36671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맑은 고딕" panose="020B0503020000020004" pitchFamily="50" charset="-127"/>
                <a:cs typeface="+mn-cs"/>
              </a:rPr>
              <a:t>N</a:t>
            </a: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19" name="직선 화살표 연결선 18">
            <a:extLst>
              <a:ext uri="{FF2B5EF4-FFF2-40B4-BE49-F238E27FC236}">
                <a16:creationId xmlns:a16="http://schemas.microsoft.com/office/drawing/2014/main" id="{1B49747A-FB9E-4E1B-BE75-7516A8DDC1AF}"/>
              </a:ext>
            </a:extLst>
          </p:cNvPr>
          <p:cNvCxnSpPr>
            <a:cxnSpLocks/>
          </p:cNvCxnSpPr>
          <p:nvPr/>
        </p:nvCxnSpPr>
        <p:spPr>
          <a:xfrm flipV="1">
            <a:off x="823913" y="3286422"/>
            <a:ext cx="0" cy="1014116"/>
          </a:xfrm>
          <a:prstGeom prst="straightConnector1">
            <a:avLst/>
          </a:prstGeom>
          <a:noFill/>
          <a:ln w="25400" cap="flat" cmpd="sng" algn="ctr">
            <a:solidFill>
              <a:srgbClr val="4F81BD"/>
            </a:solidFill>
            <a:prstDash val="solid"/>
            <a:tailEnd type="triangle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2D876722-BF47-4EFD-A7CF-989B73079D36}"/>
              </a:ext>
            </a:extLst>
          </p:cNvPr>
          <p:cNvSpPr txBox="1"/>
          <p:nvPr/>
        </p:nvSpPr>
        <p:spPr>
          <a:xfrm>
            <a:off x="654844" y="2826067"/>
            <a:ext cx="34766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맑은 고딕" panose="020B0503020000020004" pitchFamily="50" charset="-127"/>
                <a:cs typeface="+mn-cs"/>
              </a:rPr>
              <a:t>N</a:t>
            </a: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" name="제목 1">
            <a:extLst>
              <a:ext uri="{FF2B5EF4-FFF2-40B4-BE49-F238E27FC236}">
                <a16:creationId xmlns:a16="http://schemas.microsoft.com/office/drawing/2014/main" id="{FE8401D5-5EEA-488D-951E-45E4F8290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Sodium-21 (²¹Na) Reactions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410661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9DA54C36-1CA0-4566-9947-406BA56B0B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7344" y="2963930"/>
            <a:ext cx="3019955" cy="385379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제목 15">
            <a:extLst>
              <a:ext uri="{FF2B5EF4-FFF2-40B4-BE49-F238E27FC236}">
                <a16:creationId xmlns:a16="http://schemas.microsoft.com/office/drawing/2014/main" id="{1F96B169-8F0C-4164-A16A-FA1DA1F5A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Theory-Simulation-Experiment</a:t>
            </a:r>
            <a:endParaRPr lang="ko-KR" altLang="en-US" dirty="0"/>
          </a:p>
        </p:txBody>
      </p:sp>
      <p:pic>
        <p:nvPicPr>
          <p:cNvPr id="6" name="내용 개체 틀 5">
            <a:extLst>
              <a:ext uri="{FF2B5EF4-FFF2-40B4-BE49-F238E27FC236}">
                <a16:creationId xmlns:a16="http://schemas.microsoft.com/office/drawing/2014/main" id="{A5B1BFEB-53B4-4084-A6C1-3A9D6D964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99833" y="2931855"/>
            <a:ext cx="1479355" cy="1972473"/>
          </a:xfrm>
        </p:spPr>
      </p:pic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A0CB1545-A674-4A1B-95C4-F3E6BCA60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42FA14-3C7C-48F7-83ED-24E42A372AD2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56989A6A-8F29-4942-877C-6088CE01BA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0899" y="2947096"/>
            <a:ext cx="1525562" cy="2034205"/>
          </a:xfrm>
          <a:prstGeom prst="rect">
            <a:avLst/>
          </a:prstGeom>
        </p:spPr>
      </p:pic>
      <p:sp>
        <p:nvSpPr>
          <p:cNvPr id="7" name="슬라이드 번호 개체 틀 3">
            <a:extLst>
              <a:ext uri="{FF2B5EF4-FFF2-40B4-BE49-F238E27FC236}">
                <a16:creationId xmlns:a16="http://schemas.microsoft.com/office/drawing/2014/main" id="{D093F740-128F-4BE3-943B-8B1A05FECA73}"/>
              </a:ext>
            </a:extLst>
          </p:cNvPr>
          <p:cNvSpPr txBox="1">
            <a:spLocks/>
          </p:cNvSpPr>
          <p:nvPr/>
        </p:nvSpPr>
        <p:spPr>
          <a:xfrm>
            <a:off x="6553200" y="5624514"/>
            <a:ext cx="21336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42FA14-3C7C-48F7-83ED-24E42A372AD2}" type="slidenum">
              <a:rPr kumimoji="0" lang="ko-KR" alt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ko-KR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CD9A96-9C32-4673-9B1A-6413FB915C66}"/>
              </a:ext>
            </a:extLst>
          </p:cNvPr>
          <p:cNvSpPr txBox="1"/>
          <p:nvPr/>
        </p:nvSpPr>
        <p:spPr>
          <a:xfrm>
            <a:off x="228600" y="5410200"/>
            <a:ext cx="5687861" cy="92333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맑은 고딕" panose="020B0503020000020004" pitchFamily="50" charset="-127"/>
                <a:cs typeface="+mn-cs"/>
              </a:rPr>
              <a:t>Nuclear Charge Radius Measurement for Neutron-deficient Na Isotopes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맑은 고딕" panose="020B0503020000020004" pitchFamily="50" charset="-127"/>
                <a:cs typeface="+mn-cs"/>
              </a:rPr>
              <a:t>, Contributed Oral, INPC 2025, Daejeon, Korea. PDF abstract available via IBS </a:t>
            </a:r>
            <a:r>
              <a:rPr kumimoji="0" lang="en-US" altLang="ko-K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맑은 고딕" panose="020B0503020000020004" pitchFamily="50" charset="-127"/>
                <a:cs typeface="+mn-cs"/>
              </a:rPr>
              <a:t>Indico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맑은 고딕" panose="020B0503020000020004" pitchFamily="50" charset="-127"/>
                <a:cs typeface="+mn-cs"/>
              </a:rPr>
              <a:t> System (Indico)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AD102AD-950F-43D3-A8D1-E68A1952B4DA}"/>
              </a:ext>
            </a:extLst>
          </p:cNvPr>
          <p:cNvSpPr txBox="1"/>
          <p:nvPr/>
        </p:nvSpPr>
        <p:spPr>
          <a:xfrm>
            <a:off x="228600" y="1728321"/>
            <a:ext cx="5687861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IBS conducted the corresponding experimental verification using the </a:t>
            </a:r>
            <a:r>
              <a:rPr kumimoji="0" lang="en-US" altLang="ko-K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CLaSsy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(Collinear Laser Spectroscopy) system at RAON in December 2024.</a:t>
            </a: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0DAF8925-78D6-4E56-A733-7E559F033F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586" t="571" r="8685" b="2481"/>
          <a:stretch/>
        </p:blipFill>
        <p:spPr>
          <a:xfrm>
            <a:off x="185798" y="2931856"/>
            <a:ext cx="2426390" cy="2034205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CD3072EF-872D-45BD-8E5E-3CE1CB58A3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68440" y="1330488"/>
            <a:ext cx="1917764" cy="1917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646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8822482D-FF60-4D41-BD51-C166B20B13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926" y="2159485"/>
            <a:ext cx="1021773" cy="537254"/>
          </a:xfrm>
          <a:prstGeom prst="rect">
            <a:avLst/>
          </a:prstGeom>
        </p:spPr>
      </p:pic>
      <p:sp>
        <p:nvSpPr>
          <p:cNvPr id="2" name="제목 1">
            <a:extLst>
              <a:ext uri="{FF2B5EF4-FFF2-40B4-BE49-F238E27FC236}">
                <a16:creationId xmlns:a16="http://schemas.microsoft.com/office/drawing/2014/main" id="{0B10ECDA-473A-48A8-ADAF-0EA1E5CB9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25100"/>
            <a:ext cx="8229600" cy="857250"/>
          </a:xfrm>
        </p:spPr>
        <p:txBody>
          <a:bodyPr/>
          <a:lstStyle/>
          <a:p>
            <a:r>
              <a:rPr lang="ko-KR" altLang="en-US" dirty="0"/>
              <a:t>언론보도</a:t>
            </a:r>
          </a:p>
        </p:txBody>
      </p:sp>
      <p:pic>
        <p:nvPicPr>
          <p:cNvPr id="6" name="내용 개체 틀 5">
            <a:extLst>
              <a:ext uri="{FF2B5EF4-FFF2-40B4-BE49-F238E27FC236}">
                <a16:creationId xmlns:a16="http://schemas.microsoft.com/office/drawing/2014/main" id="{93862A5D-DD50-4645-838C-A8D1E170BA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10200" y="2605741"/>
            <a:ext cx="2994456" cy="4122719"/>
          </a:xfrm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2A30909F-7D7B-4061-8553-1CC1C9C6D9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00" y="2359685"/>
            <a:ext cx="4962937" cy="42121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700803B-A931-4AF6-8267-27AD90A35226}"/>
              </a:ext>
            </a:extLst>
          </p:cNvPr>
          <p:cNvSpPr txBox="1"/>
          <p:nvPr/>
        </p:nvSpPr>
        <p:spPr>
          <a:xfrm>
            <a:off x="609600" y="1261840"/>
            <a:ext cx="8340213" cy="415498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21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KISTI </a:t>
            </a:r>
            <a:r>
              <a:rPr kumimoji="0" lang="ko-KR" altLang="en-US" sz="21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누리온</a:t>
            </a:r>
            <a:r>
              <a:rPr kumimoji="0" lang="ko-KR" altLang="en-US" sz="21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  <a:r>
              <a:rPr kumimoji="0" lang="en-US" altLang="ko-KR" sz="21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IBS </a:t>
            </a:r>
            <a:r>
              <a:rPr kumimoji="0" lang="ko-KR" altLang="en-US" sz="21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라온을</a:t>
            </a:r>
            <a:r>
              <a:rPr kumimoji="0" lang="ko-KR" altLang="en-US" sz="21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만나다 </a:t>
            </a:r>
            <a:r>
              <a:rPr kumimoji="0" lang="en-US" altLang="ko-KR" sz="21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(2025.06.22)</a:t>
            </a:r>
            <a:endParaRPr kumimoji="0" lang="ko-KR" altLang="en-US" sz="21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20509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8502639-9C30-4589-9251-97DA9966D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06443"/>
            <a:ext cx="7886700" cy="1325563"/>
          </a:xfrm>
          <a:solidFill>
            <a:srgbClr val="0070C0"/>
          </a:solidFill>
        </p:spPr>
        <p:txBody>
          <a:bodyPr>
            <a:normAutofit/>
          </a:bodyPr>
          <a:lstStyle/>
          <a:p>
            <a:pPr algn="ctr"/>
            <a:r>
              <a:rPr lang="en-US" altLang="ko-KR" sz="4000" b="1" dirty="0">
                <a:solidFill>
                  <a:schemeClr val="bg1"/>
                </a:solidFill>
                <a:latin typeface="+mj-ea"/>
              </a:rPr>
              <a:t>III. KISTI-6 supercomputer</a:t>
            </a:r>
            <a:endParaRPr lang="ko-KR" altLang="en-US" sz="4000" b="1" dirty="0">
              <a:solidFill>
                <a:schemeClr val="bg1"/>
              </a:solidFill>
              <a:latin typeface="+mj-ea"/>
            </a:endParaRP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4EB2C32-96C4-4B10-9663-00B2F782D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ABBD16-9FC1-47E4-BE85-E55C2C10A875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8983ACB2-7085-49A5-9F1D-D4C54BECEF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4114800"/>
            <a:ext cx="4419983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096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ight Arrow 2"/>
          <p:cNvSpPr/>
          <p:nvPr/>
        </p:nvSpPr>
        <p:spPr bwMode="auto">
          <a:xfrm>
            <a:off x="446602" y="3377921"/>
            <a:ext cx="8518198" cy="1106727"/>
          </a:xfrm>
          <a:prstGeom prst="rightArrow">
            <a:avLst/>
          </a:prstGeom>
          <a:solidFill>
            <a:srgbClr val="DBBF01"/>
          </a:solidFill>
          <a:ln>
            <a:headEnd type="none" w="med" len="med"/>
            <a:tailEnd type="none" w="med" len="med"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vert="horz" wrap="square" lIns="68595" tIns="34297" rIns="68595" bIns="34297" numCol="1" rtlCol="0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685757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50" b="0" i="0" u="none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sp>
        <p:nvSpPr>
          <p:cNvPr id="6" name="AutoShape 8" descr="http://upload.wikimedia.org/wikipedia/commons/e/ec/SchrodingerEquation.svg"/>
          <p:cNvSpPr>
            <a:spLocks noChangeAspect="1" noChangeArrowheads="1"/>
          </p:cNvSpPr>
          <p:nvPr/>
        </p:nvSpPr>
        <p:spPr bwMode="auto">
          <a:xfrm>
            <a:off x="116712" y="336141"/>
            <a:ext cx="4873307" cy="109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2288387" y="2108610"/>
            <a:ext cx="1725860" cy="4074394"/>
            <a:chOff x="3050387" y="1284307"/>
            <a:chExt cx="2300548" cy="5431111"/>
          </a:xfrm>
        </p:grpSpPr>
        <p:pic>
          <p:nvPicPr>
            <p:cNvPr id="22534" name="Picture 6" descr="C:\Users\danareed\AppData\Local\Microsoft\Windows\Temporary Internet Files\Content.IE5\AHEYKQ7D\MM900223770[1].gif"/>
            <p:cNvPicPr>
              <a:picLocks noChangeAspect="1" noChangeArrowheads="1" noCrop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2247" y="1284307"/>
              <a:ext cx="1316828" cy="11489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540" name="Picture 12" descr="File:SchrodingerEquation.svg"/>
            <p:cNvPicPr>
              <a:picLocks noChangeAspect="1"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0387" y="2628804"/>
              <a:ext cx="2300548" cy="5176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Box 24"/>
            <p:cNvSpPr txBox="1"/>
            <p:nvPr/>
          </p:nvSpPr>
          <p:spPr>
            <a:xfrm>
              <a:off x="3262147" y="3503888"/>
              <a:ext cx="1521303" cy="369236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417">
                        <a:srgbClr val="000000"/>
                      </a:gs>
                      <a:gs pos="100000">
                        <a:srgbClr val="000000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맑은 고딕"/>
                  <a:ea typeface="+mn-ea"/>
                  <a:cs typeface="+mn-cs"/>
                </a:rPr>
                <a:t>Theoretical</a:t>
              </a:r>
            </a:p>
          </p:txBody>
        </p:sp>
        <p:pic>
          <p:nvPicPr>
            <p:cNvPr id="22544" name="Picture 16"/>
            <p:cNvPicPr>
              <a:picLocks noChangeAspect="1" noChangeArrowheads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28599" y="4530714"/>
              <a:ext cx="1836718" cy="13717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546" name="Picture 18"/>
            <p:cNvPicPr>
              <a:picLocks noChangeAspect="1" noChangeArrowheads="1"/>
            </p:cNvPicPr>
            <p:nvPr/>
          </p:nvPicPr>
          <p:blipFill>
            <a:blip r:embed="rId6" cstate="email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12615" y="5214192"/>
              <a:ext cx="1501226" cy="1501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" name="Group 1"/>
          <p:cNvGrpSpPr/>
          <p:nvPr/>
        </p:nvGrpSpPr>
        <p:grpSpPr>
          <a:xfrm>
            <a:off x="477034" y="2342550"/>
            <a:ext cx="1734386" cy="3438310"/>
            <a:chOff x="635880" y="1596147"/>
            <a:chExt cx="2311912" cy="4583219"/>
          </a:xfrm>
        </p:grpSpPr>
        <p:pic>
          <p:nvPicPr>
            <p:cNvPr id="22542" name="Picture 14" descr="https://encrypted-tbn1.gstatic.com/images?q=tbn:ANd9GcTtZy9TSkRQiekATYJAYCz_uJ1ww4_AO2jYPUnf-EnzsT7kT-tG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939466" y="1596147"/>
              <a:ext cx="1565939" cy="1550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543" name="Picture 15"/>
            <p:cNvPicPr>
              <a:picLocks noChangeAspect="1" noChangeArrowheads="1"/>
            </p:cNvPicPr>
            <p:nvPr/>
          </p:nvPicPr>
          <p:blipFill rotWithShape="1">
            <a:blip r:embed="rId8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635880" y="4525945"/>
              <a:ext cx="2173112" cy="1376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TextBox 25"/>
            <p:cNvSpPr txBox="1"/>
            <p:nvPr/>
          </p:nvSpPr>
          <p:spPr>
            <a:xfrm>
              <a:off x="825972" y="3503887"/>
              <a:ext cx="1788486" cy="369236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417">
                        <a:srgbClr val="000000"/>
                      </a:gs>
                      <a:gs pos="100000">
                        <a:srgbClr val="000000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맑은 고딕"/>
                  <a:ea typeface="+mn-ea"/>
                  <a:cs typeface="+mn-cs"/>
                </a:rPr>
                <a:t>Experimental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35880" y="5902439"/>
              <a:ext cx="2311912" cy="2769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350" b="0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417">
                        <a:srgbClr val="000000"/>
                      </a:gs>
                      <a:gs pos="100000">
                        <a:srgbClr val="000000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맑은 고딕"/>
                  <a:ea typeface="+mn-ea"/>
                  <a:cs typeface="+mn-cs"/>
                </a:rPr>
                <a:t>Large Hadron Collider</a:t>
              </a: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014247" y="2060419"/>
            <a:ext cx="2223301" cy="3720442"/>
            <a:chOff x="5350935" y="1220070"/>
            <a:chExt cx="2963630" cy="4959297"/>
          </a:xfrm>
        </p:grpSpPr>
        <p:pic>
          <p:nvPicPr>
            <p:cNvPr id="19" name="Picture 4" descr="http://avl.ncsa.illinois.edu/wp-content/uploads/2010/02/tornado1.jpg"/>
            <p:cNvPicPr>
              <a:picLocks noChangeAspect="1" noChangeArrowheads="1"/>
            </p:cNvPicPr>
            <p:nvPr/>
          </p:nvPicPr>
          <p:blipFill>
            <a:blip r:embed="rId9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3766" y="4550713"/>
              <a:ext cx="2394919" cy="13770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10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21715" y="1220070"/>
              <a:ext cx="1556019" cy="1943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5748234" y="3362428"/>
              <a:ext cx="2164559" cy="738472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417">
                        <a:srgbClr val="000000"/>
                      </a:gs>
                      <a:gs pos="100000">
                        <a:srgbClr val="000000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맑은 고딕"/>
                  <a:ea typeface="+mn-ea"/>
                  <a:cs typeface="+mn-cs"/>
                </a:rPr>
                <a:t>Computational </a:t>
              </a:r>
            </a:p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417">
                        <a:srgbClr val="000000"/>
                      </a:gs>
                      <a:gs pos="100000">
                        <a:srgbClr val="000000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맑은 고딕"/>
                  <a:ea typeface="+mn-ea"/>
                  <a:cs typeface="+mn-cs"/>
                </a:rPr>
                <a:t>Simulation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5350935" y="5902440"/>
              <a:ext cx="2963630" cy="2769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350" b="0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417">
                        <a:srgbClr val="000000"/>
                      </a:gs>
                      <a:gs pos="100000">
                        <a:srgbClr val="000000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맑은 고딕"/>
                  <a:ea typeface="+mn-ea"/>
                  <a:cs typeface="+mn-cs"/>
                </a:rPr>
                <a:t>Severe Storm Model (NCSA)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8CB97BD-6FC0-44CF-8B94-ACD48B704FFA}"/>
              </a:ext>
            </a:extLst>
          </p:cNvPr>
          <p:cNvGrpSpPr/>
          <p:nvPr/>
        </p:nvGrpSpPr>
        <p:grpSpPr>
          <a:xfrm>
            <a:off x="6399181" y="1759846"/>
            <a:ext cx="1895247" cy="4423158"/>
            <a:chOff x="8696822" y="789970"/>
            <a:chExt cx="2526337" cy="5896008"/>
          </a:xfrm>
        </p:grpSpPr>
        <p:grpSp>
          <p:nvGrpSpPr>
            <p:cNvPr id="11" name="Group 10"/>
            <p:cNvGrpSpPr/>
            <p:nvPr/>
          </p:nvGrpSpPr>
          <p:grpSpPr>
            <a:xfrm>
              <a:off x="8696822" y="789970"/>
              <a:ext cx="2486615" cy="4142070"/>
              <a:chOff x="8497520" y="923358"/>
              <a:chExt cx="2486615" cy="3953691"/>
            </a:xfrm>
          </p:grpSpPr>
          <p:grpSp>
            <p:nvGrpSpPr>
              <p:cNvPr id="10" name="Group 9"/>
              <p:cNvGrpSpPr/>
              <p:nvPr/>
            </p:nvGrpSpPr>
            <p:grpSpPr>
              <a:xfrm>
                <a:off x="8497520" y="923358"/>
                <a:ext cx="2486615" cy="3137541"/>
                <a:chOff x="8497520" y="938382"/>
                <a:chExt cx="2486615" cy="2850225"/>
              </a:xfrm>
            </p:grpSpPr>
            <p:pic>
              <p:nvPicPr>
                <p:cNvPr id="21" name="Picture 2" descr="http://research.microsoft.com/en-us/collaboration/fourthparadigm/fpcover-full.jpg"/>
                <p:cNvPicPr>
                  <a:picLocks noChangeAspect="1" noChangeArrowheads="1"/>
                </p:cNvPicPr>
                <p:nvPr/>
              </p:nvPicPr>
              <p:blipFill>
                <a:blip r:embed="rId11" cstate="email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9005497" y="938382"/>
                  <a:ext cx="1470659" cy="212388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27" name="TextBox 26"/>
                <p:cNvSpPr txBox="1"/>
                <p:nvPr/>
              </p:nvSpPr>
              <p:spPr>
                <a:xfrm>
                  <a:off x="8497520" y="3148270"/>
                  <a:ext cx="2486615" cy="640337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 marL="0" marR="0" lvl="0" indent="0" algn="ctr" defTabSz="914400" rtl="0" eaLnBrk="1" fontAlgn="auto" latinLnBrk="1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800" b="0" i="0" u="none" strike="noStrike" kern="1200" cap="none" spc="0" normalizeH="0" baseline="0" noProof="0" dirty="0">
                      <a:ln>
                        <a:noFill/>
                      </a:ln>
                      <a:gradFill>
                        <a:gsLst>
                          <a:gs pos="417">
                            <a:srgbClr val="000000"/>
                          </a:gs>
                          <a:gs pos="100000">
                            <a:srgbClr val="000000"/>
                          </a:gs>
                        </a:gsLst>
                        <a:lin ang="5400000" scaled="0"/>
                      </a:gradFill>
                      <a:effectLst/>
                      <a:uLnTx/>
                      <a:uFillTx/>
                      <a:latin typeface="맑은 고딕"/>
                      <a:ea typeface="+mn-ea"/>
                      <a:cs typeface="+mn-cs"/>
                    </a:rPr>
                    <a:t>Data and</a:t>
                  </a:r>
                </a:p>
                <a:p>
                  <a:pPr marL="0" marR="0" lvl="0" indent="0" algn="ctr" defTabSz="914400" rtl="0" eaLnBrk="1" fontAlgn="auto" latinLnBrk="1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800" b="0" i="0" u="none" strike="noStrike" kern="1200" cap="none" spc="0" normalizeH="0" baseline="0" noProof="0" dirty="0">
                      <a:ln>
                        <a:noFill/>
                      </a:ln>
                      <a:gradFill>
                        <a:gsLst>
                          <a:gs pos="417">
                            <a:srgbClr val="000000"/>
                          </a:gs>
                          <a:gs pos="100000">
                            <a:srgbClr val="000000"/>
                          </a:gs>
                        </a:gsLst>
                        <a:lin ang="5400000" scaled="0"/>
                      </a:gradFill>
                      <a:effectLst/>
                      <a:uLnTx/>
                      <a:uFillTx/>
                      <a:latin typeface="맑은 고딕"/>
                      <a:ea typeface="+mn-ea"/>
                      <a:cs typeface="+mn-cs"/>
                    </a:rPr>
                    <a:t>Machine Learning</a:t>
                  </a:r>
                </a:p>
              </p:txBody>
            </p:sp>
          </p:grpSp>
          <p:pic>
            <p:nvPicPr>
              <p:cNvPr id="28" name="Picture 27"/>
              <p:cNvPicPr>
                <a:picLocks noChangeAspect="1"/>
              </p:cNvPicPr>
              <p:nvPr/>
            </p:nvPicPr>
            <p:blipFill rotWithShape="1">
              <a:blip r:embed="rId12" cstate="email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8814565" y="4124347"/>
                <a:ext cx="1913713" cy="752702"/>
              </a:xfrm>
              <a:prstGeom prst="rect">
                <a:avLst/>
              </a:prstGeom>
            </p:spPr>
          </p:pic>
        </p:grpSp>
        <p:pic>
          <p:nvPicPr>
            <p:cNvPr id="13" name="Picture 12" descr="A close up of a device&#10;&#10;Description generated with high confidence">
              <a:extLst>
                <a:ext uri="{FF2B5EF4-FFF2-40B4-BE49-F238E27FC236}">
                  <a16:creationId xmlns:a16="http://schemas.microsoft.com/office/drawing/2014/main" id="{17485F24-F029-4A3F-B5C3-AFAE065FECA2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email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818230" y="4882281"/>
              <a:ext cx="2404929" cy="1803697"/>
            </a:xfrm>
            <a:prstGeom prst="rect">
              <a:avLst/>
            </a:prstGeom>
          </p:spPr>
        </p:pic>
      </p:grpSp>
      <p:sp>
        <p:nvSpPr>
          <p:cNvPr id="12" name="타원 11"/>
          <p:cNvSpPr/>
          <p:nvPr/>
        </p:nvSpPr>
        <p:spPr>
          <a:xfrm>
            <a:off x="122100" y="1727350"/>
            <a:ext cx="6277082" cy="4726502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007766" y="6336268"/>
            <a:ext cx="1964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e-Science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0" y="6228536"/>
            <a:ext cx="167899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Prof. D. Reed</a:t>
            </a:r>
            <a:endParaRPr kumimoji="0" lang="ko-KR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2" name="슬라이드 번호 개체 틀 1"/>
          <p:cNvSpPr txBox="1">
            <a:spLocks/>
          </p:cNvSpPr>
          <p:nvPr/>
        </p:nvSpPr>
        <p:spPr>
          <a:xfrm>
            <a:off x="6637027" y="6487085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35</a:t>
            </a:r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3" name="Title 3"/>
          <p:cNvSpPr txBox="1">
            <a:spLocks/>
          </p:cNvSpPr>
          <p:nvPr/>
        </p:nvSpPr>
        <p:spPr>
          <a:xfrm>
            <a:off x="1828800" y="1077139"/>
            <a:ext cx="7668708" cy="6329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1" hangingPunct="1">
              <a:spcBef>
                <a:spcPct val="0"/>
              </a:spcBef>
              <a:buNone/>
              <a:defRPr sz="3200" b="1" i="0" kern="1200" baseline="0">
                <a:solidFill>
                  <a:schemeClr val="tx1"/>
                </a:solidFill>
                <a:latin typeface="Nanum Gothic" panose="020D0604000000000000" pitchFamily="34" charset="-127"/>
                <a:ea typeface="Nanum Gothic" panose="020D0604000000000000" pitchFamily="34" charset="-127"/>
                <a:cs typeface="+mj-cs"/>
              </a:defRPr>
            </a:lvl1pPr>
          </a:lstStyle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j-ea"/>
                <a:ea typeface="+mj-ea"/>
                <a:cs typeface="+mj-cs"/>
              </a:rPr>
              <a:t>The changing nature of scientific research</a:t>
            </a:r>
          </a:p>
        </p:txBody>
      </p:sp>
      <p:sp>
        <p:nvSpPr>
          <p:cNvPr id="34" name="제목 1"/>
          <p:cNvSpPr txBox="1">
            <a:spLocks/>
          </p:cNvSpPr>
          <p:nvPr/>
        </p:nvSpPr>
        <p:spPr>
          <a:xfrm>
            <a:off x="457200" y="274638"/>
            <a:ext cx="8229600" cy="872432"/>
          </a:xfrm>
          <a:prstGeom prst="rect">
            <a:avLst/>
          </a:prstGeom>
          <a:solidFill>
            <a:srgbClr val="0070C0"/>
          </a:solidFill>
        </p:spPr>
        <p:txBody>
          <a:bodyPr/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j-cs"/>
              </a:rPr>
              <a:t>Big Data and Machine Learning</a:t>
            </a:r>
            <a:endParaRPr kumimoji="0" lang="ko-KR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j-cs"/>
            </a:endParaRPr>
          </a:p>
        </p:txBody>
      </p:sp>
      <p:sp>
        <p:nvSpPr>
          <p:cNvPr id="35" name="슬라이드 번호 개체 틀 3">
            <a:extLst>
              <a:ext uri="{FF2B5EF4-FFF2-40B4-BE49-F238E27FC236}">
                <a16:creationId xmlns:a16="http://schemas.microsoft.com/office/drawing/2014/main" id="{F273F0F2-075E-4C8B-9B3A-F2AEC6FD00B5}"/>
              </a:ext>
            </a:extLst>
          </p:cNvPr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fld id="{F9161E24-A766-46D6-B5AD-805DD2569CE8}" type="slidenum">
              <a:rPr lang="ko-KR" altLang="en-US" sz="1200" smtClean="0">
                <a:solidFill>
                  <a:prstClr val="black">
                    <a:tint val="75000"/>
                  </a:prstClr>
                </a:solidFill>
                <a:latin typeface="맑은 고딕"/>
                <a:ea typeface="맑은 고딕" panose="020B0503020000020004" pitchFamily="50" charset="-127"/>
              </a:rPr>
              <a:pPr algn="r">
                <a:defRPr/>
              </a:pPr>
              <a:t>19</a:t>
            </a:fld>
            <a:endParaRPr lang="ko-KR" altLang="en-US" sz="1200" dirty="0">
              <a:solidFill>
                <a:prstClr val="black">
                  <a:tint val="75000"/>
                </a:prstClr>
              </a:solidFill>
              <a:latin typeface="맑은 고딕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59986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61E24-A766-46D6-B5AD-805DD2569CE8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9F8AC5F2-229E-8B99-7517-9378A04349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99"/>
          <a:stretch/>
        </p:blipFill>
        <p:spPr>
          <a:xfrm>
            <a:off x="294014" y="1325790"/>
            <a:ext cx="8413021" cy="48406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828120" y="6007198"/>
            <a:ext cx="1271547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Prof. M. Park</a:t>
            </a:r>
            <a:endParaRPr kumimoji="0" lang="ko-KR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838200" y="6172200"/>
            <a:ext cx="71433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⇒ </a:t>
            </a:r>
            <a:r>
              <a:rPr lang="en-US" altLang="ko-KR" sz="2400" kern="0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Nuclear</a:t>
            </a:r>
            <a:r>
              <a:rPr kumimoji="0" lang="en-US" altLang="ko-KR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Physics in KISTI-6 GPU supercomputer</a:t>
            </a:r>
            <a:endParaRPr kumimoji="0" lang="ko-KR" altLang="en-US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3" name="직선 화살표 연결선 2"/>
          <p:cNvCxnSpPr>
            <a:cxnSpLocks/>
          </p:cNvCxnSpPr>
          <p:nvPr/>
        </p:nvCxnSpPr>
        <p:spPr>
          <a:xfrm>
            <a:off x="5181600" y="3962400"/>
            <a:ext cx="1295400" cy="1403546"/>
          </a:xfrm>
          <a:prstGeom prst="straightConnector1">
            <a:avLst/>
          </a:prstGeom>
          <a:ln w="25400"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직선 화살표 연결선 9"/>
          <p:cNvCxnSpPr/>
          <p:nvPr/>
        </p:nvCxnSpPr>
        <p:spPr>
          <a:xfrm>
            <a:off x="7585585" y="4257286"/>
            <a:ext cx="332669" cy="395041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781800" y="4658050"/>
            <a:ext cx="2272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b="1" noProof="0" dirty="0">
                <a:solidFill>
                  <a:srgbClr val="FF0000"/>
                </a:solidFill>
                <a:latin typeface="맑은 고딕"/>
                <a:ea typeface="맑은 고딕" panose="020B0503020000020004" pitchFamily="50" charset="-127"/>
              </a:rPr>
              <a:t>Nuclear Physics</a:t>
            </a:r>
            <a:endParaRPr kumimoji="0" lang="ko-KR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708312" y="5314844"/>
            <a:ext cx="290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KISTI-6 supercomputer</a:t>
            </a:r>
            <a:endParaRPr kumimoji="0" lang="ko-KR" altLang="en-US" sz="18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6" name="제목 6">
            <a:extLst>
              <a:ext uri="{FF2B5EF4-FFF2-40B4-BE49-F238E27FC236}">
                <a16:creationId xmlns:a16="http://schemas.microsoft.com/office/drawing/2014/main" id="{C58BC2B0-7C45-04FE-10F6-4570BF050A25}"/>
              </a:ext>
            </a:extLst>
          </p:cNvPr>
          <p:cNvSpPr txBox="1">
            <a:spLocks/>
          </p:cNvSpPr>
          <p:nvPr/>
        </p:nvSpPr>
        <p:spPr>
          <a:xfrm>
            <a:off x="853131" y="527071"/>
            <a:ext cx="7833669" cy="63292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spcBef>
                <a:spcPct val="0"/>
              </a:spcBef>
              <a:buNone/>
              <a:defRPr sz="3200" b="1" i="0" kern="1200" baseline="0">
                <a:solidFill>
                  <a:schemeClr val="tx1"/>
                </a:solidFill>
                <a:latin typeface="Nanum Gothic" panose="020D0604000000000000" pitchFamily="34" charset="-127"/>
                <a:ea typeface="Nanum Gothic" panose="020D0604000000000000" pitchFamily="34" charset="-127"/>
                <a:cs typeface="+mj-cs"/>
              </a:defRPr>
            </a:lvl1pPr>
          </a:lstStyle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j-lt"/>
                <a:ea typeface="Nanum Gothic" panose="020D0604000000000000" pitchFamily="34" charset="-127"/>
                <a:cs typeface="+mj-cs"/>
              </a:rPr>
              <a:t>Big data &amp; deep learning for large scale scientific applications</a:t>
            </a:r>
            <a:endParaRPr kumimoji="0" lang="ko-KR" altLang="en-US" sz="20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j-lt"/>
              <a:ea typeface="Nanum Gothic" panose="020D0604000000000000" pitchFamily="34" charset="-127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9330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화살표: 오른쪽 24">
            <a:extLst>
              <a:ext uri="{FF2B5EF4-FFF2-40B4-BE49-F238E27FC236}">
                <a16:creationId xmlns:a16="http://schemas.microsoft.com/office/drawing/2014/main" id="{9A8F1710-D74F-4D07-9165-9A50DF837391}"/>
              </a:ext>
            </a:extLst>
          </p:cNvPr>
          <p:cNvSpPr/>
          <p:nvPr/>
        </p:nvSpPr>
        <p:spPr>
          <a:xfrm rot="420000">
            <a:off x="1217714" y="1785062"/>
            <a:ext cx="5325627" cy="1376798"/>
          </a:xfrm>
          <a:custGeom>
            <a:avLst/>
            <a:gdLst>
              <a:gd name="connsiteX0" fmla="*/ 0 w 6658984"/>
              <a:gd name="connsiteY0" fmla="*/ 484350 h 1592131"/>
              <a:gd name="connsiteX1" fmla="*/ 5862919 w 6658984"/>
              <a:gd name="connsiteY1" fmla="*/ 484350 h 1592131"/>
              <a:gd name="connsiteX2" fmla="*/ 5862919 w 6658984"/>
              <a:gd name="connsiteY2" fmla="*/ 0 h 1592131"/>
              <a:gd name="connsiteX3" fmla="*/ 6658984 w 6658984"/>
              <a:gd name="connsiteY3" fmla="*/ 796066 h 1592131"/>
              <a:gd name="connsiteX4" fmla="*/ 5862919 w 6658984"/>
              <a:gd name="connsiteY4" fmla="*/ 1592131 h 1592131"/>
              <a:gd name="connsiteX5" fmla="*/ 5862919 w 6658984"/>
              <a:gd name="connsiteY5" fmla="*/ 1107781 h 1592131"/>
              <a:gd name="connsiteX6" fmla="*/ 0 w 6658984"/>
              <a:gd name="connsiteY6" fmla="*/ 1107781 h 1592131"/>
              <a:gd name="connsiteX7" fmla="*/ 0 w 6658984"/>
              <a:gd name="connsiteY7" fmla="*/ 484350 h 1592131"/>
              <a:gd name="connsiteX0" fmla="*/ 0 w 6658984"/>
              <a:gd name="connsiteY0" fmla="*/ 484350 h 1592131"/>
              <a:gd name="connsiteX1" fmla="*/ 5862919 w 6658984"/>
              <a:gd name="connsiteY1" fmla="*/ 484350 h 1592131"/>
              <a:gd name="connsiteX2" fmla="*/ 5862919 w 6658984"/>
              <a:gd name="connsiteY2" fmla="*/ 0 h 1592131"/>
              <a:gd name="connsiteX3" fmla="*/ 6658984 w 6658984"/>
              <a:gd name="connsiteY3" fmla="*/ 796066 h 1592131"/>
              <a:gd name="connsiteX4" fmla="*/ 5862919 w 6658984"/>
              <a:gd name="connsiteY4" fmla="*/ 1592131 h 1592131"/>
              <a:gd name="connsiteX5" fmla="*/ 5862919 w 6658984"/>
              <a:gd name="connsiteY5" fmla="*/ 1107781 h 1592131"/>
              <a:gd name="connsiteX6" fmla="*/ 0 w 6658984"/>
              <a:gd name="connsiteY6" fmla="*/ 484350 h 1592131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100836"/>
              <a:gd name="connsiteY0" fmla="*/ 0 h 1835731"/>
              <a:gd name="connsiteX1" fmla="*/ 6304771 w 7100836"/>
              <a:gd name="connsiteY1" fmla="*/ 727950 h 1835731"/>
              <a:gd name="connsiteX2" fmla="*/ 6304771 w 7100836"/>
              <a:gd name="connsiteY2" fmla="*/ 243600 h 1835731"/>
              <a:gd name="connsiteX3" fmla="*/ 7100836 w 7100836"/>
              <a:gd name="connsiteY3" fmla="*/ 1039666 h 1835731"/>
              <a:gd name="connsiteX4" fmla="*/ 6304771 w 7100836"/>
              <a:gd name="connsiteY4" fmla="*/ 1835731 h 1835731"/>
              <a:gd name="connsiteX5" fmla="*/ 6304771 w 7100836"/>
              <a:gd name="connsiteY5" fmla="*/ 1351381 h 1835731"/>
              <a:gd name="connsiteX6" fmla="*/ 0 w 7100836"/>
              <a:gd name="connsiteY6" fmla="*/ 0 h 1835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0836" h="1835731">
                <a:moveTo>
                  <a:pt x="0" y="0"/>
                </a:moveTo>
                <a:cubicBezTo>
                  <a:pt x="1677198" y="369888"/>
                  <a:pt x="2999811" y="760096"/>
                  <a:pt x="6304771" y="727950"/>
                </a:cubicBezTo>
                <a:lnTo>
                  <a:pt x="6304771" y="243600"/>
                </a:lnTo>
                <a:lnTo>
                  <a:pt x="7100836" y="1039666"/>
                </a:lnTo>
                <a:lnTo>
                  <a:pt x="6304771" y="1835731"/>
                </a:lnTo>
                <a:lnTo>
                  <a:pt x="6304771" y="1351381"/>
                </a:lnTo>
                <a:cubicBezTo>
                  <a:pt x="4192359" y="1351828"/>
                  <a:pt x="1647327" y="1098672"/>
                  <a:pt x="0" y="0"/>
                </a:cubicBezTo>
                <a:close/>
              </a:path>
            </a:pathLst>
          </a:cu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8" name="화살표: 오른쪽 24">
            <a:extLst>
              <a:ext uri="{FF2B5EF4-FFF2-40B4-BE49-F238E27FC236}">
                <a16:creationId xmlns:a16="http://schemas.microsoft.com/office/drawing/2014/main" id="{71576390-7ACC-4E46-9678-966DA1E47F22}"/>
              </a:ext>
            </a:extLst>
          </p:cNvPr>
          <p:cNvSpPr/>
          <p:nvPr/>
        </p:nvSpPr>
        <p:spPr>
          <a:xfrm rot="21180000" flipV="1">
            <a:off x="1219430" y="3811784"/>
            <a:ext cx="5325627" cy="1419032"/>
          </a:xfrm>
          <a:custGeom>
            <a:avLst/>
            <a:gdLst>
              <a:gd name="connsiteX0" fmla="*/ 0 w 6658984"/>
              <a:gd name="connsiteY0" fmla="*/ 484350 h 1592131"/>
              <a:gd name="connsiteX1" fmla="*/ 5862919 w 6658984"/>
              <a:gd name="connsiteY1" fmla="*/ 484350 h 1592131"/>
              <a:gd name="connsiteX2" fmla="*/ 5862919 w 6658984"/>
              <a:gd name="connsiteY2" fmla="*/ 0 h 1592131"/>
              <a:gd name="connsiteX3" fmla="*/ 6658984 w 6658984"/>
              <a:gd name="connsiteY3" fmla="*/ 796066 h 1592131"/>
              <a:gd name="connsiteX4" fmla="*/ 5862919 w 6658984"/>
              <a:gd name="connsiteY4" fmla="*/ 1592131 h 1592131"/>
              <a:gd name="connsiteX5" fmla="*/ 5862919 w 6658984"/>
              <a:gd name="connsiteY5" fmla="*/ 1107781 h 1592131"/>
              <a:gd name="connsiteX6" fmla="*/ 0 w 6658984"/>
              <a:gd name="connsiteY6" fmla="*/ 1107781 h 1592131"/>
              <a:gd name="connsiteX7" fmla="*/ 0 w 6658984"/>
              <a:gd name="connsiteY7" fmla="*/ 484350 h 1592131"/>
              <a:gd name="connsiteX0" fmla="*/ 0 w 6658984"/>
              <a:gd name="connsiteY0" fmla="*/ 484350 h 1592131"/>
              <a:gd name="connsiteX1" fmla="*/ 5862919 w 6658984"/>
              <a:gd name="connsiteY1" fmla="*/ 484350 h 1592131"/>
              <a:gd name="connsiteX2" fmla="*/ 5862919 w 6658984"/>
              <a:gd name="connsiteY2" fmla="*/ 0 h 1592131"/>
              <a:gd name="connsiteX3" fmla="*/ 6658984 w 6658984"/>
              <a:gd name="connsiteY3" fmla="*/ 796066 h 1592131"/>
              <a:gd name="connsiteX4" fmla="*/ 5862919 w 6658984"/>
              <a:gd name="connsiteY4" fmla="*/ 1592131 h 1592131"/>
              <a:gd name="connsiteX5" fmla="*/ 5862919 w 6658984"/>
              <a:gd name="connsiteY5" fmla="*/ 1107781 h 1592131"/>
              <a:gd name="connsiteX6" fmla="*/ 0 w 6658984"/>
              <a:gd name="connsiteY6" fmla="*/ 484350 h 1592131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211193"/>
              <a:gd name="connsiteY0" fmla="*/ 0 h 1739654"/>
              <a:gd name="connsiteX1" fmla="*/ 6415128 w 7211193"/>
              <a:gd name="connsiteY1" fmla="*/ 631873 h 1739654"/>
              <a:gd name="connsiteX2" fmla="*/ 6415128 w 7211193"/>
              <a:gd name="connsiteY2" fmla="*/ 147523 h 1739654"/>
              <a:gd name="connsiteX3" fmla="*/ 7211193 w 7211193"/>
              <a:gd name="connsiteY3" fmla="*/ 943589 h 1739654"/>
              <a:gd name="connsiteX4" fmla="*/ 6415128 w 7211193"/>
              <a:gd name="connsiteY4" fmla="*/ 1739654 h 1739654"/>
              <a:gd name="connsiteX5" fmla="*/ 6415128 w 7211193"/>
              <a:gd name="connsiteY5" fmla="*/ 1255304 h 1739654"/>
              <a:gd name="connsiteX6" fmla="*/ 0 w 7211193"/>
              <a:gd name="connsiteY6" fmla="*/ 0 h 1739654"/>
              <a:gd name="connsiteX0" fmla="*/ 0 w 7100836"/>
              <a:gd name="connsiteY0" fmla="*/ 0 h 1835731"/>
              <a:gd name="connsiteX1" fmla="*/ 6304771 w 7100836"/>
              <a:gd name="connsiteY1" fmla="*/ 727950 h 1835731"/>
              <a:gd name="connsiteX2" fmla="*/ 6304771 w 7100836"/>
              <a:gd name="connsiteY2" fmla="*/ 243600 h 1835731"/>
              <a:gd name="connsiteX3" fmla="*/ 7100836 w 7100836"/>
              <a:gd name="connsiteY3" fmla="*/ 1039666 h 1835731"/>
              <a:gd name="connsiteX4" fmla="*/ 6304771 w 7100836"/>
              <a:gd name="connsiteY4" fmla="*/ 1835731 h 1835731"/>
              <a:gd name="connsiteX5" fmla="*/ 6304771 w 7100836"/>
              <a:gd name="connsiteY5" fmla="*/ 1351381 h 1835731"/>
              <a:gd name="connsiteX6" fmla="*/ 0 w 7100836"/>
              <a:gd name="connsiteY6" fmla="*/ 0 h 1835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0836" h="1835731">
                <a:moveTo>
                  <a:pt x="0" y="0"/>
                </a:moveTo>
                <a:cubicBezTo>
                  <a:pt x="1677198" y="369888"/>
                  <a:pt x="2999811" y="760096"/>
                  <a:pt x="6304771" y="727950"/>
                </a:cubicBezTo>
                <a:lnTo>
                  <a:pt x="6304771" y="243600"/>
                </a:lnTo>
                <a:lnTo>
                  <a:pt x="7100836" y="1039666"/>
                </a:lnTo>
                <a:lnTo>
                  <a:pt x="6304771" y="1835731"/>
                </a:lnTo>
                <a:lnTo>
                  <a:pt x="6304771" y="1351381"/>
                </a:lnTo>
                <a:cubicBezTo>
                  <a:pt x="4192359" y="1351828"/>
                  <a:pt x="1647327" y="1098672"/>
                  <a:pt x="0" y="0"/>
                </a:cubicBezTo>
                <a:close/>
              </a:path>
            </a:pathLst>
          </a:cu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4" name="타원 33">
            <a:extLst>
              <a:ext uri="{FF2B5EF4-FFF2-40B4-BE49-F238E27FC236}">
                <a16:creationId xmlns:a16="http://schemas.microsoft.com/office/drawing/2014/main" id="{652F669A-215B-4825-896E-22F15E7B9E4C}"/>
              </a:ext>
            </a:extLst>
          </p:cNvPr>
          <p:cNvSpPr/>
          <p:nvPr/>
        </p:nvSpPr>
        <p:spPr>
          <a:xfrm>
            <a:off x="5135586" y="4091340"/>
            <a:ext cx="339688" cy="339688"/>
          </a:xfrm>
          <a:prstGeom prst="ellipse">
            <a:avLst/>
          </a:prstGeom>
          <a:gradFill flip="none" rotWithShape="1">
            <a:gsLst>
              <a:gs pos="0">
                <a:schemeClr val="tx1"/>
              </a:gs>
              <a:gs pos="49000">
                <a:schemeClr val="tx1"/>
              </a:gs>
              <a:gs pos="100000">
                <a:schemeClr val="bg1"/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D0DBBE1-ADB9-45C6-ADD8-D6E499C77870}"/>
              </a:ext>
            </a:extLst>
          </p:cNvPr>
          <p:cNvSpPr txBox="1"/>
          <p:nvPr/>
        </p:nvSpPr>
        <p:spPr>
          <a:xfrm flipH="1">
            <a:off x="1940071" y="1520133"/>
            <a:ext cx="1471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AI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DB30A54-7C57-43B2-9055-3DDA9ABE6367}"/>
              </a:ext>
            </a:extLst>
          </p:cNvPr>
          <p:cNvSpPr txBox="1"/>
          <p:nvPr/>
        </p:nvSpPr>
        <p:spPr>
          <a:xfrm flipH="1">
            <a:off x="3443820" y="1604641"/>
            <a:ext cx="10679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Machine Learning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A500F6D-3F26-4492-9A4A-2DD2FB007724}"/>
              </a:ext>
            </a:extLst>
          </p:cNvPr>
          <p:cNvSpPr txBox="1"/>
          <p:nvPr/>
        </p:nvSpPr>
        <p:spPr>
          <a:xfrm flipH="1">
            <a:off x="4792708" y="1876829"/>
            <a:ext cx="11417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Deep Learning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F2DE0A0-90EC-42A9-A4B7-0F22F856AEEF}"/>
              </a:ext>
            </a:extLst>
          </p:cNvPr>
          <p:cNvSpPr txBox="1"/>
          <p:nvPr/>
        </p:nvSpPr>
        <p:spPr>
          <a:xfrm flipH="1">
            <a:off x="2268879" y="5157800"/>
            <a:ext cx="1471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Grid Computing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1562E17-0A8A-4B70-BC6C-ADBFBDDC959D}"/>
              </a:ext>
            </a:extLst>
          </p:cNvPr>
          <p:cNvSpPr txBox="1"/>
          <p:nvPr/>
        </p:nvSpPr>
        <p:spPr>
          <a:xfrm flipH="1">
            <a:off x="3531559" y="4763399"/>
            <a:ext cx="14211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Cloud Computing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DD4C17A-5EE9-4305-B4D2-D804A4DB1F71}"/>
              </a:ext>
            </a:extLst>
          </p:cNvPr>
          <p:cNvSpPr txBox="1"/>
          <p:nvPr/>
        </p:nvSpPr>
        <p:spPr>
          <a:xfrm flipH="1">
            <a:off x="4842049" y="4500049"/>
            <a:ext cx="1141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Big Data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15B7F66-3D9E-4A44-8092-B423712BD535}"/>
              </a:ext>
            </a:extLst>
          </p:cNvPr>
          <p:cNvSpPr txBox="1"/>
          <p:nvPr/>
        </p:nvSpPr>
        <p:spPr>
          <a:xfrm flipH="1">
            <a:off x="2379059" y="3580292"/>
            <a:ext cx="31974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KISTI-6 GPU 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Supercomputer</a:t>
            </a:r>
          </a:p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(Convergence Point)</a:t>
            </a:r>
            <a:endParaRPr kumimoji="0" lang="ko-KR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790BBC-AB3E-4651-A13E-DFAAD2DC1B43}"/>
              </a:ext>
            </a:extLst>
          </p:cNvPr>
          <p:cNvSpPr txBox="1"/>
          <p:nvPr/>
        </p:nvSpPr>
        <p:spPr>
          <a:xfrm flipH="1">
            <a:off x="6353802" y="3238583"/>
            <a:ext cx="2275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Nu</a:t>
            </a:r>
            <a:r>
              <a:rPr lang="en-US" altLang="ko-KR" b="1" dirty="0">
                <a:solidFill>
                  <a:prstClr val="black"/>
                </a:solidFill>
                <a:latin typeface="맑은 고딕" panose="020F0502020204030204"/>
                <a:ea typeface="맑은 고딕" panose="020B0503020000020004" pitchFamily="50" charset="-127"/>
              </a:rPr>
              <a:t>clear Physics</a:t>
            </a:r>
            <a:endParaRPr kumimoji="0" lang="ko-KR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ADAFF277-A3BB-4B61-A530-FD4D07512E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1103" y="2999295"/>
            <a:ext cx="2574912" cy="630071"/>
          </a:xfrm>
          <a:prstGeom prst="rect">
            <a:avLst/>
          </a:prstGeom>
          <a:solidFill>
            <a:schemeClr val="bg1"/>
          </a:solidFill>
          <a:effectLst/>
        </p:spPr>
      </p:pic>
      <p:sp>
        <p:nvSpPr>
          <p:cNvPr id="23" name="타원 22">
            <a:extLst>
              <a:ext uri="{FF2B5EF4-FFF2-40B4-BE49-F238E27FC236}">
                <a16:creationId xmlns:a16="http://schemas.microsoft.com/office/drawing/2014/main" id="{A8BD2689-E3AE-420C-AFAE-A251A3142B53}"/>
              </a:ext>
            </a:extLst>
          </p:cNvPr>
          <p:cNvSpPr/>
          <p:nvPr/>
        </p:nvSpPr>
        <p:spPr>
          <a:xfrm>
            <a:off x="4842050" y="2531350"/>
            <a:ext cx="339688" cy="339688"/>
          </a:xfrm>
          <a:prstGeom prst="ellipse">
            <a:avLst/>
          </a:prstGeom>
          <a:gradFill flip="none" rotWithShape="1">
            <a:gsLst>
              <a:gs pos="0">
                <a:schemeClr val="tx1"/>
              </a:gs>
              <a:gs pos="49000">
                <a:schemeClr val="tx1"/>
              </a:gs>
              <a:gs pos="100000">
                <a:schemeClr val="bg1"/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4" name="타원 23">
            <a:extLst>
              <a:ext uri="{FF2B5EF4-FFF2-40B4-BE49-F238E27FC236}">
                <a16:creationId xmlns:a16="http://schemas.microsoft.com/office/drawing/2014/main" id="{CAF7B624-BEB5-42F3-BEED-6130AAA1236F}"/>
              </a:ext>
            </a:extLst>
          </p:cNvPr>
          <p:cNvSpPr/>
          <p:nvPr/>
        </p:nvSpPr>
        <p:spPr>
          <a:xfrm>
            <a:off x="3710864" y="4399972"/>
            <a:ext cx="307695" cy="307695"/>
          </a:xfrm>
          <a:prstGeom prst="ellipse">
            <a:avLst/>
          </a:prstGeom>
          <a:gradFill flip="none" rotWithShape="1">
            <a:gsLst>
              <a:gs pos="0">
                <a:schemeClr val="tx1"/>
              </a:gs>
              <a:gs pos="49000">
                <a:schemeClr val="tx1"/>
              </a:gs>
              <a:gs pos="100000">
                <a:schemeClr val="bg1"/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9" name="타원 28">
            <a:extLst>
              <a:ext uri="{FF2B5EF4-FFF2-40B4-BE49-F238E27FC236}">
                <a16:creationId xmlns:a16="http://schemas.microsoft.com/office/drawing/2014/main" id="{42BD795F-3298-4CBC-87A4-C59155B1C2F6}"/>
              </a:ext>
            </a:extLst>
          </p:cNvPr>
          <p:cNvSpPr/>
          <p:nvPr/>
        </p:nvSpPr>
        <p:spPr>
          <a:xfrm>
            <a:off x="3557017" y="2260445"/>
            <a:ext cx="307695" cy="307695"/>
          </a:xfrm>
          <a:prstGeom prst="ellipse">
            <a:avLst/>
          </a:prstGeom>
          <a:gradFill flip="none" rotWithShape="1">
            <a:gsLst>
              <a:gs pos="0">
                <a:schemeClr val="tx1"/>
              </a:gs>
              <a:gs pos="49000">
                <a:schemeClr val="tx1"/>
              </a:gs>
              <a:gs pos="100000">
                <a:schemeClr val="bg1"/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2" name="타원 31">
            <a:extLst>
              <a:ext uri="{FF2B5EF4-FFF2-40B4-BE49-F238E27FC236}">
                <a16:creationId xmlns:a16="http://schemas.microsoft.com/office/drawing/2014/main" id="{70C2AE6A-A60C-479C-8ED0-526EF0C959B0}"/>
              </a:ext>
            </a:extLst>
          </p:cNvPr>
          <p:cNvSpPr/>
          <p:nvPr/>
        </p:nvSpPr>
        <p:spPr>
          <a:xfrm>
            <a:off x="2463412" y="1963326"/>
            <a:ext cx="212410" cy="212410"/>
          </a:xfrm>
          <a:prstGeom prst="ellipse">
            <a:avLst/>
          </a:prstGeom>
          <a:gradFill flip="none" rotWithShape="1">
            <a:gsLst>
              <a:gs pos="0">
                <a:schemeClr val="tx1"/>
              </a:gs>
              <a:gs pos="49000">
                <a:schemeClr val="tx1"/>
              </a:gs>
              <a:gs pos="100000">
                <a:schemeClr val="bg1"/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3" name="타원 32">
            <a:extLst>
              <a:ext uri="{FF2B5EF4-FFF2-40B4-BE49-F238E27FC236}">
                <a16:creationId xmlns:a16="http://schemas.microsoft.com/office/drawing/2014/main" id="{6FA7026B-54D0-4D42-8190-F79749C0B4C4}"/>
              </a:ext>
            </a:extLst>
          </p:cNvPr>
          <p:cNvSpPr/>
          <p:nvPr/>
        </p:nvSpPr>
        <p:spPr>
          <a:xfrm>
            <a:off x="2454514" y="4820590"/>
            <a:ext cx="212410" cy="212410"/>
          </a:xfrm>
          <a:prstGeom prst="ellipse">
            <a:avLst/>
          </a:prstGeom>
          <a:gradFill flip="none" rotWithShape="1">
            <a:gsLst>
              <a:gs pos="0">
                <a:schemeClr val="tx1"/>
              </a:gs>
              <a:gs pos="49000">
                <a:schemeClr val="tx1"/>
              </a:gs>
              <a:gs pos="100000">
                <a:schemeClr val="bg1"/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5" name="직선 화살표 연결선 4">
            <a:extLst>
              <a:ext uri="{FF2B5EF4-FFF2-40B4-BE49-F238E27FC236}">
                <a16:creationId xmlns:a16="http://schemas.microsoft.com/office/drawing/2014/main" id="{7D28C168-7234-49F3-A359-C700172CA65C}"/>
              </a:ext>
            </a:extLst>
          </p:cNvPr>
          <p:cNvCxnSpPr>
            <a:cxnSpLocks/>
          </p:cNvCxnSpPr>
          <p:nvPr/>
        </p:nvCxnSpPr>
        <p:spPr>
          <a:xfrm>
            <a:off x="1040789" y="5781048"/>
            <a:ext cx="7309723" cy="1985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직선 화살표 연결선 25">
            <a:extLst>
              <a:ext uri="{FF2B5EF4-FFF2-40B4-BE49-F238E27FC236}">
                <a16:creationId xmlns:a16="http://schemas.microsoft.com/office/drawing/2014/main" id="{905D0357-EDCC-4D9B-B794-CEE74BD03D90}"/>
              </a:ext>
            </a:extLst>
          </p:cNvPr>
          <p:cNvCxnSpPr>
            <a:cxnSpLocks/>
          </p:cNvCxnSpPr>
          <p:nvPr/>
        </p:nvCxnSpPr>
        <p:spPr>
          <a:xfrm flipH="1" flipV="1">
            <a:off x="1054256" y="1371227"/>
            <a:ext cx="2279" cy="4429671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3AD72504-E28B-47AB-9EB1-29F44103F626}"/>
              </a:ext>
            </a:extLst>
          </p:cNvPr>
          <p:cNvSpPr txBox="1"/>
          <p:nvPr/>
        </p:nvSpPr>
        <p:spPr>
          <a:xfrm flipH="1">
            <a:off x="1040789" y="5849035"/>
            <a:ext cx="764601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Past                  Evolution of Computing                                     </a:t>
            </a:r>
            <a:r>
              <a:rPr kumimoji="0" lang="en-US" altLang="ko-KR" sz="1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Exascale</a:t>
            </a:r>
            <a:r>
              <a:rPr kumimoji="0" lang="en-US" altLang="ko-KR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 Era</a:t>
            </a:r>
            <a:endParaRPr kumimoji="0" lang="ko-KR" alt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11" name="직선 화살표 연결선 10">
            <a:extLst>
              <a:ext uri="{FF2B5EF4-FFF2-40B4-BE49-F238E27FC236}">
                <a16:creationId xmlns:a16="http://schemas.microsoft.com/office/drawing/2014/main" id="{F9DDCC4C-8A38-46A4-9C14-D770A5EE9412}"/>
              </a:ext>
            </a:extLst>
          </p:cNvPr>
          <p:cNvCxnSpPr>
            <a:cxnSpLocks/>
          </p:cNvCxnSpPr>
          <p:nvPr/>
        </p:nvCxnSpPr>
        <p:spPr>
          <a:xfrm>
            <a:off x="5028849" y="6015645"/>
            <a:ext cx="1005072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A298F95-855B-443D-835E-32F2F1AEF74A}"/>
              </a:ext>
            </a:extLst>
          </p:cNvPr>
          <p:cNvSpPr txBox="1"/>
          <p:nvPr/>
        </p:nvSpPr>
        <p:spPr>
          <a:xfrm rot="16200000" flipH="1">
            <a:off x="-1505069" y="3395251"/>
            <a:ext cx="450501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Computational &amp; Data Complexity      </a:t>
            </a:r>
            <a:endParaRPr kumimoji="0" lang="ko-KR" alt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1" name="제목 6">
            <a:extLst>
              <a:ext uri="{FF2B5EF4-FFF2-40B4-BE49-F238E27FC236}">
                <a16:creationId xmlns:a16="http://schemas.microsoft.com/office/drawing/2014/main" id="{6370138F-B8EB-4DEF-AEF9-8E763051C5B0}"/>
              </a:ext>
            </a:extLst>
          </p:cNvPr>
          <p:cNvSpPr txBox="1">
            <a:spLocks/>
          </p:cNvSpPr>
          <p:nvPr/>
        </p:nvSpPr>
        <p:spPr>
          <a:xfrm>
            <a:off x="853131" y="527071"/>
            <a:ext cx="7833669" cy="63292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1" hangingPunct="1">
              <a:spcBef>
                <a:spcPct val="0"/>
              </a:spcBef>
              <a:buNone/>
              <a:defRPr sz="3200" b="1" i="0" kern="1200" baseline="0">
                <a:solidFill>
                  <a:schemeClr val="tx1"/>
                </a:solidFill>
                <a:latin typeface="Nanum Gothic" panose="020D0604000000000000" pitchFamily="34" charset="-127"/>
                <a:ea typeface="Nanum Gothic" panose="020D0604000000000000" pitchFamily="34" charset="-127"/>
                <a:cs typeface="+mj-cs"/>
              </a:defRPr>
            </a:lvl1pPr>
          </a:lstStyle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j-lt"/>
                <a:ea typeface="Nanum Gothic" panose="020D0604000000000000" pitchFamily="34" charset="-127"/>
                <a:cs typeface="+mj-cs"/>
              </a:rPr>
              <a:t>Big data &amp; deep learning for large scale scientific applications</a:t>
            </a:r>
            <a:endParaRPr kumimoji="0" lang="ko-KR" altLang="en-US" sz="20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j-lt"/>
              <a:ea typeface="Nanum Gothic" panose="020D0604000000000000" pitchFamily="34" charset="-127"/>
              <a:cs typeface="+mj-cs"/>
            </a:endParaRPr>
          </a:p>
        </p:txBody>
      </p:sp>
      <p:sp>
        <p:nvSpPr>
          <p:cNvPr id="3" name="슬라이드 번호 개체 틀 2">
            <a:extLst>
              <a:ext uri="{FF2B5EF4-FFF2-40B4-BE49-F238E27FC236}">
                <a16:creationId xmlns:a16="http://schemas.microsoft.com/office/drawing/2014/main" id="{7E869399-5AFE-46F2-896D-0EEBEBB60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2FA14-3C7C-48F7-83ED-24E42A372AD2}" type="slidenum">
              <a:rPr lang="ko-KR" altLang="en-US" smtClean="0">
                <a:solidFill>
                  <a:prstClr val="black">
                    <a:tint val="75000"/>
                  </a:prstClr>
                </a:solidFill>
              </a:rPr>
              <a:pPr/>
              <a:t>21</a:t>
            </a:fld>
            <a:endParaRPr lang="ko-KR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0961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A6EBA983-E7FA-4E48-B7B4-0DBF524CB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ko-KR" dirty="0"/>
              <a:t>KISTI-5 vs. KISTI-6 supercomputers</a:t>
            </a:r>
            <a:endParaRPr lang="ko-KR" altLang="en-US" dirty="0"/>
          </a:p>
        </p:txBody>
      </p:sp>
      <p:graphicFrame>
        <p:nvGraphicFramePr>
          <p:cNvPr id="5" name="표 5">
            <a:extLst>
              <a:ext uri="{FF2B5EF4-FFF2-40B4-BE49-F238E27FC236}">
                <a16:creationId xmlns:a16="http://schemas.microsoft.com/office/drawing/2014/main" id="{5EC6357C-846E-45E3-B9D6-705111FE80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2475" y="3048657"/>
          <a:ext cx="8229597" cy="26820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199">
                  <a:extLst>
                    <a:ext uri="{9D8B030D-6E8A-4147-A177-3AD203B41FA5}">
                      <a16:colId xmlns:a16="http://schemas.microsoft.com/office/drawing/2014/main" val="3608452858"/>
                    </a:ext>
                  </a:extLst>
                </a:gridCol>
                <a:gridCol w="2743199">
                  <a:extLst>
                    <a:ext uri="{9D8B030D-6E8A-4147-A177-3AD203B41FA5}">
                      <a16:colId xmlns:a16="http://schemas.microsoft.com/office/drawing/2014/main" val="2491551923"/>
                    </a:ext>
                  </a:extLst>
                </a:gridCol>
                <a:gridCol w="2743199">
                  <a:extLst>
                    <a:ext uri="{9D8B030D-6E8A-4147-A177-3AD203B41FA5}">
                      <a16:colId xmlns:a16="http://schemas.microsoft.com/office/drawing/2014/main" val="2825242869"/>
                    </a:ext>
                  </a:extLst>
                </a:gridCol>
              </a:tblGrid>
              <a:tr h="511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Feature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KISTI-5 (Nurion)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KISTI-6 (</a:t>
                      </a:r>
                      <a:r>
                        <a:rPr lang="en-US" sz="1500" dirty="0" err="1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Hangang</a:t>
                      </a: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256748075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Peak Performance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25.7 PFLOPS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600 PFLOPS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192544147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Architecture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CPU-only (KNL/Skylake)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Heterogeneous (CPU+GPU)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11523223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Number of Nodes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8,305 KNL + 132 SKL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~3,000 GPU + ~1,500 CPU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69245381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Memory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797 TB (KNL)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1.5 PB (GPU) + 0.75 PB (CPU)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082400150"/>
                  </a:ext>
                </a:extLst>
              </a:tr>
              <a:tr h="501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Storage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21 PB disk, 10 PB tape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20 PB flash + 180 PB HDD + 40 PB tape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42109287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Interconnect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OPA@12.3 GB/s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400 Gbps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70628833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Service Period</a:t>
                      </a:r>
                      <a:endParaRPr lang="ko-KR" sz="150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2018–present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500" dirty="0">
                          <a:effectLst/>
                          <a:latin typeface="+mn-lt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2026–future</a:t>
                      </a:r>
                      <a:endParaRPr lang="ko-KR" sz="1500" dirty="0">
                        <a:effectLst/>
                        <a:latin typeface="+mn-lt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357721107"/>
                  </a:ext>
                </a:extLst>
              </a:tr>
            </a:tbl>
          </a:graphicData>
        </a:graphic>
      </p:graphicFrame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3309047-90EB-44AF-9160-096F5E8FD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42FA14-3C7C-48F7-83ED-24E42A372AD2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3005F9A6-4A11-44E6-B3D7-027E73F7AD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951" y="2019355"/>
            <a:ext cx="1310097" cy="953241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FAF75CBA-A713-45F6-B901-5CD1B27925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5089"/>
          <a:stretch/>
        </p:blipFill>
        <p:spPr>
          <a:xfrm>
            <a:off x="6629400" y="2128927"/>
            <a:ext cx="1481456" cy="208441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F552D516-F676-467E-B94A-B1D28F8E73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0" y="2443689"/>
            <a:ext cx="1209877" cy="413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7290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KISTI-6 Supercomputer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GPU-based 600 PF performance</a:t>
            </a:r>
          </a:p>
          <a:p>
            <a:r>
              <a:rPr dirty="0"/>
              <a:t>Memory bandwidth, I/O improvements, GPU-optimized architecture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8E46A715-5ACE-4011-A6AC-5AB61E43D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3200400"/>
            <a:ext cx="6776684" cy="33528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548601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GPU Acceleration 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Performance improvement examples from GPU parallelism</a:t>
            </a:r>
          </a:p>
          <a:p>
            <a:r>
              <a:rPr sz="2800" dirty="0"/>
              <a:t>Scaling comparison with CPU</a:t>
            </a: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990939BC-B9EA-4F8B-A560-8C843EA20F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200" y="3445934"/>
            <a:ext cx="5267401" cy="3164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6105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150" y="274638"/>
            <a:ext cx="8718550" cy="1143000"/>
          </a:xfrm>
        </p:spPr>
        <p:txBody>
          <a:bodyPr>
            <a:noAutofit/>
          </a:bodyPr>
          <a:lstStyle/>
          <a:p>
            <a:r>
              <a:rPr sz="4400" dirty="0">
                <a:latin typeface="+mj-ea"/>
              </a:rPr>
              <a:t>Future RAON Computational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6850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0070C0"/>
                </a:solidFill>
              </a:rPr>
              <a:t>1. </a:t>
            </a:r>
            <a:r>
              <a:rPr lang="en-US" sz="3200" dirty="0">
                <a:solidFill>
                  <a:srgbClr val="0070C0"/>
                </a:solidFill>
                <a:latin typeface="+mn-ea"/>
              </a:rPr>
              <a:t>No core shell model</a:t>
            </a:r>
          </a:p>
          <a:p>
            <a:pPr marL="0" indent="0">
              <a:buNone/>
            </a:pPr>
            <a:r>
              <a:rPr lang="en-US" sz="3200" dirty="0">
                <a:solidFill>
                  <a:srgbClr val="0070C0"/>
                </a:solidFill>
                <a:latin typeface="+mn-ea"/>
              </a:rPr>
              <a:t>2. Nuclear Lattice Effective Field Theory</a:t>
            </a:r>
          </a:p>
          <a:p>
            <a:pPr marL="0" indent="0">
              <a:buNone/>
            </a:pPr>
            <a:r>
              <a:rPr lang="en-US" sz="3200" dirty="0">
                <a:solidFill>
                  <a:srgbClr val="0070C0"/>
                </a:solidFill>
                <a:latin typeface="+mn-ea"/>
              </a:rPr>
              <a:t>    (NLEFT)                                        </a:t>
            </a:r>
          </a:p>
          <a:p>
            <a:pPr marL="0" indent="0">
              <a:buNone/>
            </a:pPr>
            <a:r>
              <a:rPr lang="en-US" sz="3200" dirty="0">
                <a:solidFill>
                  <a:srgbClr val="0070C0"/>
                </a:solidFill>
                <a:latin typeface="+mn-ea"/>
              </a:rPr>
              <a:t>3. Neutron drip line</a:t>
            </a:r>
            <a:endParaRPr sz="3200" dirty="0">
              <a:solidFill>
                <a:srgbClr val="0070C0"/>
              </a:solidFill>
              <a:latin typeface="+mn-ea"/>
            </a:endParaRPr>
          </a:p>
          <a:p>
            <a:pPr marL="0" indent="0">
              <a:buNone/>
            </a:pPr>
            <a:r>
              <a:rPr lang="en-US" sz="3200" dirty="0">
                <a:latin typeface="+mn-ea"/>
              </a:rPr>
              <a:t>4. </a:t>
            </a:r>
            <a:r>
              <a:rPr sz="3200" dirty="0">
                <a:latin typeface="+mn-ea"/>
              </a:rPr>
              <a:t>Detector design optimization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직사각형 2"/>
          <p:cNvSpPr/>
          <p:nvPr/>
        </p:nvSpPr>
        <p:spPr>
          <a:xfrm>
            <a:off x="1618952" y="1512164"/>
            <a:ext cx="6102825" cy="3808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1875" b="1" dirty="0" err="1">
                <a:solidFill>
                  <a:srgbClr val="7030A0"/>
                </a:solidFill>
                <a:latin typeface="+mj-ea"/>
                <a:ea typeface="+mj-ea"/>
              </a:rPr>
              <a:t>Ab</a:t>
            </a:r>
            <a:r>
              <a:rPr lang="en-US" altLang="ko-KR" sz="1875" b="1" dirty="0">
                <a:solidFill>
                  <a:srgbClr val="7030A0"/>
                </a:solidFill>
                <a:latin typeface="+mj-ea"/>
                <a:ea typeface="+mj-ea"/>
              </a:rPr>
              <a:t> initio No Core Shell Model for nuclear structure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idx="1"/>
          </p:nvPr>
        </p:nvSpPr>
        <p:spPr>
          <a:xfrm>
            <a:off x="523119" y="2299713"/>
            <a:ext cx="8229600" cy="4525963"/>
          </a:xfrm>
        </p:spPr>
        <p:txBody>
          <a:bodyPr>
            <a:normAutofit/>
          </a:bodyPr>
          <a:lstStyle/>
          <a:p>
            <a:r>
              <a:rPr lang="en-US" altLang="ko-KR" dirty="0">
                <a:latin typeface="+mn-ea"/>
              </a:rPr>
              <a:t>Ab initio: nuclei from first principles using fundamental (realistic NN, NNN, …) interactions without uncontrolled approximations.</a:t>
            </a:r>
          </a:p>
          <a:p>
            <a:r>
              <a:rPr lang="en-US" altLang="ko-KR" dirty="0">
                <a:latin typeface="+mn-ea"/>
              </a:rPr>
              <a:t>No core: all nucleons are active, no inert core.</a:t>
            </a:r>
          </a:p>
          <a:p>
            <a:r>
              <a:rPr lang="en-US" altLang="ko-KR" dirty="0">
                <a:latin typeface="+mn-ea"/>
              </a:rPr>
              <a:t>Shell model: harmonic oscillator basis</a:t>
            </a:r>
          </a:p>
          <a:p>
            <a:r>
              <a:rPr lang="en-US" altLang="ko-KR" dirty="0">
                <a:latin typeface="+mn-ea"/>
              </a:rPr>
              <a:t>Point nucleons</a:t>
            </a:r>
            <a:endParaRPr lang="ko-KR" altLang="en-US" dirty="0">
              <a:latin typeface="+mn-ea"/>
            </a:endParaRPr>
          </a:p>
        </p:txBody>
      </p:sp>
      <p:grpSp>
        <p:nvGrpSpPr>
          <p:cNvPr id="64" name="그룹 63"/>
          <p:cNvGrpSpPr/>
          <p:nvPr/>
        </p:nvGrpSpPr>
        <p:grpSpPr>
          <a:xfrm>
            <a:off x="4020760" y="4791578"/>
            <a:ext cx="1599038" cy="1511360"/>
            <a:chOff x="2555776" y="1268760"/>
            <a:chExt cx="3468403" cy="3268717"/>
          </a:xfrm>
        </p:grpSpPr>
        <p:sp>
          <p:nvSpPr>
            <p:cNvPr id="65" name="타원 64"/>
            <p:cNvSpPr/>
            <p:nvPr/>
          </p:nvSpPr>
          <p:spPr>
            <a:xfrm>
              <a:off x="2555776" y="1268760"/>
              <a:ext cx="3384376" cy="3168352"/>
            </a:xfrm>
            <a:prstGeom prst="ellipse">
              <a:avLst/>
            </a:prstGeom>
            <a:gradFill flip="none" rotWithShape="1">
              <a:gsLst>
                <a:gs pos="100000">
                  <a:srgbClr val="5E9EFF">
                    <a:alpha val="60000"/>
                  </a:srgbClr>
                </a:gs>
                <a:gs pos="68000">
                  <a:srgbClr val="85C2FF">
                    <a:alpha val="66000"/>
                  </a:srgbClr>
                </a:gs>
                <a:gs pos="28000">
                  <a:srgbClr val="C4D6EB"/>
                </a:gs>
                <a:gs pos="0">
                  <a:srgbClr val="FFEBFA"/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 dirty="0"/>
            </a:p>
          </p:txBody>
        </p:sp>
        <p:sp>
          <p:nvSpPr>
            <p:cNvPr id="66" name="타원 65"/>
            <p:cNvSpPr/>
            <p:nvPr/>
          </p:nvSpPr>
          <p:spPr>
            <a:xfrm>
              <a:off x="2843808" y="1844824"/>
              <a:ext cx="792088" cy="720080"/>
            </a:xfrm>
            <a:prstGeom prst="ellipse">
              <a:avLst/>
            </a:prstGeom>
            <a:gradFill>
              <a:gsLst>
                <a:gs pos="100000">
                  <a:schemeClr val="tx2">
                    <a:alpha val="60000"/>
                  </a:schemeClr>
                </a:gs>
                <a:gs pos="68000">
                  <a:schemeClr val="tx2">
                    <a:alpha val="60000"/>
                  </a:schemeClr>
                </a:gs>
                <a:gs pos="28000">
                  <a:srgbClr val="C4D6EB"/>
                </a:gs>
                <a:gs pos="0">
                  <a:srgbClr val="FFEBFA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/>
            </a:p>
          </p:txBody>
        </p:sp>
        <p:sp>
          <p:nvSpPr>
            <p:cNvPr id="67" name="타원 66"/>
            <p:cNvSpPr/>
            <p:nvPr/>
          </p:nvSpPr>
          <p:spPr>
            <a:xfrm>
              <a:off x="3851920" y="1458888"/>
              <a:ext cx="792088" cy="720080"/>
            </a:xfrm>
            <a:prstGeom prst="ellipse">
              <a:avLst/>
            </a:prstGeom>
            <a:gradFill>
              <a:gsLst>
                <a:gs pos="100000">
                  <a:schemeClr val="accent2"/>
                </a:gs>
                <a:gs pos="68000">
                  <a:schemeClr val="accent2"/>
                </a:gs>
                <a:gs pos="28000">
                  <a:srgbClr val="C4D6EB"/>
                </a:gs>
                <a:gs pos="0">
                  <a:srgbClr val="FFEBFA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/>
            </a:p>
          </p:txBody>
        </p:sp>
        <p:sp>
          <p:nvSpPr>
            <p:cNvPr id="68" name="타원 67"/>
            <p:cNvSpPr/>
            <p:nvPr/>
          </p:nvSpPr>
          <p:spPr>
            <a:xfrm>
              <a:off x="4860032" y="2037702"/>
              <a:ext cx="792088" cy="720080"/>
            </a:xfrm>
            <a:prstGeom prst="ellipse">
              <a:avLst/>
            </a:prstGeom>
            <a:gradFill>
              <a:gsLst>
                <a:gs pos="100000">
                  <a:schemeClr val="accent2"/>
                </a:gs>
                <a:gs pos="67000">
                  <a:schemeClr val="accent2"/>
                </a:gs>
                <a:gs pos="28000">
                  <a:srgbClr val="C4D6EB"/>
                </a:gs>
                <a:gs pos="0">
                  <a:srgbClr val="FFEBFA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/>
            </a:p>
          </p:txBody>
        </p:sp>
        <p:sp>
          <p:nvSpPr>
            <p:cNvPr id="69" name="타원 68"/>
            <p:cNvSpPr/>
            <p:nvPr/>
          </p:nvSpPr>
          <p:spPr>
            <a:xfrm>
              <a:off x="3851920" y="2262110"/>
              <a:ext cx="792088" cy="720080"/>
            </a:xfrm>
            <a:prstGeom prst="ellipse">
              <a:avLst/>
            </a:prstGeom>
            <a:gradFill>
              <a:gsLst>
                <a:gs pos="100000">
                  <a:schemeClr val="tx2">
                    <a:alpha val="60000"/>
                  </a:schemeClr>
                </a:gs>
                <a:gs pos="68000">
                  <a:schemeClr val="tx2">
                    <a:alpha val="60000"/>
                  </a:schemeClr>
                </a:gs>
                <a:gs pos="28000">
                  <a:srgbClr val="C4D6EB"/>
                </a:gs>
                <a:gs pos="0">
                  <a:srgbClr val="FFEBFA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/>
            </a:p>
          </p:txBody>
        </p:sp>
        <p:sp>
          <p:nvSpPr>
            <p:cNvPr id="70" name="타원 69"/>
            <p:cNvSpPr/>
            <p:nvPr/>
          </p:nvSpPr>
          <p:spPr>
            <a:xfrm>
              <a:off x="2843808" y="2774550"/>
              <a:ext cx="792088" cy="720080"/>
            </a:xfrm>
            <a:prstGeom prst="ellipse">
              <a:avLst/>
            </a:prstGeom>
            <a:gradFill>
              <a:gsLst>
                <a:gs pos="100000">
                  <a:schemeClr val="accent2"/>
                </a:gs>
                <a:gs pos="68000">
                  <a:schemeClr val="accent2"/>
                </a:gs>
                <a:gs pos="28000">
                  <a:srgbClr val="C4D6EB"/>
                </a:gs>
                <a:gs pos="0">
                  <a:srgbClr val="FFEBFA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/>
            </a:p>
          </p:txBody>
        </p:sp>
        <p:sp>
          <p:nvSpPr>
            <p:cNvPr id="71" name="타원 70"/>
            <p:cNvSpPr/>
            <p:nvPr/>
          </p:nvSpPr>
          <p:spPr>
            <a:xfrm>
              <a:off x="3856270" y="3407710"/>
              <a:ext cx="792088" cy="720080"/>
            </a:xfrm>
            <a:prstGeom prst="ellipse">
              <a:avLst/>
            </a:prstGeom>
            <a:gradFill>
              <a:gsLst>
                <a:gs pos="100000">
                  <a:schemeClr val="tx2">
                    <a:alpha val="60000"/>
                  </a:schemeClr>
                </a:gs>
                <a:gs pos="68000">
                  <a:schemeClr val="tx2">
                    <a:alpha val="60000"/>
                  </a:schemeClr>
                </a:gs>
                <a:gs pos="28000">
                  <a:srgbClr val="C4D6EB"/>
                </a:gs>
                <a:gs pos="0">
                  <a:srgbClr val="FFEBFA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/>
            </a:p>
          </p:txBody>
        </p:sp>
        <p:sp>
          <p:nvSpPr>
            <p:cNvPr id="72" name="타원 71"/>
            <p:cNvSpPr/>
            <p:nvPr/>
          </p:nvSpPr>
          <p:spPr>
            <a:xfrm>
              <a:off x="4789792" y="3047670"/>
              <a:ext cx="792088" cy="720080"/>
            </a:xfrm>
            <a:prstGeom prst="ellipse">
              <a:avLst/>
            </a:prstGeom>
            <a:gradFill>
              <a:gsLst>
                <a:gs pos="100000">
                  <a:schemeClr val="tx2">
                    <a:alpha val="60000"/>
                  </a:schemeClr>
                </a:gs>
                <a:gs pos="68000">
                  <a:schemeClr val="tx2">
                    <a:alpha val="60000"/>
                  </a:schemeClr>
                </a:gs>
                <a:gs pos="28000">
                  <a:srgbClr val="C4D6EB"/>
                </a:gs>
                <a:gs pos="0">
                  <a:srgbClr val="FFEBFA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/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3083104" y="3370884"/>
              <a:ext cx="602217" cy="6490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350" b="1" dirty="0"/>
                <a:t>p</a:t>
              </a:r>
              <a:endParaRPr lang="ko-KR" altLang="en-US" sz="1350" b="1" dirty="0"/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4568868" y="1570317"/>
              <a:ext cx="602217" cy="6490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350" b="1" dirty="0"/>
                <a:t>p</a:t>
              </a:r>
              <a:endParaRPr lang="ko-KR" altLang="en-US" sz="1350" b="1" dirty="0"/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5421962" y="2496692"/>
              <a:ext cx="602217" cy="6490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350" b="1" dirty="0"/>
                <a:t>p</a:t>
              </a:r>
              <a:endParaRPr lang="ko-KR" altLang="en-US" sz="1350" b="1" dirty="0"/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5080028" y="3635254"/>
              <a:ext cx="602217" cy="6490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350" b="1" dirty="0"/>
                <a:t>n</a:t>
              </a:r>
              <a:endParaRPr lang="ko-KR" altLang="en-US" sz="1350" b="1" dirty="0"/>
            </a:p>
          </p:txBody>
        </p:sp>
        <p:sp>
          <p:nvSpPr>
            <p:cNvPr id="77" name="TextBox 76"/>
            <p:cNvSpPr txBox="1"/>
            <p:nvPr/>
          </p:nvSpPr>
          <p:spPr>
            <a:xfrm>
              <a:off x="4406002" y="3888470"/>
              <a:ext cx="602217" cy="6490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350" b="1" dirty="0"/>
                <a:t>n</a:t>
              </a:r>
              <a:endParaRPr lang="ko-KR" altLang="en-US" sz="1350" b="1" dirty="0"/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3964806" y="2854952"/>
              <a:ext cx="602217" cy="6490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350" b="1" dirty="0"/>
                <a:t>n</a:t>
              </a:r>
              <a:endParaRPr lang="ko-KR" altLang="en-US" sz="1350" b="1" dirty="0"/>
            </a:p>
          </p:txBody>
        </p:sp>
        <p:sp>
          <p:nvSpPr>
            <p:cNvPr id="79" name="TextBox 78"/>
            <p:cNvSpPr txBox="1"/>
            <p:nvPr/>
          </p:nvSpPr>
          <p:spPr>
            <a:xfrm>
              <a:off x="3344991" y="2380238"/>
              <a:ext cx="602217" cy="6490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350" b="1" dirty="0"/>
                <a:t>n</a:t>
              </a:r>
              <a:endParaRPr lang="ko-KR" altLang="en-US" sz="1350" b="1" dirty="0"/>
            </a:p>
          </p:txBody>
        </p:sp>
        <p:sp>
          <p:nvSpPr>
            <p:cNvPr id="80" name="왼쪽/오른쪽 화살표 79"/>
            <p:cNvSpPr/>
            <p:nvPr/>
          </p:nvSpPr>
          <p:spPr>
            <a:xfrm rot="2558348">
              <a:off x="4400106" y="2840937"/>
              <a:ext cx="610547" cy="345273"/>
            </a:xfrm>
            <a:prstGeom prst="leftRightArrow">
              <a:avLst/>
            </a:prstGeom>
            <a:solidFill>
              <a:schemeClr val="accent6">
                <a:alpha val="7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 b="1" i="1" dirty="0">
                <a:solidFill>
                  <a:schemeClr val="tx1"/>
                </a:solidFill>
              </a:endParaRPr>
            </a:p>
          </p:txBody>
        </p:sp>
        <p:sp>
          <p:nvSpPr>
            <p:cNvPr id="81" name="왼쪽/오른쪽 화살표 80"/>
            <p:cNvSpPr/>
            <p:nvPr/>
          </p:nvSpPr>
          <p:spPr>
            <a:xfrm rot="2056589">
              <a:off x="3455826" y="3345963"/>
              <a:ext cx="522433" cy="316597"/>
            </a:xfrm>
            <a:prstGeom prst="leftRightArrow">
              <a:avLst/>
            </a:prstGeom>
            <a:solidFill>
              <a:schemeClr val="accent6">
                <a:alpha val="7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350" b="1" i="1" dirty="0">
                <a:solidFill>
                  <a:schemeClr val="tx1"/>
                </a:solidFill>
              </a:endParaRPr>
            </a:p>
          </p:txBody>
        </p:sp>
        <p:sp>
          <p:nvSpPr>
            <p:cNvPr id="82" name="타원 81"/>
            <p:cNvSpPr/>
            <p:nvPr/>
          </p:nvSpPr>
          <p:spPr>
            <a:xfrm>
              <a:off x="4582776" y="2901369"/>
              <a:ext cx="216024" cy="224408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95250" h="1016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sz="1350" b="1" dirty="0">
                  <a:solidFill>
                    <a:schemeClr val="tx1"/>
                  </a:solidFill>
                </a:rPr>
                <a:t>π</a:t>
              </a:r>
              <a:endParaRPr lang="ko-KR" altLang="en-US" sz="1350" b="1" dirty="0">
                <a:solidFill>
                  <a:schemeClr val="tx1"/>
                </a:solidFill>
              </a:endParaRPr>
            </a:p>
          </p:txBody>
        </p:sp>
        <p:sp>
          <p:nvSpPr>
            <p:cNvPr id="83" name="타원 82"/>
            <p:cNvSpPr/>
            <p:nvPr/>
          </p:nvSpPr>
          <p:spPr>
            <a:xfrm>
              <a:off x="3601660" y="3392057"/>
              <a:ext cx="216024" cy="224408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95250" h="1016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sz="1350" b="1" dirty="0">
                  <a:solidFill>
                    <a:schemeClr val="tx1"/>
                  </a:solidFill>
                </a:rPr>
                <a:t>π</a:t>
              </a:r>
              <a:endParaRPr lang="ko-KR" altLang="en-US" sz="135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24" name="제목 1">
            <a:extLst>
              <a:ext uri="{FF2B5EF4-FFF2-40B4-BE49-F238E27FC236}">
                <a16:creationId xmlns:a16="http://schemas.microsoft.com/office/drawing/2014/main" id="{F39E4965-6468-476B-BD39-6434A7A96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870" y="175226"/>
            <a:ext cx="8229600" cy="1056673"/>
          </a:xfrm>
          <a:solidFill>
            <a:srgbClr val="0070C0"/>
          </a:solidFill>
        </p:spPr>
        <p:txBody>
          <a:bodyPr/>
          <a:lstStyle/>
          <a:p>
            <a:r>
              <a:rPr lang="en-US" altLang="ko-KR" sz="4400" dirty="0">
                <a:solidFill>
                  <a:schemeClr val="bg1"/>
                </a:solidFill>
                <a:latin typeface="+mj-ea"/>
              </a:rPr>
              <a:t>1. No core shell model</a:t>
            </a:r>
            <a:endParaRPr lang="ko-KR" altLang="en-US" dirty="0">
              <a:solidFill>
                <a:schemeClr val="bg1"/>
              </a:solidFill>
              <a:latin typeface="+mj-ea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20774C2-F504-4F26-AFD0-3DBC95F943CC}"/>
              </a:ext>
            </a:extLst>
          </p:cNvPr>
          <p:cNvSpPr txBox="1"/>
          <p:nvPr/>
        </p:nvSpPr>
        <p:spPr>
          <a:xfrm>
            <a:off x="8438844" y="6282752"/>
            <a:ext cx="596638" cy="26545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1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Y. Kim</a:t>
            </a:r>
            <a:endParaRPr kumimoji="0" lang="ko-KR" altLang="en-US" sz="112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43109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BC71239C-9912-415F-9DAD-180821684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657" y="963018"/>
            <a:ext cx="3193256" cy="497681"/>
          </a:xfrm>
        </p:spPr>
        <p:txBody>
          <a:bodyPr>
            <a:normAutofit/>
          </a:bodyPr>
          <a:lstStyle/>
          <a:p>
            <a:r>
              <a:rPr lang="en-US" altLang="ko-KR" sz="2100" b="1" dirty="0"/>
              <a:t>Calculation on </a:t>
            </a:r>
            <a:r>
              <a:rPr lang="en-US" altLang="ko-KR" sz="2100" b="1" dirty="0" err="1"/>
              <a:t>Nurion</a:t>
            </a:r>
            <a:endParaRPr lang="ko-KR" altLang="en-US" sz="2100" b="1" dirty="0"/>
          </a:p>
        </p:txBody>
      </p:sp>
      <p:graphicFrame>
        <p:nvGraphicFramePr>
          <p:cNvPr id="6" name="표 5">
            <a:extLst>
              <a:ext uri="{FF2B5EF4-FFF2-40B4-BE49-F238E27FC236}">
                <a16:creationId xmlns:a16="http://schemas.microsoft.com/office/drawing/2014/main" id="{C2BF026F-589F-4AC8-BDC8-F49D9393BF47}"/>
              </a:ext>
            </a:extLst>
          </p:cNvPr>
          <p:cNvGraphicFramePr>
            <a:graphicFrameLocks noGrp="1"/>
          </p:cNvGraphicFramePr>
          <p:nvPr/>
        </p:nvGraphicFramePr>
        <p:xfrm>
          <a:off x="339842" y="1957388"/>
          <a:ext cx="3193258" cy="29432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57212">
                  <a:extLst>
                    <a:ext uri="{9D8B030D-6E8A-4147-A177-3AD203B41FA5}">
                      <a16:colId xmlns:a16="http://schemas.microsoft.com/office/drawing/2014/main" val="1570525479"/>
                    </a:ext>
                  </a:extLst>
                </a:gridCol>
                <a:gridCol w="936260">
                  <a:extLst>
                    <a:ext uri="{9D8B030D-6E8A-4147-A177-3AD203B41FA5}">
                      <a16:colId xmlns:a16="http://schemas.microsoft.com/office/drawing/2014/main" val="785796929"/>
                    </a:ext>
                  </a:extLst>
                </a:gridCol>
                <a:gridCol w="1253050">
                  <a:extLst>
                    <a:ext uri="{9D8B030D-6E8A-4147-A177-3AD203B41FA5}">
                      <a16:colId xmlns:a16="http://schemas.microsoft.com/office/drawing/2014/main" val="2237420988"/>
                    </a:ext>
                  </a:extLst>
                </a:gridCol>
                <a:gridCol w="646736">
                  <a:extLst>
                    <a:ext uri="{9D8B030D-6E8A-4147-A177-3AD203B41FA5}">
                      <a16:colId xmlns:a16="http://schemas.microsoft.com/office/drawing/2014/main" val="2209776284"/>
                    </a:ext>
                  </a:extLst>
                </a:gridCol>
              </a:tblGrid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u="none" strike="noStrike" dirty="0" err="1">
                          <a:effectLst/>
                        </a:rPr>
                        <a:t>N</a:t>
                      </a:r>
                      <a:r>
                        <a:rPr lang="en-US" sz="900" b="1" u="none" strike="noStrike" baseline="-25000" dirty="0" err="1">
                          <a:effectLst/>
                        </a:rPr>
                        <a:t>max</a:t>
                      </a:r>
                      <a:endParaRPr lang="en-US" sz="900" b="1" i="0" u="none" strike="noStrike" baseline="-25000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u="none" strike="noStrike" dirty="0">
                          <a:effectLst/>
                        </a:rPr>
                        <a:t>dimensions</a:t>
                      </a:r>
                      <a:endParaRPr lang="en-US" sz="900" b="1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u="none" strike="noStrike" dirty="0">
                          <a:effectLst/>
                        </a:rPr>
                        <a:t>non-zero elements</a:t>
                      </a:r>
                      <a:endParaRPr lang="en-US" sz="900" b="1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u="none" strike="noStrike" dirty="0">
                          <a:effectLst/>
                        </a:rPr>
                        <a:t># of node</a:t>
                      </a:r>
                      <a:endParaRPr lang="en-US" sz="900" b="1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026970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1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402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12,417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282196023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2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3,958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258,493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89482435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3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27,595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3,149,370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97148257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4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152,791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27,348,912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56922010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5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715,758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188,037,531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19445458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6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2,945,589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1,083,721,145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52037805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7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10,922,360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5,436,961,338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 </a:t>
                      </a:r>
                      <a:r>
                        <a:rPr lang="en-US" altLang="ko-KR" sz="800" b="0" i="0" u="none" strike="noStrike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93089850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8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37,145,993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24,354,119,738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4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80731874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9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117,405,841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99,225,903,520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15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6884532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10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348,354,779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372,832,831,697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50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18686635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11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978,035,410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1,305,909,537,108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150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95308833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12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</a:t>
                      </a:r>
                      <a:r>
                        <a:rPr lang="en-US" altLang="ko-KR" sz="800" u="none" strike="noStrike" dirty="0">
                          <a:effectLst/>
                        </a:rPr>
                        <a:t>2,614,910,212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4,300,498,397,663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500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77977561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13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</a:t>
                      </a:r>
                      <a:r>
                        <a:rPr lang="en-US" altLang="ko-KR" sz="800" u="none" strike="noStrike" dirty="0">
                          <a:effectLst/>
                        </a:rPr>
                        <a:t>6,692,663,458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13,407,105,173,287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       </a:t>
                      </a:r>
                      <a:r>
                        <a:rPr lang="en-US" altLang="ko-KR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1,600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40683051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ko-KR" sz="800" u="none" strike="noStrike" dirty="0">
                          <a:effectLst/>
                        </a:rPr>
                        <a:t>14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</a:t>
                      </a:r>
                      <a:r>
                        <a:rPr lang="en-US" altLang="ko-KR" sz="800" u="none" strike="noStrike" dirty="0">
                          <a:effectLst/>
                        </a:rPr>
                        <a:t>16,469,097,856 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39,795,513,655,882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ko-KR" altLang="en-US" sz="800" u="none" strike="noStrike" dirty="0">
                          <a:effectLst/>
                        </a:rPr>
                        <a:t>        </a:t>
                      </a:r>
                      <a:r>
                        <a:rPr lang="en-US" altLang="ko-KR" sz="800" u="none" strike="noStrike" dirty="0">
                          <a:effectLst/>
                        </a:rPr>
                        <a:t>?</a:t>
                      </a:r>
                      <a:endParaRPr lang="en-US" altLang="ko-KR" sz="800" b="0" i="0" u="none" strike="noStrike" dirty="0"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5975915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D65FC53-D048-4802-9957-3504E79F99AB}"/>
              </a:ext>
            </a:extLst>
          </p:cNvPr>
          <p:cNvSpPr txBox="1"/>
          <p:nvPr/>
        </p:nvSpPr>
        <p:spPr>
          <a:xfrm>
            <a:off x="320081" y="5037694"/>
            <a:ext cx="558440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ko-KR" sz="1000" dirty="0">
                <a:solidFill>
                  <a:prstClr val="black"/>
                </a:solidFill>
                <a:latin typeface="+mn-ea"/>
              </a:rPr>
              <a:t>※  Memory ≃ </a:t>
            </a:r>
            <a:r>
              <a:rPr lang="el-GR" altLang="ko-KR" sz="1000" dirty="0">
                <a:solidFill>
                  <a:prstClr val="black"/>
                </a:solidFill>
                <a:latin typeface="+mn-ea"/>
              </a:rPr>
              <a:t>α×4×{2×</a:t>
            </a:r>
            <a:r>
              <a:rPr lang="en-US" altLang="ko-KR" sz="1000" i="1" dirty="0">
                <a:solidFill>
                  <a:prstClr val="black"/>
                </a:solidFill>
                <a:latin typeface="+mn-ea"/>
              </a:rPr>
              <a:t>NNZ </a:t>
            </a:r>
            <a:r>
              <a:rPr lang="en-US" altLang="ko-KR" sz="1000" dirty="0">
                <a:solidFill>
                  <a:prstClr val="black"/>
                </a:solidFill>
                <a:latin typeface="+mn-ea"/>
              </a:rPr>
              <a:t>+([Lan. #]+2+</a:t>
            </a:r>
            <a:r>
              <a:rPr lang="en-US" altLang="ko-KR" sz="1000" i="1" dirty="0">
                <a:solidFill>
                  <a:prstClr val="black"/>
                </a:solidFill>
                <a:latin typeface="+mn-ea"/>
              </a:rPr>
              <a:t>A</a:t>
            </a:r>
            <a:r>
              <a:rPr lang="en-US" altLang="ko-KR" sz="1000" dirty="0">
                <a:solidFill>
                  <a:prstClr val="black"/>
                </a:solidFill>
                <a:latin typeface="+mn-ea"/>
              </a:rPr>
              <a:t>/2)×</a:t>
            </a:r>
            <a:r>
              <a:rPr lang="en-US" altLang="ko-KR" sz="1000" i="1" dirty="0">
                <a:solidFill>
                  <a:prstClr val="black"/>
                </a:solidFill>
                <a:latin typeface="+mn-ea"/>
              </a:rPr>
              <a:t>dim.</a:t>
            </a:r>
            <a:r>
              <a:rPr lang="en-US" altLang="ko-KR" sz="1000" dirty="0">
                <a:solidFill>
                  <a:prstClr val="black"/>
                </a:solidFill>
                <a:latin typeface="+mn-ea"/>
              </a:rPr>
              <a:t>}</a:t>
            </a:r>
          </a:p>
          <a:p>
            <a:pPr>
              <a:defRPr/>
            </a:pPr>
            <a:r>
              <a:rPr lang="en-US" altLang="ko-KR" sz="1000" dirty="0">
                <a:solidFill>
                  <a:prstClr val="black"/>
                </a:solidFill>
                <a:latin typeface="+mn-ea"/>
              </a:rPr>
              <a:t>      The proportional constant α is estimated to be approximately 1.5 to 2.0 for </a:t>
            </a:r>
            <a:r>
              <a:rPr lang="en-US" altLang="ko-KR" sz="1000" dirty="0" err="1">
                <a:solidFill>
                  <a:prstClr val="black"/>
                </a:solidFill>
                <a:latin typeface="+mn-ea"/>
              </a:rPr>
              <a:t>Nurion</a:t>
            </a:r>
            <a:r>
              <a:rPr lang="en-US" altLang="ko-KR" sz="1000" dirty="0">
                <a:solidFill>
                  <a:prstClr val="black"/>
                </a:solidFill>
                <a:latin typeface="+mn-ea"/>
              </a:rPr>
              <a:t>.</a:t>
            </a:r>
          </a:p>
        </p:txBody>
      </p:sp>
      <p:graphicFrame>
        <p:nvGraphicFramePr>
          <p:cNvPr id="9" name="차트 8">
            <a:extLst>
              <a:ext uri="{FF2B5EF4-FFF2-40B4-BE49-F238E27FC236}">
                <a16:creationId xmlns:a16="http://schemas.microsoft.com/office/drawing/2014/main" id="{54002E24-0611-480F-8880-1E6B922A898D}"/>
              </a:ext>
            </a:extLst>
          </p:cNvPr>
          <p:cNvGraphicFramePr>
            <a:graphicFrameLocks/>
          </p:cNvGraphicFramePr>
          <p:nvPr/>
        </p:nvGraphicFramePr>
        <p:xfrm>
          <a:off x="6417632" y="1019849"/>
          <a:ext cx="2565000" cy="2160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0" name="차트 9">
            <a:extLst>
              <a:ext uri="{FF2B5EF4-FFF2-40B4-BE49-F238E27FC236}">
                <a16:creationId xmlns:a16="http://schemas.microsoft.com/office/drawing/2014/main" id="{88EE601D-3822-43B4-BFD5-30C77D1D294D}"/>
              </a:ext>
            </a:extLst>
          </p:cNvPr>
          <p:cNvGraphicFramePr>
            <a:graphicFrameLocks/>
          </p:cNvGraphicFramePr>
          <p:nvPr/>
        </p:nvGraphicFramePr>
        <p:xfrm>
          <a:off x="3779014" y="1012943"/>
          <a:ext cx="2565000" cy="2160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95F8883D-4E6E-4071-8F50-4B0EE8C383CB}"/>
              </a:ext>
            </a:extLst>
          </p:cNvPr>
          <p:cNvSpPr txBox="1"/>
          <p:nvPr/>
        </p:nvSpPr>
        <p:spPr>
          <a:xfrm>
            <a:off x="227735" y="1614641"/>
            <a:ext cx="241458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ko-KR" sz="1350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ex. </a:t>
            </a:r>
            <a:r>
              <a:rPr lang="en-US" altLang="ko-KR" sz="1350" baseline="30000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9</a:t>
            </a:r>
            <a:r>
              <a:rPr lang="en-US" altLang="ko-KR" sz="1350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Li  </a:t>
            </a:r>
            <a:r>
              <a:rPr lang="en-US" altLang="ko-KR" sz="1050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(3 protons and 6 neutrons)</a:t>
            </a:r>
            <a:endParaRPr lang="ko-KR" altLang="en-US" sz="1350" dirty="0">
              <a:solidFill>
                <a:prstClr val="black"/>
              </a:solidFill>
              <a:latin typeface="맑은 고딕"/>
              <a:ea typeface="맑은 고딕" panose="020B0503020000020004" pitchFamily="50" charset="-12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6594D1-AB90-41C1-8E7A-B40AA94B78F4}"/>
              </a:ext>
            </a:extLst>
          </p:cNvPr>
          <p:cNvSpPr txBox="1"/>
          <p:nvPr/>
        </p:nvSpPr>
        <p:spPr>
          <a:xfrm>
            <a:off x="339842" y="5473617"/>
            <a:ext cx="6049880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ko-KR" sz="1050" dirty="0">
                <a:solidFill>
                  <a:prstClr val="black"/>
                </a:solidFill>
                <a:latin typeface="+mn-ea"/>
              </a:rPr>
              <a:t>※ </a:t>
            </a:r>
            <a:r>
              <a:rPr lang="en-US" altLang="ko-KR" sz="1050" dirty="0">
                <a:latin typeface="+mn-ea"/>
              </a:rPr>
              <a:t>In </a:t>
            </a:r>
            <a:r>
              <a:rPr lang="en-US" altLang="ko-KR" sz="1050" b="1" dirty="0" err="1">
                <a:latin typeface="+mn-ea"/>
              </a:rPr>
              <a:t>Nurion</a:t>
            </a:r>
            <a:r>
              <a:rPr lang="en-US" altLang="ko-KR" sz="1050" dirty="0">
                <a:latin typeface="+mn-ea"/>
              </a:rPr>
              <a:t>, for the case of </a:t>
            </a:r>
            <a:r>
              <a:rPr lang="en-US" altLang="ko-KR" sz="1050" b="1" dirty="0" err="1">
                <a:latin typeface="+mn-ea"/>
              </a:rPr>
              <a:t>Nmax</a:t>
            </a:r>
            <a:r>
              <a:rPr lang="en-US" altLang="ko-KR" sz="1050" b="1" dirty="0">
                <a:latin typeface="+mn-ea"/>
              </a:rPr>
              <a:t> = 13</a:t>
            </a:r>
            <a:r>
              <a:rPr lang="en-US" altLang="ko-KR" sz="1050" dirty="0">
                <a:latin typeface="+mn-ea"/>
              </a:rPr>
              <a:t>, obtaining </a:t>
            </a:r>
            <a:r>
              <a:rPr lang="en-US" altLang="ko-KR" sz="1050" b="1" dirty="0">
                <a:latin typeface="+mn-ea"/>
              </a:rPr>
              <a:t>8 states</a:t>
            </a:r>
            <a:r>
              <a:rPr lang="en-US" altLang="ko-KR" sz="1050" dirty="0">
                <a:latin typeface="+mn-ea"/>
              </a:rPr>
              <a:t> required the use of </a:t>
            </a:r>
            <a:r>
              <a:rPr lang="en-US" altLang="ko-KR" sz="1050" b="1" dirty="0">
                <a:latin typeface="+mn-ea"/>
              </a:rPr>
              <a:t>1,785 nodes</a:t>
            </a:r>
            <a:r>
              <a:rPr lang="en-US" altLang="ko-KR" sz="1050" dirty="0">
                <a:latin typeface="+mn-ea"/>
              </a:rPr>
              <a:t> </a:t>
            </a:r>
          </a:p>
          <a:p>
            <a:pPr>
              <a:defRPr/>
            </a:pPr>
            <a:r>
              <a:rPr lang="en-US" altLang="ko-KR" sz="1050" dirty="0">
                <a:latin typeface="+mn-ea"/>
              </a:rPr>
              <a:t>   and took approximately </a:t>
            </a:r>
            <a:r>
              <a:rPr lang="en-US" altLang="ko-KR" sz="1050" b="1" dirty="0">
                <a:latin typeface="+mn-ea"/>
              </a:rPr>
              <a:t>3,000 seconds</a:t>
            </a:r>
            <a:r>
              <a:rPr lang="en-US" altLang="ko-KR" sz="1050" dirty="0">
                <a:latin typeface="+mn-ea"/>
              </a:rPr>
              <a:t> to complete. </a:t>
            </a:r>
          </a:p>
          <a:p>
            <a:pPr>
              <a:defRPr/>
            </a:pPr>
            <a:r>
              <a:rPr lang="en-US" altLang="ko-KR" sz="1050" dirty="0">
                <a:latin typeface="+mn-ea"/>
              </a:rPr>
              <a:t>   Memory </a:t>
            </a:r>
            <a:r>
              <a:rPr lang="en-US" altLang="ko-KR" sz="1050" dirty="0">
                <a:solidFill>
                  <a:prstClr val="black"/>
                </a:solidFill>
                <a:latin typeface="+mn-ea"/>
              </a:rPr>
              <a:t>≃ several</a:t>
            </a:r>
            <a:r>
              <a:rPr lang="ko-KR" altLang="en-US" sz="1050" dirty="0">
                <a:solidFill>
                  <a:prstClr val="black"/>
                </a:solidFill>
                <a:latin typeface="+mn-ea"/>
              </a:rPr>
              <a:t> </a:t>
            </a:r>
            <a:r>
              <a:rPr lang="en-US" altLang="ko-KR" sz="1050" dirty="0">
                <a:solidFill>
                  <a:prstClr val="black"/>
                </a:solidFill>
                <a:latin typeface="+mn-ea"/>
              </a:rPr>
              <a:t>tens to hundreds of GB</a:t>
            </a:r>
            <a:endParaRPr lang="en-US" altLang="ko-KR" sz="1050" dirty="0">
              <a:latin typeface="+mn-ea"/>
            </a:endParaRPr>
          </a:p>
        </p:txBody>
      </p:sp>
      <p:graphicFrame>
        <p:nvGraphicFramePr>
          <p:cNvPr id="13" name="차트 12">
            <a:extLst>
              <a:ext uri="{FF2B5EF4-FFF2-40B4-BE49-F238E27FC236}">
                <a16:creationId xmlns:a16="http://schemas.microsoft.com/office/drawing/2014/main" id="{00000000-0008-0000-0000-000006000000}"/>
              </a:ext>
            </a:extLst>
          </p:cNvPr>
          <p:cNvGraphicFramePr>
            <a:graphicFrameLocks/>
          </p:cNvGraphicFramePr>
          <p:nvPr/>
        </p:nvGraphicFramePr>
        <p:xfrm>
          <a:off x="4357469" y="3172945"/>
          <a:ext cx="4567368" cy="22097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F576433-2F41-4530-BFC3-24EE3FC3F081}"/>
              </a:ext>
            </a:extLst>
          </p:cNvPr>
          <p:cNvSpPr txBox="1"/>
          <p:nvPr/>
        </p:nvSpPr>
        <p:spPr>
          <a:xfrm>
            <a:off x="6366833" y="5256247"/>
            <a:ext cx="548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ko-KR" sz="12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US" altLang="ko-KR" sz="1200" baseline="-250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max</a:t>
            </a:r>
            <a:endParaRPr lang="ko-KR" altLang="en-US" sz="1200" baseline="-25000" dirty="0">
              <a:solidFill>
                <a:prstClr val="black"/>
              </a:solidFill>
              <a:latin typeface="Calibri" panose="020F0502020204030204" pitchFamily="34" charset="0"/>
              <a:ea typeface="맑은 고딕" panose="020B0503020000020004" pitchFamily="50" charset="-127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C29744-A4D9-448B-BEB0-EBEF376EB361}"/>
              </a:ext>
            </a:extLst>
          </p:cNvPr>
          <p:cNvSpPr txBox="1"/>
          <p:nvPr/>
        </p:nvSpPr>
        <p:spPr>
          <a:xfrm>
            <a:off x="8019000" y="5123250"/>
            <a:ext cx="862341" cy="2539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ko-KR" sz="1050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        exp.</a:t>
            </a:r>
            <a:endParaRPr lang="ko-KR" altLang="en-US" sz="1050" dirty="0">
              <a:solidFill>
                <a:prstClr val="black"/>
              </a:solidFill>
              <a:latin typeface="맑은 고딕"/>
              <a:ea typeface="맑은 고딕" panose="020B0503020000020004" pitchFamily="50" charset="-127"/>
            </a:endParaRPr>
          </a:p>
        </p:txBody>
      </p:sp>
      <p:cxnSp>
        <p:nvCxnSpPr>
          <p:cNvPr id="7" name="직선 화살표 연결선 6">
            <a:extLst>
              <a:ext uri="{FF2B5EF4-FFF2-40B4-BE49-F238E27FC236}">
                <a16:creationId xmlns:a16="http://schemas.microsoft.com/office/drawing/2014/main" id="{A444805D-A61F-47A6-B84F-8F43E20A04BB}"/>
              </a:ext>
            </a:extLst>
          </p:cNvPr>
          <p:cNvCxnSpPr>
            <a:cxnSpLocks/>
          </p:cNvCxnSpPr>
          <p:nvPr/>
        </p:nvCxnSpPr>
        <p:spPr>
          <a:xfrm>
            <a:off x="5342335" y="2901952"/>
            <a:ext cx="1274286" cy="1000375"/>
          </a:xfrm>
          <a:prstGeom prst="straightConnector1">
            <a:avLst/>
          </a:prstGeom>
          <a:ln w="19050">
            <a:solidFill>
              <a:srgbClr val="7030A0"/>
            </a:solidFill>
            <a:prstDash val="dash"/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직선 화살표 연결선 16">
            <a:extLst>
              <a:ext uri="{FF2B5EF4-FFF2-40B4-BE49-F238E27FC236}">
                <a16:creationId xmlns:a16="http://schemas.microsoft.com/office/drawing/2014/main" id="{24525E2A-20AF-43FB-ADCE-66732A78262E}"/>
              </a:ext>
            </a:extLst>
          </p:cNvPr>
          <p:cNvCxnSpPr>
            <a:cxnSpLocks/>
          </p:cNvCxnSpPr>
          <p:nvPr/>
        </p:nvCxnSpPr>
        <p:spPr>
          <a:xfrm>
            <a:off x="5652314" y="2882123"/>
            <a:ext cx="1344728" cy="1105679"/>
          </a:xfrm>
          <a:prstGeom prst="straightConnector1">
            <a:avLst/>
          </a:prstGeom>
          <a:ln w="19050">
            <a:solidFill>
              <a:srgbClr val="7030A0"/>
            </a:solidFill>
            <a:prstDash val="dash"/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직선 화살표 연결선 22">
            <a:extLst>
              <a:ext uri="{FF2B5EF4-FFF2-40B4-BE49-F238E27FC236}">
                <a16:creationId xmlns:a16="http://schemas.microsoft.com/office/drawing/2014/main" id="{D777FA38-6CC3-462B-8699-163A47737215}"/>
              </a:ext>
            </a:extLst>
          </p:cNvPr>
          <p:cNvCxnSpPr>
            <a:cxnSpLocks/>
          </p:cNvCxnSpPr>
          <p:nvPr/>
        </p:nvCxnSpPr>
        <p:spPr>
          <a:xfrm>
            <a:off x="5904489" y="2514600"/>
            <a:ext cx="1505963" cy="1524000"/>
          </a:xfrm>
          <a:prstGeom prst="straightConnector1">
            <a:avLst/>
          </a:prstGeom>
          <a:ln w="19050">
            <a:solidFill>
              <a:srgbClr val="7030A0"/>
            </a:solidFill>
            <a:prstDash val="dash"/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사각형: 둥근 모서리 36">
            <a:extLst>
              <a:ext uri="{FF2B5EF4-FFF2-40B4-BE49-F238E27FC236}">
                <a16:creationId xmlns:a16="http://schemas.microsoft.com/office/drawing/2014/main" id="{1483DF6C-FBC6-4E51-A0B6-FF0B05F0FB60}"/>
              </a:ext>
            </a:extLst>
          </p:cNvPr>
          <p:cNvSpPr/>
          <p:nvPr/>
        </p:nvSpPr>
        <p:spPr>
          <a:xfrm>
            <a:off x="7601486" y="3944400"/>
            <a:ext cx="378000" cy="1485000"/>
          </a:xfrm>
          <a:prstGeom prst="roundRect">
            <a:avLst/>
          </a:prstGeom>
          <a:noFill/>
          <a:ln w="25400"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ko-KR" altLang="en-US" sz="1350">
              <a:solidFill>
                <a:prstClr val="white"/>
              </a:solidFill>
              <a:latin typeface="맑은 고딕"/>
              <a:ea typeface="맑은 고딕" panose="020B0503020000020004" pitchFamily="50" charset="-127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018E113-3E2E-4BFD-A18C-C83C3F11B0A3}"/>
              </a:ext>
            </a:extLst>
          </p:cNvPr>
          <p:cNvSpPr txBox="1"/>
          <p:nvPr/>
        </p:nvSpPr>
        <p:spPr>
          <a:xfrm>
            <a:off x="7700133" y="5401448"/>
            <a:ext cx="1282501" cy="688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ko-KR" sz="900" dirty="0" err="1">
                <a:solidFill>
                  <a:prstClr val="white">
                    <a:lumMod val="65000"/>
                  </a:prstClr>
                </a:solidFill>
                <a:latin typeface="맑은 고딕"/>
                <a:ea typeface="맑은 고딕" panose="020B0503020000020004" pitchFamily="50" charset="-127"/>
              </a:rPr>
              <a:t>Theta@Argonne</a:t>
            </a:r>
            <a:endParaRPr lang="en-US" altLang="ko-KR" sz="900" dirty="0">
              <a:solidFill>
                <a:prstClr val="white">
                  <a:lumMod val="65000"/>
                </a:prstClr>
              </a:solidFill>
              <a:latin typeface="맑은 고딕"/>
              <a:ea typeface="맑은 고딕" panose="020B0503020000020004" pitchFamily="50" charset="-127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ko-KR" sz="900" dirty="0">
                <a:solidFill>
                  <a:prstClr val="white">
                    <a:lumMod val="65000"/>
                  </a:prstClr>
                </a:solidFill>
                <a:latin typeface="맑은 고딕"/>
                <a:ea typeface="맑은 고딕" panose="020B0503020000020004" pitchFamily="50" charset="-127"/>
              </a:rPr>
              <a:t>( 4,000 node / 2,000s)</a:t>
            </a:r>
            <a:endParaRPr lang="ko-KR" altLang="en-US" sz="900" dirty="0">
              <a:solidFill>
                <a:prstClr val="white">
                  <a:lumMod val="65000"/>
                </a:prstClr>
              </a:solidFill>
              <a:latin typeface="맑은 고딕"/>
              <a:ea typeface="맑은 고딕" panose="020B0503020000020004" pitchFamily="50" charset="-12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25D9B-C09F-42BA-AA33-20256755E39F}"/>
              </a:ext>
            </a:extLst>
          </p:cNvPr>
          <p:cNvSpPr txBox="1"/>
          <p:nvPr/>
        </p:nvSpPr>
        <p:spPr>
          <a:xfrm>
            <a:off x="6737475" y="5738224"/>
            <a:ext cx="883575" cy="26545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altLang="ko-KR" sz="1125" dirty="0" err="1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Ik</a:t>
            </a:r>
            <a:r>
              <a:rPr lang="ko-KR" altLang="en-US" sz="1125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 </a:t>
            </a:r>
            <a:r>
              <a:rPr lang="en-US" altLang="ko-KR" sz="1125" dirty="0">
                <a:solidFill>
                  <a:prstClr val="black"/>
                </a:solidFill>
                <a:latin typeface="맑은 고딕"/>
                <a:ea typeface="맑은 고딕" panose="020B0503020000020004" pitchFamily="50" charset="-127"/>
              </a:rPr>
              <a:t>Jae Shin</a:t>
            </a:r>
            <a:endParaRPr lang="ko-KR" altLang="en-US" sz="1125" dirty="0">
              <a:solidFill>
                <a:prstClr val="black"/>
              </a:solidFill>
              <a:latin typeface="맑은 고딕"/>
              <a:ea typeface="맑은 고딕" panose="020B0503020000020004" pitchFamily="50" charset="-127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9AD630F-3EB1-4307-9BB7-A3B9AC276E33}"/>
              </a:ext>
            </a:extLst>
          </p:cNvPr>
          <p:cNvSpPr txBox="1"/>
          <p:nvPr/>
        </p:nvSpPr>
        <p:spPr>
          <a:xfrm>
            <a:off x="5082911" y="2998708"/>
            <a:ext cx="548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ko-KR" sz="12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US" altLang="ko-KR" sz="1200" baseline="-250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max</a:t>
            </a:r>
            <a:endParaRPr lang="ko-KR" altLang="en-US" sz="1200" baseline="-25000" dirty="0">
              <a:solidFill>
                <a:prstClr val="black"/>
              </a:solidFill>
              <a:latin typeface="Calibri" panose="020F0502020204030204" pitchFamily="34" charset="0"/>
              <a:ea typeface="맑은 고딕" panose="020B0503020000020004" pitchFamily="50" charset="-127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22EED27-DB9D-4532-85AD-52429D1B05BC}"/>
              </a:ext>
            </a:extLst>
          </p:cNvPr>
          <p:cNvSpPr txBox="1"/>
          <p:nvPr/>
        </p:nvSpPr>
        <p:spPr>
          <a:xfrm>
            <a:off x="7761445" y="3010682"/>
            <a:ext cx="548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ko-KR" sz="12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US" altLang="ko-KR" sz="1200" baseline="-250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max</a:t>
            </a:r>
            <a:endParaRPr lang="ko-KR" altLang="en-US" sz="1200" baseline="-25000" dirty="0">
              <a:solidFill>
                <a:prstClr val="black"/>
              </a:solidFill>
              <a:latin typeface="Calibri" panose="020F0502020204030204" pitchFamily="34" charset="0"/>
              <a:ea typeface="맑은 고딕" panose="020B0503020000020004" pitchFamily="50" charset="-127"/>
              <a:cs typeface="Calibri" panose="020F0502020204030204" pitchFamily="34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738CB8-648D-4AFE-834B-C66F381D480F}"/>
              </a:ext>
            </a:extLst>
          </p:cNvPr>
          <p:cNvSpPr txBox="1">
            <a:spLocks/>
          </p:cNvSpPr>
          <p:nvPr/>
        </p:nvSpPr>
        <p:spPr>
          <a:xfrm>
            <a:off x="457200" y="-154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>
                <a:solidFill>
                  <a:sysClr val="windowText" lastClr="000000"/>
                </a:solidFill>
                <a:latin typeface="맑은 고딕"/>
              </a:rPr>
              <a:t>Nurion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맑은 고딕"/>
              <a:ea typeface="+mj-ea"/>
              <a:cs typeface="+mj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1BB3AA-6F87-416D-8EE0-AA08083884EF}"/>
              </a:ext>
            </a:extLst>
          </p:cNvPr>
          <p:cNvSpPr txBox="1"/>
          <p:nvPr/>
        </p:nvSpPr>
        <p:spPr>
          <a:xfrm>
            <a:off x="2715941" y="1618571"/>
            <a:ext cx="636972" cy="27699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US" altLang="ko-KR" sz="1200" dirty="0">
                <a:solidFill>
                  <a:prstClr val="black"/>
                </a:solidFill>
                <a:latin typeface="맑은 고딕" panose="020B0503020000020004" pitchFamily="50" charset="-127"/>
              </a:rPr>
              <a:t>A = 9 </a:t>
            </a:r>
            <a:endParaRPr lang="ko-KR" altLang="en-US" sz="1200" dirty="0">
              <a:solidFill>
                <a:prstClr val="black"/>
              </a:solidFill>
              <a:latin typeface="맑은 고딕"/>
            </a:endParaRPr>
          </a:p>
        </p:txBody>
      </p:sp>
    </p:spTree>
    <p:extLst>
      <p:ext uri="{BB962C8B-B14F-4D97-AF65-F5344CB8AC3E}">
        <p14:creationId xmlns:p14="http://schemas.microsoft.com/office/powerpoint/2010/main" val="18416217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en-US" altLang="ko-KR" dirty="0">
                <a:solidFill>
                  <a:schemeClr val="bg1"/>
                </a:solidFill>
              </a:rPr>
              <a:t>2. NLEFT</a:t>
            </a:r>
            <a:endParaRPr lang="ko-KR" altLang="en-US" dirty="0">
              <a:solidFill>
                <a:schemeClr val="bg1"/>
              </a:solidFill>
            </a:endParaRPr>
          </a:p>
        </p:txBody>
      </p:sp>
      <p:pic>
        <p:nvPicPr>
          <p:cNvPr id="5" name="내용 개체 틀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4800" y="4062569"/>
            <a:ext cx="2773620" cy="2592857"/>
          </a:xfrm>
          <a:prstGeom prst="rect">
            <a:avLst/>
          </a:prstGeom>
        </p:spPr>
      </p:pic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>
          <a:xfrm>
            <a:off x="6553200" y="658495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42FA14-3C7C-48F7-83ED-24E42A372AD2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8" name="내용 개체 틀 2"/>
          <p:cNvSpPr txBox="1">
            <a:spLocks/>
          </p:cNvSpPr>
          <p:nvPr/>
        </p:nvSpPr>
        <p:spPr>
          <a:xfrm>
            <a:off x="59746" y="1544382"/>
            <a:ext cx="9024508" cy="1633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Nuclear lattice effective theory(NLEFT) for the origin of universe element</a:t>
            </a:r>
          </a:p>
          <a:p>
            <a:pPr marL="342900" marR="0" lvl="0" indent="-342900" algn="l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338 account:</a:t>
            </a: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1500 node exclusive </a:t>
            </a: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(22.04.11~22.05.10)</a:t>
            </a: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and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                      169 normal account (22.05.01~23.04.30) </a:t>
            </a:r>
          </a:p>
          <a:p>
            <a:pPr marL="342900" marR="0" lvl="0" indent="-342900" algn="l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KISTI, IBS</a:t>
            </a:r>
            <a:endParaRPr kumimoji="0" lang="x-none" altLang="ko-K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⇒</a:t>
            </a: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Pioneering a new area of universe element research</a:t>
            </a:r>
          </a:p>
        </p:txBody>
      </p:sp>
      <p:grpSp>
        <p:nvGrpSpPr>
          <p:cNvPr id="23" name="그룹 22"/>
          <p:cNvGrpSpPr/>
          <p:nvPr/>
        </p:nvGrpSpPr>
        <p:grpSpPr>
          <a:xfrm>
            <a:off x="5076471" y="3956592"/>
            <a:ext cx="4039861" cy="2901408"/>
            <a:chOff x="4875539" y="3576926"/>
            <a:chExt cx="4039861" cy="2901408"/>
          </a:xfrm>
        </p:grpSpPr>
        <p:pic>
          <p:nvPicPr>
            <p:cNvPr id="6" name="Picture 4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3889"/>
            <a:stretch/>
          </p:blipFill>
          <p:spPr bwMode="auto">
            <a:xfrm>
              <a:off x="6346919" y="3576926"/>
              <a:ext cx="2568481" cy="259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그림 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875539" y="3609224"/>
              <a:ext cx="1838850" cy="2869110"/>
            </a:xfrm>
            <a:prstGeom prst="rect">
              <a:avLst/>
            </a:prstGeom>
          </p:spPr>
        </p:pic>
        <p:sp>
          <p:nvSpPr>
            <p:cNvPr id="12" name="Line 6"/>
            <p:cNvSpPr>
              <a:spLocks noChangeShapeType="1"/>
            </p:cNvSpPr>
            <p:nvPr/>
          </p:nvSpPr>
          <p:spPr bwMode="auto">
            <a:xfrm flipV="1">
              <a:off x="6123667" y="4923791"/>
              <a:ext cx="985251" cy="393693"/>
            </a:xfrm>
            <a:prstGeom prst="line">
              <a:avLst/>
            </a:prstGeom>
            <a:noFill/>
            <a:ln w="47625" cap="sq">
              <a:solidFill>
                <a:schemeClr val="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endParaRPr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564390" y="3557138"/>
            <a:ext cx="2582127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Lattice QCD (before)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14" name="그림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8105" y="4185046"/>
            <a:ext cx="1606845" cy="2463172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555921" y="3592287"/>
            <a:ext cx="205740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NLEFT (This work) 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6" name="Line 6"/>
          <p:cNvSpPr>
            <a:spLocks noChangeShapeType="1"/>
          </p:cNvSpPr>
          <p:nvPr/>
        </p:nvSpPr>
        <p:spPr bwMode="auto">
          <a:xfrm flipV="1">
            <a:off x="4681941" y="4580225"/>
            <a:ext cx="703262" cy="564790"/>
          </a:xfrm>
          <a:prstGeom prst="line">
            <a:avLst/>
          </a:prstGeom>
          <a:noFill/>
          <a:ln w="47625" cap="sq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1" name="Line 6"/>
          <p:cNvSpPr>
            <a:spLocks noChangeShapeType="1"/>
          </p:cNvSpPr>
          <p:nvPr/>
        </p:nvSpPr>
        <p:spPr bwMode="auto">
          <a:xfrm>
            <a:off x="3146518" y="6001951"/>
            <a:ext cx="2644681" cy="228600"/>
          </a:xfrm>
          <a:prstGeom prst="line">
            <a:avLst/>
          </a:prstGeom>
          <a:noFill/>
          <a:ln w="47625" cap="sq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12919" y="6008172"/>
            <a:ext cx="2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p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197650" y="4978851"/>
            <a:ext cx="2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u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894421" y="4794185"/>
            <a:ext cx="2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u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656907" y="5632619"/>
            <a:ext cx="2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d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7" name="직사각형 6"/>
          <p:cNvSpPr/>
          <p:nvPr/>
        </p:nvSpPr>
        <p:spPr>
          <a:xfrm>
            <a:off x="7851175" y="6581001"/>
            <a:ext cx="7537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1~2 </a:t>
            </a:r>
            <a:r>
              <a:rPr kumimoji="0" lang="en-US" altLang="ko-KR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fm</a:t>
            </a:r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22" name="직선 화살표 연결선 21"/>
          <p:cNvCxnSpPr/>
          <p:nvPr/>
        </p:nvCxnSpPr>
        <p:spPr>
          <a:xfrm>
            <a:off x="8044907" y="6535351"/>
            <a:ext cx="260893" cy="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그림 2">
            <a:extLst>
              <a:ext uri="{FF2B5EF4-FFF2-40B4-BE49-F238E27FC236}">
                <a16:creationId xmlns:a16="http://schemas.microsoft.com/office/drawing/2014/main" id="{C9095E6F-4CA1-4834-B5E3-D2FFC012E8B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457" t="11728" r="1736" b="9195"/>
          <a:stretch/>
        </p:blipFill>
        <p:spPr>
          <a:xfrm>
            <a:off x="6240172" y="2220065"/>
            <a:ext cx="2759655" cy="133707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8B5B232-0083-414F-9D57-1008C8E77C2F}"/>
              </a:ext>
            </a:extLst>
          </p:cNvPr>
          <p:cNvSpPr txBox="1"/>
          <p:nvPr/>
        </p:nvSpPr>
        <p:spPr>
          <a:xfrm>
            <a:off x="8069193" y="1989490"/>
            <a:ext cx="704850" cy="27699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ea"/>
                <a:cs typeface="+mn-cs"/>
              </a:rPr>
              <a:t>A </a:t>
            </a:r>
            <a:r>
              <a:rPr lang="en-US" altLang="ko-KR" sz="1200" dirty="0">
                <a:solidFill>
                  <a:prstClr val="black"/>
                </a:solidFill>
                <a:latin typeface="+mn-ea"/>
              </a:rPr>
              <a:t>=</a:t>
            </a:r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ea"/>
                <a:cs typeface="+mn-cs"/>
              </a:rPr>
              <a:t> 40 </a:t>
            </a:r>
            <a:endParaRPr lang="ko-KR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5838981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Code Test From CPU to GPU</a:t>
            </a:r>
            <a:endParaRPr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3E06B6D-3424-46DA-977E-A319A6BE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227" y="114762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r>
              <a:rPr lang="en-US" altLang="ko-KR" sz="2000" dirty="0">
                <a:latin typeface="+mn-ea"/>
              </a:rPr>
              <a:t>NLEFT code ported to the GPU environment (KISTI Neuron GPU machine) ⇒ Works</a:t>
            </a:r>
            <a:endParaRPr lang="en-US" altLang="ko-KR" sz="2000" dirty="0">
              <a:solidFill>
                <a:prstClr val="black"/>
              </a:solidFill>
              <a:latin typeface="+mn-ea"/>
            </a:endParaRPr>
          </a:p>
          <a:p>
            <a:r>
              <a:rPr kumimoji="0" lang="en-US" altLang="ko-K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ea"/>
                <a:cs typeface="+mn-cs"/>
              </a:rPr>
              <a:t>While the performance difference is modest for small A, </a:t>
            </a:r>
          </a:p>
          <a:p>
            <a:pPr marL="0" indent="0">
              <a:buNone/>
            </a:pPr>
            <a:r>
              <a:rPr lang="en-US" altLang="ko-KR" sz="2000" dirty="0">
                <a:solidFill>
                  <a:prstClr val="black"/>
                </a:solidFill>
                <a:latin typeface="+mn-ea"/>
              </a:rPr>
              <a:t>    it </a:t>
            </a:r>
            <a:r>
              <a:rPr lang="en-US" altLang="ko-KR" sz="2000" dirty="0"/>
              <a:t>becomes significant as the mass number increases</a:t>
            </a:r>
            <a:r>
              <a:rPr kumimoji="0" lang="en-US" altLang="ko-K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ea"/>
                <a:cs typeface="+mn-cs"/>
              </a:rPr>
              <a:t>.</a:t>
            </a:r>
            <a:endParaRPr lang="en-US" sz="2000" dirty="0">
              <a:latin typeface="+mn-ea"/>
            </a:endParaRPr>
          </a:p>
          <a:p>
            <a:pPr marL="257175" marR="0" lvl="0" indent="-257175" algn="l" defTabSz="3429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altLang="ko-K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ea"/>
                <a:cs typeface="+mn-cs"/>
              </a:rPr>
              <a:t> A ≈ 100 for GPU </a:t>
            </a:r>
            <a:r>
              <a:rPr lang="en-US" altLang="ko-KR" sz="2000" dirty="0">
                <a:solidFill>
                  <a:prstClr val="black"/>
                </a:solidFill>
                <a:latin typeface="+mn-ea"/>
              </a:rPr>
              <a:t>(</a:t>
            </a:r>
            <a:r>
              <a:rPr kumimoji="0" lang="en-US" altLang="ko-K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ea"/>
                <a:cs typeface="+mn-cs"/>
              </a:rPr>
              <a:t>A ≈ 40 for CPU)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sz="2000" dirty="0"/>
          </a:p>
          <a:p>
            <a:endParaRPr sz="2000" dirty="0"/>
          </a:p>
          <a:p>
            <a:endParaRPr lang="en-US" sz="2000" dirty="0"/>
          </a:p>
          <a:p>
            <a:endParaRPr lang="en-US" sz="2000" dirty="0"/>
          </a:p>
          <a:p>
            <a:endParaRPr sz="2000" dirty="0"/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C1CE2D18-C4E5-4C01-9656-04ED8A85E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56" y="3854495"/>
            <a:ext cx="2306137" cy="23314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A34834-8C82-440E-938C-C0B6E3B294C0}"/>
              </a:ext>
            </a:extLst>
          </p:cNvPr>
          <p:cNvSpPr txBox="1"/>
          <p:nvPr/>
        </p:nvSpPr>
        <p:spPr>
          <a:xfrm>
            <a:off x="8438844" y="6282752"/>
            <a:ext cx="596638" cy="26545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1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Y. Kim</a:t>
            </a:r>
            <a:endParaRPr kumimoji="0" lang="ko-KR" altLang="en-US" sz="112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FD79639F-AB91-4B82-B104-6D66ABFF2D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491" y="3429000"/>
            <a:ext cx="2187018" cy="3269254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4844EB46-102F-46A0-9D77-170C1F293B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1757" y="3429000"/>
            <a:ext cx="2255905" cy="3269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8304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457200" y="1567112"/>
            <a:ext cx="8001000" cy="3048000"/>
          </a:xfrm>
        </p:spPr>
        <p:txBody>
          <a:bodyPr>
            <a:noAutofit/>
          </a:bodyPr>
          <a:lstStyle/>
          <a:p>
            <a:r>
              <a:rPr lang="en-US" altLang="ko-KR" sz="1800" b="1" dirty="0"/>
              <a:t>Research on Nucleus Constraint and Neutron Drip Line</a:t>
            </a:r>
          </a:p>
          <a:p>
            <a:r>
              <a:rPr lang="en-US" altLang="ko-KR" sz="1800" dirty="0"/>
              <a:t>KISTI, IBS</a:t>
            </a:r>
          </a:p>
          <a:p>
            <a:r>
              <a:rPr lang="en-US" altLang="ko-KR" sz="1800" dirty="0"/>
              <a:t>443 accounts, 2.5 months of 1500 exclusive nodes (2023.5.1~7.15)</a:t>
            </a:r>
            <a:r>
              <a:rPr lang="ko-KR" altLang="en-US" sz="1800" dirty="0"/>
              <a:t> </a:t>
            </a:r>
            <a:endParaRPr lang="en-US" altLang="ko-KR" sz="1800" dirty="0"/>
          </a:p>
          <a:p>
            <a:r>
              <a:rPr lang="en-US" altLang="ko-KR" sz="1800" dirty="0"/>
              <a:t>"Why can't a nucleus be a neutron star that can't contain neutrons indefinitely?"</a:t>
            </a:r>
          </a:p>
          <a:p>
            <a:pPr lvl="1"/>
            <a:endParaRPr lang="en-US" altLang="ko-KR" sz="1800" dirty="0">
              <a:ea typeface="+mj-ea"/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>
          <a:xfrm>
            <a:off x="6705600" y="6334322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42FA14-3C7C-48F7-83ED-24E42A372AD2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7" name="제목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rgbClr val="0070C0"/>
          </a:solidFill>
        </p:spPr>
        <p:txBody>
          <a:bodyPr/>
          <a:lstStyle/>
          <a:p>
            <a:r>
              <a:rPr lang="en-US" altLang="ko-KR" dirty="0">
                <a:solidFill>
                  <a:schemeClr val="bg1"/>
                </a:solidFill>
              </a:rPr>
              <a:t>3. Neutron Drip Line</a:t>
            </a:r>
            <a:endParaRPr lang="ko-KR" altLang="en-US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82180" y="6147552"/>
            <a:ext cx="804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산소</a:t>
            </a: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B8D193D4-6F81-4559-AC1B-EF0CBD3664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994" y="3337254"/>
            <a:ext cx="6437406" cy="22147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73D15C5-47EB-476D-8839-3409C62C3C0E}"/>
              </a:ext>
            </a:extLst>
          </p:cNvPr>
          <p:cNvSpPr txBox="1"/>
          <p:nvPr/>
        </p:nvSpPr>
        <p:spPr>
          <a:xfrm>
            <a:off x="4156604" y="5522277"/>
            <a:ext cx="1143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(</a:t>
            </a:r>
            <a:r>
              <a:rPr kumimoji="0" lang="ko-KR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중성자 수</a:t>
            </a:r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)</a:t>
            </a:r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3CC937-9213-45B7-801A-745DDC9ADF9C}"/>
              </a:ext>
            </a:extLst>
          </p:cNvPr>
          <p:cNvSpPr txBox="1"/>
          <p:nvPr/>
        </p:nvSpPr>
        <p:spPr>
          <a:xfrm>
            <a:off x="533400" y="4167639"/>
            <a:ext cx="1066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(</a:t>
            </a:r>
            <a:r>
              <a:rPr kumimoji="0" lang="ko-KR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양성자 수</a:t>
            </a:r>
            <a:r>
              <a:rPr kumimoji="0" lang="en-US" altLang="ko-K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)</a:t>
            </a:r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5C742045-DB71-4FBC-85DF-5272C217C875}"/>
              </a:ext>
            </a:extLst>
          </p:cNvPr>
          <p:cNvSpPr/>
          <p:nvPr/>
        </p:nvSpPr>
        <p:spPr>
          <a:xfrm>
            <a:off x="300985" y="6068969"/>
            <a:ext cx="83134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⇒ Using </a:t>
            </a:r>
            <a:r>
              <a:rPr kumimoji="0" lang="en-US" altLang="ko-KR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ab initio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, a 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model independent </a:t>
            </a: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from an existing model dependence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63123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タイトル 4">
            <a:extLst>
              <a:ext uri="{FF2B5EF4-FFF2-40B4-BE49-F238E27FC236}">
                <a16:creationId xmlns:a16="http://schemas.microsoft.com/office/drawing/2014/main" id="{A83E4A86-6AC2-4BDC-81D3-F955BC0FE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ja-JP" dirty="0"/>
              <a:t> </a:t>
            </a:r>
            <a:endParaRPr lang="ja-JP" altLang="en-US" dirty="0"/>
          </a:p>
        </p:txBody>
      </p:sp>
      <p:sp>
        <p:nvSpPr>
          <p:cNvPr id="139267" name="コンテンツ プレースホル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en-US" altLang="ja-JP" dirty="0"/>
              <a:t> </a:t>
            </a:r>
            <a:endParaRPr lang="ja-JP" altLang="en-US" dirty="0"/>
          </a:p>
        </p:txBody>
      </p:sp>
      <p:sp>
        <p:nvSpPr>
          <p:cNvPr id="139275" name="テキスト ボックス 15"/>
          <p:cNvSpPr txBox="1">
            <a:spLocks noChangeArrowheads="1"/>
          </p:cNvSpPr>
          <p:nvPr/>
        </p:nvSpPr>
        <p:spPr bwMode="auto">
          <a:xfrm>
            <a:off x="4293720" y="6066908"/>
            <a:ext cx="3897748" cy="276991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3" tIns="34286" rIns="68573" bIns="34286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marL="0" marR="0" lvl="0" indent="0" algn="l" defTabSz="3429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1" lang="ja-JP" altLang="en-US" sz="13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ＭＳ Ｐゴシック" pitchFamily="50" charset="-128"/>
                <a:cs typeface="+mn-cs"/>
              </a:rPr>
              <a:t>　　</a:t>
            </a:r>
          </a:p>
        </p:txBody>
      </p:sp>
      <p:sp>
        <p:nvSpPr>
          <p:cNvPr id="3" name="正方形/長方形 2"/>
          <p:cNvSpPr/>
          <p:nvPr/>
        </p:nvSpPr>
        <p:spPr>
          <a:xfrm>
            <a:off x="6939548" y="4392549"/>
            <a:ext cx="55042" cy="47274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3429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L PGothic"/>
              <a:ea typeface="ＭＳ Ｐゴシック"/>
              <a:cs typeface="+mn-cs"/>
            </a:endParaRPr>
          </a:p>
        </p:txBody>
      </p:sp>
      <p:pic>
        <p:nvPicPr>
          <p:cNvPr id="44" name="rProcessMovie.xdiv4_12000.mov">
            <a:hlinkClick r:id="" action="ppaction://media"/>
            <a:extLst>
              <a:ext uri="{FF2B5EF4-FFF2-40B4-BE49-F238E27FC236}">
                <a16:creationId xmlns:a16="http://schemas.microsoft.com/office/drawing/2014/main" id="{E9582056-05FD-48C6-BAB6-24D749E42E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0"/>
          <a:srcRect l="12531" r="13280"/>
          <a:stretch/>
        </p:blipFill>
        <p:spPr>
          <a:xfrm>
            <a:off x="3383646" y="1703009"/>
            <a:ext cx="4568734" cy="2334465"/>
          </a:xfrm>
          <a:prstGeom prst="rect">
            <a:avLst/>
          </a:prstGeom>
        </p:spPr>
      </p:pic>
      <p:grpSp>
        <p:nvGrpSpPr>
          <p:cNvPr id="6" name="グループ化 5">
            <a:extLst>
              <a:ext uri="{FF2B5EF4-FFF2-40B4-BE49-F238E27FC236}">
                <a16:creationId xmlns:a16="http://schemas.microsoft.com/office/drawing/2014/main" id="{6AAE9353-094E-4607-B7D8-C186F5B1D9C4}"/>
              </a:ext>
            </a:extLst>
          </p:cNvPr>
          <p:cNvGrpSpPr/>
          <p:nvPr/>
        </p:nvGrpSpPr>
        <p:grpSpPr>
          <a:xfrm>
            <a:off x="3743986" y="4398084"/>
            <a:ext cx="4022660" cy="2026068"/>
            <a:chOff x="-492534" y="2536826"/>
            <a:chExt cx="8596313" cy="4321175"/>
          </a:xfrm>
        </p:grpSpPr>
        <p:pic>
          <p:nvPicPr>
            <p:cNvPr id="139268" name="Picture 2" descr="C:\Documents and Settings\chiba\My Documents\MO\2011.04.01\aaanim.gif"/>
            <p:cNvPicPr>
              <a:picLocks noChangeAspect="1" noChangeArrowheads="1" noCrop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492534" y="2536826"/>
              <a:ext cx="8596313" cy="4321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9270" name="テキスト ボックス 6"/>
            <p:cNvSpPr txBox="1">
              <a:spLocks noChangeArrowheads="1"/>
            </p:cNvSpPr>
            <p:nvPr/>
          </p:nvSpPr>
          <p:spPr bwMode="auto">
            <a:xfrm>
              <a:off x="567163" y="4478491"/>
              <a:ext cx="776287" cy="10338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8573" tIns="34286" rIns="68573" bIns="34286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9pPr>
            </a:lstStyle>
            <a:p>
              <a:pPr marL="0" marR="0" lvl="0" indent="0" algn="l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charset="0"/>
                <a:buNone/>
                <a:tabLst/>
                <a:defRPr/>
              </a:pPr>
              <a:r>
                <a:rPr kumimoji="1" lang="en-US" altLang="ja-JP" sz="1350" b="0" i="0" u="none" strike="noStrike" kern="120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itchFamily="34" charset="0"/>
                  <a:ea typeface="ＭＳ Ｐゴシック" pitchFamily="50" charset="-128"/>
                  <a:cs typeface="+mn-cs"/>
                </a:rPr>
                <a:t>56</a:t>
              </a:r>
              <a:r>
                <a:rPr kumimoji="1" lang="en-US" altLang="ja-JP" sz="13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itchFamily="34" charset="0"/>
                  <a:ea typeface="ＭＳ Ｐゴシック" pitchFamily="50" charset="-128"/>
                  <a:cs typeface="+mn-cs"/>
                </a:rPr>
                <a:t>Fe</a:t>
              </a:r>
              <a:endParaRPr kumimoji="1" lang="ja-JP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ＭＳ Ｐゴシック" pitchFamily="50" charset="-128"/>
                <a:cs typeface="+mn-cs"/>
              </a:endParaRPr>
            </a:p>
          </p:txBody>
        </p:sp>
        <p:sp>
          <p:nvSpPr>
            <p:cNvPr id="139271" name="テキスト ボックス 7"/>
            <p:cNvSpPr txBox="1">
              <a:spLocks noChangeArrowheads="1"/>
            </p:cNvSpPr>
            <p:nvPr/>
          </p:nvSpPr>
          <p:spPr bwMode="auto">
            <a:xfrm>
              <a:off x="2927902" y="3163887"/>
              <a:ext cx="921443" cy="10338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8573" tIns="34286" rIns="68573" bIns="34286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9pPr>
            </a:lstStyle>
            <a:p>
              <a:pPr marL="0" marR="0" lvl="0" indent="0" algn="l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charset="0"/>
                <a:buNone/>
                <a:tabLst/>
                <a:defRPr/>
              </a:pPr>
              <a:r>
                <a:rPr kumimoji="1" lang="en-US" altLang="ja-JP" sz="1350" b="0" i="0" u="none" strike="noStrike" kern="120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itchFamily="34" charset="0"/>
                  <a:ea typeface="ＭＳ Ｐゴシック" pitchFamily="50" charset="-128"/>
                  <a:cs typeface="+mn-cs"/>
                </a:rPr>
                <a:t>208</a:t>
              </a:r>
              <a:r>
                <a:rPr kumimoji="1" lang="en-US" altLang="ja-JP" sz="13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itchFamily="34" charset="0"/>
                  <a:ea typeface="ＭＳ Ｐゴシック" pitchFamily="50" charset="-128"/>
                  <a:cs typeface="+mn-cs"/>
                </a:rPr>
                <a:t>Pb</a:t>
              </a:r>
              <a:endParaRPr kumimoji="1" lang="ja-JP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ＭＳ Ｐゴシック" pitchFamily="50" charset="-128"/>
                <a:cs typeface="+mn-cs"/>
              </a:endParaRPr>
            </a:p>
          </p:txBody>
        </p:sp>
        <p:sp>
          <p:nvSpPr>
            <p:cNvPr id="139272" name="テキスト ボックス 8"/>
            <p:cNvSpPr txBox="1">
              <a:spLocks noChangeArrowheads="1"/>
            </p:cNvSpPr>
            <p:nvPr/>
          </p:nvSpPr>
          <p:spPr bwMode="auto">
            <a:xfrm>
              <a:off x="3516591" y="2860675"/>
              <a:ext cx="921443" cy="590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8573" tIns="34286" rIns="68573" bIns="34286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pitchFamily="50" charset="-128"/>
                </a:defRPr>
              </a:lvl9pPr>
            </a:lstStyle>
            <a:p>
              <a:pPr marL="0" marR="0" lvl="0" indent="0" algn="l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charset="0"/>
                <a:buNone/>
                <a:tabLst/>
                <a:defRPr/>
              </a:pPr>
              <a:r>
                <a:rPr kumimoji="1" lang="en-US" altLang="ja-JP" sz="1350" b="0" i="0" u="none" strike="noStrike" kern="120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itchFamily="34" charset="0"/>
                  <a:ea typeface="ＭＳ Ｐゴシック" pitchFamily="50" charset="-128"/>
                  <a:cs typeface="+mn-cs"/>
                </a:rPr>
                <a:t>235</a:t>
              </a:r>
              <a:r>
                <a:rPr kumimoji="1" lang="en-US" altLang="ja-JP" sz="13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itchFamily="34" charset="0"/>
                  <a:ea typeface="ＭＳ Ｐゴシック" pitchFamily="50" charset="-128"/>
                  <a:cs typeface="+mn-cs"/>
                </a:rPr>
                <a:t>U</a:t>
              </a:r>
              <a:endParaRPr kumimoji="1" lang="ja-JP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ＭＳ Ｐゴシック" pitchFamily="50" charset="-128"/>
                <a:cs typeface="+mn-cs"/>
              </a:endParaRPr>
            </a:p>
          </p:txBody>
        </p:sp>
        <p:cxnSp>
          <p:nvCxnSpPr>
            <p:cNvPr id="13" name="直線矢印コネクタ 12"/>
            <p:cNvCxnSpPr/>
            <p:nvPr/>
          </p:nvCxnSpPr>
          <p:spPr>
            <a:xfrm>
              <a:off x="3667312" y="3421064"/>
              <a:ext cx="415925" cy="23177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線矢印コネクタ 14"/>
            <p:cNvCxnSpPr/>
            <p:nvPr/>
          </p:nvCxnSpPr>
          <p:spPr>
            <a:xfrm>
              <a:off x="4194362" y="3116264"/>
              <a:ext cx="398461" cy="23812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線矢印コネクタ 10"/>
            <p:cNvCxnSpPr>
              <a:cxnSpLocks/>
            </p:cNvCxnSpPr>
            <p:nvPr/>
          </p:nvCxnSpPr>
          <p:spPr>
            <a:xfrm>
              <a:off x="1138956" y="4921117"/>
              <a:ext cx="98863" cy="37409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8" name="SNExplosion01_320x180.wmv">
            <a:hlinkClick r:id="" action="ppaction://media"/>
            <a:extLst>
              <a:ext uri="{FF2B5EF4-FFF2-40B4-BE49-F238E27FC236}">
                <a16:creationId xmlns:a16="http://schemas.microsoft.com/office/drawing/2014/main" id="{187E4905-256F-4692-863E-CEACB8475D6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137184" end="58800.3312"/>
                </p14:media>
              </p:ext>
            </p:extLst>
          </p:nvPr>
        </p:nvPicPr>
        <p:blipFill rotWithShape="1">
          <a:blip r:embed="rId12"/>
          <a:srcRect l="8059" r="7464"/>
          <a:stretch/>
        </p:blipFill>
        <p:spPr>
          <a:xfrm>
            <a:off x="1719103" y="5401176"/>
            <a:ext cx="1197381" cy="797292"/>
          </a:xfrm>
          <a:prstGeom prst="rect">
            <a:avLst/>
          </a:prstGeom>
        </p:spPr>
      </p:pic>
      <p:pic>
        <p:nvPicPr>
          <p:cNvPr id="19" name="WhtDwrfCollid_H264_720x486_59.94fps.mov">
            <a:hlinkClick r:id="" action="ppaction://media"/>
            <a:extLst>
              <a:ext uri="{FF2B5EF4-FFF2-40B4-BE49-F238E27FC236}">
                <a16:creationId xmlns:a16="http://schemas.microsoft.com/office/drawing/2014/main" id="{86155A94-C9DA-49B8-B116-771C1A81C153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5">
                  <p14:trim st="19636" end="5197.3403"/>
                </p14:media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739436" y="2534072"/>
            <a:ext cx="1217474" cy="821795"/>
          </a:xfrm>
          <a:prstGeom prst="rect">
            <a:avLst/>
          </a:prstGeom>
        </p:spPr>
      </p:pic>
      <p:pic>
        <p:nvPicPr>
          <p:cNvPr id="7" name="cods">
            <a:hlinkClick r:id="" action="ppaction://media"/>
            <a:extLst>
              <a:ext uri="{FF2B5EF4-FFF2-40B4-BE49-F238E27FC236}">
                <a16:creationId xmlns:a16="http://schemas.microsoft.com/office/drawing/2014/main" id="{299160F4-FD98-12E2-530D-34C26A4F6E8A}"/>
              </a:ext>
            </a:extLst>
          </p:cNvPr>
          <p:cNvPicPr>
            <a:picLocks noChangeAspect="1"/>
          </p:cNvPicPr>
          <p:nvPr>
            <a:vide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 rotWithShape="1">
          <a:blip r:embed="rId14"/>
          <a:srcRect t="39039" r="9061" b="7174"/>
          <a:stretch/>
        </p:blipFill>
        <p:spPr>
          <a:xfrm>
            <a:off x="1461976" y="3870834"/>
            <a:ext cx="1556312" cy="970933"/>
          </a:xfrm>
          <a:prstGeom prst="rect">
            <a:avLst/>
          </a:prstGeom>
        </p:spPr>
      </p:pic>
      <p:grpSp>
        <p:nvGrpSpPr>
          <p:cNvPr id="12" name="グループ化 11">
            <a:extLst>
              <a:ext uri="{FF2B5EF4-FFF2-40B4-BE49-F238E27FC236}">
                <a16:creationId xmlns:a16="http://schemas.microsoft.com/office/drawing/2014/main" id="{E558937A-E644-13E1-CD84-B2D73755BE69}"/>
              </a:ext>
            </a:extLst>
          </p:cNvPr>
          <p:cNvGrpSpPr/>
          <p:nvPr/>
        </p:nvGrpSpPr>
        <p:grpSpPr>
          <a:xfrm>
            <a:off x="327121" y="1600400"/>
            <a:ext cx="5451524" cy="4650403"/>
            <a:chOff x="-1662231" y="-761316"/>
            <a:chExt cx="8290102" cy="7676696"/>
          </a:xfrm>
        </p:grpSpPr>
        <p:sp>
          <p:nvSpPr>
            <p:cNvPr id="20" name="テキスト ボックス 185">
              <a:extLst>
                <a:ext uri="{FF2B5EF4-FFF2-40B4-BE49-F238E27FC236}">
                  <a16:creationId xmlns:a16="http://schemas.microsoft.com/office/drawing/2014/main" id="{8B5873B1-0D76-4704-8E2F-A1E9806F7C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504161" y="-761316"/>
              <a:ext cx="4094527" cy="97166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txBody>
            <a:bodyPr wrap="square" lIns="68573" tIns="34286" rIns="68573" bIns="34286">
              <a:spAutoFit/>
            </a:bodyPr>
            <a:lstStyle/>
            <a:p>
              <a:pPr marL="0" marR="0" lvl="0" indent="0" algn="l" defTabSz="342900" rtl="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1125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Kajino, Aoki, </a:t>
              </a:r>
              <a:r>
                <a:rPr kumimoji="1" lang="en-US" altLang="ja-JP" sz="1125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Balantekin</a:t>
              </a:r>
              <a:r>
                <a:rPr kumimoji="1" lang="en-US" altLang="ja-JP" sz="1125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, </a:t>
              </a:r>
            </a:p>
            <a:p>
              <a:pPr marL="0" marR="0" lvl="0" indent="0" algn="l" defTabSz="342900" rtl="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1125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Diehl, </a:t>
              </a:r>
              <a:r>
                <a:rPr kumimoji="1" lang="en-US" altLang="ja-JP" sz="1125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Famiano</a:t>
              </a:r>
              <a:r>
                <a:rPr kumimoji="1" lang="en-US" altLang="ja-JP" sz="1125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, Mathews, </a:t>
              </a:r>
            </a:p>
            <a:p>
              <a:pPr marL="0" marR="0" lvl="0" indent="0" algn="l" defTabSz="342900" rtl="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1125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Prog. Part. </a:t>
              </a:r>
              <a:r>
                <a:rPr kumimoji="1" lang="en-US" altLang="ja-JP" sz="1125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Nucl</a:t>
              </a:r>
              <a:r>
                <a:rPr kumimoji="1" lang="en-US" altLang="ja-JP" sz="1125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HGP創英角ｺﾞｼｯｸUB" pitchFamily="50" charset="-128"/>
                  <a:cs typeface="Times New Roman" panose="02020603050405020304" pitchFamily="18" charset="0"/>
                </a:rPr>
                <a:t>. Phys. 107 (2019) 109-166.</a:t>
              </a:r>
            </a:p>
          </p:txBody>
        </p:sp>
        <p:sp>
          <p:nvSpPr>
            <p:cNvPr id="17" name="テキスト ボックス 16">
              <a:extLst>
                <a:ext uri="{FF2B5EF4-FFF2-40B4-BE49-F238E27FC236}">
                  <a16:creationId xmlns:a16="http://schemas.microsoft.com/office/drawing/2014/main" id="{10CA2A54-6547-406A-96A1-6791577AC508}"/>
                </a:ext>
              </a:extLst>
            </p:cNvPr>
            <p:cNvSpPr txBox="1"/>
            <p:nvPr/>
          </p:nvSpPr>
          <p:spPr>
            <a:xfrm>
              <a:off x="562968" y="2535813"/>
              <a:ext cx="1953067" cy="495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itchFamily="34" charset="0"/>
                  <a:ea typeface="ＭＳ Ｐゴシック" pitchFamily="50" charset="-128"/>
                  <a:cs typeface="+mn-cs"/>
                </a:rPr>
                <a:t>Collapsar</a:t>
              </a:r>
              <a:r>
                <a:rPr kumimoji="0" lang="ja-JP" altLang="en-US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맑은 고딕"/>
                  <a:ea typeface="ＭＳ Ｐゴシック" panose="020B0600070205080204" pitchFamily="34" charset="-128"/>
                  <a:cs typeface="+mn-cs"/>
                </a:rPr>
                <a:t> </a:t>
              </a:r>
              <a:r>
                <a:rPr kumimoji="1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itchFamily="34" charset="0"/>
                  <a:ea typeface="ＭＳ Ｐゴシック" pitchFamily="50" charset="-128"/>
                  <a:cs typeface="+mn-cs"/>
                </a:rPr>
                <a:t>Jet</a:t>
              </a:r>
              <a:endParaRPr kumimoji="1" lang="ja-JP" alt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ＭＳ Ｐゴシック" pitchFamily="50" charset="-128"/>
                <a:cs typeface="+mn-cs"/>
              </a:endParaRPr>
            </a:p>
          </p:txBody>
        </p:sp>
        <p:sp>
          <p:nvSpPr>
            <p:cNvPr id="2" name="テキスト ボックス 1">
              <a:extLst>
                <a:ext uri="{FF2B5EF4-FFF2-40B4-BE49-F238E27FC236}">
                  <a16:creationId xmlns:a16="http://schemas.microsoft.com/office/drawing/2014/main" id="{22D37A25-6FEA-E23B-0CB8-9274BC968139}"/>
                </a:ext>
              </a:extLst>
            </p:cNvPr>
            <p:cNvSpPr txBox="1"/>
            <p:nvPr/>
          </p:nvSpPr>
          <p:spPr>
            <a:xfrm>
              <a:off x="-406001" y="321166"/>
              <a:ext cx="3721608" cy="4953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itchFamily="34" charset="0"/>
                  <a:ea typeface="ＭＳ Ｐゴシック" pitchFamily="50" charset="-128"/>
                  <a:cs typeface="+mn-cs"/>
                </a:rPr>
                <a:t> Neutron Star Merger (NSM)</a:t>
              </a:r>
              <a:endParaRPr kumimoji="1" lang="ja-JP" alt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ＭＳ Ｐゴシック" pitchFamily="50" charset="-128"/>
                <a:cs typeface="+mn-cs"/>
              </a:endParaRPr>
            </a:p>
          </p:txBody>
        </p:sp>
        <p:sp>
          <p:nvSpPr>
            <p:cNvPr id="4" name="テキスト ボックス 3">
              <a:extLst>
                <a:ext uri="{FF2B5EF4-FFF2-40B4-BE49-F238E27FC236}">
                  <a16:creationId xmlns:a16="http://schemas.microsoft.com/office/drawing/2014/main" id="{4F30B0C4-AC41-8DAB-95FD-E0E5D4960F88}"/>
                </a:ext>
              </a:extLst>
            </p:cNvPr>
            <p:cNvSpPr txBox="1"/>
            <p:nvPr/>
          </p:nvSpPr>
          <p:spPr>
            <a:xfrm>
              <a:off x="-1662231" y="4658013"/>
              <a:ext cx="5386033" cy="838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135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맑은 고딕"/>
                  <a:ea typeface="ＭＳ Ｐゴシック" panose="020B0600070205080204" pitchFamily="34" charset="-128"/>
                  <a:cs typeface="+mn-cs"/>
                </a:rPr>
                <a:t>MagneticHydorDynamic</a:t>
              </a:r>
              <a:r>
                <a:rPr kumimoji="0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맑은 고딕"/>
                  <a:ea typeface="ＭＳ Ｐゴシック" panose="020B0600070205080204" pitchFamily="34" charset="-128"/>
                  <a:cs typeface="+mn-cs"/>
                </a:rPr>
                <a:t>(MHD)</a:t>
              </a:r>
              <a:r>
                <a:rPr kumimoji="0" lang="ja-JP" altLang="en-US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맑은 고딕"/>
                  <a:ea typeface="ＭＳ Ｐゴシック" panose="020B0600070205080204" pitchFamily="34" charset="-128"/>
                  <a:cs typeface="+mn-cs"/>
                </a:rPr>
                <a:t> </a:t>
              </a:r>
              <a:r>
                <a:rPr kumimoji="0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맑은 고딕"/>
                  <a:ea typeface="ＭＳ Ｐゴシック" panose="020B0600070205080204" pitchFamily="34" charset="-128"/>
                  <a:cs typeface="+mn-cs"/>
                </a:rPr>
                <a:t>Jet/</a:t>
              </a:r>
            </a:p>
            <a:p>
              <a:pPr marL="0" marR="0" lvl="0" indent="0" algn="ctr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맑은 고딕"/>
                  <a:ea typeface="ＭＳ Ｐゴシック" panose="020B0600070205080204" pitchFamily="34" charset="-128"/>
                  <a:cs typeface="+mn-cs"/>
                </a:rPr>
                <a:t>NSW(Neutron Star Wind) Supernova</a:t>
              </a:r>
              <a:r>
                <a:rPr kumimoji="1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itchFamily="34" charset="0"/>
                  <a:ea typeface="ＭＳ Ｐゴシック" pitchFamily="50" charset="-128"/>
                  <a:cs typeface="+mn-cs"/>
                </a:rPr>
                <a:t> </a:t>
              </a:r>
              <a:endParaRPr kumimoji="1" lang="ja-JP" alt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ＭＳ Ｐゴシック" pitchFamily="50" charset="-128"/>
                <a:cs typeface="+mn-cs"/>
              </a:endParaRPr>
            </a:p>
          </p:txBody>
        </p:sp>
        <p:sp>
          <p:nvSpPr>
            <p:cNvPr id="8" name="テキスト ボックス 7">
              <a:extLst>
                <a:ext uri="{FF2B5EF4-FFF2-40B4-BE49-F238E27FC236}">
                  <a16:creationId xmlns:a16="http://schemas.microsoft.com/office/drawing/2014/main" id="{77A83C72-8C2E-5A45-F816-72D90E3D7417}"/>
                </a:ext>
              </a:extLst>
            </p:cNvPr>
            <p:cNvSpPr txBox="1"/>
            <p:nvPr/>
          </p:nvSpPr>
          <p:spPr>
            <a:xfrm>
              <a:off x="5420269" y="2205462"/>
              <a:ext cx="1207602" cy="4953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itchFamily="34" charset="0"/>
                  <a:ea typeface="ＭＳ Ｐゴシック" pitchFamily="50" charset="-128"/>
                  <a:cs typeface="+mn-cs"/>
                </a:rPr>
                <a:t>NSM</a:t>
              </a:r>
              <a:endParaRPr kumimoji="1" lang="ja-JP" alt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ＭＳ Ｐゴシック" pitchFamily="50" charset="-128"/>
                <a:cs typeface="+mn-cs"/>
              </a:endParaRPr>
            </a:p>
          </p:txBody>
        </p:sp>
        <p:sp>
          <p:nvSpPr>
            <p:cNvPr id="9" name="テキスト ボックス 8">
              <a:extLst>
                <a:ext uri="{FF2B5EF4-FFF2-40B4-BE49-F238E27FC236}">
                  <a16:creationId xmlns:a16="http://schemas.microsoft.com/office/drawing/2014/main" id="{ED53F6C4-B4E1-6EB1-C160-EB7CF43CD975}"/>
                </a:ext>
              </a:extLst>
            </p:cNvPr>
            <p:cNvSpPr txBox="1"/>
            <p:nvPr/>
          </p:nvSpPr>
          <p:spPr>
            <a:xfrm>
              <a:off x="5533018" y="6077073"/>
              <a:ext cx="982102" cy="838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135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itchFamily="34" charset="0"/>
                  <a:ea typeface="ＭＳ Ｐゴシック" pitchFamily="50" charset="-128"/>
                  <a:cs typeface="+mn-cs"/>
                </a:rPr>
                <a:t>MHDJ</a:t>
              </a:r>
              <a:endParaRPr kumimoji="1" lang="ja-JP" alt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ＭＳ Ｐゴシック" pitchFamily="50" charset="-128"/>
                <a:cs typeface="+mn-cs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74176F80-C320-4A1D-9C55-F39CD3CE82A2}"/>
              </a:ext>
            </a:extLst>
          </p:cNvPr>
          <p:cNvSpPr txBox="1"/>
          <p:nvPr/>
        </p:nvSpPr>
        <p:spPr>
          <a:xfrm>
            <a:off x="8294925" y="6156218"/>
            <a:ext cx="745717" cy="26545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1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T. </a:t>
            </a:r>
            <a:r>
              <a:rPr kumimoji="0" lang="en-US" altLang="ko-KR" sz="1125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Kajino</a:t>
            </a:r>
            <a:endParaRPr kumimoji="0" lang="ko-KR" altLang="en-US" sz="112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4" name="직사각형 13">
            <a:extLst>
              <a:ext uri="{FF2B5EF4-FFF2-40B4-BE49-F238E27FC236}">
                <a16:creationId xmlns:a16="http://schemas.microsoft.com/office/drawing/2014/main" id="{25F394C9-43FF-45D3-A332-4B8D54830F03}"/>
              </a:ext>
            </a:extLst>
          </p:cNvPr>
          <p:cNvSpPr/>
          <p:nvPr/>
        </p:nvSpPr>
        <p:spPr>
          <a:xfrm>
            <a:off x="2854307" y="1288049"/>
            <a:ext cx="4531305" cy="3347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575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맑은 고딕"/>
                <a:ea typeface="함초롬바탕" panose="02030604000101010101" pitchFamily="18" charset="-127"/>
                <a:cs typeface="굴림" panose="020B0600000101010101" pitchFamily="50" charset="-127"/>
              </a:rPr>
              <a:t>The role of neutron drip line in the r-process</a:t>
            </a:r>
            <a:endParaRPr kumimoji="0" lang="ko-KR" altLang="en-US" sz="1575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338F1B-BE3D-48EB-9C4A-173024ECB118}"/>
              </a:ext>
            </a:extLst>
          </p:cNvPr>
          <p:cNvSpPr txBox="1"/>
          <p:nvPr/>
        </p:nvSpPr>
        <p:spPr>
          <a:xfrm>
            <a:off x="355253" y="6350717"/>
            <a:ext cx="4387740" cy="2654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125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Yongbeom</a:t>
            </a:r>
            <a:r>
              <a:rPr kumimoji="0" lang="en-US" altLang="ko-KR" sz="11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Choi (BUAA), </a:t>
            </a:r>
            <a:r>
              <a:rPr kumimoji="0" lang="en-US" altLang="ko-KR" sz="1125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Zhenyu</a:t>
            </a:r>
            <a:r>
              <a:rPr kumimoji="0" lang="en-US" altLang="ko-KR" sz="11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He (BUAA), YK, T. </a:t>
            </a:r>
            <a:r>
              <a:rPr kumimoji="0" lang="en-US" altLang="ko-KR" sz="1125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Kajino</a:t>
            </a:r>
            <a:r>
              <a:rPr kumimoji="0" lang="en-US" altLang="ko-KR" sz="11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, et al</a:t>
            </a:r>
            <a:r>
              <a:rPr kumimoji="0" lang="ko-KR" altLang="en-US" sz="11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t> </a:t>
            </a: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24F3746A-01A7-4C27-93BE-1BD8FE3D0AD1}"/>
              </a:ext>
            </a:extLst>
          </p:cNvPr>
          <p:cNvSpPr txBox="1">
            <a:spLocks/>
          </p:cNvSpPr>
          <p:nvPr/>
        </p:nvSpPr>
        <p:spPr>
          <a:xfrm>
            <a:off x="628193" y="12238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The role of Neutron Drip Line</a:t>
            </a:r>
          </a:p>
        </p:txBody>
      </p:sp>
    </p:spTree>
    <p:extLst>
      <p:ext uri="{BB962C8B-B14F-4D97-AF65-F5344CB8AC3E}">
        <p14:creationId xmlns:p14="http://schemas.microsoft.com/office/powerpoint/2010/main" val="92920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8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0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84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4"/>
                </p:tgtEl>
              </p:cMediaNode>
            </p:video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4423D0E-AA9A-4B87-AC01-178A75B55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ko-KR" sz="4400" dirty="0">
                <a:latin typeface="+mj-ea"/>
              </a:rPr>
              <a:t>Outlook</a:t>
            </a:r>
            <a:endParaRPr lang="ko-KR" altLang="en-US" sz="4400" dirty="0">
              <a:latin typeface="+mj-ea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DB6174-4528-4D24-812E-06F53EC4CC05}"/>
              </a:ext>
            </a:extLst>
          </p:cNvPr>
          <p:cNvSpPr txBox="1">
            <a:spLocks/>
          </p:cNvSpPr>
          <p:nvPr/>
        </p:nvSpPr>
        <p:spPr>
          <a:xfrm>
            <a:off x="144535" y="1371601"/>
            <a:ext cx="8773815" cy="339447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400" dirty="0"/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577B754B-1C43-4311-933D-3D43E558A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035" y="1244300"/>
            <a:ext cx="8428466" cy="4525963"/>
          </a:xfrm>
        </p:spPr>
        <p:txBody>
          <a:bodyPr/>
          <a:lstStyle/>
          <a:p>
            <a:pPr>
              <a:defRPr sz="2000"/>
            </a:pPr>
            <a:r>
              <a:rPr lang="en-US" altLang="ko-KR" sz="2800" dirty="0">
                <a:latin typeface="+mn-ea"/>
              </a:rPr>
              <a:t>KISTI-6 supercomputer will enable </a:t>
            </a:r>
            <a:r>
              <a:rPr lang="en-US" altLang="ko-KR" sz="2800" dirty="0" err="1">
                <a:latin typeface="+mn-ea"/>
              </a:rPr>
              <a:t>exascale</a:t>
            </a:r>
            <a:r>
              <a:rPr lang="en-US" altLang="ko-KR" sz="2800" dirty="0">
                <a:latin typeface="+mn-ea"/>
              </a:rPr>
              <a:t>, AI-accelerated research for high-precision nuclear simulations (A ≈ 100–200).</a:t>
            </a:r>
          </a:p>
          <a:p>
            <a:endParaRPr lang="ko-KR" altLang="en-US" dirty="0"/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7B8078C5-EED8-4583-83A7-F8B44FC5C6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12" t="11205" r="19215" b="26213"/>
          <a:stretch/>
        </p:blipFill>
        <p:spPr>
          <a:xfrm>
            <a:off x="1347361" y="2689449"/>
            <a:ext cx="6304389" cy="377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226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8502639-9C30-4589-9251-97DA9966D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4488" y="2737085"/>
            <a:ext cx="5915025" cy="994172"/>
          </a:xfrm>
          <a:solidFill>
            <a:srgbClr val="0070C0"/>
          </a:solidFill>
        </p:spPr>
        <p:txBody>
          <a:bodyPr>
            <a:normAutofit/>
          </a:bodyPr>
          <a:lstStyle/>
          <a:p>
            <a:pPr algn="ctr"/>
            <a:r>
              <a:rPr lang="en-US" altLang="ko-KR" sz="4000" b="1" dirty="0">
                <a:solidFill>
                  <a:schemeClr val="bg1"/>
                </a:solidFill>
                <a:latin typeface="+mj-ea"/>
              </a:rPr>
              <a:t>IV. Policy Proposal</a:t>
            </a:r>
            <a:endParaRPr lang="ko-KR" altLang="en-US" sz="4000" b="1" dirty="0">
              <a:solidFill>
                <a:schemeClr val="bg1"/>
              </a:solidFill>
              <a:latin typeface="+mj-ea"/>
            </a:endParaRP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4EB2C32-96C4-4B10-9663-00B2F782D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 latinLnBrk="1">
              <a:defRPr/>
            </a:pPr>
            <a:fld id="{13ABBD16-9FC1-47E4-BE85-E55C2C10A875}" type="slidenum">
              <a:rPr lang="ko-KR" altLang="en-US">
                <a:solidFill>
                  <a:prstClr val="black">
                    <a:tint val="75000"/>
                  </a:prstClr>
                </a:solidFill>
                <a:latin typeface="맑은 고딕"/>
                <a:ea typeface="맑은 고딕" panose="020B0503020000020004" pitchFamily="50" charset="-127"/>
              </a:rPr>
              <a:pPr defTabSz="685800" latinLnBrk="1">
                <a:defRPr/>
              </a:pPr>
              <a:t>33</a:t>
            </a:fld>
            <a:endParaRPr lang="ko-KR" altLang="en-US">
              <a:solidFill>
                <a:prstClr val="black">
                  <a:tint val="75000"/>
                </a:prstClr>
              </a:solidFill>
              <a:latin typeface="맑은 고딕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1433278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표 6">
            <a:extLst>
              <a:ext uri="{FF2B5EF4-FFF2-40B4-BE49-F238E27FC236}">
                <a16:creationId xmlns:a16="http://schemas.microsoft.com/office/drawing/2014/main" id="{FE80C34E-5876-4716-92A2-939035B0C7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8877195"/>
              </p:ext>
            </p:extLst>
          </p:nvPr>
        </p:nvGraphicFramePr>
        <p:xfrm>
          <a:off x="457200" y="2030859"/>
          <a:ext cx="822960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8517">
                  <a:extLst>
                    <a:ext uri="{9D8B030D-6E8A-4147-A177-3AD203B41FA5}">
                      <a16:colId xmlns:a16="http://schemas.microsoft.com/office/drawing/2014/main" val="3913657954"/>
                    </a:ext>
                  </a:extLst>
                </a:gridCol>
                <a:gridCol w="1204599">
                  <a:extLst>
                    <a:ext uri="{9D8B030D-6E8A-4147-A177-3AD203B41FA5}">
                      <a16:colId xmlns:a16="http://schemas.microsoft.com/office/drawing/2014/main" val="1070573541"/>
                    </a:ext>
                  </a:extLst>
                </a:gridCol>
                <a:gridCol w="3925897">
                  <a:extLst>
                    <a:ext uri="{9D8B030D-6E8A-4147-A177-3AD203B41FA5}">
                      <a16:colId xmlns:a16="http://schemas.microsoft.com/office/drawing/2014/main" val="2488413729"/>
                    </a:ext>
                  </a:extLst>
                </a:gridCol>
                <a:gridCol w="1820587">
                  <a:extLst>
                    <a:ext uri="{9D8B030D-6E8A-4147-A177-3AD203B41FA5}">
                      <a16:colId xmlns:a16="http://schemas.microsoft.com/office/drawing/2014/main" val="3989710900"/>
                    </a:ext>
                  </a:extLst>
                </a:gridCol>
              </a:tblGrid>
              <a:tr h="333881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단계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기간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정책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예산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5036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/>
                        <a:t>Phase</a:t>
                      </a:r>
                      <a:r>
                        <a:rPr lang="ko-KR" altLang="en-US" dirty="0"/>
                        <a:t> </a:t>
                      </a:r>
                      <a:r>
                        <a:rPr lang="en-US" altLang="ko-KR" dirty="0"/>
                        <a:t>1</a:t>
                      </a:r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/>
                        <a:t>2018-2022</a:t>
                      </a:r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 err="1"/>
                        <a:t>슈퍼컴</a:t>
                      </a:r>
                      <a:r>
                        <a:rPr lang="en-US" altLang="ko-KR" dirty="0"/>
                        <a:t> </a:t>
                      </a:r>
                      <a:r>
                        <a:rPr lang="ko-KR" altLang="en-US" dirty="0"/>
                        <a:t>인프라 구축 </a:t>
                      </a:r>
                      <a:endParaRPr lang="en-US" altLang="ko-KR" dirty="0"/>
                    </a:p>
                    <a:p>
                      <a:pPr latinLnBrk="1"/>
                      <a:r>
                        <a:rPr lang="en-US" altLang="ko-KR" dirty="0"/>
                        <a:t> - KISTI-5 </a:t>
                      </a:r>
                      <a:r>
                        <a:rPr lang="ko-KR" altLang="en-US" dirty="0" err="1"/>
                        <a:t>슈퍼컴</a:t>
                      </a:r>
                      <a:r>
                        <a:rPr lang="en-US" altLang="ko-KR" dirty="0"/>
                        <a:t> (</a:t>
                      </a:r>
                      <a:r>
                        <a:rPr lang="en-US" altLang="ko-KR" dirty="0" err="1"/>
                        <a:t>Nurion</a:t>
                      </a:r>
                      <a:r>
                        <a:rPr lang="en-US" altLang="ko-KR" dirty="0"/>
                        <a:t>) </a:t>
                      </a:r>
                      <a:r>
                        <a:rPr lang="ko-KR" altLang="en-US" dirty="0"/>
                        <a:t>구축</a:t>
                      </a:r>
                      <a:r>
                        <a:rPr lang="en-US" altLang="ko-KR" dirty="0"/>
                        <a:t>(25.7PF)</a:t>
                      </a:r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endParaRPr lang="en-US" altLang="ko-KR" dirty="0"/>
                    </a:p>
                    <a:p>
                      <a:pPr latinLnBrk="1"/>
                      <a:r>
                        <a:rPr lang="ko-KR" altLang="en-US" dirty="0"/>
                        <a:t>약 </a:t>
                      </a:r>
                      <a:r>
                        <a:rPr lang="en-US" altLang="ko-KR" dirty="0"/>
                        <a:t>1,000 </a:t>
                      </a:r>
                      <a:r>
                        <a:rPr lang="ko-KR" altLang="en-US" dirty="0"/>
                        <a:t>억원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268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>
                          <a:solidFill>
                            <a:srgbClr val="FF0000"/>
                          </a:solidFill>
                        </a:rPr>
                        <a:t>Phase 2</a:t>
                      </a:r>
                      <a:endParaRPr lang="ko-KR" alt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>
                          <a:solidFill>
                            <a:srgbClr val="FF0000"/>
                          </a:solidFill>
                        </a:rPr>
                        <a:t>2021-2027</a:t>
                      </a:r>
                      <a:endParaRPr lang="ko-KR" alt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>
                          <a:solidFill>
                            <a:srgbClr val="FF0000"/>
                          </a:solidFill>
                        </a:rPr>
                        <a:t>HPC </a:t>
                      </a:r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활용확대</a:t>
                      </a:r>
                      <a:endParaRPr lang="en-US" altLang="ko-KR" dirty="0">
                        <a:solidFill>
                          <a:srgbClr val="FF0000"/>
                        </a:solidFill>
                      </a:endParaRPr>
                    </a:p>
                    <a:p>
                      <a:pPr latinLnBrk="1"/>
                      <a:r>
                        <a:rPr lang="en-US" altLang="ko-KR" dirty="0">
                          <a:solidFill>
                            <a:srgbClr val="FF0000"/>
                          </a:solidFill>
                        </a:rPr>
                        <a:t> - </a:t>
                      </a:r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슈퍼컴퓨터</a:t>
                      </a:r>
                      <a:r>
                        <a:rPr lang="en-US" altLang="ko-KR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활용 고도화 사업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endParaRPr lang="en-US" altLang="ko-KR" dirty="0">
                        <a:solidFill>
                          <a:srgbClr val="FF0000"/>
                        </a:solidFill>
                      </a:endParaRPr>
                    </a:p>
                    <a:p>
                      <a:pPr latinLnBrk="1"/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연 </a:t>
                      </a:r>
                      <a:r>
                        <a:rPr lang="ko-KR" altLang="en-US" dirty="0" err="1">
                          <a:solidFill>
                            <a:srgbClr val="FF0000"/>
                          </a:solidFill>
                        </a:rPr>
                        <a:t>수백억원</a:t>
                      </a:r>
                      <a:endParaRPr lang="ko-KR" alt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22716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/>
                        <a:t>Phase 3</a:t>
                      </a:r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/>
                        <a:t>2023-2026</a:t>
                      </a:r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차세대 </a:t>
                      </a:r>
                      <a:r>
                        <a:rPr lang="ko-KR" altLang="en-US" dirty="0" err="1"/>
                        <a:t>슈퍼컴</a:t>
                      </a:r>
                      <a:r>
                        <a:rPr lang="ko-KR" altLang="en-US" dirty="0"/>
                        <a:t> 구축</a:t>
                      </a:r>
                      <a:endParaRPr lang="en-US" altLang="ko-KR" dirty="0"/>
                    </a:p>
                    <a:p>
                      <a:pPr latinLnBrk="1"/>
                      <a:r>
                        <a:rPr lang="en-US" altLang="ko-KR" dirty="0"/>
                        <a:t>- KISTI-6 GPU</a:t>
                      </a:r>
                      <a:r>
                        <a:rPr lang="ko-KR" altLang="en-US" dirty="0"/>
                        <a:t> 시스템</a:t>
                      </a:r>
                      <a:r>
                        <a:rPr lang="en-US" altLang="ko-KR" dirty="0"/>
                        <a:t>(600PF)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endParaRPr lang="en-US" altLang="ko-KR" dirty="0"/>
                    </a:p>
                    <a:p>
                      <a:pPr latinLnBrk="1"/>
                      <a:r>
                        <a:rPr lang="ko-KR" altLang="en-US" dirty="0"/>
                        <a:t>약 </a:t>
                      </a:r>
                      <a:r>
                        <a:rPr lang="en-US" altLang="ko-KR" dirty="0"/>
                        <a:t>4,483</a:t>
                      </a:r>
                      <a:r>
                        <a:rPr lang="ko-KR" altLang="en-US" dirty="0"/>
                        <a:t>억원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7159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/>
                        <a:t>Phase 4</a:t>
                      </a:r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/>
                        <a:t>2028-2030</a:t>
                      </a:r>
                    </a:p>
                    <a:p>
                      <a:pPr algn="r" latinLnBrk="1"/>
                      <a:r>
                        <a:rPr lang="en-US" altLang="ko-KR" dirty="0"/>
                        <a:t>2028</a:t>
                      </a:r>
                    </a:p>
                    <a:p>
                      <a:pPr algn="r" latinLnBrk="1"/>
                      <a:r>
                        <a:rPr lang="en-US" altLang="ko-KR" dirty="0"/>
                        <a:t>2030</a:t>
                      </a:r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 err="1"/>
                        <a:t>Exascale</a:t>
                      </a:r>
                      <a:r>
                        <a:rPr lang="ko-KR" altLang="en-US" dirty="0"/>
                        <a:t> </a:t>
                      </a:r>
                      <a:r>
                        <a:rPr lang="ko-KR" altLang="en-US" dirty="0" err="1"/>
                        <a:t>슈퍼컴</a:t>
                      </a:r>
                      <a:r>
                        <a:rPr lang="ko-KR" altLang="en-US" dirty="0"/>
                        <a:t> 목표</a:t>
                      </a:r>
                      <a:endParaRPr lang="en-US" altLang="ko-KR" dirty="0"/>
                    </a:p>
                    <a:p>
                      <a:pPr latinLnBrk="1"/>
                      <a:r>
                        <a:rPr lang="en-US" altLang="ko-KR" dirty="0"/>
                        <a:t>- KISTI-7 </a:t>
                      </a:r>
                      <a:r>
                        <a:rPr lang="ko-KR" altLang="en-US" dirty="0" err="1"/>
                        <a:t>슈퍼컴</a:t>
                      </a:r>
                      <a:r>
                        <a:rPr lang="en-US" altLang="ko-KR" dirty="0"/>
                        <a:t> </a:t>
                      </a:r>
                      <a:r>
                        <a:rPr lang="ko-KR" altLang="en-US" dirty="0"/>
                        <a:t>구축 </a:t>
                      </a:r>
                      <a:r>
                        <a:rPr lang="en-US" altLang="ko-KR" dirty="0"/>
                        <a:t>(</a:t>
                      </a:r>
                      <a:r>
                        <a:rPr lang="ko-KR" altLang="en-US" dirty="0"/>
                        <a:t>수 </a:t>
                      </a:r>
                      <a:r>
                        <a:rPr lang="en-US" altLang="ko-KR" dirty="0"/>
                        <a:t>EF)</a:t>
                      </a:r>
                      <a:r>
                        <a:rPr lang="ko-KR" altLang="en-US" dirty="0"/>
                        <a:t>  </a:t>
                      </a:r>
                      <a:endParaRPr lang="en-US" altLang="ko-KR" dirty="0"/>
                    </a:p>
                    <a:p>
                      <a:pPr latinLnBrk="1"/>
                      <a:r>
                        <a:rPr lang="en-US" altLang="ko-KR" dirty="0"/>
                        <a:t>- </a:t>
                      </a:r>
                      <a:r>
                        <a:rPr lang="en-US" altLang="ko-KR" dirty="0" err="1"/>
                        <a:t>Exascale</a:t>
                      </a:r>
                      <a:r>
                        <a:rPr lang="en-US" altLang="ko-KR" dirty="0"/>
                        <a:t> </a:t>
                      </a:r>
                      <a:r>
                        <a:rPr lang="ko-KR" altLang="en-US" dirty="0" err="1"/>
                        <a:t>슈퍼컴</a:t>
                      </a:r>
                      <a:r>
                        <a:rPr lang="ko-KR" altLang="en-US" dirty="0"/>
                        <a:t> 개발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endParaRPr lang="en-US" altLang="ko-KR" dirty="0"/>
                    </a:p>
                    <a:p>
                      <a:pPr latinLnBrk="1"/>
                      <a:r>
                        <a:rPr lang="ko-KR" altLang="en-US" dirty="0"/>
                        <a:t>수천억</a:t>
                      </a:r>
                      <a:endParaRPr lang="en-US" altLang="ko-KR" dirty="0"/>
                    </a:p>
                    <a:p>
                      <a:pPr latinLnBrk="1"/>
                      <a:r>
                        <a:rPr lang="en-US" altLang="ko-KR" dirty="0"/>
                        <a:t>1</a:t>
                      </a:r>
                      <a:r>
                        <a:rPr lang="ko-KR" altLang="en-US" dirty="0"/>
                        <a:t>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9334009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7755FEF8-9245-4137-8F42-2C34C9872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ko-KR" altLang="en-US" dirty="0"/>
              <a:t>대한민국</a:t>
            </a:r>
            <a:r>
              <a:rPr dirty="0"/>
              <a:t> </a:t>
            </a:r>
            <a:r>
              <a:rPr dirty="0" err="1"/>
              <a:t>슈퍼컴</a:t>
            </a:r>
            <a:r>
              <a:rPr dirty="0"/>
              <a:t> </a:t>
            </a:r>
            <a:r>
              <a:rPr dirty="0" err="1"/>
              <a:t>정책</a:t>
            </a:r>
            <a:r>
              <a:rPr dirty="0"/>
              <a:t> </a:t>
            </a:r>
            <a:r>
              <a:rPr dirty="0" err="1"/>
              <a:t>로드맵</a:t>
            </a:r>
            <a:endParaRPr dirty="0"/>
          </a:p>
        </p:txBody>
      </p:sp>
      <p:sp>
        <p:nvSpPr>
          <p:cNvPr id="7" name="타원 6">
            <a:extLst>
              <a:ext uri="{FF2B5EF4-FFF2-40B4-BE49-F238E27FC236}">
                <a16:creationId xmlns:a16="http://schemas.microsoft.com/office/drawing/2014/main" id="{D9AD5497-F3BD-47CE-A43E-B81C58BF7D74}"/>
              </a:ext>
            </a:extLst>
          </p:cNvPr>
          <p:cNvSpPr/>
          <p:nvPr/>
        </p:nvSpPr>
        <p:spPr>
          <a:xfrm>
            <a:off x="342900" y="2933700"/>
            <a:ext cx="8439150" cy="787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653083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B5E8F3F-E320-4587-9633-8088EFDC6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ko-KR" dirty="0"/>
              <a:t>2</a:t>
            </a:r>
            <a:r>
              <a:rPr lang="ko-KR" altLang="en-US" dirty="0"/>
              <a:t>단계 </a:t>
            </a:r>
            <a:r>
              <a:rPr lang="en-US" altLang="ko-KR" dirty="0"/>
              <a:t>HPC </a:t>
            </a:r>
            <a:r>
              <a:rPr lang="ko-KR" altLang="en-US" dirty="0"/>
              <a:t>활용 확대 정책</a:t>
            </a:r>
            <a:r>
              <a:rPr lang="en-US" altLang="ko-KR" dirty="0"/>
              <a:t>(2021-2027)</a:t>
            </a:r>
            <a:endParaRPr lang="ko-KR" altLang="en-US" dirty="0"/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C9E75AF6-9E9D-469B-A218-026837CA78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ko-KR" altLang="en-US" sz="2400" dirty="0"/>
              <a:t>국가 초고성능컴퓨팅 혁신 전략</a:t>
            </a:r>
            <a:endParaRPr lang="en-US" altLang="ko-KR" sz="2400" dirty="0"/>
          </a:p>
          <a:p>
            <a:r>
              <a:rPr lang="ko-KR" altLang="en-US" sz="2400" dirty="0"/>
              <a:t>주요정책</a:t>
            </a:r>
            <a:endParaRPr lang="en-US" altLang="ko-KR" sz="2400" dirty="0"/>
          </a:p>
          <a:p>
            <a:pPr lvl="1"/>
            <a:r>
              <a:rPr lang="ko-KR" altLang="en-US" sz="2000" dirty="0" err="1"/>
              <a:t>슈퍼컴인프라</a:t>
            </a:r>
            <a:r>
              <a:rPr lang="ko-KR" altLang="en-US" sz="2000" dirty="0"/>
              <a:t> 확대</a:t>
            </a:r>
            <a:endParaRPr lang="en-US" altLang="ko-KR" sz="2000" dirty="0"/>
          </a:p>
          <a:p>
            <a:pPr lvl="1"/>
            <a:r>
              <a:rPr lang="ko-KR" altLang="en-US" sz="2000" dirty="0" err="1"/>
              <a:t>산업</a:t>
            </a:r>
            <a:r>
              <a:rPr lang="ko-KR" altLang="en-US" sz="2000" dirty="0" err="1">
                <a:latin typeface="맑은 고딕" panose="020B0503020000020004" pitchFamily="50" charset="-127"/>
                <a:ea typeface="맑은 고딕" panose="020B0503020000020004" pitchFamily="50" charset="-127"/>
              </a:rPr>
              <a:t>∙</a:t>
            </a:r>
            <a:r>
              <a:rPr lang="ko-KR" altLang="en-US" sz="2000" dirty="0" err="1"/>
              <a:t>연구</a:t>
            </a:r>
            <a:r>
              <a:rPr lang="ko-KR" altLang="en-US" sz="2000" dirty="0"/>
              <a:t> 활용 확대</a:t>
            </a:r>
            <a:endParaRPr lang="en-US" altLang="ko-KR" sz="2000" dirty="0"/>
          </a:p>
          <a:p>
            <a:pPr lvl="1"/>
            <a:r>
              <a:rPr lang="ko-KR" altLang="en-US" sz="2000" dirty="0"/>
              <a:t>국산 기술 개발</a:t>
            </a:r>
            <a:endParaRPr lang="en-US" altLang="ko-KR" sz="2000" dirty="0"/>
          </a:p>
          <a:p>
            <a:pPr lvl="1"/>
            <a:r>
              <a:rPr lang="en-US" altLang="ko-KR" sz="2000" dirty="0"/>
              <a:t>HPC </a:t>
            </a:r>
            <a:r>
              <a:rPr lang="ko-KR" altLang="en-US" sz="2000" dirty="0"/>
              <a:t>인력 양성</a:t>
            </a:r>
            <a:endParaRPr lang="en-US" altLang="ko-KR" sz="2000" dirty="0"/>
          </a:p>
          <a:p>
            <a:pPr lvl="1"/>
            <a:endParaRPr lang="en-US" altLang="ko-KR" sz="2000" dirty="0"/>
          </a:p>
          <a:p>
            <a:r>
              <a:rPr lang="ko-KR" altLang="en-US" sz="2400" dirty="0"/>
              <a:t>주요예산 구조</a:t>
            </a:r>
          </a:p>
        </p:txBody>
      </p:sp>
      <p:graphicFrame>
        <p:nvGraphicFramePr>
          <p:cNvPr id="4" name="표 4">
            <a:extLst>
              <a:ext uri="{FF2B5EF4-FFF2-40B4-BE49-F238E27FC236}">
                <a16:creationId xmlns:a16="http://schemas.microsoft.com/office/drawing/2014/main" id="{2980B1F7-107C-435C-AD0E-9C7D30BD40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2857396"/>
              </p:ext>
            </p:extLst>
          </p:nvPr>
        </p:nvGraphicFramePr>
        <p:xfrm>
          <a:off x="1058587" y="4881514"/>
          <a:ext cx="6804158" cy="147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2079">
                  <a:extLst>
                    <a:ext uri="{9D8B030D-6E8A-4147-A177-3AD203B41FA5}">
                      <a16:colId xmlns:a16="http://schemas.microsoft.com/office/drawing/2014/main" val="729365320"/>
                    </a:ext>
                  </a:extLst>
                </a:gridCol>
                <a:gridCol w="3402079">
                  <a:extLst>
                    <a:ext uri="{9D8B030D-6E8A-4147-A177-3AD203B41FA5}">
                      <a16:colId xmlns:a16="http://schemas.microsoft.com/office/drawing/2014/main" val="282310671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사업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연간예산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4823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슈퍼컴퓨터</a:t>
                      </a:r>
                      <a:r>
                        <a:rPr lang="en-US" altLang="ko-KR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활용 고도화 사업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약 </a:t>
                      </a:r>
                      <a:r>
                        <a:rPr lang="en-US" altLang="ko-KR" dirty="0">
                          <a:solidFill>
                            <a:srgbClr val="FF0000"/>
                          </a:solidFill>
                        </a:rPr>
                        <a:t>200~300</a:t>
                      </a:r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억 원</a:t>
                      </a:r>
                      <a:r>
                        <a:rPr lang="en-US" altLang="ko-KR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ko-KR" altLang="en-US" dirty="0">
                          <a:solidFill>
                            <a:srgbClr val="FF0000"/>
                          </a:solidFill>
                        </a:rPr>
                        <a:t>년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06362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/>
                        <a:t>HPC </a:t>
                      </a:r>
                      <a:r>
                        <a:rPr lang="ko-KR" altLang="en-US" dirty="0"/>
                        <a:t>기반 </a:t>
                      </a:r>
                      <a:r>
                        <a:rPr lang="en-US" altLang="ko-KR" dirty="0"/>
                        <a:t>R&amp;D </a:t>
                      </a:r>
                      <a:r>
                        <a:rPr lang="ko-KR" altLang="en-US" dirty="0"/>
                        <a:t>지원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약 </a:t>
                      </a:r>
                      <a:r>
                        <a:rPr lang="en-US" altLang="ko-KR" dirty="0"/>
                        <a:t>300~500</a:t>
                      </a:r>
                      <a:r>
                        <a:rPr lang="ko-KR" altLang="en-US" dirty="0"/>
                        <a:t>억 원</a:t>
                      </a:r>
                      <a:r>
                        <a:rPr lang="en-US" altLang="ko-KR" dirty="0"/>
                        <a:t>/</a:t>
                      </a:r>
                      <a:r>
                        <a:rPr lang="ko-KR" altLang="en-US" dirty="0"/>
                        <a:t>년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728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dirty="0"/>
                        <a:t>AI+HPC </a:t>
                      </a:r>
                      <a:r>
                        <a:rPr lang="ko-KR" altLang="en-US" dirty="0"/>
                        <a:t>연구지원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dirty="0"/>
                        <a:t>약 수백억 원 규모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28604"/>
                  </a:ext>
                </a:extLst>
              </a:tr>
            </a:tbl>
          </a:graphicData>
        </a:graphic>
      </p:graphicFrame>
      <p:sp>
        <p:nvSpPr>
          <p:cNvPr id="5" name="타원 4">
            <a:extLst>
              <a:ext uri="{FF2B5EF4-FFF2-40B4-BE49-F238E27FC236}">
                <a16:creationId xmlns:a16="http://schemas.microsoft.com/office/drawing/2014/main" id="{3945D431-6837-42FF-A684-7DD3FD84A03A}"/>
              </a:ext>
            </a:extLst>
          </p:cNvPr>
          <p:cNvSpPr/>
          <p:nvPr/>
        </p:nvSpPr>
        <p:spPr>
          <a:xfrm>
            <a:off x="400050" y="5257800"/>
            <a:ext cx="7772400" cy="4111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78381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 err="1">
                <a:latin typeface="+mj-ea"/>
              </a:rPr>
              <a:t>사업</a:t>
            </a:r>
            <a:r>
              <a:rPr dirty="0">
                <a:latin typeface="+mj-ea"/>
              </a:rPr>
              <a:t> </a:t>
            </a:r>
            <a:r>
              <a:rPr dirty="0" err="1">
                <a:latin typeface="+mj-ea"/>
              </a:rPr>
              <a:t>개요</a:t>
            </a:r>
            <a:endParaRPr dirty="0">
              <a:latin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 err="1">
                <a:solidFill>
                  <a:srgbClr val="FF0000"/>
                </a:solidFill>
                <a:latin typeface="+mn-ea"/>
              </a:rPr>
              <a:t>사업명</a:t>
            </a:r>
            <a:r>
              <a:rPr dirty="0">
                <a:solidFill>
                  <a:srgbClr val="FF0000"/>
                </a:solidFill>
                <a:latin typeface="+mn-ea"/>
              </a:rPr>
              <a:t>: </a:t>
            </a:r>
            <a:r>
              <a:rPr dirty="0" err="1">
                <a:solidFill>
                  <a:srgbClr val="FF0000"/>
                </a:solidFill>
                <a:latin typeface="+mn-ea"/>
              </a:rPr>
              <a:t>슈퍼컴퓨</a:t>
            </a:r>
            <a:r>
              <a:rPr lang="ko-KR" altLang="en-US" dirty="0" err="1">
                <a:solidFill>
                  <a:srgbClr val="FF0000"/>
                </a:solidFill>
                <a:latin typeface="+mn-ea"/>
              </a:rPr>
              <a:t>팅활성화</a:t>
            </a:r>
            <a:r>
              <a:rPr lang="en-US" altLang="ko-KR" dirty="0">
                <a:solidFill>
                  <a:srgbClr val="FF0000"/>
                </a:solidFill>
                <a:latin typeface="+mn-ea"/>
              </a:rPr>
              <a:t>(</a:t>
            </a:r>
            <a:r>
              <a:rPr lang="ko-KR" altLang="en-US" dirty="0">
                <a:solidFill>
                  <a:srgbClr val="FF0000"/>
                </a:solidFill>
                <a:latin typeface="+mn-ea"/>
              </a:rPr>
              <a:t>초고성능컴퓨팅              </a:t>
            </a:r>
            <a:endParaRPr lang="en-US" altLang="ko-KR" dirty="0">
              <a:solidFill>
                <a:srgbClr val="FF0000"/>
              </a:solidFill>
              <a:latin typeface="+mn-ea"/>
            </a:endParaRPr>
          </a:p>
          <a:p>
            <a:pPr marL="0" indent="0">
              <a:buNone/>
            </a:pPr>
            <a:r>
              <a:rPr lang="en-US" altLang="ko-KR" dirty="0">
                <a:solidFill>
                  <a:srgbClr val="FF0000"/>
                </a:solidFill>
                <a:latin typeface="+mn-ea"/>
              </a:rPr>
              <a:t>            </a:t>
            </a:r>
            <a:r>
              <a:rPr lang="ko-KR" altLang="en-US" dirty="0">
                <a:solidFill>
                  <a:srgbClr val="FF0000"/>
                </a:solidFill>
                <a:latin typeface="+mn-ea"/>
              </a:rPr>
              <a:t>활용고도화</a:t>
            </a:r>
            <a:r>
              <a:rPr lang="en-US" altLang="ko-KR" dirty="0">
                <a:solidFill>
                  <a:srgbClr val="FF0000"/>
                </a:solidFill>
                <a:latin typeface="+mn-ea"/>
              </a:rPr>
              <a:t>) </a:t>
            </a:r>
            <a:r>
              <a:rPr lang="ko-KR" altLang="en-US" dirty="0">
                <a:solidFill>
                  <a:srgbClr val="FF0000"/>
                </a:solidFill>
                <a:latin typeface="+mn-ea"/>
              </a:rPr>
              <a:t>사업</a:t>
            </a:r>
            <a:endParaRPr lang="en-US" altLang="ko-KR" dirty="0">
              <a:solidFill>
                <a:srgbClr val="FF0000"/>
              </a:solidFill>
              <a:latin typeface="+mn-ea"/>
            </a:endParaRPr>
          </a:p>
          <a:p>
            <a:pPr marL="0" indent="0">
              <a:buNone/>
            </a:pPr>
            <a:endParaRPr dirty="0">
              <a:solidFill>
                <a:srgbClr val="FF0000"/>
              </a:solidFill>
              <a:latin typeface="+mn-ea"/>
            </a:endParaRPr>
          </a:p>
          <a:p>
            <a:r>
              <a:rPr dirty="0" err="1">
                <a:latin typeface="+mn-ea"/>
              </a:rPr>
              <a:t>주관</a:t>
            </a:r>
            <a:r>
              <a:rPr dirty="0">
                <a:latin typeface="+mn-ea"/>
              </a:rPr>
              <a:t>: </a:t>
            </a:r>
            <a:r>
              <a:rPr dirty="0" err="1">
                <a:latin typeface="+mn-ea"/>
              </a:rPr>
              <a:t>과학기술정보통신부</a:t>
            </a:r>
            <a:endParaRPr dirty="0">
              <a:latin typeface="+mn-ea"/>
            </a:endParaRPr>
          </a:p>
          <a:p>
            <a:r>
              <a:rPr dirty="0" err="1">
                <a:latin typeface="+mn-ea"/>
              </a:rPr>
              <a:t>주요</a:t>
            </a:r>
            <a:r>
              <a:rPr dirty="0">
                <a:latin typeface="+mn-ea"/>
              </a:rPr>
              <a:t> </a:t>
            </a:r>
            <a:r>
              <a:rPr dirty="0" err="1">
                <a:latin typeface="+mn-ea"/>
              </a:rPr>
              <a:t>수행기관</a:t>
            </a:r>
            <a:r>
              <a:rPr dirty="0">
                <a:latin typeface="+mn-ea"/>
              </a:rPr>
              <a:t>: KISTI 등</a:t>
            </a:r>
          </a:p>
          <a:p>
            <a:r>
              <a:rPr dirty="0" err="1">
                <a:latin typeface="+mn-ea"/>
              </a:rPr>
              <a:t>목적</a:t>
            </a:r>
            <a:r>
              <a:rPr dirty="0">
                <a:latin typeface="+mn-ea"/>
              </a:rPr>
              <a:t>: </a:t>
            </a:r>
            <a:r>
              <a:rPr dirty="0" err="1">
                <a:latin typeface="+mn-ea"/>
              </a:rPr>
              <a:t>국가</a:t>
            </a:r>
            <a:r>
              <a:rPr dirty="0">
                <a:latin typeface="+mn-ea"/>
              </a:rPr>
              <a:t> </a:t>
            </a:r>
            <a:r>
              <a:rPr dirty="0" err="1">
                <a:latin typeface="+mn-ea"/>
              </a:rPr>
              <a:t>슈퍼컴</a:t>
            </a:r>
            <a:r>
              <a:rPr dirty="0">
                <a:latin typeface="+mn-ea"/>
              </a:rPr>
              <a:t> </a:t>
            </a:r>
            <a:r>
              <a:rPr dirty="0" err="1">
                <a:latin typeface="+mn-ea"/>
              </a:rPr>
              <a:t>활용</a:t>
            </a:r>
            <a:r>
              <a:rPr dirty="0">
                <a:latin typeface="+mn-ea"/>
              </a:rPr>
              <a:t> </a:t>
            </a:r>
            <a:r>
              <a:rPr dirty="0" err="1">
                <a:latin typeface="+mn-ea"/>
              </a:rPr>
              <a:t>확대</a:t>
            </a:r>
            <a:r>
              <a:rPr dirty="0">
                <a:latin typeface="+mn-ea"/>
              </a:rPr>
              <a:t> 및 </a:t>
            </a:r>
            <a:r>
              <a:rPr dirty="0" err="1">
                <a:latin typeface="+mn-ea"/>
              </a:rPr>
              <a:t>계산과학</a:t>
            </a:r>
            <a:r>
              <a:rPr dirty="0">
                <a:latin typeface="+mn-ea"/>
              </a:rPr>
              <a:t> </a:t>
            </a:r>
            <a:endParaRPr lang="en-US" dirty="0">
              <a:latin typeface="+mn-ea"/>
            </a:endParaRPr>
          </a:p>
          <a:p>
            <a:pPr marL="0" indent="0">
              <a:buNone/>
            </a:pPr>
            <a:r>
              <a:rPr lang="en-US" dirty="0">
                <a:latin typeface="+mn-ea"/>
              </a:rPr>
              <a:t>            </a:t>
            </a:r>
            <a:r>
              <a:rPr dirty="0" err="1">
                <a:latin typeface="+mn-ea"/>
              </a:rPr>
              <a:t>경쟁력</a:t>
            </a:r>
            <a:r>
              <a:rPr dirty="0">
                <a:latin typeface="+mn-ea"/>
              </a:rPr>
              <a:t> </a:t>
            </a:r>
            <a:r>
              <a:rPr dirty="0" err="1">
                <a:latin typeface="+mn-ea"/>
              </a:rPr>
              <a:t>강화</a:t>
            </a:r>
            <a:endParaRPr dirty="0">
              <a:latin typeface="+mn-ea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 err="1">
                <a:latin typeface="+mj-ea"/>
              </a:rPr>
              <a:t>사업</a:t>
            </a:r>
            <a:r>
              <a:rPr dirty="0">
                <a:latin typeface="+mj-ea"/>
              </a:rPr>
              <a:t> </a:t>
            </a:r>
            <a:r>
              <a:rPr dirty="0" err="1">
                <a:latin typeface="+mj-ea"/>
              </a:rPr>
              <a:t>기간</a:t>
            </a:r>
            <a:endParaRPr dirty="0">
              <a:latin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 err="1">
                <a:latin typeface="+mn-ea"/>
              </a:rPr>
              <a:t>중기</a:t>
            </a:r>
            <a:r>
              <a:rPr sz="2800" dirty="0">
                <a:latin typeface="+mn-ea"/>
              </a:rPr>
              <a:t> </a:t>
            </a:r>
            <a:r>
              <a:rPr sz="2800" dirty="0" err="1">
                <a:latin typeface="+mn-ea"/>
              </a:rPr>
              <a:t>국가</a:t>
            </a:r>
            <a:r>
              <a:rPr sz="2800" dirty="0">
                <a:latin typeface="+mn-ea"/>
              </a:rPr>
              <a:t> </a:t>
            </a:r>
            <a:r>
              <a:rPr sz="2800" dirty="0" err="1">
                <a:latin typeface="+mn-ea"/>
              </a:rPr>
              <a:t>연구</a:t>
            </a:r>
            <a:r>
              <a:rPr sz="2800" dirty="0">
                <a:latin typeface="+mn-ea"/>
              </a:rPr>
              <a:t> </a:t>
            </a:r>
            <a:r>
              <a:rPr sz="2800" dirty="0" err="1">
                <a:latin typeface="+mn-ea"/>
              </a:rPr>
              <a:t>프로그램</a:t>
            </a:r>
            <a:r>
              <a:rPr sz="2800" dirty="0">
                <a:latin typeface="+mn-ea"/>
              </a:rPr>
              <a:t> (</a:t>
            </a:r>
            <a:r>
              <a:rPr sz="2800" dirty="0" err="1">
                <a:latin typeface="+mn-ea"/>
              </a:rPr>
              <a:t>보통</a:t>
            </a:r>
            <a:r>
              <a:rPr sz="2800" dirty="0">
                <a:latin typeface="+mn-ea"/>
              </a:rPr>
              <a:t> 5년 </a:t>
            </a:r>
            <a:r>
              <a:rPr sz="2800" dirty="0" err="1">
                <a:latin typeface="+mn-ea"/>
              </a:rPr>
              <a:t>단위</a:t>
            </a:r>
            <a:r>
              <a:rPr sz="2800" dirty="0">
                <a:latin typeface="+mn-ea"/>
              </a:rPr>
              <a:t>)</a:t>
            </a:r>
          </a:p>
          <a:p>
            <a:r>
              <a:rPr sz="2800" dirty="0" err="1">
                <a:latin typeface="+mn-ea"/>
              </a:rPr>
              <a:t>최근</a:t>
            </a:r>
            <a:r>
              <a:rPr sz="2800" dirty="0">
                <a:latin typeface="+mn-ea"/>
              </a:rPr>
              <a:t> </a:t>
            </a:r>
            <a:r>
              <a:rPr sz="2800" dirty="0" err="1">
                <a:latin typeface="+mn-ea"/>
              </a:rPr>
              <a:t>사업</a:t>
            </a:r>
            <a:r>
              <a:rPr sz="2800" dirty="0">
                <a:latin typeface="+mn-ea"/>
              </a:rPr>
              <a:t> </a:t>
            </a:r>
            <a:r>
              <a:rPr sz="2800" dirty="0" err="1">
                <a:latin typeface="+mn-ea"/>
              </a:rPr>
              <a:t>예시</a:t>
            </a:r>
            <a:r>
              <a:rPr sz="2800" dirty="0">
                <a:latin typeface="+mn-ea"/>
              </a:rPr>
              <a:t>: 2023–2027 </a:t>
            </a:r>
            <a:r>
              <a:rPr sz="2800" dirty="0" err="1">
                <a:latin typeface="+mn-ea"/>
              </a:rPr>
              <a:t>또는</a:t>
            </a:r>
            <a:r>
              <a:rPr sz="2800" dirty="0">
                <a:latin typeface="+mn-ea"/>
              </a:rPr>
              <a:t> 2024–2028</a:t>
            </a:r>
          </a:p>
          <a:p>
            <a:r>
              <a:rPr sz="2800" dirty="0" err="1">
                <a:latin typeface="+mn-ea"/>
              </a:rPr>
              <a:t>세부</a:t>
            </a:r>
            <a:r>
              <a:rPr sz="2800" dirty="0">
                <a:latin typeface="+mn-ea"/>
              </a:rPr>
              <a:t> </a:t>
            </a:r>
            <a:r>
              <a:rPr sz="2800" dirty="0" err="1">
                <a:latin typeface="+mn-ea"/>
              </a:rPr>
              <a:t>과제는</a:t>
            </a:r>
            <a:r>
              <a:rPr sz="2800" dirty="0">
                <a:latin typeface="+mn-ea"/>
              </a:rPr>
              <a:t> 3–5년 </a:t>
            </a:r>
            <a:r>
              <a:rPr sz="2800" dirty="0" err="1">
                <a:latin typeface="+mn-ea"/>
              </a:rPr>
              <a:t>단위</a:t>
            </a:r>
            <a:r>
              <a:rPr sz="2800" dirty="0">
                <a:latin typeface="+mn-ea"/>
              </a:rPr>
              <a:t> </a:t>
            </a:r>
            <a:r>
              <a:rPr sz="2800" dirty="0" err="1">
                <a:latin typeface="+mn-ea"/>
              </a:rPr>
              <a:t>연구과제</a:t>
            </a:r>
            <a:r>
              <a:rPr sz="2800" dirty="0">
                <a:latin typeface="+mn-ea"/>
              </a:rPr>
              <a:t> </a:t>
            </a:r>
            <a:r>
              <a:rPr sz="2800" dirty="0" err="1">
                <a:latin typeface="+mn-ea"/>
              </a:rPr>
              <a:t>형태</a:t>
            </a:r>
            <a:endParaRPr sz="2800" dirty="0">
              <a:latin typeface="+mn-ea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274638"/>
            <a:ext cx="8713264" cy="1143000"/>
          </a:xfrm>
        </p:spPr>
        <p:txBody>
          <a:bodyPr>
            <a:normAutofit fontScale="90000"/>
          </a:bodyPr>
          <a:lstStyle/>
          <a:p>
            <a:r>
              <a:rPr dirty="0" err="1">
                <a:latin typeface="+mj-ea"/>
              </a:rPr>
              <a:t>현재</a:t>
            </a:r>
            <a:r>
              <a:rPr dirty="0">
                <a:latin typeface="+mj-ea"/>
              </a:rPr>
              <a:t> </a:t>
            </a:r>
            <a:r>
              <a:rPr lang="en-US" dirty="0">
                <a:latin typeface="+mj-ea"/>
              </a:rPr>
              <a:t>HPC</a:t>
            </a:r>
            <a:r>
              <a:rPr dirty="0">
                <a:latin typeface="+mj-ea"/>
              </a:rPr>
              <a:t> </a:t>
            </a:r>
            <a:r>
              <a:rPr dirty="0" err="1">
                <a:latin typeface="+mj-ea"/>
              </a:rPr>
              <a:t>활용</a:t>
            </a:r>
            <a:r>
              <a:rPr dirty="0">
                <a:latin typeface="+mj-ea"/>
              </a:rPr>
              <a:t> </a:t>
            </a:r>
            <a:r>
              <a:rPr lang="ko-KR" altLang="en-US" dirty="0">
                <a:latin typeface="+mj-ea"/>
              </a:rPr>
              <a:t>고도화</a:t>
            </a:r>
            <a:r>
              <a:rPr dirty="0">
                <a:latin typeface="+mj-ea"/>
              </a:rPr>
              <a:t> </a:t>
            </a:r>
            <a:r>
              <a:rPr dirty="0" err="1">
                <a:latin typeface="+mj-ea"/>
              </a:rPr>
              <a:t>사업</a:t>
            </a:r>
            <a:r>
              <a:rPr dirty="0">
                <a:latin typeface="+mj-ea"/>
              </a:rPr>
              <a:t> </a:t>
            </a:r>
            <a:r>
              <a:rPr dirty="0" err="1">
                <a:latin typeface="+mj-ea"/>
              </a:rPr>
              <a:t>지원</a:t>
            </a:r>
            <a:r>
              <a:rPr dirty="0">
                <a:latin typeface="+mj-ea"/>
              </a:rPr>
              <a:t> </a:t>
            </a:r>
            <a:r>
              <a:rPr dirty="0" err="1">
                <a:latin typeface="+mj-ea"/>
              </a:rPr>
              <a:t>분야</a:t>
            </a:r>
            <a:endParaRPr dirty="0">
              <a:latin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560866" cy="4525963"/>
          </a:xfrm>
        </p:spPr>
        <p:txBody>
          <a:bodyPr>
            <a:normAutofit lnSpcReduction="10000"/>
          </a:bodyPr>
          <a:lstStyle/>
          <a:p>
            <a:r>
              <a:rPr dirty="0">
                <a:latin typeface="+mn-ea"/>
              </a:rPr>
              <a:t>AI / </a:t>
            </a:r>
            <a:r>
              <a:rPr dirty="0" err="1">
                <a:latin typeface="+mn-ea"/>
              </a:rPr>
              <a:t>데이터</a:t>
            </a:r>
            <a:r>
              <a:rPr dirty="0">
                <a:latin typeface="+mn-ea"/>
              </a:rPr>
              <a:t> </a:t>
            </a:r>
            <a:r>
              <a:rPr dirty="0" err="1">
                <a:latin typeface="+mn-ea"/>
              </a:rPr>
              <a:t>과학</a:t>
            </a:r>
            <a:endParaRPr dirty="0">
              <a:latin typeface="+mn-ea"/>
            </a:endParaRPr>
          </a:p>
          <a:p>
            <a:r>
              <a:rPr dirty="0" err="1">
                <a:latin typeface="+mn-ea"/>
              </a:rPr>
              <a:t>바이오</a:t>
            </a:r>
            <a:r>
              <a:rPr dirty="0">
                <a:latin typeface="+mn-ea"/>
              </a:rPr>
              <a:t> / </a:t>
            </a:r>
            <a:r>
              <a:rPr dirty="0" err="1">
                <a:latin typeface="+mn-ea"/>
              </a:rPr>
              <a:t>의료</a:t>
            </a:r>
            <a:endParaRPr dirty="0">
              <a:latin typeface="+mn-ea"/>
            </a:endParaRPr>
          </a:p>
          <a:p>
            <a:r>
              <a:rPr dirty="0" err="1">
                <a:latin typeface="+mn-ea"/>
              </a:rPr>
              <a:t>기상</a:t>
            </a:r>
            <a:r>
              <a:rPr dirty="0">
                <a:latin typeface="+mn-ea"/>
              </a:rPr>
              <a:t> / </a:t>
            </a:r>
            <a:r>
              <a:rPr dirty="0" err="1">
                <a:latin typeface="+mn-ea"/>
              </a:rPr>
              <a:t>기후</a:t>
            </a:r>
            <a:endParaRPr dirty="0">
              <a:latin typeface="+mn-ea"/>
            </a:endParaRPr>
          </a:p>
          <a:p>
            <a:r>
              <a:rPr dirty="0" err="1">
                <a:latin typeface="+mn-ea"/>
              </a:rPr>
              <a:t>재료</a:t>
            </a:r>
            <a:r>
              <a:rPr dirty="0">
                <a:latin typeface="+mn-ea"/>
              </a:rPr>
              <a:t> / </a:t>
            </a:r>
            <a:r>
              <a:rPr dirty="0" err="1">
                <a:latin typeface="+mn-ea"/>
              </a:rPr>
              <a:t>화학</a:t>
            </a:r>
            <a:endParaRPr dirty="0">
              <a:latin typeface="+mn-ea"/>
            </a:endParaRPr>
          </a:p>
          <a:p>
            <a:r>
              <a:rPr dirty="0" err="1">
                <a:latin typeface="+mn-ea"/>
              </a:rPr>
              <a:t>산업</a:t>
            </a:r>
            <a:r>
              <a:rPr dirty="0">
                <a:latin typeface="+mn-ea"/>
              </a:rPr>
              <a:t> </a:t>
            </a:r>
            <a:r>
              <a:rPr dirty="0" err="1">
                <a:latin typeface="+mn-ea"/>
              </a:rPr>
              <a:t>시뮬레이션</a:t>
            </a:r>
            <a:endParaRPr dirty="0">
              <a:latin typeface="+mn-ea"/>
            </a:endParaRPr>
          </a:p>
          <a:p>
            <a:endParaRPr dirty="0">
              <a:latin typeface="+mn-ea"/>
            </a:endParaRPr>
          </a:p>
          <a:p>
            <a:pPr marL="0" indent="0">
              <a:buNone/>
            </a:pPr>
            <a:r>
              <a:rPr lang="ko-KR" altLang="en-US" dirty="0">
                <a:solidFill>
                  <a:srgbClr val="FF0000"/>
                </a:solidFill>
                <a:latin typeface="+mn-ea"/>
              </a:rPr>
              <a:t>  </a:t>
            </a:r>
            <a:r>
              <a:rPr lang="ko-KR" altLang="en-US" sz="3000" dirty="0" err="1">
                <a:solidFill>
                  <a:srgbClr val="FF0000"/>
                </a:solidFill>
                <a:latin typeface="+mn-ea"/>
              </a:rPr>
              <a:t>핵∙입자물리</a:t>
            </a:r>
            <a:r>
              <a:rPr sz="3000" dirty="0">
                <a:solidFill>
                  <a:srgbClr val="FF0000"/>
                </a:solidFill>
                <a:latin typeface="+mn-ea"/>
              </a:rPr>
              <a:t> </a:t>
            </a:r>
            <a:r>
              <a:rPr sz="3000" dirty="0" err="1">
                <a:solidFill>
                  <a:srgbClr val="FF0000"/>
                </a:solidFill>
                <a:latin typeface="+mn-ea"/>
              </a:rPr>
              <a:t>분야는</a:t>
            </a:r>
            <a:r>
              <a:rPr sz="3000" dirty="0">
                <a:solidFill>
                  <a:srgbClr val="FF0000"/>
                </a:solidFill>
                <a:latin typeface="+mn-ea"/>
              </a:rPr>
              <a:t> </a:t>
            </a:r>
            <a:r>
              <a:rPr sz="3000" dirty="0" err="1">
                <a:solidFill>
                  <a:srgbClr val="FF0000"/>
                </a:solidFill>
                <a:latin typeface="+mn-ea"/>
              </a:rPr>
              <a:t>정책적으</a:t>
            </a:r>
            <a:r>
              <a:rPr lang="ko-KR" altLang="en-US" sz="3000" dirty="0">
                <a:solidFill>
                  <a:srgbClr val="FF0000"/>
                </a:solidFill>
                <a:latin typeface="+mn-ea"/>
              </a:rPr>
              <a:t>로</a:t>
            </a:r>
            <a:r>
              <a:rPr sz="3000" dirty="0">
                <a:solidFill>
                  <a:srgbClr val="FF0000"/>
                </a:solidFill>
                <a:latin typeface="+mn-ea"/>
              </a:rPr>
              <a:t> </a:t>
            </a:r>
            <a:r>
              <a:rPr sz="3000" dirty="0" err="1">
                <a:solidFill>
                  <a:srgbClr val="FF0000"/>
                </a:solidFill>
                <a:latin typeface="+mn-ea"/>
              </a:rPr>
              <a:t>포함되</a:t>
            </a:r>
            <a:r>
              <a:rPr lang="ko-KR" altLang="en-US" sz="3000" dirty="0">
                <a:solidFill>
                  <a:srgbClr val="FF0000"/>
                </a:solidFill>
                <a:latin typeface="+mn-ea"/>
              </a:rPr>
              <a:t>고 </a:t>
            </a:r>
            <a:r>
              <a:rPr lang="ko-KR" altLang="en-US" sz="3000" dirty="0" err="1">
                <a:solidFill>
                  <a:srgbClr val="FF0000"/>
                </a:solidFill>
                <a:latin typeface="+mn-ea"/>
              </a:rPr>
              <a:t>있</a:t>
            </a:r>
            <a:r>
              <a:rPr sz="3000" dirty="0">
                <a:solidFill>
                  <a:srgbClr val="FF0000"/>
                </a:solidFill>
                <a:latin typeface="+mn-ea"/>
              </a:rPr>
              <a:t>지 </a:t>
            </a:r>
            <a:r>
              <a:rPr sz="3000" dirty="0" err="1">
                <a:solidFill>
                  <a:srgbClr val="FF0000"/>
                </a:solidFill>
                <a:latin typeface="+mn-ea"/>
              </a:rPr>
              <a:t>않음</a:t>
            </a:r>
            <a:endParaRPr lang="en-US" sz="3000" dirty="0">
              <a:solidFill>
                <a:srgbClr val="FF0000"/>
              </a:solidFill>
              <a:latin typeface="+mn-ea"/>
            </a:endParaRPr>
          </a:p>
          <a:p>
            <a:pPr marL="0" indent="0">
              <a:buNone/>
            </a:pPr>
            <a:endParaRPr dirty="0">
              <a:solidFill>
                <a:srgbClr val="FF0000"/>
              </a:solidFill>
              <a:latin typeface="+mn-ea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0851705-619A-43EA-AEA5-C5C9C1F2B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dirty="0"/>
              <a:t>양자컴퓨터는 어디에 쓰니</a:t>
            </a:r>
            <a:r>
              <a:rPr lang="en-US" altLang="ko-KR" dirty="0"/>
              <a:t>?</a:t>
            </a:r>
            <a:endParaRPr lang="ko-KR" altLang="en-US" dirty="0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B80ECCAE-13EC-4FFD-92A0-FF1DB20483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634" y="1549684"/>
            <a:ext cx="7183811" cy="40780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FA2BC2-A792-4FAA-B4CF-37C2DE2444AE}"/>
              </a:ext>
            </a:extLst>
          </p:cNvPr>
          <p:cNvSpPr txBox="1"/>
          <p:nvPr/>
        </p:nvSpPr>
        <p:spPr>
          <a:xfrm>
            <a:off x="3911601" y="5718992"/>
            <a:ext cx="438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 </a:t>
            </a:r>
            <a:r>
              <a:rPr lang="ko-KR" altLang="en-US" sz="1200" dirty="0">
                <a:highlight>
                  <a:srgbClr val="FFFF00"/>
                </a:highlight>
              </a:rPr>
              <a:t>류정희 센터장 </a:t>
            </a:r>
            <a:r>
              <a:rPr lang="en-US" altLang="ko-KR" sz="1200" dirty="0">
                <a:highlight>
                  <a:srgbClr val="FFFF00"/>
                </a:highlight>
              </a:rPr>
              <a:t>(“</a:t>
            </a:r>
            <a:r>
              <a:rPr lang="ko-KR" altLang="en-US" sz="1200" dirty="0">
                <a:highlight>
                  <a:srgbClr val="FFFF00"/>
                </a:highlight>
              </a:rPr>
              <a:t>양자컴퓨터는 어디에 쓰니</a:t>
            </a:r>
            <a:r>
              <a:rPr lang="en-US" altLang="ko-KR" sz="1200" dirty="0">
                <a:highlight>
                  <a:srgbClr val="FFFF00"/>
                </a:highlight>
              </a:rPr>
              <a:t>?”, 2026.4.27)</a:t>
            </a:r>
            <a:endParaRPr lang="ko-KR" altLang="en-US" dirty="0">
              <a:highlight>
                <a:srgbClr val="FFFF00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BD11F2-31F5-4177-A5D9-2EC1B709D389}"/>
              </a:ext>
            </a:extLst>
          </p:cNvPr>
          <p:cNvSpPr txBox="1"/>
          <p:nvPr/>
        </p:nvSpPr>
        <p:spPr>
          <a:xfrm>
            <a:off x="387350" y="6211669"/>
            <a:ext cx="89979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Symbol" panose="05050102010706020507" pitchFamily="18" charset="2"/>
              <a:buChar char="Þ"/>
            </a:pPr>
            <a:r>
              <a:rPr lang="ko-KR" altLang="en-US" sz="2800" dirty="0">
                <a:solidFill>
                  <a:srgbClr val="FF0000"/>
                </a:solidFill>
                <a:latin typeface="+mn-ea"/>
              </a:rPr>
              <a:t> </a:t>
            </a:r>
            <a:r>
              <a:rPr lang="en-US" altLang="ko-KR" sz="2800" dirty="0">
                <a:solidFill>
                  <a:srgbClr val="FF0000"/>
                </a:solidFill>
                <a:latin typeface="+mn-ea"/>
              </a:rPr>
              <a:t>HPC/QC </a:t>
            </a:r>
            <a:r>
              <a:rPr lang="ko-KR" altLang="en-US" sz="2800" dirty="0">
                <a:solidFill>
                  <a:srgbClr val="FF0000"/>
                </a:solidFill>
                <a:latin typeface="+mn-ea"/>
              </a:rPr>
              <a:t>정책에 </a:t>
            </a:r>
            <a:r>
              <a:rPr lang="ko-KR" altLang="en-US" sz="2800" dirty="0" err="1">
                <a:solidFill>
                  <a:srgbClr val="FF0000"/>
                </a:solidFill>
                <a:latin typeface="+mn-ea"/>
              </a:rPr>
              <a:t>핵∙입자물리</a:t>
            </a:r>
            <a:r>
              <a:rPr lang="ko-KR" altLang="en-US" sz="2800" dirty="0">
                <a:solidFill>
                  <a:srgbClr val="FF0000"/>
                </a:solidFill>
                <a:latin typeface="+mn-ea"/>
              </a:rPr>
              <a:t> 분야 포함 필요</a:t>
            </a:r>
          </a:p>
        </p:txBody>
      </p:sp>
    </p:spTree>
    <p:extLst>
      <p:ext uri="{BB962C8B-B14F-4D97-AF65-F5344CB8AC3E}">
        <p14:creationId xmlns:p14="http://schemas.microsoft.com/office/powerpoint/2010/main" val="11050669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AA5A95E4-35DB-4B13-9212-170C8249A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274638"/>
            <a:ext cx="8693150" cy="1143000"/>
          </a:xfrm>
        </p:spPr>
        <p:txBody>
          <a:bodyPr>
            <a:normAutofit fontScale="90000"/>
          </a:bodyPr>
          <a:lstStyle/>
          <a:p>
            <a:r>
              <a:rPr lang="ko-KR" altLang="en-US" dirty="0" err="1"/>
              <a:t>핵</a:t>
            </a:r>
            <a:r>
              <a:rPr lang="ko-KR" altLang="en-US" dirty="0" err="1">
                <a:latin typeface="맑은 고딕" panose="020B0503020000020004" pitchFamily="50" charset="-127"/>
                <a:ea typeface="맑은 고딕" panose="020B0503020000020004" pitchFamily="50" charset="-127"/>
              </a:rPr>
              <a:t>∙</a:t>
            </a:r>
            <a:r>
              <a:rPr lang="ko-KR" altLang="en-US" dirty="0" err="1"/>
              <a:t>입자물리</a:t>
            </a:r>
            <a:r>
              <a:rPr lang="ko-KR" altLang="en-US" dirty="0"/>
              <a:t> </a:t>
            </a:r>
            <a:r>
              <a:rPr lang="en-US" altLang="ko-KR" dirty="0"/>
              <a:t>HPC/AI/QC Task Force </a:t>
            </a:r>
            <a:r>
              <a:rPr lang="ko-KR" altLang="en-US" dirty="0"/>
              <a:t>구성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D1B30D92-0A8D-4C2B-BA02-C38A4B420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470900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US" altLang="ko-KR" sz="2400" dirty="0">
              <a:latin typeface="+mn-ea"/>
            </a:endParaRPr>
          </a:p>
          <a:p>
            <a:r>
              <a:rPr lang="en-US" altLang="ko-KR" sz="2400" dirty="0">
                <a:latin typeface="+mn-ea"/>
              </a:rPr>
              <a:t>2026. 3. 13. “</a:t>
            </a:r>
            <a:r>
              <a:rPr lang="ko-KR" altLang="en-US" sz="2400" dirty="0">
                <a:latin typeface="+mn-ea"/>
              </a:rPr>
              <a:t>한국 핵물리 장래계획 </a:t>
            </a:r>
            <a:r>
              <a:rPr lang="en-US" altLang="ko-KR" sz="2400" dirty="0">
                <a:latin typeface="+mn-ea"/>
              </a:rPr>
              <a:t>10</a:t>
            </a:r>
            <a:r>
              <a:rPr lang="ko-KR" altLang="en-US" sz="2400" dirty="0">
                <a:latin typeface="+mn-ea"/>
              </a:rPr>
              <a:t>년</a:t>
            </a:r>
            <a:r>
              <a:rPr lang="en-US" altLang="ko-KR" sz="2400" dirty="0">
                <a:latin typeface="+mn-ea"/>
              </a:rPr>
              <a:t>”</a:t>
            </a:r>
            <a:r>
              <a:rPr lang="ko-KR" altLang="en-US" sz="2400" dirty="0">
                <a:latin typeface="+mn-ea"/>
              </a:rPr>
              <a:t> </a:t>
            </a:r>
            <a:r>
              <a:rPr lang="ko-KR" altLang="en-US" sz="2400" dirty="0" err="1">
                <a:latin typeface="+mn-ea"/>
              </a:rPr>
              <a:t>타운홀</a:t>
            </a:r>
            <a:r>
              <a:rPr lang="ko-KR" altLang="en-US" sz="2400" dirty="0">
                <a:latin typeface="+mn-ea"/>
              </a:rPr>
              <a:t> 미팅</a:t>
            </a:r>
            <a:r>
              <a:rPr lang="en-US" altLang="ko-KR" sz="2400" dirty="0">
                <a:latin typeface="+mn-ea"/>
              </a:rPr>
              <a:t>(IBS)”</a:t>
            </a:r>
            <a:r>
              <a:rPr lang="ko-KR" altLang="en-US" sz="2400" dirty="0">
                <a:latin typeface="+mn-ea"/>
              </a:rPr>
              <a:t>에서 제안</a:t>
            </a:r>
            <a:endParaRPr lang="en-US" altLang="ko-KR" sz="2400" dirty="0">
              <a:latin typeface="+mn-ea"/>
            </a:endParaRPr>
          </a:p>
          <a:p>
            <a:endParaRPr lang="en-US" altLang="ko-KR" sz="2400" dirty="0">
              <a:latin typeface="+mn-ea"/>
            </a:endParaRPr>
          </a:p>
          <a:p>
            <a:r>
              <a:rPr lang="en-US" altLang="ko-KR" sz="2400" dirty="0">
                <a:latin typeface="+mn-ea"/>
              </a:rPr>
              <a:t>Contact Person: </a:t>
            </a:r>
            <a:r>
              <a:rPr lang="ko-KR" altLang="en-US" sz="2400" dirty="0" err="1">
                <a:latin typeface="+mn-ea"/>
              </a:rPr>
              <a:t>이종완</a:t>
            </a:r>
            <a:r>
              <a:rPr lang="ko-KR" altLang="en-US" sz="2400" dirty="0">
                <a:latin typeface="+mn-ea"/>
              </a:rPr>
              <a:t> 박사 </a:t>
            </a:r>
            <a:r>
              <a:rPr lang="en-US" altLang="ko-KR" sz="2400" dirty="0">
                <a:latin typeface="+mn-ea"/>
              </a:rPr>
              <a:t>(IBS)</a:t>
            </a:r>
          </a:p>
          <a:p>
            <a:endParaRPr lang="en-US" altLang="ko-KR" sz="2400" dirty="0">
              <a:latin typeface="+mn-ea"/>
            </a:endParaRPr>
          </a:p>
          <a:p>
            <a:r>
              <a:rPr lang="ko-KR" altLang="en-US" sz="2400" dirty="0">
                <a:latin typeface="+mn-ea"/>
              </a:rPr>
              <a:t>목적</a:t>
            </a:r>
            <a:r>
              <a:rPr lang="en-US" altLang="ko-KR" sz="2400" dirty="0">
                <a:latin typeface="+mn-ea"/>
              </a:rPr>
              <a:t>: </a:t>
            </a:r>
            <a:r>
              <a:rPr lang="ko-KR" altLang="en-US" sz="2400" dirty="0">
                <a:latin typeface="+mn-ea"/>
              </a:rPr>
              <a:t>핵 및 입자물리학 분야 </a:t>
            </a:r>
            <a:r>
              <a:rPr lang="en-US" altLang="ko-KR" sz="2400" dirty="0">
                <a:latin typeface="+mn-ea"/>
              </a:rPr>
              <a:t>KISTI 6</a:t>
            </a:r>
            <a:r>
              <a:rPr lang="ko-KR" altLang="en-US" sz="2400" dirty="0">
                <a:latin typeface="+mn-ea"/>
              </a:rPr>
              <a:t>호기 및</a:t>
            </a:r>
            <a:r>
              <a:rPr lang="en-US" altLang="ko-KR" sz="2400" dirty="0">
                <a:latin typeface="+mn-ea"/>
              </a:rPr>
              <a:t> </a:t>
            </a:r>
            <a:r>
              <a:rPr lang="ko-KR" altLang="en-US" sz="2400" dirty="0">
                <a:latin typeface="+mn-ea"/>
              </a:rPr>
              <a:t>양자컴퓨팅</a:t>
            </a:r>
            <a:r>
              <a:rPr lang="en-US" altLang="ko-KR" sz="2400" dirty="0">
                <a:latin typeface="+mn-ea"/>
              </a:rPr>
              <a:t>(</a:t>
            </a:r>
            <a:r>
              <a:rPr lang="en-US" altLang="ko-KR" sz="2400" dirty="0" err="1">
                <a:latin typeface="+mn-ea"/>
              </a:rPr>
              <a:t>IonQ</a:t>
            </a:r>
            <a:r>
              <a:rPr lang="en-US" altLang="ko-KR" sz="2400" dirty="0">
                <a:latin typeface="+mn-ea"/>
              </a:rPr>
              <a:t>)   </a:t>
            </a:r>
          </a:p>
          <a:p>
            <a:pPr marL="0" indent="0">
              <a:buNone/>
            </a:pPr>
            <a:r>
              <a:rPr lang="en-US" altLang="ko-KR" sz="2400" dirty="0">
                <a:latin typeface="+mn-ea"/>
              </a:rPr>
              <a:t>           </a:t>
            </a:r>
            <a:r>
              <a:rPr lang="ko-KR" altLang="en-US" sz="2400" dirty="0">
                <a:latin typeface="+mn-ea"/>
              </a:rPr>
              <a:t>활용연구 및 연구 정책 제안</a:t>
            </a:r>
            <a:endParaRPr lang="en-US" altLang="ko-KR" sz="2400" dirty="0">
              <a:latin typeface="+mn-ea"/>
            </a:endParaRPr>
          </a:p>
          <a:p>
            <a:endParaRPr lang="en-US" altLang="ko-KR" sz="2400" dirty="0">
              <a:latin typeface="+mn-ea"/>
            </a:endParaRPr>
          </a:p>
          <a:p>
            <a:r>
              <a:rPr lang="ko-KR" altLang="en-US" sz="2400" dirty="0">
                <a:latin typeface="+mn-ea"/>
              </a:rPr>
              <a:t>성격</a:t>
            </a:r>
            <a:r>
              <a:rPr lang="en-US" altLang="ko-KR" sz="2400" dirty="0">
                <a:latin typeface="+mn-ea"/>
              </a:rPr>
              <a:t>: 26</a:t>
            </a:r>
            <a:r>
              <a:rPr lang="ko-KR" altLang="en-US" sz="2400" dirty="0">
                <a:latin typeface="+mn-ea"/>
              </a:rPr>
              <a:t>년 말 도입예정인 </a:t>
            </a:r>
            <a:r>
              <a:rPr lang="en-US" altLang="ko-KR" sz="2400" dirty="0">
                <a:latin typeface="+mn-ea"/>
              </a:rPr>
              <a:t>KISTI 6</a:t>
            </a:r>
            <a:r>
              <a:rPr lang="ko-KR" altLang="en-US" sz="2400" dirty="0">
                <a:latin typeface="+mn-ea"/>
              </a:rPr>
              <a:t>호기 및 양자컴퓨팅 활용연구                  </a:t>
            </a:r>
            <a:endParaRPr lang="en-US" altLang="ko-KR" sz="2400" dirty="0">
              <a:latin typeface="+mn-ea"/>
            </a:endParaRPr>
          </a:p>
          <a:p>
            <a:pPr marL="0" indent="0">
              <a:buNone/>
            </a:pPr>
            <a:r>
              <a:rPr lang="ko-KR" altLang="en-US" sz="2400" dirty="0">
                <a:latin typeface="+mn-ea"/>
              </a:rPr>
              <a:t>           제안을 위한 한시적인 전담 조직</a:t>
            </a:r>
            <a:endParaRPr lang="en-US" altLang="ko-KR" sz="2400" dirty="0">
              <a:latin typeface="+mn-ea"/>
            </a:endParaRPr>
          </a:p>
          <a:p>
            <a:endParaRPr lang="en-US" altLang="ko-KR" sz="2400" dirty="0">
              <a:latin typeface="+mn-ea"/>
            </a:endParaRPr>
          </a:p>
          <a:p>
            <a:r>
              <a:rPr lang="ko-KR" altLang="en-US" sz="2400" dirty="0">
                <a:latin typeface="+mn-ea"/>
              </a:rPr>
              <a:t>조직구성</a:t>
            </a:r>
            <a:r>
              <a:rPr lang="en-US" altLang="ko-KR" sz="2400" dirty="0">
                <a:latin typeface="+mn-ea"/>
              </a:rPr>
              <a:t>: KISTI 6</a:t>
            </a:r>
            <a:r>
              <a:rPr lang="ko-KR" altLang="en-US" sz="2400" dirty="0">
                <a:latin typeface="+mn-ea"/>
              </a:rPr>
              <a:t>호기 및 양자컴퓨팅 활용 가능성이 높은 연구자</a:t>
            </a:r>
            <a:endParaRPr lang="en-US" altLang="ko-KR" sz="2400" dirty="0">
              <a:latin typeface="+mn-ea"/>
            </a:endParaRPr>
          </a:p>
          <a:p>
            <a:pPr marL="0" indent="0">
              <a:buNone/>
            </a:pPr>
            <a:endParaRPr lang="en-US" altLang="ko-KR" sz="2400" dirty="0">
              <a:solidFill>
                <a:srgbClr val="FF0000"/>
              </a:solidFill>
              <a:latin typeface="+mn-ea"/>
            </a:endParaRPr>
          </a:p>
          <a:p>
            <a:pPr marL="0" indent="0">
              <a:buNone/>
            </a:pP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6509098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BD7925A-A412-4721-AF9A-4AC102806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ko-KR" dirty="0"/>
              <a:t>2026</a:t>
            </a:r>
            <a:r>
              <a:rPr lang="ko-KR" altLang="en-US" dirty="0"/>
              <a:t>년</a:t>
            </a:r>
            <a:r>
              <a:rPr lang="en-US" altLang="ko-KR" dirty="0"/>
              <a:t> </a:t>
            </a:r>
            <a:r>
              <a:rPr lang="ko-KR" altLang="en-US" dirty="0" err="1"/>
              <a:t>한국초고성능컴퓨팅포럼</a:t>
            </a:r>
            <a:r>
              <a:rPr lang="en-US" altLang="ko-KR" dirty="0"/>
              <a:t>*</a:t>
            </a:r>
            <a:br>
              <a:rPr lang="en-US" altLang="ko-KR" dirty="0"/>
            </a:br>
            <a:r>
              <a:rPr lang="en-US" altLang="ko-KR" sz="3100" dirty="0"/>
              <a:t>(</a:t>
            </a:r>
            <a:r>
              <a:rPr lang="ko-KR" altLang="en-US" sz="3100" dirty="0"/>
              <a:t>서울 </a:t>
            </a:r>
            <a:r>
              <a:rPr lang="en-US" altLang="ko-KR" sz="3100" dirty="0"/>
              <a:t>LW</a:t>
            </a:r>
            <a:r>
              <a:rPr lang="ko-KR" altLang="en-US" sz="3100" dirty="0"/>
              <a:t>컨벤션</a:t>
            </a:r>
            <a:r>
              <a:rPr lang="en-US" altLang="ko-KR" sz="3100" dirty="0"/>
              <a:t>, 26.5.29 (</a:t>
            </a:r>
            <a:r>
              <a:rPr lang="ko-KR" altLang="en-US" sz="3100" dirty="0"/>
              <a:t>금</a:t>
            </a:r>
            <a:r>
              <a:rPr lang="en-US" altLang="ko-KR" sz="3100" dirty="0"/>
              <a:t>)</a:t>
            </a:r>
            <a:r>
              <a:rPr lang="ko-KR" altLang="en-US" sz="3100" dirty="0"/>
              <a:t> </a:t>
            </a:r>
            <a:r>
              <a:rPr lang="en-US" altLang="ko-KR" sz="3100" dirty="0"/>
              <a:t>13:30~18:00) </a:t>
            </a:r>
            <a:endParaRPr lang="ko-KR" altLang="en-US" dirty="0"/>
          </a:p>
        </p:txBody>
      </p:sp>
      <p:pic>
        <p:nvPicPr>
          <p:cNvPr id="5" name="내용 개체 틀 4">
            <a:extLst>
              <a:ext uri="{FF2B5EF4-FFF2-40B4-BE49-F238E27FC236}">
                <a16:creationId xmlns:a16="http://schemas.microsoft.com/office/drawing/2014/main" id="{BA87B7E2-EEB9-4DF6-98BB-A5E38B7E81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6873" y="1663700"/>
            <a:ext cx="3199654" cy="4525963"/>
          </a:xfr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BCD2CDE4-70F5-434F-BF22-F2EAE16ECE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69" y="1663700"/>
            <a:ext cx="3590805" cy="4356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3BFE416-3731-4E1E-97C7-767BF54D7C13}"/>
              </a:ext>
            </a:extLst>
          </p:cNvPr>
          <p:cNvSpPr txBox="1"/>
          <p:nvPr/>
        </p:nvSpPr>
        <p:spPr>
          <a:xfrm>
            <a:off x="1841500" y="6324600"/>
            <a:ext cx="538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*2026</a:t>
            </a:r>
            <a:r>
              <a:rPr lang="ko-KR" altLang="en-US" dirty="0"/>
              <a:t> </a:t>
            </a:r>
            <a:r>
              <a:rPr lang="ko-KR" altLang="en-US" dirty="0" err="1"/>
              <a:t>한국계산과학공학회</a:t>
            </a:r>
            <a:r>
              <a:rPr lang="ko-KR" altLang="en-US" dirty="0"/>
              <a:t> 춘계학술대회와 연계</a:t>
            </a:r>
          </a:p>
        </p:txBody>
      </p:sp>
    </p:spTree>
    <p:extLst>
      <p:ext uri="{BB962C8B-B14F-4D97-AF65-F5344CB8AC3E}">
        <p14:creationId xmlns:p14="http://schemas.microsoft.com/office/powerpoint/2010/main" val="24659421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내용 개체 틀 1">
            <a:extLst>
              <a:ext uri="{FF2B5EF4-FFF2-40B4-BE49-F238E27FC236}">
                <a16:creationId xmlns:a16="http://schemas.microsoft.com/office/drawing/2014/main" id="{D65B9880-B6B4-4D66-AC2B-C210A44FE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ko-KR" sz="2400" dirty="0" err="1"/>
              <a:t>Kyungho</a:t>
            </a:r>
            <a:r>
              <a:rPr lang="en-US" altLang="ko-KR" sz="2400" dirty="0"/>
              <a:t> Kim, Youngman Kim, Young Ho SONG, </a:t>
            </a:r>
            <a:r>
              <a:rPr lang="en-US" altLang="ko-KR" sz="2400" dirty="0" err="1"/>
              <a:t>Ik</a:t>
            </a:r>
            <a:r>
              <a:rPr lang="en-US" altLang="ko-KR" sz="2400" dirty="0"/>
              <a:t> Jae SHIN and </a:t>
            </a:r>
            <a:r>
              <a:rPr lang="en-US" altLang="ko-KR" sz="2400" dirty="0" err="1"/>
              <a:t>Myungkuk</a:t>
            </a:r>
            <a:r>
              <a:rPr lang="en-US" altLang="ko-KR" sz="2400" dirty="0"/>
              <a:t> Kim</a:t>
            </a:r>
          </a:p>
          <a:p>
            <a:pPr marL="0" indent="0">
              <a:buNone/>
            </a:pPr>
            <a:r>
              <a:rPr lang="en-US" altLang="ko-KR" sz="2400" dirty="0"/>
              <a:t> </a:t>
            </a:r>
          </a:p>
          <a:p>
            <a:r>
              <a:rPr lang="en-US" altLang="ko-KR" sz="2400" dirty="0">
                <a:effectLst/>
                <a:ea typeface="함초롬바탕" panose="02030604000101010101" pitchFamily="18" charset="-127"/>
                <a:cs typeface="굴림" panose="020B0600000101010101" pitchFamily="50" charset="-127"/>
              </a:rPr>
              <a:t>This research is supported by the major institutional R&amp;D program, KISTI (K26L1M2C3). This study was also supported by National Supercomputing Center with supercomputing resources including technical support (KSC-2022-CHA-0003, KSC-2023-CHA-0005, KSC-2024-CHA-0001 and KSC-2025-CHA-0004</a:t>
            </a:r>
            <a:r>
              <a:rPr lang="en-US" altLang="ko-KR" sz="2800" dirty="0">
                <a:effectLst/>
                <a:ea typeface="함초롬바탕" panose="02030604000101010101" pitchFamily="18" charset="-127"/>
                <a:cs typeface="굴림" panose="020B0600000101010101" pitchFamily="50" charset="-127"/>
              </a:rPr>
              <a:t>).</a:t>
            </a:r>
            <a:endParaRPr lang="ko-KR" altLang="ko-KR" sz="4000" dirty="0">
              <a:effectLst/>
              <a:ea typeface="굴림" panose="020B0600000101010101" pitchFamily="50" charset="-127"/>
              <a:cs typeface="굴림" panose="020B0600000101010101" pitchFamily="50" charset="-127"/>
            </a:endParaRP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50D1348B-AFB2-4EE8-910A-30C12922C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0A810470-2570-4D39-84A4-18560FBE7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217C01CDF56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맑은 고딕"/>
                <a:ea typeface="+mn-ea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맑은 고딕"/>
              <a:ea typeface="+mn-ea"/>
              <a:cs typeface="+mn-cs"/>
            </a:endParaRPr>
          </a:p>
        </p:txBody>
      </p:sp>
      <p:sp>
        <p:nvSpPr>
          <p:cNvPr id="6" name="제목 5">
            <a:extLst>
              <a:ext uri="{FF2B5EF4-FFF2-40B4-BE49-F238E27FC236}">
                <a16:creationId xmlns:a16="http://schemas.microsoft.com/office/drawing/2014/main" id="{21B14914-07B8-42FE-9F54-72C1CDB3B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Acknowledgement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998044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제목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ko-KR" dirty="0">
                <a:latin typeface="+mj-ea"/>
              </a:rPr>
              <a:t>Thank you.</a:t>
            </a:r>
            <a:endParaRPr lang="ko-KR" altLang="en-US" dirty="0">
              <a:latin typeface="+mj-ea"/>
            </a:endParaRPr>
          </a:p>
        </p:txBody>
      </p:sp>
      <p:sp>
        <p:nvSpPr>
          <p:cNvPr id="6" name="부제목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ko-KR" dirty="0">
                <a:latin typeface="+mn-ea"/>
              </a:rPr>
              <a:t>cho@kisti.re.kr</a:t>
            </a:r>
            <a:endParaRPr lang="ko-KR" altLang="en-US" dirty="0">
              <a:latin typeface="+mn-ea"/>
            </a:endParaRPr>
          </a:p>
        </p:txBody>
      </p:sp>
      <p:sp>
        <p:nvSpPr>
          <p:cNvPr id="2" name="슬라이드 번호 개체 틀 1"/>
          <p:cNvSpPr>
            <a:spLocks noGrp="1"/>
          </p:cNvSpPr>
          <p:nvPr>
            <p:ph type="sldNum" sz="quarter" idx="4294967295"/>
          </p:nvPr>
        </p:nvSpPr>
        <p:spPr>
          <a:xfrm>
            <a:off x="6057900" y="5624514"/>
            <a:ext cx="1600200" cy="273844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42FA14-3C7C-48F7-83ED-24E42A372AD2}" type="slidenum">
              <a:rPr kumimoji="0" lang="ko-KR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맑은 고딕"/>
                <a:ea typeface="맑은 고딕" panose="020B0503020000020004" pitchFamily="50" charset="-127"/>
                <a:cs typeface="+mn-cs"/>
              </a:rPr>
              <a:pPr marL="0" marR="0" lvl="0" indent="0" algn="r" defTabSz="6858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맑은 고딕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06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4_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5_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3428</TotalTime>
  <Words>2047</Words>
  <Application>Microsoft Office PowerPoint</Application>
  <PresentationFormat>화면 슬라이드 쇼(4:3)</PresentationFormat>
  <Paragraphs>525</Paragraphs>
  <Slides>43</Slides>
  <Notes>10</Notes>
  <HiddenSlides>0</HiddenSlides>
  <MMClips>4</MMClips>
  <ScaleCrop>false</ScaleCrop>
  <HeadingPairs>
    <vt:vector size="6" baseType="variant">
      <vt:variant>
        <vt:lpstr>사용한 글꼴</vt:lpstr>
      </vt:variant>
      <vt:variant>
        <vt:i4>12</vt:i4>
      </vt:variant>
      <vt:variant>
        <vt:lpstr>테마</vt:lpstr>
      </vt:variant>
      <vt:variant>
        <vt:i4>5</vt:i4>
      </vt:variant>
      <vt:variant>
        <vt:lpstr>슬라이드 제목</vt:lpstr>
      </vt:variant>
      <vt:variant>
        <vt:i4>43</vt:i4>
      </vt:variant>
    </vt:vector>
  </HeadingPairs>
  <TitlesOfParts>
    <vt:vector size="60" baseType="lpstr">
      <vt:lpstr>Nanum Gothic</vt:lpstr>
      <vt:lpstr>VL PGothic</vt:lpstr>
      <vt:lpstr>맑은 고딕</vt:lpstr>
      <vt:lpstr>Arial</vt:lpstr>
      <vt:lpstr>Calibri</vt:lpstr>
      <vt:lpstr>Cambria Math</vt:lpstr>
      <vt:lpstr>Merriweather Sans</vt:lpstr>
      <vt:lpstr>Segoe UI</vt:lpstr>
      <vt:lpstr>StarSymbol</vt:lpstr>
      <vt:lpstr>Symbol</vt:lpstr>
      <vt:lpstr>Times New Roman</vt:lpstr>
      <vt:lpstr>Wingdings</vt:lpstr>
      <vt:lpstr>Office Theme</vt:lpstr>
      <vt:lpstr>1_Office Theme</vt:lpstr>
      <vt:lpstr>4_Office 테마</vt:lpstr>
      <vt:lpstr>5_Office 테마</vt:lpstr>
      <vt:lpstr>3_Office 테마</vt:lpstr>
      <vt:lpstr>Prospects for RAON  Experiments with KISTI-6 Supercomputer</vt:lpstr>
      <vt:lpstr>Contents</vt:lpstr>
      <vt:lpstr>I. Why large scale computers?</vt:lpstr>
      <vt:lpstr>Fundamental Questions</vt:lpstr>
      <vt:lpstr>Effective Field Theory</vt:lpstr>
      <vt:lpstr>II. KISTI-5 supercomputer</vt:lpstr>
      <vt:lpstr>KISTI-5 supercomputer</vt:lpstr>
      <vt:lpstr>RAON Simulation</vt:lpstr>
      <vt:lpstr>Theory-Simulation-Experiment</vt:lpstr>
      <vt:lpstr>PowerPoint 프레젠테이션</vt:lpstr>
      <vt:lpstr>Conditions of Simulation</vt:lpstr>
      <vt:lpstr>Yield vs. Thickness</vt:lpstr>
      <vt:lpstr>2D Distributions  (U beam, 5mm Be target)</vt:lpstr>
      <vt:lpstr>PowerPoint 프레젠테이션</vt:lpstr>
      <vt:lpstr>Sodium-21 (²¹Na) Reactions</vt:lpstr>
      <vt:lpstr>Theory-Simulation-Experiment</vt:lpstr>
      <vt:lpstr>언론보도</vt:lpstr>
      <vt:lpstr>III. KISTI-6 supercomputer</vt:lpstr>
      <vt:lpstr>PowerPoint 프레젠테이션</vt:lpstr>
      <vt:lpstr>PowerPoint 프레젠테이션</vt:lpstr>
      <vt:lpstr>PowerPoint 프레젠테이션</vt:lpstr>
      <vt:lpstr>KISTI-5 vs. KISTI-6 supercomputers</vt:lpstr>
      <vt:lpstr>KISTI-6 Supercomputer Overview</vt:lpstr>
      <vt:lpstr>GPU Acceleration Advantages</vt:lpstr>
      <vt:lpstr>Future RAON Computational Projects</vt:lpstr>
      <vt:lpstr>1. No core shell model</vt:lpstr>
      <vt:lpstr>Calculation on Nurion</vt:lpstr>
      <vt:lpstr>2. NLEFT</vt:lpstr>
      <vt:lpstr>Code Test From CPU to GPU</vt:lpstr>
      <vt:lpstr>3. Neutron Drip Line</vt:lpstr>
      <vt:lpstr> </vt:lpstr>
      <vt:lpstr>Outlook</vt:lpstr>
      <vt:lpstr>IV. Policy Proposal</vt:lpstr>
      <vt:lpstr>대한민국 슈퍼컴 정책 로드맵</vt:lpstr>
      <vt:lpstr>2단계 HPC 활용 확대 정책(2021-2027)</vt:lpstr>
      <vt:lpstr>사업 개요</vt:lpstr>
      <vt:lpstr>사업 기간</vt:lpstr>
      <vt:lpstr>현재 HPC 활용 고도화 사업 지원 분야</vt:lpstr>
      <vt:lpstr>양자컴퓨터는 어디에 쓰니?</vt:lpstr>
      <vt:lpstr>핵∙입자물리 HPC/AI/QC Task Force 구성</vt:lpstr>
      <vt:lpstr>2026년 한국초고성능컴퓨팅포럼* (서울 LW컨벤션, 26.5.29 (금) 13:30~18:00) </vt:lpstr>
      <vt:lpstr>Acknowledgement</vt:lpstr>
      <vt:lpstr>Thank you.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Advancing RAON Nuclear Physics Experiments with KISTI-6 GPU-Based 600 PF Supercomputing</dc:title>
  <dc:subject/>
  <dc:creator>admin</dc:creator>
  <cp:keywords/>
  <dc:description>generated using python-pptx</dc:description>
  <cp:lastModifiedBy>admin</cp:lastModifiedBy>
  <cp:revision>262</cp:revision>
  <cp:lastPrinted>2025-11-06T07:23:00Z</cp:lastPrinted>
  <dcterms:created xsi:type="dcterms:W3CDTF">2013-01-27T09:14:16Z</dcterms:created>
  <dcterms:modified xsi:type="dcterms:W3CDTF">2026-05-20T08:03:35Z</dcterms:modified>
  <cp:category/>
</cp:coreProperties>
</file>