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5.xml" ContentType="application/inkml+xml"/>
  <Override PartName="/ppt/notesSlides/notesSlide6.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2" r:id="rId2"/>
    <p:sldMasterId id="2147483708" r:id="rId3"/>
    <p:sldMasterId id="2147483720" r:id="rId4"/>
    <p:sldMasterId id="2147483732" r:id="rId5"/>
    <p:sldMasterId id="2147483760" r:id="rId6"/>
    <p:sldMasterId id="2147483772" r:id="rId7"/>
    <p:sldMasterId id="2147483784" r:id="rId8"/>
  </p:sldMasterIdLst>
  <p:notesMasterIdLst>
    <p:notesMasterId r:id="rId86"/>
  </p:notesMasterIdLst>
  <p:sldIdLst>
    <p:sldId id="509" r:id="rId9"/>
    <p:sldId id="1101" r:id="rId10"/>
    <p:sldId id="1120" r:id="rId11"/>
    <p:sldId id="1123" r:id="rId12"/>
    <p:sldId id="1124" r:id="rId13"/>
    <p:sldId id="1130" r:id="rId14"/>
    <p:sldId id="1115" r:id="rId15"/>
    <p:sldId id="1131" r:id="rId16"/>
    <p:sldId id="349" r:id="rId17"/>
    <p:sldId id="1132" r:id="rId18"/>
    <p:sldId id="1116" r:id="rId19"/>
    <p:sldId id="1113" r:id="rId20"/>
    <p:sldId id="1114" r:id="rId21"/>
    <p:sldId id="1108" r:id="rId22"/>
    <p:sldId id="1103" r:id="rId23"/>
    <p:sldId id="1102" r:id="rId24"/>
    <p:sldId id="1106" r:id="rId25"/>
    <p:sldId id="1104" r:id="rId26"/>
    <p:sldId id="1105" r:id="rId27"/>
    <p:sldId id="1109" r:id="rId28"/>
    <p:sldId id="1110" r:id="rId29"/>
    <p:sldId id="1060" r:id="rId30"/>
    <p:sldId id="967" r:id="rId31"/>
    <p:sldId id="374" r:id="rId32"/>
    <p:sldId id="1071" r:id="rId33"/>
    <p:sldId id="988" r:id="rId34"/>
    <p:sldId id="1084" r:id="rId35"/>
    <p:sldId id="989" r:id="rId36"/>
    <p:sldId id="425" r:id="rId37"/>
    <p:sldId id="263" r:id="rId38"/>
    <p:sldId id="1118" r:id="rId39"/>
    <p:sldId id="496" r:id="rId40"/>
    <p:sldId id="504" r:id="rId41"/>
    <p:sldId id="261" r:id="rId42"/>
    <p:sldId id="1119" r:id="rId43"/>
    <p:sldId id="273" r:id="rId44"/>
    <p:sldId id="1125" r:id="rId45"/>
    <p:sldId id="265" r:id="rId46"/>
    <p:sldId id="1127" r:id="rId47"/>
    <p:sldId id="1128" r:id="rId48"/>
    <p:sldId id="1112" r:id="rId49"/>
    <p:sldId id="1121" r:id="rId50"/>
    <p:sldId id="1122" r:id="rId51"/>
    <p:sldId id="1126" r:id="rId52"/>
    <p:sldId id="1117" r:id="rId53"/>
    <p:sldId id="1129" r:id="rId54"/>
    <p:sldId id="523" r:id="rId55"/>
    <p:sldId id="510" r:id="rId56"/>
    <p:sldId id="512" r:id="rId57"/>
    <p:sldId id="522" r:id="rId58"/>
    <p:sldId id="1085" r:id="rId59"/>
    <p:sldId id="1082" r:id="rId60"/>
    <p:sldId id="530" r:id="rId61"/>
    <p:sldId id="528" r:id="rId62"/>
    <p:sldId id="1093" r:id="rId63"/>
    <p:sldId id="1099" r:id="rId64"/>
    <p:sldId id="1095" r:id="rId65"/>
    <p:sldId id="1094" r:id="rId66"/>
    <p:sldId id="1086" r:id="rId67"/>
    <p:sldId id="1072" r:id="rId68"/>
    <p:sldId id="1073" r:id="rId69"/>
    <p:sldId id="1059" r:id="rId70"/>
    <p:sldId id="1066" r:id="rId71"/>
    <p:sldId id="1088" r:id="rId72"/>
    <p:sldId id="1058" r:id="rId73"/>
    <p:sldId id="1068" r:id="rId74"/>
    <p:sldId id="1069" r:id="rId75"/>
    <p:sldId id="1100" r:id="rId76"/>
    <p:sldId id="1089" r:id="rId77"/>
    <p:sldId id="1098" r:id="rId78"/>
    <p:sldId id="1076" r:id="rId79"/>
    <p:sldId id="1091" r:id="rId80"/>
    <p:sldId id="1081" r:id="rId81"/>
    <p:sldId id="1080" r:id="rId82"/>
    <p:sldId id="1092" r:id="rId83"/>
    <p:sldId id="1057" r:id="rId84"/>
    <p:sldId id="1056" r:id="rId8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6" autoAdjust="0"/>
    <p:restoredTop sz="94660"/>
  </p:normalViewPr>
  <p:slideViewPr>
    <p:cSldViewPr snapToGrid="0">
      <p:cViewPr varScale="1">
        <p:scale>
          <a:sx n="106" d="100"/>
          <a:sy n="106" d="100"/>
        </p:scale>
        <p:origin x="80" y="288"/>
      </p:cViewPr>
      <p:guideLst/>
    </p:cSldViewPr>
  </p:slideViewPr>
  <p:notesTextViewPr>
    <p:cViewPr>
      <p:scale>
        <a:sx n="1" d="1"/>
        <a:sy n="1" d="1"/>
      </p:scale>
      <p:origin x="0" y="0"/>
    </p:cViewPr>
  </p:notesTextViewPr>
  <p:sorterViewPr>
    <p:cViewPr>
      <p:scale>
        <a:sx n="157" d="100"/>
        <a:sy n="15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30T00:29:43.47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6438 1576 0,'-2'62'0,"-6"0"0,-4-1 0,-6 0 0,-4 0 0,-5 0 0,-5-1 0,-4-1 0,-6-1 0,-4 0 0,-5-1 0,-4-2 0,-4 0 0,-5-2 0,-4-1 0,-5-1 0,-3-2 0,-4-1 0,-4-1 0,-4-3 0,-3-1 0,-3-2 0,-4-2 0,-3-1 0,-3-3 0,-2-2 0,-3-1 0,-3-3 0,-1-2 0,-3-2 0,-2-3 0,-1-2 0,-2-2 0,-2-2 0,0-3 0,-1-2 0,-2-2 0,1-3 0,-2-3 0,1-1 0,0-4 0,-1-1 0,2-3 0,-1-3 0,2-2 0,1-2 0,0-3 0,2-2 0,2-2 0,1-2 0,2-3 0,3-2 0,1-2 0,3-3 0,3-1 0,2-2 0,3-3 0,3-1 0,4-2 0,3-2 0,3-1 0,4-3 0,4-1 0,4-1 0,4-2 0,3-1 0,5-1 0,5-2 0,4 0 0,4-2 0,5-1 0,5 0 0,4-1 0,5-1 0,5-1 0,5 0 0,4 0 0,6 0 0,4-1 0,6 0 0,4 0 0,6 0 0,4 1 0,6 0 0,4 0 0,5 0 0,5 1 0,5 1 0,4 1 0,5 0 0,5 1 0,4 2 0,4 0 0,5 2 0,5 1 0,3 1 0,4 2 0,4 1 0,4 1 0,4 3 0,3 1 0,3 2 0,4 2 0,3 1 0,3 3 0,2 2 0,3 1 0,3 3 0,1 2 0,3 2 0,2 3 0,1 1 0,2 4 0,2 1 0,0 3 0,1 2 0,2 2 0,-1 3 0,2 3 0,-1 1 0,0 4 0,1 1 0,-2 3 0,1 3 0,-2 2 0,0 2 0,-2 3 0,-1 1 0,-2 4 0,-1 1 0,-2 3 0,-3 2 0,-1 2 0,-3 3 0,-3 1 0,-2 2 0,-3 3 0,-3 1 0,-4 2 0,-3 2 0,-3 1 0,-4 3 0,-4 1 0,-4 1 0,-3 2 0,-5 1 0,-4 1 0,-5 2 0,-4 0 0,-4 2 0,-5 1 0,-4 0 0,-6 1 0,-4 1 0,-5 1 0,-5 0 0,-4 0 0,-6 0 0,-4 1 0,-6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2T21:50:32.82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4 213,'-1'-1,"1"1,0 0,0-1,-1 1,1 0,0-1,0 1,0 0,-1-1,1 1,0-1,0 1,0 0,0-1,0 1,0-1,0 1,0 0,0-1,0 1,0-1,0 1,0 0,0-1,0 1,0-1,0 1,1 0,-1-1,0 1,0 0,0-1,1 1,-1 0,0-1,1 1,-1 0,0-1,1 1,-1 0,0 0,1-1,-1 1,0 0,1 0,-1 0,0 0,1 0,-1-1,1 1,-1 0,0 0,1 0,-1 0,1 0,-1 0,1 0,35-7,-24 6,25-7,218-35,304-30,-402 47,0 7,233 1,-156 32,17 0,-167-15,-51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1:50:34.95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79 0,'2672'-79'0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1:50: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0,'3360'-27'0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2T21:51:00.4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17,'220'2,"239"-5,-367-7,-55 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1:51:04.4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0,'952'0'0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3:09:36.963"/>
    </inkml:context>
    <inkml:brush xml:id="br0">
      <inkml:brushProperty name="width" value="0.05" units="cm"/>
      <inkml:brushProperty name="height" value="0.05" units="cm"/>
      <inkml:brushProperty name="color" value="#E71224"/>
    </inkml:brush>
  </inkml:definitions>
  <inkml:trace contextRef="#ctx0" brushRef="#br0">0 0 24508,'0'995'0,"2579"-995"0,-2579-995 0,-2579 995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23:50:08.0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1 231,'13'0,"0"2,0-1,24 8,-1-1,595 85,-605-90,68 4,137-7,-182-1,405-16,-431 15,0 0,0-1,-1-1,1-1,38-15,-30 8,20-8,-1-1,93-55,-140 74,0 0,0 0,0-1,0 1,-1-1,1 1,-1-1,1 0,-1 0,0 0,0-1,-1 1,1 0,-1-1,1 1,-1-1,0 1,0-1,-1 0,1 1,-1-1,0 0,0-5,-1 6,0-1,0 1,0 0,0 0,0 0,-1 0,1 0,-1 0,0 0,0 0,0 0,0 1,-1-1,1 1,-1 0,1 0,-1 0,0 0,0 0,0 0,0 1,0 0,0-1,0 1,-1 0,-4-1,-35-6,1 1,-52-1,-92 5,126 3,-463 33,333-15,-55-15,40-3,149 8,43-6,0 0,0 0,0-1,-25-2,-13-3,30 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23:50:10.0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0 213,'25'2,"-1"0,0 2,25 7,-5-2,43 8,278 49,-246-50,134 0,-211-17,0-1,-1-3,1-1,-1-2,0-2,52-19,-79 22,0 0,0-1,23-17,7-4,-20 15,38-30,-60 42,0 0,0-1,0 1,0-1,-1 1,1-1,-1 1,0-1,1 0,-1 0,0 0,-1 0,1 0,0 0,-1 0,0 0,0 0,0 0,0 0,0 0,0 0,-1 0,0 0,1 1,-1-1,0 0,-1 0,1 0,0 1,-1-1,1 0,-1 1,0 0,0-1,0 1,0 0,0 0,-1 0,1 0,0 0,-1 1,-3-3,-22-5,0 1,0 1,-1 1,-48-3,-307 1,231 10,-155-2,282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23:50:12.5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1843 214 0,'-1'9'0,"-1"-1"0,-1 0 0,-2 1 0,-2-1 0,-1 0 0,-1 0 0,-1 0 0,-2 0 0,-1 0 0,-2 0 0,0-1 0,-3 1 0,0-1 0,-1 0 0,-2 0 0,-1 0 0,-1-1 0,-1 0 0,-1 1 0,-1-2 0,-1 1 0,-1-1 0,-1 0 0,0 0 0,-2 0 0,0-1 0,-1 0 0,-1 0 0,0-1 0,0 0 0,-2 0 0,1-1 0,-1 0 0,0 0 0,-1 0 0,0-1 0,0 0 0,0-1 0,0 0 0,0 0 0,0 0 0,0-1 0,0 0 0,0-1 0,1 0 0,0 0 0,0 0 0,1-1 0,0 0 0,1 0 0,1-1 0,0 0 0,1 0 0,0-1 0,1 0 0,2 0 0,0 0 0,1-1 0,0 1 0,2-2 0,1 1 0,1 0 0,2-1 0,0 0 0,1 0 0,2 0 0,1-1 0,1 1 0,2-1 0,1 0 0,1 0 0,1 0 0,2 0 0,1 0 0,2 0 0,1-1 0,2 1 0,0 0 0,3-1 0,0 1 0,3-1 0,0 1 0,2 0 0,1-1 0,2 1 0,1 0 0,2 0 0,1 0 0,1 0 0,1 0 0,2 1 0,1-1 0,1 1 0,2 0 0,1 0 0,0 1 0,2-1 0,1 1 0,1 0 0,2 0 0,0 0 0,1 1 0,0 0 0,2 0 0,1 1 0,0-1 0,1 1 0,0 1 0,1-1 0,1 1 0,0 0 0,1 1 0,0 0 0,0 0 0,1 1 0,0-1 0,0 2 0,0-1 0,0 1 0,0 0 0,0 1 0,0-1 0,0 2 0,0-1 0,-1 1 0,0 0 0,-1 0 0,1 1 0,-2 0 0,0 1 0,0-1 0,-1 1 0,-1 1 0,0-1 0,-2 1 0,0 0 0,-1 0 0,-1 1 0,-1 0 0,-1 0 0,-1 0 0,-1 1 0,-1-1 0,-1 1 0,-2 0 0,-1 0 0,0 1 0,-3-1 0,0 1 0,-2 0 0,-1 0 0,-2 0 0,-1 0 0,-1 0 0,-1 1 0,-2-1 0,-2 0 0,-1 1 0,-1-1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21:48:51.69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2294 1356,'-3'3,"-1"0,1-1,-1 1,1-1,-1 0,0 0,0 0,0-1,0 1,0-1,-7 1,-50 4,45-6,-478 4,284-6,145 2,-1-3,1-4,0-2,-86-23,69 9,-195-57,9-22,244 89,0 0,1-1,1-1,-23-20,-73-80,91 83,2-1,1-1,1 0,-20-45,38 69,1 0,1 0,0-1,0 1,1-1,0 0,0-11,4-79,1 44,-2 49,0-1,0 1,1 0,0 0,0 0,1 0,0 0,1 0,0 1,0 0,0 0,1 0,0 0,8-7,10-9,0 0,36-25,-36 30,8-7,-5 4,37-25,-52 40,0 0,0 0,1 1,0 1,0 0,0 1,14-3,669-69,309 55,-522 19,409 3,-782 4,139 28,22 1,159-13,298 30,-168 55,-481-86,249 54,-318-73,1 1,-2 0,1 1,0-1,-1 1,1 1,-1 0,14 11,25 14,94 31,17 9,-151-66,-1 0,0 0,0 1,0 0,0 0,-1 0,0 0,0 1,0 0,-1 0,4 8,-2-4,-1 1,-1 0,0 0,0 0,-1 0,2 18,-3-1,0 1,-2 0,-1 0,-10 56,6-63,0 0,-1 0,-1-1,-1 0,-2 0,1-1,-20 29,11-24,-1 0,-1-2,0-1,-2 0,-25 19,-3-1,-3-1,-68 38,95-63,0-1,-1-2,-1 0,1-2,-2-1,1-1,-39 4,-347-5,246-9,98 3,-97-3,140 1,0-1,1-2,-1-1,-29-10,-2-2,-83-14,35 9,72 14,-39-8,47 12,1-2,-49-18,-11-4,11 9,-1 4,-1 3,0 3,-85 1,-562 10,584 11,107-8,-168 31,154-28,29-4,-1 0,-18 0,-30-5,-52 3,33 16,64-15,-1 2,1 1,-28 9,29-8,0 0,0-1,-41 4,7-8,-86 8,66-3,52-5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30T00:30:06.27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5287 1217 0,'-2'47'0,"-4"1"0,-4-1 0,-5 1 0,-3-1 0,-4-1 0,-4 1 0,-4-2 0,-4 0 0,-4 0 0,-4-1 0,-3-1 0,-4-1 0,-4-1 0,-2-1 0,-5-1 0,-2-1 0,-4-1 0,-3-1 0,-3-2 0,-3 0 0,-3-3 0,-2 0 0,-3-3 0,-2 0 0,-2-3 0,-3 0 0,-1-3 0,-3-1 0,-1-2 0,-1-1 0,-3-3 0,0-1 0,-1-2 0,-2-2 0,0-1 0,-1-3 0,0-1 0,-1-2 0,1-2 0,-1-2 0,0-2 0,1-2 0,0-1 0,1-3 0,1-1 0,0-2 0,2-2 0,1-1 0,1-3 0,2-1 0,2-2 0,1-1 0,3-3 0,1 0 0,3-3 0,2 0 0,3-3 0,2 0 0,4-3 0,2 0 0,3-2 0,3-1 0,3-1 0,4-1 0,3-1 0,3-1 0,4-1 0,4-1 0,4-1 0,3-1 0,4 0 0,4 0 0,3-2 0,5 1 0,4-1 0,4-1 0,3 1 0,5-1 0,4 1 0,4-1 0,4 0 0,5 1 0,3-1 0,4 1 0,4 1 0,5-1 0,3 2 0,4 0 0,4 0 0,3 1 0,4 1 0,4 1 0,4 1 0,3 1 0,3 1 0,4 1 0,3 1 0,3 1 0,3 2 0,2 0 0,4 3 0,2 0 0,3 3 0,2 0 0,3 3 0,1 0 0,3 3 0,1 1 0,2 2 0,2 1 0,1 3 0,1 1 0,2 2 0,0 2 0,1 1 0,1 3 0,0 1 0,1 2 0,0 2 0,-1 2 0,1 2 0,-1 2 0,0 1 0,-1 3 0,0 1 0,-2 2 0,-1 2 0,0 1 0,-3 3 0,-1 1 0,-1 2 0,-3 1 0,-1 3 0,-3 0 0,-2 3 0,-2 0 0,-3 3 0,-2 0 0,-3 3 0,-3 0 0,-3 2 0,-3 1 0,-4 1 0,-2 1 0,-5 1 0,-2 1 0,-4 1 0,-4 1 0,-3 1 0,-4 1 0,-4 0 0,-4 0 0,-4 2 0,-4-1 0,-4 1 0,-3 1 0,-5-1 0,-4 1 0,-4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2T07:04:26.650"/>
    </inkml:context>
    <inkml:brush xml:id="br0">
      <inkml:brushProperty name="width" value="0.05" units="cm"/>
      <inkml:brushProperty name="height" value="0.05" units="cm"/>
      <inkml:brushProperty name="color" value="#E71224"/>
    </inkml:brush>
  </inkml:definitions>
  <inkml:trace contextRef="#ctx0" brushRef="#br0">1 0 24575,'1'33'0,"1"0"0,2-1 0,2 1 0,0-1 0,13 33 0,65 150 0,-69-179 0,-13-33 0,-1 0 0,0 0 0,1 1 0,0-1 0,0 0 0,0 0 0,0-1 0,0 1 0,0 0 0,1-1 0,-1 1 0,6 3 0,-7-6 0,1 0 0,-1 1 0,1-1 0,-1 0 0,1 0 0,-1 1 0,1-1 0,-1 0 0,1-1 0,-1 1 0,1 0 0,-1 0 0,1-1 0,-1 1 0,1-1 0,-1 1 0,0-1 0,1 1 0,-1-1 0,0 0 0,1 0 0,-1 0 0,0 0 0,0 0 0,0 0 0,0 0 0,0 0 0,0 0 0,0 0 0,0-1 0,1-1 0,16-23 0,0-1 0,-2-1 0,-1-1 0,-1 0 0,13-40 0,20-43 0,-33 83-455,2 1 0,30-40 0,-33 51-6371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2T07:04:28.406"/>
    </inkml:context>
    <inkml:brush xml:id="br0">
      <inkml:brushProperty name="width" value="0.05" units="cm"/>
      <inkml:brushProperty name="height" value="0.05" units="cm"/>
      <inkml:brushProperty name="color" value="#E71224"/>
    </inkml:brush>
  </inkml:definitions>
  <inkml:trace contextRef="#ctx0" brushRef="#br0">0 310 24575,'2'6'0,"-1"0"0,1 0 0,0 0 0,0 0 0,1 0 0,0 0 0,0-1 0,0 1 0,1-1 0,5 7 0,11 21 0,-8-8 0,2 0 0,0 0 0,2-1 0,0-1 0,2-1 0,40 40 0,-56-60 0,1-1 0,-1 1 0,1 0 0,0-1 0,0 0 0,-1 0 0,1 0 0,0 0 0,0 0 0,0 0 0,0-1 0,0 1 0,0-1 0,0 0 0,1 0 0,-1 0 0,0 0 0,0-1 0,0 1 0,0-1 0,0 0 0,0 0 0,0 0 0,-1 0 0,1-1 0,0 1 0,2-2 0,9-6 0,-1 1 0,-1-2 0,0 1 0,13-14 0,78-85 0,100-135 0,-94 108 0,-74 92-1365,-9 10-5461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2.701"/>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4.854"/>
    </inkml:context>
    <inkml:brush xml:id="br0">
      <inkml:brushProperty name="width" value="0.05" units="cm"/>
      <inkml:brushProperty name="height" value="0.05" units="cm"/>
      <inkml:brushProperty name="color" value="#FF0066"/>
    </inkml:brush>
  </inkml:definitions>
  <inkml:trace contextRef="#ctx0" brushRef="#br0">1 0 24575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6.627"/>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9.775"/>
    </inkml:context>
    <inkml:brush xml:id="br0">
      <inkml:brushProperty name="width" value="0.05" units="cm"/>
      <inkml:brushProperty name="height" value="0.05" units="cm"/>
      <inkml:brushProperty name="color" value="#FF0066"/>
    </inkml:brush>
  </inkml:definitions>
  <inkml:trace contextRef="#ctx0" brushRef="#br0">0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53.786"/>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3.304"/>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4.118"/>
    </inkml:context>
    <inkml:brush xml:id="br0">
      <inkml:brushProperty name="width" value="0.05" units="cm"/>
      <inkml:brushProperty name="height" value="0.05" units="cm"/>
      <inkml:brushProperty name="color" value="#FF0066"/>
    </inkml:brush>
  </inkml:definitions>
  <inkml:trace contextRef="#ctx0" brushRef="#br0">1 0 24575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30T01:26:45.413"/>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1T00:30:19.50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33507 2110 0,'-13'83'0,"-25"0"0,-27-1 0,-25 0 0,-26 0 0,-25-1 0,-25-1 0,-25-1 0,-24-1 0,-25-1 0,-24-1 0,-23-1 0,-23-2 0,-23-2 0,-21-1 0,-22-2 0,-21-2 0,-21-2 0,-19-2 0,-19-2 0,-18-3 0,-18-2 0,-16-2 0,-17-3 0,-15-3 0,-14-2 0,-13-3 0,-13-3 0,-12-3 0,-11-3 0,-10-2 0,-8-4 0,-9-3 0,-6-3 0,-7-4 0,-4-2 0,-5-4 0,-3-3 0,-2-3 0,0-3 0,-1-4 0,1-3 0,2-3 0,4-3 0,3-4 0,6-2 0,5-4 0,7-3 0,9-3 0,8-4 0,11-2 0,10-3 0,11-3 0,14-3 0,13-3 0,14-2 0,16-3 0,15-3 0,17-2 0,18-2 0,18-3 0,19-2 0,20-2 0,20-2 0,20-2 0,23-2 0,21-1 0,23-2 0,23-2 0,23-1 0,25-1 0,23-1 0,25-1 0,25-1 0,25-1 0,25-1 0,26 0 0,26 0 0,25-1 0,26 0 0,26 0 0,26 0 0,25 1 0,26 0 0,26 0 0,25 1 0,25 1 0,25 1 0,25 1 0,23 1 0,25 1 0,23 1 0,23 2 0,23 2 0,22 1 0,21 2 0,21 2 0,20 2 0,20 2 0,19 2 0,18 3 0,18 2 0,17 2 0,15 3 0,16 3 0,14 2 0,13 3 0,14 3 0,11 3 0,10 3 0,11 2 0,8 4 0,9 3 0,7 3 0,5 4 0,6 2 0,3 4 0,4 3 0,2 3 0,1 3 0,-1 4 0,0 3 0,-2 3 0,-3 3 0,-5 4 0,-4 2 0,-7 4 0,-6 3 0,-9 3 0,-8 4 0,-10 2 0,-11 3 0,-12 3 0,-13 3 0,-13 3 0,-14 2 0,-15 3 0,-17 3 0,-16 2 0,-18 2 0,-18 3 0,-19 2 0,-19 2 0,-21 2 0,-21 2 0,-22 2 0,-21 1 0,-23 2 0,-23 2 0,-23 1 0,-24 1 0,-25 1 0,-24 1 0,-25 1 0,-25 1 0,-25 1 0,-26 0 0,-25 0 0,-27 1 0,-25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1:06:28.9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0,'2906'20'0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1:06:31.5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0 154 0,'2348'-154'0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23:51:40.7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0,'1559'0'0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23:51:51.2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593 421,'-8'21,"0"1,2 0,1 0,0 0,2 0,-2 30,5-48,-14 399,31 1,-5-247,6-1,7 0,7-2,59 173,-2-9,-76-250,-3 1,2 120,-15 766,5-922,2-1,1 1,1-1,15 43,7 37,-12-38,8 50,-12-55,3-1,4 0,31 76,-46-132,30 62,-34-73,1 0,-1-1,1 1,-1 0,1-1,-1 1,1 0,-1-1,1 1,0-1,-1 1,1 0,0-1,-1 0,1 1,0-1,0 1,-1-1,1 0,0 0,0 1,0-1,0 0,-1 0,1 0,0 0,0 0,0 0,0 0,0 0,-1 0,1-1,0 1,0 0,0 0,-1-1,1 1,0-1,0 1,-1-1,1 1,1-1,3-3,0 0,0 0,-1 0,8-9,5-8,-2-1,-1 0,19-39,27-77,-44 98,45-116,46-187,-79 224,-5-1,11-162,-22-641,-15 633,4 89,-3-159,-6 253,-37-179,30 209,-145-668,123 586,23 89,-3 1,-33-86,45 144,1 1,-1 0,-1 0,0 1,-10-13,12 18,1 1,-1-1,1 1,-1 0,0 0,0 0,-1 1,1 0,0-1,-1 1,1 1,-1-1,0 1,-7-2,-28-3,0 1,-1 2,-80 4,112 1,0 0,0 0,0 1,1 0,-1 1,1-1,0 2,0-1,-13 11,-6 7,-29 31,48-45,-21 20,-234 238,188-183,-86 125,141-176,2 0,1 2,1 0,2 1,2 0,1 1,2 1,-9 72,8 12,8 172,4-188,-10 709,5-524,12-1,53 334,-34-368,-6 323,-24 180,2-740,2 37,-2-52,1 0,-1 0,1 0,0 0,0 0,0-1,0 1,1 0,-1-1,1 1,-1-1,1 1,0-1,0 0,3 3,177 155,-20-22,-129-114,0-2,2-1,46 21,-69-37,0-1,1 0,0-1,0-1,0 0,0 0,27-1,-1 2,-29-2,-1 0,1 0,10-1,-16-1,-1 1,1-1,0 0,-1 0,1 0,-1 0,0-1,1 0,-1 1,0-1,6-5,15-16,-1-1,0-1,27-40,-2 2,-36 49,20-26,56-53,-85 90,1 0,-2-1,1 1,0-1,-1 0,0 0,1 0,-1 0,-1 0,3-7,7-47,-8 32,35-227,-12-1,-9-375,-103-792,52 746,26 172,1 50,7 445,0 2,0 1,0 0,0-1,-1 1,1-1,-1 1,0 0,-4-9,5 14,0-1,0 1,-1-1,1 1,0 0,-1-1,1 1,0-1,-1 1,1 0,-1-1,1 1,0 0,-1 0,1-1,-1 1,1 0,-1 0,1-1,-1 1,1 0,-1 0,1 0,-1 0,1 0,-1 0,1 0,-2 0,-13 10,-9 20,-3 21,2 1,-36 107,38-94,-64 184,-64 302,-4 455,125-731,-90 788,111-993,-3 19,0 118,13-81,0-115,1-14,4-23,-5 18,42-323,-35 238,55-1086,-69 679,-34-5,10 241,-14-128,11 80,20 192,2-139,11 243,0-11,1 1,1-1,8-38,-9 57,1 1,1 0,0 0,0 0,0 0,1 0,0 0,0 1,0 0,1 0,0 0,0 0,1 1,-1 0,1 0,12-7,-5 5,0 1,0 0,0 1,0 0,26-4,-8 4,49-1,-74 5,-1 0,1 0,-1 0,1-1,-1 0,7-3,-9 3,0 0,1 1,-1-1,1 1,-1 0,1 0,0 0,-1 0,1 1,0 0,0-1,-1 1,1 1,7 0,-9 0,-1-1,0 1,1 0,-1-1,0 1,1 0,-1 0,0 0,0 0,0 0,0 0,0 1,0-1,0 0,0 0,-1 1,1-1,0 0,-1 1,1-1,-1 1,1-1,-1 1,0-1,0 1,0-1,0 1,0-1,0 1,0-1,0 1,0-1,-1 1,1-1,-2 4,0 2,-1 0,0 0,0 0,0-1,-9 13,-22 24,-3-2,-49 44,44-45,-70 86,95-100,1 0,1 0,2 1,-16 45,-25 118,14 7,-23 338,38 203,25-721,-1 4,1 689,7-629,23 113,-19-131,3 6,2 0,4 0,32 73,-24-71,40 82,-65-147,0 0,1 0,0-1,0 0,0 1,1-1,-1 0,1-1,8 6,-9-7,0-1,1 0,-1 0,1 0,0-1,-1 0,1 1,0-2,0 1,-1 0,1-1,0 0,9-1,-1-1,1-1,0 0,-1-1,22-10,20-5,-52 18,-1 1,0 0,0-1,0 1,0 0,0 0,0 0,0 1,0-1,1 0,-1 1,0 0,0-1,0 1,-1 0,1 0,0 0,0 0,0 0,-1 0,1 1,0-1,-1 1,1-1,-1 1,0-1,1 1,-1 0,0 0,0 0,1 2,4 9,-1 0,0 0,5 25,-5-16,16 47,-4-17,9 58,-25-107,0 1,0-1,0 0,0 1,0-1,1 0,0 0,-1 0,1 0,0 0,1 0,-1 0,0 0,1-1,-1 0,1 1,0-1,6 4,0-2,0 0,1 0,0-1,-1 0,15 2,-5-1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23:52:39.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0,'1209'-51'0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23:52:41.9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1,'186'9,"-76"0,-21-3,420 12,-216-8,2 0,-230-9,-3 2,3 3,102 24,-128-22,0-2,2-1,78-1,-101-4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23:53:10.4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6017 4429 0,'-2'174'0,"-5"-1"0,-5 0 0,-4-1 0,-5 0 0,-4-3 0,-5 0 0,-4-3 0,-5-2 0,-4-2 0,-4-2 0,-5-4 0,-4-3 0,-3-3 0,-5-3 0,-4-4 0,-3-5 0,-4-3 0,-3-5 0,-4-5 0,-3-5 0,-4-4 0,-2-6 0,-3-5 0,-3-5 0,-2-7 0,-3-5 0,-3-6 0,-1-6 0,-2-6 0,-2-7 0,-2-6 0,-1-6 0,-1-7 0,-1-7 0,-2-7 0,0-6 0,0-7 0,-1-6 0,0-8 0,0-6 0,0-8 0,0-6 0,1-7 0,1-6 0,0-7 0,2-7 0,1-7 0,1-6 0,2-6 0,2-7 0,2-6 0,2-6 0,2-6 0,2-5 0,3-7 0,3-5 0,3-5 0,3-6 0,2-4 0,5-5 0,2-5 0,4-5 0,4-3 0,3-5 0,5-4 0,3-3 0,4-3 0,5-3 0,3-4 0,5-2 0,5-2 0,3-2 0,5-3 0,5 0 0,4-3 0,5 0 0,5-1 0,4 0 0,4-1 0,6 0 0,4 0 0,4 1 0,5 1 0,5 1 0,4 1 0,5 2 0,5 1 0,3 3 0,5 2 0,5 3 0,3 2 0,5 4 0,4 3 0,3 3 0,5 5 0,3 3 0,4 5 0,4 4 0,2 4 0,5 6 0,2 4 0,3 6 0,3 5 0,3 6 0,3 5 0,2 6 0,2 6 0,2 6 0,2 6 0,2 7 0,2 6 0,1 7 0,1 6 0,2 6 0,0 8 0,1 6 0,1 7 0,0 7 0,0 6 0,0 8 0,0 6 0,-1 7 0,0 7 0,0 6 0,-2 8 0,-1 6 0,-1 6 0,-1 7 0,-2 6 0,-2 7 0,-2 6 0,-1 6 0,-3 6 0,-3 6 0,-2 5 0,-3 6 0,-3 5 0,-2 6 0,-4 4 0,-3 6 0,-4 4 0,-3 4 0,-4 5 0,-3 3 0,-4 5 0,-5 3 0,-3 3 0,-4 4 0,-5 2 0,-4 3 0,-4 2 0,-5 3 0,-4 1 0,-5 2 0,-4 1 0,-5 1 0,-4 1 0,-5 1 0,-5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23:56:37.63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 0,'0'7794'0,"7794"-7794"0,-7794-7794 0,-7794 7794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6:50:48.393"/>
    </inkml:context>
    <inkml:brush xml:id="br0">
      <inkml:brushProperty name="width" value="0.05" units="cm"/>
      <inkml:brushProperty name="height" value="0.05" units="cm"/>
      <inkml:brushProperty name="color" value="#E71224"/>
    </inkml:brush>
  </inkml:definitions>
  <inkml:trace contextRef="#ctx0" brushRef="#br0">1356 678 24514,'-1'27'0,"0"-1"0,-2 1 0,0-1 0,-2 0 0,-1 0 0,0 0 0,-2 0 0,-1-1 0,-1-1 0,0 1 0,-2-1 0,0-1 0,-2 0 0,0 0 0,-1-1 0,-2-1 0,1-1 0,-2 0 0,-1-1 0,0 0 0,-1-1 0,0-2 0,-1 1 0,-1-2 0,-1-1 0,0 0 0,0-2 0,-1 0 0,-1-2 0,1 0 0,-1-1 0,-1-1 0,0-2 0,0 0 0,0-1 0,0-2 0,-1 0 0,1-2 0,-1 0 0,0-2 0,1 0 0,-1-2 0,1 0 0,0-2 0,0-1 0,0 0 0,0-2 0,1-1 0,1-1 0,-1 0 0,1-2 0,1 0 0,0-2 0,0 0 0,1-1 0,1-2 0,1 1 0,0-2 0,1-1 0,0 0 0,1-1 0,2 0 0,-1-1 0,2-1 0,1-1 0,0 0 0,2 0 0,0-1 0,2-1 0,0 1 0,1-1 0,1-1 0,2 0 0,0 0 0,1 0 0,2 0 0,0-1 0,2 1 0,0-1 0,2 0 0,0 1 0,2-1 0,0 1 0,2 0 0,1 0 0,0 0 0,2 0 0,1 1 0,1 1 0,0-1 0,2 1 0,0 1 0,2 0 0,0 0 0,1 1 0,2 1 0,-1 1 0,2 0 0,1 1 0,0 0 0,1 1 0,0 2 0,1-1 0,1 2 0,1 1 0,0 0 0,0 2 0,1 0 0,1 2 0,-1 0 0,1 1 0,1 1 0,0 2 0,0 0 0,0 1 0,0 2 0,1 0 0,-1 2 0,1 0 0,0 2 0,-1 0 0,1 2 0,-1 0 0,0 2 0,0 1 0,0 0 0,0 2 0,-1 1 0,-1 1 0,1 0 0,-1 2 0,-1 0 0,0 2 0,0 0 0,-1 1 0,-1 2 0,-1-1 0,0 2 0,-1 1 0,0 0 0,-1 1 0,-2 0 0,1 1 0,-2 1 0,-1 1 0,0 0 0,-2 0 0,0 1 0,-2 1 0,0-1 0,-1 1 0,-1 1 0,-2 0 0,0 0 0,-1 0 0,-2 0 0,0 1 0,-2-1 0,0 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6:51:10.661"/>
    </inkml:context>
    <inkml:brush xml:id="br0">
      <inkml:brushProperty name="width" value="0.05" units="cm"/>
      <inkml:brushProperty name="height" value="0.05" units="cm"/>
      <inkml:brushProperty name="color" value="#E71224"/>
    </inkml:brush>
  </inkml:definitions>
  <inkml:trace contextRef="#ctx0" brushRef="#br0">2693 573 24503,'-1'22'0,"-3"1"0,-1-1 0,-2 0 0,-2 1 0,-3-1 0,-1-1 0,-2 1 0,-3-1 0,-1 0 0,-2 0 0,-2-1 0,-2 0 0,-2-1 0,-1 0 0,-3-1 0,0 0 0,-3 0 0,-1-2 0,-2 1 0,-1-2 0,-1 0 0,-2-1 0,-1 0 0,-2-1 0,0-1 0,-2-1 0,-1 0 0,0-1 0,-2-1 0,0-1 0,-1-1 0,0 0 0,-1-2 0,-1 0 0,0-1 0,0-1 0,-1-1 0,0 0 0,0-2 0,0 0 0,1-2 0,-1 0 0,1-1 0,0-1 0,0-1 0,1 0 0,0-2 0,1 0 0,1-1 0,1-1 0,0-1 0,1-1 0,2 0 0,0-1 0,2-1 0,1-1 0,1 0 0,1-1 0,2 0 0,2-2 0,1 1 0,1-2 0,2 0 0,2 0 0,1-1 0,3 0 0,1-1 0,2 0 0,1-1 0,3 0 0,2 0 0,2-1 0,1 1 0,3-1 0,2-1 0,1 1 0,3 0 0,2-1 0,2 1 0,2-1 0,2 1 0,2 0 0,3-1 0,1 1 0,2 0 0,3 1 0,1-1 0,2 1 0,2 0 0,3 0 0,1 1 0,2 0 0,1 1 0,3 0 0,1 1 0,2 0 0,2 0 0,1 1 0,1 1 0,2 1 0,2 0 0,1 1 0,1 0 0,1 1 0,2 1 0,0 1 0,2 0 0,1 1 0,0 1 0,1 1 0,1 1 0,1 0 0,0 1 0,1 2 0,0 0 0,0 1 0,1 0 0,-1 2 0,1 1 0,0 0 0,0 1 0,0 2 0,-1 0 0,0 1 0,0 0 0,-1 2 0,-1 1 0,0 0 0,-1 1 0,0 1 0,-2 1 0,0 1 0,-1 0 0,-2 1 0,0 1 0,-2 1 0,-1 0 0,-2 1 0,-1 0 0,-1 1 0,-2 1 0,-1 1 0,-3 0 0,0 0 0,-3 1 0,-1 0 0,-2 1 0,-2 0 0,-2 1 0,-2 0 0,-1 0 0,-3 1 0,-2-1 0,-1 1 0,-3 0 0,-2 1 0,-2-1 0,-1 0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21T00:31:25.25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12187 3428 0,'-5'135'0,"-9"-1"0,-9 0 0,-10 0 0,-9-2 0,-9 0 0,-10-2 0,-8-1 0,-10-2 0,-8-2 0,-9-2 0,-8-1 0,-9-4 0,-8-2 0,-8-2 0,-8-4 0,-7-2 0,-8-4 0,-7-4 0,-7-3 0,-6-3 0,-7-5 0,-6-4 0,-6-3 0,-5-5 0,-6-5 0,-4-4 0,-5-4 0,-4-5 0,-4-6 0,-4-3 0,-3-6 0,-3-5 0,-3-5 0,-2-5 0,-1-6 0,-2-4 0,-1-6 0,-1-5 0,0-6 0,0-4 0,0-6 0,1-5 0,1-6 0,1-4 0,2-6 0,3-5 0,2-5 0,3-5 0,3-6 0,4-3 0,4-6 0,4-5 0,4-4 0,6-4 0,4-5 0,7-5 0,5-3 0,6-4 0,6-5 0,7-3 0,8-3 0,6-4 0,7-4 0,9-2 0,7-4 0,8-2 0,8-2 0,8-4 0,9-1 0,9-2 0,9-2 0,8-2 0,10-1 0,9-2 0,9 0 0,9-2 0,9 0 0,10 0 0,10-1 0,8 1 0,10-1 0,10 1 0,9 1 0,9 0 0,9 2 0,9 1 0,10 1 0,8 2 0,9 1 0,9 3 0,9 2 0,8 2 0,8 3 0,8 3 0,7 2 0,9 4 0,7 3 0,6 3 0,8 4 0,7 4 0,6 3 0,6 5 0,5 4 0,7 4 0,4 4 0,6 5 0,4 5 0,4 4 0,4 5 0,4 5 0,3 5 0,3 5 0,2 5 0,3 5 0,2 5 0,1 6 0,1 5 0,1 5 0,0 5 0,0 6 0,0 5 0,-1 5 0,-1 5 0,-2 6 0,-1 5 0,-2 5 0,-3 5 0,-3 5 0,-3 5 0,-4 5 0,-4 5 0,-4 4 0,-5 5 0,-4 5 0,-6 4 0,-5 4 0,-6 4 0,-6 5 0,-7 3 0,-6 4 0,-7 4 0,-7 3 0,-8 3 0,-7 4 0,-8 2 0,-8 3 0,-8 3 0,-9 2 0,-8 2 0,-9 3 0,-8 1 0,-10 2 0,-8 1 0,-10 1 0,-9 2 0,-9 0 0,-10 1 0,-9 1 0,-9-1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7:26:35.457"/>
    </inkml:context>
    <inkml:brush xml:id="br0">
      <inkml:brushProperty name="width" value="0.05" units="cm"/>
      <inkml:brushProperty name="height" value="0.05" units="cm"/>
      <inkml:brushProperty name="color" value="#E71224"/>
    </inkml:brush>
  </inkml:definitions>
  <inkml:trace contextRef="#ctx0" brushRef="#br0">1 658 24575,'2'3'0,"0"0"0,0 0 0,0 0 0,0 0 0,0 1 0,-1-1 0,1 0 0,-1 1 0,1 4 0,5 14 0,43 90 0,-19-47 0,-4 1 0,24 84 0,-50-140 0,6 16 0,-7-26 0,1 0 0,-1 1 0,0-1 0,0 0 0,0 0 0,0 1 0,1-1 0,-1 0 0,0 0 0,0 1 0,1-1 0,-1 0 0,0 0 0,0 0 0,1 0 0,-1 0 0,0 1 0,1-1 0,-1 0 0,0 0 0,1 0 0,-1 0 0,0 0 0,0 0 0,1 0 0,-1 0 0,0 0 0,1 0 0,12-11 0,40-70 0,-31 44 0,92-135 0,7 6 0,8 4 0,161-156 0,-260 288 0,-1-1 0,31-44 0,-22 25-1365,-27 33-5461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7:26:37.084"/>
    </inkml:context>
    <inkml:brush xml:id="br0">
      <inkml:brushProperty name="width" value="0.05" units="cm"/>
      <inkml:brushProperty name="height" value="0.05" units="cm"/>
      <inkml:brushProperty name="color" value="#E71224"/>
    </inkml:brush>
  </inkml:definitions>
  <inkml:trace contextRef="#ctx0" brushRef="#br0">1 292 24575,'1'14'0,"2"0"0,-1 0 0,2 0 0,0 0 0,1-1 0,0 0 0,1 0 0,10 18 0,11 26 0,34 110 0,-60-163 0,0-1 0,1 0 0,-1 1 0,1-1 0,0 0 0,0 0 0,0 0 0,0 0 0,5 4 0,-7-7 0,1 1 0,-1-1 0,1 0 0,-1 0 0,1 1 0,0-1 0,-1 0 0,1 0 0,-1 0 0,1 0 0,0 0 0,-1 0 0,1 0 0,-1 0 0,1 0 0,0 0 0,-1 0 0,1 0 0,-1 0 0,1 0 0,0 0 0,-1-1 0,1 1 0,1-2 0,0 1 0,0 0 0,0-1 0,0 1 0,-1-1 0,1 0 0,-1 1 0,1-1 0,1-3 0,119-188 0,172-219-1365,-238 343-5461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7:26:39.728"/>
    </inkml:context>
    <inkml:brush xml:id="br0">
      <inkml:brushProperty name="width" value="0.05" units="cm"/>
      <inkml:brushProperty name="height" value="0.05" units="cm"/>
      <inkml:brushProperty name="color" value="#E71224"/>
    </inkml:brush>
  </inkml:definitions>
  <inkml:trace contextRef="#ctx0" brushRef="#br0">0 420 24575,'1'0'0,"1"0"0,-1 1 0,0-1 0,1 1 0,-1-1 0,0 1 0,1 0 0,-1-1 0,0 1 0,0 0 0,0 0 0,0 0 0,0-1 0,0 1 0,0 1 0,0-1 0,0 0 0,0 0 0,0 1 0,15 28 0,-12-24 0,53 134 0,-16-35 0,-33-93 0,-8-12 0,0 0 0,1 0 0,-1 1 0,0-1 0,0 0 0,1 0 0,-1 0 0,0 0 0,0 0 0,1 0 0,-1 0 0,0 0 0,0 0 0,1 0 0,-1 0 0,0 0 0,0 0 0,1 0 0,-1 0 0,0 0 0,0 0 0,1 0 0,-1 0 0,0-1 0,0 1 0,0 0 0,1 0 0,-1 0 0,0 0 0,0-1 0,15-23 0,-10 12 0,25-47 0,3 2 0,3 1 0,2 1 0,2 3 0,87-87 0,101-112-1365,-211 229-5461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7:26:42.680"/>
    </inkml:context>
    <inkml:brush xml:id="br0">
      <inkml:brushProperty name="width" value="0.05" units="cm"/>
      <inkml:brushProperty name="height" value="0.05" units="cm"/>
      <inkml:brushProperty name="color" value="#E71224"/>
    </inkml:brush>
  </inkml:definitions>
  <inkml:trace contextRef="#ctx0" brushRef="#br0">0 443 24575,'2'7'0,"-1"-1"0,1 1 0,0 0 0,0 0 0,1-1 0,0 1 0,0-1 0,1 0 0,5 9 0,8 14 0,31 93 0,-26-59 0,-15-47 0,20 65 0,-27-82 0,1 1 0,-1 0 0,0 0 0,0-1 0,0 1 0,0 0 0,0 0 0,0-1 0,0 1 0,1 0 0,-1 0 0,0 0 0,0-1 0,0 1 0,1 0 0,-1 0 0,0 0 0,0 0 0,0 0 0,1-1 0,-1 1 0,0 0 0,0 0 0,1 0 0,-1 0 0,0 0 0,0 0 0,1 0 0,-1 0 0,0 0 0,0 0 0,1 0 0,-1 0 0,0 0 0,0 0 0,1 0 0,-1 0 0,0 0 0,0 0 0,1 0 0,-1 0 0,0 1 0,0-1 0,0 0 0,1 0 0,-1 0 0,0 0 0,0 0 0,0 1 0,1-1 0,-1 0 0,0 0 0,0 0 0,0 1 0,0-1 0,0 0 0,1 0 0,-1 1 0,0-1 0,0 0 0,0 0 0,0 1 0,0-1 0,0 0 0,0 0 0,0 1 0,0-1 0,14-27 0,-8 15 0,35-60 0,3 2 0,3 2 0,3 2 0,80-82 0,189-186-1365,-289 302-5461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6:50:48.393"/>
    </inkml:context>
    <inkml:brush xml:id="br0">
      <inkml:brushProperty name="width" value="0.05" units="cm"/>
      <inkml:brushProperty name="height" value="0.05" units="cm"/>
      <inkml:brushProperty name="color" value="#E71224"/>
    </inkml:brush>
  </inkml:definitions>
  <inkml:trace contextRef="#ctx0" brushRef="#br0">1390 712 24514,'-1'27'0,"0"-1"0,-2 1 0,0-1 0,-2 0 0,-1 0 0,0 0 0,-2 0 0,-1-1 0,-1-1 0,0 1 0,-2-1 0,0-1 0,-2 0 0,0 0 0,-1-1 0,-2-1 0,1-1 0,-2 0 0,-1-1 0,0 0 0,-1-1 0,0-2 0,-1 1 0,-1-2 0,-1-1 0,0 0 0,0-2 0,-1 0 0,-1-2 0,1 0 0,-1-1 0,-1-1 0,0-2 0,0 0 0,0-1 0,0-2 0,-1 0 0,1-2 0,-1 0 0,0-2 0,1 0 0,-1-2 0,1 0 0,0-2 0,0-1 0,0 0 0,0-2 0,1-1 0,1-1 0,-1 0 0,1-2 0,1 0 0,0-2 0,0 0 0,1-1 0,1-2 0,1 1 0,0-2 0,1-1 0,0 0 0,1-1 0,2 0 0,-1-1 0,2-1 0,1-1 0,0 0 0,2 0 0,0-1 0,2-1 0,0 1 0,1-1 0,1-1 0,2 0 0,0 0 0,1 0 0,2 0 0,0-1 0,2 1 0,0-1 0,2 0 0,0 1 0,2-1 0,0 1 0,2 0 0,1 0 0,0 0 0,2 0 0,1 1 0,1 1 0,0-1 0,2 1 0,0 1 0,2 0 0,0 0 0,1 1 0,2 1 0,-1 1 0,2 0 0,1 1 0,0 0 0,1 1 0,0 2 0,1-1 0,1 2 0,1 1 0,0 0 0,0 2 0,1 0 0,1 2 0,-1 0 0,1 1 0,1 1 0,0 2 0,0 0 0,0 1 0,0 2 0,1 0 0,-1 2 0,1 0 0,0 2 0,-1 0 0,1 2 0,-1 0 0,0 2 0,0 1 0,0 0 0,0 2 0,-1 1 0,-1 1 0,1 0 0,-1 2 0,-1 0 0,0 2 0,0 0 0,-1 1 0,-1 2 0,-1-1 0,0 2 0,-1 1 0,0 0 0,-1 1 0,-2 0 0,1 1 0,-2 1 0,-1 1 0,0 0 0,-2 0 0,0 1 0,-2 1 0,0-1 0,-1 1 0,-1 1 0,-2 0 0,0 0 0,-1 0 0,-2 0 0,0 1 0,-2-1 0,0 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0T23:28:10.66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6T06:51:43.28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352 299,'0'-1,"0"-1,0 1,0 0,0 0,1-1,-1 1,0 0,1 0,-1 0,1-1,-1 1,1 0,-1 0,1 0,0 0,0 0,0 0,-1 0,1 0,0 0,0 0,0 1,0-1,0 0,0 1,1-1,-1 1,0-1,0 1,0-1,1 1,-1 0,0-1,0 1,1 0,-1 0,0 0,0 0,1 0,-1 1,2-1,8 1,-1 1,1 0,20 8,-18-6,67 19,57 18,175 28,309 5,-517-64,227 13,51-46,-2-29,-297 40,-80 11,1 0,0 0,0 0,-1 0,1-1,-1 1,1-1,-1 0,1 0,-1 0,0-1,0 1,0-1,-1 0,1 1,0-1,-1 0,0-1,0 1,0 0,2-6,2-5,0-1,-2 0,6-32,-5 23,9-33,8-44,-22 99,0-1,0 1,0-1,-1 1,1-1,0 1,-1-1,0 1,1 0,-1-1,0 1,0 0,-1-1,1 1,0 0,-1 0,1 0,-1 0,0 0,1 1,-1-1,0 0,0 1,0-1,0 1,-1 0,1 0,-4-2,-6-2,0 0,-1 1,1 1,-17-3,-24-1,0 2,-70 3,72 2,-935 19,176 0,791-20,-27 2,44-1,0 1,0-1,1 0,-1 1,0-1,1 1,-1 0,0-1,1 1,-1 0,1 0,-1 0,1 0,-1 0,1 0,0 1,0-1,-1 0,1 1,-1 1,-41 98,-1 2,-3-16,-15 27,54-97,1 0,1 1,0 0,-5 32,10-45,1 1,0 0,0-1,0 1,1-1,0 1,0-1,0 1,1-1,0 1,0-1,0 0,0 0,1 0,0 0,0 0,0-1,1 1,0-1,-1 0,2 0,-1-1,0 1,8 4,9 5,0-1,1-1,1-1,28 9,-43-16,70 22,1-3,2-3,141 13,247-12,-154-31,-235 2,151-37,134-72,-5-22,-351 136,2 0,1-1,-1 0,17-12,-25 16,-1-1,1 0,-1 0,0 0,0-1,0 1,0-1,0 1,0-1,-1 1,1-1,-1 0,0 0,0 0,0 0,0 0,0 0,-1 0,1-4,0-4,-1 0,0 0,-1 0,0 0,-5-19,5 25,0 1,-1 0,1 0,-1 0,-1 1,1-1,0 0,-1 1,1-1,-1 1,0 0,-1 0,1 0,0 1,-1-1,1 1,-1-1,-4-1,-11-4,0 1,-1 1,1 1,-1 1,-21-3,-108-3,130 9,-440-5,-206-14,612 16,-75-18,120 20,1 0,0-1,-13-7,13 6,1 1,-1 0,0 0,-8-2,-100-28,-8-2,85 24,0-2,-40-18,47 17,0 1,-1 2,-59-12,54 17,-16-4,-1 3,0 3,-79 2,123 3,0 1,0 1,1 0,-1 0,0 1,1 0,0 0,0 1,0 1,1-1,0 1,0 1,-10 10,-6 7,1 2,-30 45,33-41,3 1,0 0,2 1,1 1,2 0,-10 45,-30 214,39-201,8-57,1 0,1 1,4 53,0-83,0 0,0 0,1 0,-1 0,1 0,0 0,1 0,-1-1,1 1,0-1,0 0,0 0,1 0,-1 0,1 0,0-1,5 4,4 2,0-1,1 0,0-1,21 8,12 1,1-1,1-3,0-2,57 4,201 1,-302-15,641-16,-451-3,249-54,25-72,-342 101,55-16,-165 55,0 1,0 1,1 1,-1 1,1 0,27 2,-6 0,14-1,-9-1,69 7,-108-5,0-1,1 1,-1 1,0-1,0 1,0 0,0 0,0 0,0 1,-1 0,1 0,-1 0,0 0,6 7,-7-6,0 0,0 0,-1 0,1 1,-1-1,0 1,0 0,-1-1,0 1,0 0,0 0,0 0,-1 0,1 0,-2 7,1 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6T06:51:45.72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1 195,'0'-1,"1"0,0 0,0 0,0 0,0 1,0-1,0 0,0 1,1-1,-1 1,0-1,0 1,0-1,1 1,-1 0,0 0,0-1,3 1,-2 0,56-8,70 1,-63 4,559-22,-511 16,176-36,32-4,-68 34,-3 1,210 5,-283 11,-70-2,-88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06:50:48.393"/>
    </inkml:context>
    <inkml:brush xml:id="br0">
      <inkml:brushProperty name="width" value="0.05" units="cm"/>
      <inkml:brushProperty name="height" value="0.05" units="cm"/>
      <inkml:brushProperty name="color" value="#E71224"/>
    </inkml:brush>
  </inkml:definitions>
  <inkml:trace contextRef="#ctx0" brushRef="#br0">1390 712 24514,'-1'27'0,"0"-1"0,-2 1 0,0-1 0,-2 0 0,-1 0 0,0 0 0,-2 0 0,-1-1 0,-1-1 0,0 1 0,-2-1 0,0-1 0,-2 0 0,0 0 0,-1-1 0,-2-1 0,1-1 0,-2 0 0,-1-1 0,0 0 0,-1-1 0,0-2 0,-1 1 0,-1-2 0,-1-1 0,0 0 0,0-2 0,-1 0 0,-1-2 0,1 0 0,-1-1 0,-1-1 0,0-2 0,0 0 0,0-1 0,0-2 0,-1 0 0,1-2 0,-1 0 0,0-2 0,1 0 0,-1-2 0,1 0 0,0-2 0,0-1 0,0 0 0,0-2 0,1-1 0,1-1 0,-1 0 0,1-2 0,1 0 0,0-2 0,0 0 0,1-1 0,1-2 0,1 1 0,0-2 0,1-1 0,0 0 0,1-1 0,2 0 0,-1-1 0,2-1 0,1-1 0,0 0 0,2 0 0,0-1 0,2-1 0,0 1 0,1-1 0,1-1 0,2 0 0,0 0 0,1 0 0,2 0 0,0-1 0,2 1 0,0-1 0,2 0 0,0 1 0,2-1 0,0 1 0,2 0 0,1 0 0,0 0 0,2 0 0,1 1 0,1 1 0,0-1 0,2 1 0,0 1 0,2 0 0,0 0 0,1 1 0,2 1 0,-1 1 0,2 0 0,1 1 0,0 0 0,1 1 0,0 2 0,1-1 0,1 2 0,1 1 0,0 0 0,0 2 0,1 0 0,1 2 0,-1 0 0,1 1 0,1 1 0,0 2 0,0 0 0,0 1 0,0 2 0,1 0 0,-1 2 0,1 0 0,0 2 0,-1 0 0,1 2 0,-1 0 0,0 2 0,0 1 0,0 0 0,0 2 0,-1 1 0,-1 1 0,1 0 0,-1 2 0,-1 0 0,0 2 0,0 0 0,-1 1 0,-1 2 0,-1-1 0,0 2 0,-1 1 0,0 0 0,-1 1 0,-2 0 0,1 1 0,-2 1 0,-1 1 0,0 0 0,-2 0 0,0 1 0,-2 1 0,0-1 0,-1 1 0,-1 1 0,-2 0 0,0 0 0,-1 0 0,-2 0 0,0 1 0,-2-1 0,0 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01:11.148"/>
    </inkml:context>
    <inkml:brush xml:id="br0">
      <inkml:brushProperty name="width" value="0.05" units="cm"/>
      <inkml:brushProperty name="height" value="0.05" units="cm"/>
      <inkml:brushProperty name="color" value="#E71224"/>
    </inkml:brush>
  </inkml:definitions>
  <inkml:trace contextRef="#ctx0" brushRef="#br0">1102 552 24492,'0'21'0,"-2"1"0,0-1 0,-1 1 0,-1-1 0,0 0 0,-2 0 0,0 0 0,-1-1 0,-1 1 0,-1-2 0,0 1 0,-1-1 0,-1 0 0,-1-1 0,0 0 0,-1-1 0,-1 0 0,0-1 0,-1-1 0,-1 0 0,0 0 0,-1-1 0,0-1 0,-1-1 0,0 0 0,-1-1 0,0-1 0,0-1 0,-1 0 0,0-1 0,-1-1 0,1-1 0,-1 0 0,-1-2 0,1 0 0,0-1 0,-1-1 0,1 0 0,-1-2 0,0 0 0,1-2 0,-1 0 0,1-1 0,0-1 0,-1 0 0,1-2 0,1 0 0,-1-1 0,1-1 0,0-1 0,1 0 0,0-1 0,0-1 0,1-1 0,0 0 0,1-1 0,0-1 0,1-1 0,0 0 0,1 0 0,1-1 0,0-1 0,1 0 0,1-1 0,0 0 0,1-1 0,1 0 0,1-1 0,0 1 0,1-2 0,1 1 0,1-1 0,0 0 0,2 0 0,0 0 0,1-1 0,1 1 0,0-1 0,2 1 0,0-1 0,2 0 0,0 1 0,1-1 0,1 1 0,0 0 0,2 0 0,0 0 0,1 1 0,1-1 0,1 2 0,0-1 0,1 1 0,1 0 0,1 1 0,0 0 0,1 1 0,1 0 0,0 1 0,1 1 0,1 0 0,0 0 0,1 1 0,0 1 0,1 1 0,0 0 0,1 1 0,0 1 0,0 1 0,1 0 0,0 1 0,1 1 0,-1 1 0,1 0 0,1 2 0,-1 0 0,0 1 0,1 1 0,-1 0 0,1 2 0,0 0 0,-1 2 0,1 0 0,-1 1 0,0 1 0,1 0 0,-1 2 0,-1 0 0,1 1 0,-1 1 0,0 1 0,-1 0 0,0 1 0,0 1 0,-1 1 0,0 0 0,-1 1 0,0 1 0,-1 1 0,0 0 0,-1 0 0,-1 1 0,0 1 0,-1 0 0,-1 1 0,0 0 0,-1 1 0,-1 0 0,-1 1 0,0-1 0,-1 2 0,-1-1 0,-1 1 0,0 0 0,-2 0 0,0 0 0,-1 1 0,-1-1 0,0 1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05:37:27.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17695 916 0,'-7'36'0,"-13"-1"0,-14 1 0,-14 0 0,-13-1 0,-13 0 0,-14 0 0,-13 0 0,-13-2 0,-12 1 0,-14-1 0,-11-1 0,-13 0 0,-12-1 0,-11-1 0,-12 0 0,-10-2 0,-12 0 0,-9-1 0,-11-1 0,-10-1 0,-8-1 0,-10-1 0,-8-2 0,-8 0 0,-8-2 0,-6-1 0,-8-1 0,-5-1 0,-7-2 0,-4 0 0,-5-3 0,-5 0 0,-3-2 0,-3-1 0,-3-2 0,-3-1 0,0-2 0,-2-1 0,0-1 0,-1-2 0,1-1 0,2-1 0,1-2 0,1-1 0,4-2 0,3-1 0,4-2 0,3 0 0,6-3 0,4 0 0,7-2 0,5-1 0,8-1 0,6-1 0,8-2 0,8 0 0,9-2 0,8-1 0,9-1 0,11-1 0,9-1 0,10-1 0,12 0 0,10-2 0,12 0 0,11-1 0,12-1 0,13 0 0,11-1 0,14-1 0,12 1 0,13-2 0,13 0 0,14 0 0,13 0 0,13-1 0,14 0 0,14 1 0,13-1 0,14 0 0,13 0 0,14 0 0,14 0 0,13 1 0,13 0 0,14 0 0,13 1 0,13 0 0,12 0 0,14 1 0,11 1 0,13 0 0,12 1 0,11 1 0,12 0 0,10 2 0,12 0 0,10 1 0,9 1 0,11 1 0,9 1 0,8 2 0,9 0 0,8 1 0,8 2 0,6 1 0,8 1 0,5 1 0,7 2 0,4 1 0,6 1 0,3 1 0,4 2 0,3 2 0,4 0 0,1 2 0,1 2 0,2 1 0,1 1 0,-1 2 0,0 1 0,-2 1 0,0 2 0,-3 2 0,-3 0 0,-3 2 0,-3 2 0,-5 1 0,-5 1 0,-4 1 0,-7 2 0,-5 1 0,-8 1 0,-6 1 0,-8 2 0,-8 1 0,-8 0 0,-10 2 0,-8 1 0,-10 1 0,-11 1 0,-9 1 0,-12 0 0,-10 2 0,-12 0 0,-11 1 0,-12 1 0,-13 0 0,-11 1 0,-14 1 0,-12 0 0,-13 0 0,-13 1 0,-14 0 0,-13 0 0,-13 1 0,-14 0 0,-14 0 0,-13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01:32.858"/>
    </inkml:context>
    <inkml:brush xml:id="br0">
      <inkml:brushProperty name="width" value="0.05" units="cm"/>
      <inkml:brushProperty name="height" value="0.05" units="cm"/>
      <inkml:brushProperty name="color" value="#E71224"/>
    </inkml:brush>
  </inkml:definitions>
  <inkml:trace contextRef="#ctx0" brushRef="#br0">0 1138 24176,'3996'-1138'0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01:40.886"/>
    </inkml:context>
    <inkml:brush xml:id="br0">
      <inkml:brushProperty name="width" value="0.05" units="cm"/>
      <inkml:brushProperty name="height" value="0.05" units="cm"/>
      <inkml:brushProperty name="color" value="#E71224"/>
    </inkml:brush>
  </inkml:definitions>
  <inkml:trace contextRef="#ctx0" brushRef="#br0">1 27 24575,'4'0'0,"11"-4"0,7-2 0,5 0 0,6 1 0,2 2 0,-4 1-8191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01:46.093"/>
    </inkml:context>
    <inkml:brush xml:id="br0">
      <inkml:brushProperty name="width" value="0.05" units="cm"/>
      <inkml:brushProperty name="height" value="0.05" units="cm"/>
      <inkml:brushProperty name="color" value="#E71224"/>
    </inkml:brush>
  </inkml:definitions>
  <inkml:trace contextRef="#ctx0" brushRef="#br0">1 2256 24575,'10'0'0,"0"-1"0,0-1 0,0 0 0,0-1 0,0 1 0,-1-2 0,1 1 0,-1-2 0,0 1 0,0-1 0,14-10 0,9-9 0,48-47 0,-35 30 0,62-52 0,238-155 0,-238 183 0,158-126 0,-214 151 0,2 3 0,75-39 0,-11 7 0,-15 3 0,82-50 0,351-184 0,-486 275 0,91-31 0,-88 37 0,78-40 0,38-28 0,320-118 0,-427 185 0,57-23 0,-55 15 0,1 3 0,1 3 0,2 2 0,71-10 0,-93 21 0,0-3 0,54-20 0,25-8 0,-105 36 0,1 1 0,0 1 0,24 0 0,42-6 0,-38-3-1365,-7 0-5461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07:58:01.11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0,'961'115'0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8T07:58:11.88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3,'208'-2,"222"5,-399 0,-3 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25:30.158"/>
    </inkml:context>
    <inkml:brush xml:id="br0">
      <inkml:brushProperty name="width" value="0.05" units="cm"/>
      <inkml:brushProperty name="height" value="0.05" units="cm"/>
      <inkml:brushProperty name="color" value="#E71224"/>
    </inkml:brush>
  </inkml:definitions>
  <inkml:trace contextRef="#ctx0" brushRef="#br0">8082 977 24575,'0'-6'0,"-1"0"0,-1-1 0,1 1 0,-1 0 0,0 0 0,0 0 0,-1 0 0,0 0 0,0 0 0,0 1 0,-1-1 0,-7-8 0,-59-59 0,58 61 0,-56-47 0,-2 3 0,-2 3 0,-3 3 0,-2 3 0,-1 4 0,-153-60 0,-527-130 0,537 181 0,-3 11 0,-1 9 0,-414-4 0,-1054 39 0,1404 9 0,231-5 0,0 2 0,-108 32 0,-192 98 0,283-103 0,1 4 0,-109 80 0,-165 133 0,-158 120 0,23 28 0,105-32 0,38 33 0,319-373 0,1 2 0,1 0 0,2 2 0,1 0 0,2 0 0,1 1 0,2 1 0,1 0 0,2 1 0,-6 57 0,-7 59 0,-10 133 0,30-257 0,3 231 0,0-223 0,3 1 0,1-1 0,2 0 0,1-1 0,15 39 0,91 181 0,-88-206 0,1-1 0,3-2 0,39 45 0,41 50 0,-69-85 0,2-1 0,2-2 0,99 86 0,-126-126 0,0-1 0,1 0 0,0-1 0,1-2 0,0 0 0,1-1 0,0-1 0,0-1 0,1-1 0,37 4 0,-53-9 0,-1 0 0,1-1 0,-1 0 0,0 0 0,1 0 0,-1-1 0,0 1 0,0-2 0,0 1 0,0-1 0,0 0 0,-1 0 0,1 0 0,-1-1 0,0 0 0,8-7 0,8-9 0,-1-1 0,25-34 0,-16 19 0,-8 12 0,-2 0 0,-2-1 0,28-50 0,-37 59 0,-1-1 0,-1 0 0,0 0 0,-1-1 0,-1 1 0,-1-1 0,2-33 0,-4 41 0,1 0 0,0 0 0,0 0 0,7-18 0,-5 18 0,-1 0 0,0-1 0,0 1 0,1-17 0,4-44 0,0-22 0,-10 86 0,-5 15 0,-15 38 0,-12 20 0,33-64 0,-1 0 0,0 0 0,1 0 0,0 1 0,-1-1 0,1 0 0,0 0 0,0 1 0,0-1 0,1 0 0,-1 1 0,0-1 0,1 1 0,0-1 0,-1 1 0,1-1 0,0 1 0,0-1 0,1 5 0,1-3 0,0-1 0,1 1 0,-1-1 0,0 0 0,1 0 0,0 0 0,0 0 0,0 0 0,0-1 0,0 1 0,0-1 0,6 3 0,12 8 0,1-1 0,0-1 0,0 0 0,1-2 0,0-1 0,1-1 0,-1-1 0,2-1 0,41 4 0,-65-9 0,0 0 0,0 0 0,0 0 0,0 1 0,0-1 0,0 0 0,0 0 0,0-1 0,0 1 0,0 0 0,0 0 0,0 0 0,0-1 0,0 1 0,0 0 0,0-1 0,0 1 0,0-1 0,0 1 0,-1-1 0,1 0 0,0 1 0,0-1 0,-1 0 0,1 1 0,0-1 0,-1 0 0,1 0 0,0-1 0,-1 1 0,0-1 0,0 0 0,0 1 0,-1-1 0,1 0 0,0 1 0,-1-1 0,1 1 0,-1-1 0,0 1 0,1-1 0,-1 1 0,0-1 0,0 1 0,-2-3 0,-8-10 0,-1 1 0,-20-18 0,25 25 0,-56-64 0,45 48 0,-42-39 0,24 26-1365,22 20-5461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25:38.783"/>
    </inkml:context>
    <inkml:brush xml:id="br0">
      <inkml:brushProperty name="width" value="0.05" units="cm"/>
      <inkml:brushProperty name="height" value="0.05" units="cm"/>
      <inkml:brushProperty name="color" value="#E71224"/>
    </inkml:brush>
  </inkml:definitions>
  <inkml:trace contextRef="#ctx0" brushRef="#br0">8379 267 24575,'-2'-2'0,"1"0"0,0 0 0,0 1 0,0-1 0,0 0 0,0 0 0,0 0 0,0 0 0,0 0 0,1 0 0,-1 0 0,1 0 0,0-1 0,-1 1 0,1 0 0,0 0 0,0 0 0,1 0 0,-1 0 0,0-1 0,1 1 0,-1 0 0,1 0 0,0 0 0,-1 0 0,1 0 0,0 0 0,0 0 0,1 1 0,-1-1 0,3-3 0,2-3 0,0 0 0,0 1 0,1 0 0,1 0 0,11-9 0,9-3 0,-1 2 0,2 1 0,0 2 0,1 0 0,1 2 0,-1 2 0,52-12 0,-33 13 0,1 3 0,-1 1 0,1 2 0,66 6 0,-106-2 0,0 1 0,0 1 0,0 0 0,-1 0 0,1 1 0,-1 0 0,0 0 0,0 1 0,0 1 0,0-1 0,-1 1 0,0 1 0,0 0 0,9 10 0,11 15 0,0 0 0,23 40 0,-41-58 0,8 14 0,-2 0 0,0 2 0,-2 0 0,-2 0 0,0 1 0,-3 1 0,0-1 0,5 44 0,-2 17 0,-2 157 0,-12-209 0,-1 0 0,-2 0 0,-2 0 0,-2 0 0,-1-1 0,-2-1 0,-2 0 0,-1 0 0,-2-2 0,-1 0 0,-2-1 0,-2-1 0,-31 39 0,-3-6 0,-2-4 0,-3-1 0,-3-4 0,-2-2 0,-85 55 0,-671 410 0,-20-37 0,695-400 0,-339 169 0,-403 90 0,-1027 215 0,1356-400 0,140-39 0,346-101 0,-1-2 0,-111 8 0,-156-15 0,325-11 0,0-1 0,0 0 0,0-1 0,0-1 0,1-1 0,-21-9 0,-17-6 0,-119-31 0,-297-49 0,415 91 0,-67-21 0,100 24 0,0-2 0,1 0 0,0-1 0,1-1 0,-34-24 0,-180-161 0,51 36 0,143 120 0,1-2 0,-61-88 0,86 108 0,0-2 0,2 1 0,0-1 0,2-1 0,0 0 0,2-1 0,1 0 0,-5-34 0,-4-55 0,16 115 0,0-1 0,0 0 0,0 1 0,0-1 0,0 1 0,0-1 0,0 0 0,0 1 0,0-1 0,0 1 0,-1-1 0,1 1 0,0-1 0,0 1 0,-1-1 0,1 0 0,0 1 0,-1 0 0,1-1 0,0 1 0,-1-1 0,1 1 0,-1-1 0,1 1 0,-1-1 0,-10 9 0,-8 25 0,-2 18 0,2 1 0,2 0 0,3 2 0,-8 55 0,22-107 0,-1 0 0,1-1 0,0 1 0,0 0 0,0 0 0,0-1 0,0 1 0,0 0 0,0-1 0,1 1 0,-1 0 0,0-1 0,1 1 0,-1 0 0,1-1 0,0 1 0,0-1 0,0 1 0,-1-1 0,1 1 0,1-1 0,-1 0 0,0 1 0,0-1 0,0 0 0,1 0 0,-1 0 0,0 0 0,1 0 0,-1 0 0,1 0 0,-1-1 0,1 1 0,0 0 0,-1-1 0,1 1 0,0-1 0,-1 0 0,1 0 0,0 1 0,0-1 0,-1 0 0,1 0 0,0-1 0,-1 1 0,1 0 0,2-1 0,11-2 0,0 0 0,-1-1 0,0 0 0,18-9 0,-23 9 0,8-3 0,12-3 0,0-2 0,-1-1 0,-1-2 0,27-18 0,-53 32 0,1 0 0,0 0 0,-1 0 0,1 0 0,-1-1 0,1 1 0,-1 0 0,0-1 0,0 0 0,0 1 0,0-1 0,0 0 0,0 1 0,0-1 0,0 0 0,-1 0 0,1 0 0,0 1 0,-1-1 0,0 0 0,1 0 0,-1 0 0,0 0 0,0 0 0,0 0 0,-1 0 0,1 0 0,0 0 0,-1 0 0,1 0 0,-1 0 0,1 1 0,-1-1 0,0 0 0,0 0 0,0 1 0,-2-4 0,-5-5 0,0 1 0,-1-1 0,0 1 0,0 1 0,-12-8 0,-13-14 0,-51-80-1365,78 99-5461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5:37.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0,'107'9,"-24"-2,171 14,-67 6,-47-13,-105-10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5:39.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1,'509'0,"-494"0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5:41.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64,'0'-1,"0"0,1 0,-1 0,1 0,0 0,-1 0,1 0,0 0,-1 0,1 0,0 1,0-1,0 0,0 1,0-1,0 0,0 1,0-1,0 1,0 0,1-1,25-8,-7 5,-1 1,1 1,0 1,25 2,-23-1,0 0,0-1,26-5,11-2,-42 7,-1-1,22-5,-26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7T10:52:47.8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0,'0'3539'0,"6136"-3539"0,-6136-3539 0,-6136 3539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5T08:40:16.57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4,'121'-1,"-23"-2,165 18,-210-6,-13-2,1-2,46 0,16-6,-88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5T08:40:18.94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87 0,'928'-87'0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5T09:13:40.09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0 123,'64'0,"0"-2,101-17,-17-10,156-10,-216 32,84-3,-120 11,67-2,-117 1,1 0,0-1,0 0,-1 1,1-1,-1 0,1 0,4-3,4-4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5T09:13:42.63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60,'39'7,"-6"0,287-1,-185-8,95-9,-163 2,-23 2,70-2,-88 8,0-2,0-1,33-9,-4 1,-41 8,-2-1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5T09:13:49.49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1,'47'0,"111"4,-135-2,0 1,-1 1,0 2,42 14,-50-15,0-1,0-1,1 0,24 1,11 2,-32-4,31 1,-36-4,0 2,1 0,-1 0,21 6,-23-3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06:55:53.9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0,'508'16'0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06:56:00.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 0,'840'-53'0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06:55:22.413"/>
    </inkml:context>
    <inkml:brush xml:id="br0">
      <inkml:brushProperty name="width" value="0.05" units="cm"/>
      <inkml:brushProperty name="height" value="0.05" units="cm"/>
      <inkml:brushProperty name="color" value="#E71224"/>
    </inkml:brush>
  </inkml:definitions>
  <inkml:trace contextRef="#ctx0" brushRef="#br0">0 700 24575,'1'5'0,"1"1"0,-1-1 0,1 0 0,-1 0 0,2 0 0,-1-1 0,0 1 0,1 0 0,0-1 0,0 1 0,0-1 0,8 7 0,2 6 0,34 43 0,-19-24 0,-1 1 0,34 61 0,-61-98 0,65 143 0,-57-129 0,-8-14 0,0 0 0,1 0 0,-1 0 0,0 0 0,0 0 0,0 0 0,1 0 0,-1 0 0,0 0 0,0 0 0,1 0 0,-1 0 0,0 0 0,0 0 0,0 0 0,1 0 0,-1 0 0,0-1 0,0 1 0,0 0 0,1 0 0,-1 0 0,0 0 0,0 0 0,0 0 0,0 0 0,1-1 0,-1 1 0,0 0 0,0 0 0,0 0 0,0-1 0,0 1 0,0 0 0,1 0 0,10-30 0,-8 17 0,28-63 0,2 2 0,61-96 0,-31 58 0,-28 39 0,15-25 0,272-379-1365,-288 429-5461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08:05:02.32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0,'1648'161'0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6:57.0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0,'18'2,"-1"0,1 1,-1 0,22 8,0 0,-35-10,60 16,0-3,2-3,87 4,675-15,-360-2,-369 3,109-3,-184 0,0-1,40-12,-42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1:39:14.25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0,'1084'27'0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7:00.3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0,'4'1,"1"-1,-1 1,0-1,0 1,0 1,0-1,0 0,0 1,4 2,2 1,186 78,387 108,-428-155,313 30,165-53,-527-15,183 20,-207-6,-29-2,1-4,1-1,96-5,-122-6,1-1,-1-1,-1-2,50-23,-34 14,-21 9,68-31,-82 36,1-1,-1 0,0 0,0-1,-1 0,13-14,-20 20,0 0,0 0,0-1,0 1,0 0,0 0,0-1,-1 1,1-1,0 1,-1-1,1 1,-1-1,0 1,1-1,-1 1,0-1,0 0,0-2,-1 3,1 0,-1 0,1 0,-1 0,0 0,0 0,1 0,-1 0,0 0,0 0,0 0,0 0,0 1,0-1,0 0,0 1,0-1,-1 1,0-1,-6-1,-1-1,1 2,0-1,-1 1,-13 1,-33 4,45-3,-1 1,1-2,-1 1,1-1,-1-1,-18-3,-36-17,44 14,0 0,0 2,-1 0,-23-2,-240 5,147 4,-520-16,590 10,-866-31,924 36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7:02.9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0 107,'119'-7,"-11"1,283 0,323-12,-69 3,-130 7,-247-15,-156 10,156 3,-256 10,0 1,-1 0,1 1,-1 0,1 1,14 5,-23-6,1 0,-1-1,1 1,-1 0,0 1,1-1,-1 1,0-1,-1 1,1 0,0 0,-1 0,1 0,-1 1,0-1,0 1,-1-1,1 1,-1 0,0 0,2 7,-2 0,0 0,0 1,-1-1,-1 1,0-1,0 1,-1-1,-1 0,1 0,-2 0,0 0,0 0,-1-1,0 0,-1 0,0 0,-12 14,-2-2,0 0,-1-2,0 0,-2-2,-45 29,22-20,-1-2,-2-2,0-2,-72 19,-213 36,-139-15,421-60,0-1,-57-9,-26-1,109 9,-4 1,0-1,-1-2,1 0,-36-11,11 1,0 1,-102-6,-114 11,253 7,-37 0,-38 1,0-5,-93-15,146 13,-88-20,125 25,0 0,0 0,0-1,0 1,0-1,1 0,-1 1,0-1,1 0,-1-1,1 1,0 0,0-1,0 1,0-1,-2-3,0-3,-1-1,1 0,-4-16,5 15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11:11.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7141 7864 0,'-3'309'0,"-5"-1"0,-6-1 0,-5-1 0,-6-2 0,-5-2 0,-5-4 0,-6-2 0,-5-4 0,-5-5 0,-5-4 0,-6-5 0,-4-6 0,-5-5 0,-4-7 0,-5-7 0,-5-7 0,-4-7 0,-4-8 0,-4-9 0,-4-8 0,-4-8 0,-3-11 0,-4-8 0,-3-11 0,-3-9 0,-3-11 0,-3-10 0,-2-12 0,-2-10 0,-3-11 0,-1-12 0,-3-12 0,0-11 0,-2-11 0,-1-13 0,-1-12 0,-1-12 0,0-11 0,0-13 0,0-12 0,0-13 0,1-11 0,0-12 0,1-12 0,1-13 0,1-11 0,2-11 0,2-12 0,1-12 0,3-11 0,1-10 0,4-12 0,2-10 0,3-11 0,3-9 0,3-11 0,4-8 0,3-11 0,4-8 0,4-8 0,3-9 0,5-8 0,5-7 0,4-7 0,4-7 0,5-7 0,5-5 0,5-6 0,5-5 0,5-4 0,5-5 0,5-4 0,6-2 0,5-4 0,5-2 0,6-2 0,5-1 0,6-1 0,5-1 0,6 0 0,5 1 0,6 1 0,5 1 0,6 2 0,5 2 0,5 3 0,6 4 0,5 3 0,5 4 0,5 6 0,5 4 0,5 5 0,5 7 0,5 6 0,4 7 0,4 6 0,5 9 0,5 7 0,3 8 0,4 9 0,4 9 0,3 9 0,4 10 0,3 9 0,3 11 0,3 10 0,2 10 0,4 11 0,1 12 0,3 10 0,1 12 0,2 11 0,2 12 0,1 12 0,1 12 0,1 12 0,0 11 0,1 13 0,0 12 0,0 12 0,0 12 0,0 13 0,-1 11 0,-1 12 0,-1 12 0,-2 12 0,0 12 0,-3 11 0,-1 12 0,-3 10 0,-2 12 0,-2 11 0,-3 10 0,-3 10 0,-3 11 0,-3 9 0,-4 10 0,-3 9 0,-4 9 0,-4 9 0,-4 8 0,-4 7 0,-4 9 0,-5 6 0,-5 7 0,-4 6 0,-5 7 0,-4 5 0,-6 4 0,-5 6 0,-5 4 0,-5 3 0,-6 4 0,-5 3 0,-5 2 0,-6 2 0,-5 1 0,-6 1 0,-5 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9:21.6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0 368,'347'14,"738"45,95-61,-774-7,-33-1,426-26,-415-12,152-8,-274 55,45-2,-215-2,123-24,-61-1,140-25,5 21,-93 31,105-8,217-42,379 12,-442 34,-70 0,-343 6,459 4,-2 26,-264-2,458 34,369-55,-642-9,183 28,-360 9,267 25,299-52,-481-9,-185-4,-151 6,-1 0,0-1,0 1,0 0,1 0,-1 1,0-1,0 0,0 0,0 1,1-1,-1 0,0 1,0-1,0 1,2 1,-3-1,0-1,0 1,1 0,-1 0,0 0,0 0,-1 0,1 0,0 0,0 0,0 0,-1 0,1-1,0 1,-1 0,1 0,-1 0,1 0,-1-1,1 1,-1 0,1-1,-1 1,0 0,-1 0,-16 18,-1-2,0 0,-1-2,-26 17,-305 165,-24-26,293-134,-45 19,-367 151,450-193,-1-2,0-2,-1-2,-58 2,-183-8,167-5,-1073 1,763 2,400-1,0-2,-49-11,38 6,-18 1,0 3,-96 4,69 2,-610 32,294-16,256-14,-468 61,476-45,-154 1,-2-22,124-1,-3480 0,1899 3,1449-11,157 2,-236-10,332 13,0-3,0-1,-85-30,74 21,-99-18,41 18,-200-20,186 35,61 3,-137-18,179 12,-29-12,36 11,-1 0,-36-5,0 7,59 6,0-1,0 0,0 0,0 0,0 0,0 0,0 0,0 0,0 0,0 0,-1 0,1 0,0 0,0 0,0 0,0 0,0 0,0 0,0 0,0 0,0-1,0 1,0 0,-1 0,1 0,0 0,0 0,0 0,0 0,0 0,0 0,0 0,0 0,0 0,0 0,0 0,0 0,0 0,0-1,0 1,0 0,0 0,0 0,0 0,0 0,0 0,0 0,0 0,0 0,0 0,0-1,0 1,0 0,0 0,0 0,0 0,0 0,0 0,0 0,0 0,0 0,0 0,0 0,0 0,0 0,0 0,0-1,1 1,7-5,15-3,36-3,0 2,87-1,-100 7,1137-31,-133 7,-370-18,-24 1,467 33,-669 14,1316-3,-1385-20,-4-23,300-19,-473 60,208-11,-350 8,596-27,-548 31,569-7,197-40,-678 34,121-15,-49 7,-257 21,40-5,108-25,-10 0,-136 28,0-1,1 0,-2-2,23-9,-17 7,1 1,-1 2,37-5,-43 8,25-3,53 1,-17 2,329-30,-347 27,-60 4,1 1,0 0,0 0,0 0,0 0,0 1,0-1,0 0,3 2,-5 3,-10 2,-22 7,0-1,-1-1,-62 12,43-11,-244 61,269-67,-32 7,-1-1,-99 6,138-16,1 0,-1 2,1 0,1 1,-1 1,-34 18,14-8,-328 115,314-116</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9:48.794"/>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30T00:29:43.47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6438 1576 0,'-2'62'0,"-6"0"0,-4-1 0,-6 0 0,-4 0 0,-5 0 0,-5-1 0,-4-1 0,-6-1 0,-4 0 0,-5-1 0,-4-2 0,-4 0 0,-5-2 0,-4-1 0,-5-1 0,-3-2 0,-4-1 0,-4-1 0,-4-3 0,-3-1 0,-3-2 0,-4-2 0,-3-1 0,-3-3 0,-2-2 0,-3-1 0,-3-3 0,-1-2 0,-3-2 0,-2-3 0,-1-2 0,-2-2 0,-2-2 0,0-3 0,-1-2 0,-2-2 0,1-3 0,-2-3 0,1-1 0,0-4 0,-1-1 0,2-3 0,-1-3 0,2-2 0,1-2 0,0-3 0,2-2 0,2-2 0,1-2 0,2-3 0,3-2 0,1-2 0,3-3 0,3-1 0,2-2 0,3-3 0,3-1 0,4-2 0,3-2 0,3-1 0,4-3 0,4-1 0,4-1 0,4-2 0,3-1 0,5-1 0,5-2 0,4 0 0,4-2 0,5-1 0,5 0 0,4-1 0,5-1 0,5-1 0,5 0 0,4 0 0,6 0 0,4-1 0,6 0 0,4 0 0,6 0 0,4 1 0,6 0 0,4 0 0,5 0 0,5 1 0,5 1 0,4 1 0,5 0 0,5 1 0,4 2 0,4 0 0,5 2 0,5 1 0,3 1 0,4 2 0,4 1 0,4 1 0,4 3 0,3 1 0,3 2 0,4 2 0,3 1 0,3 3 0,2 2 0,3 1 0,3 3 0,1 2 0,3 2 0,2 3 0,1 1 0,2 4 0,2 1 0,0 3 0,1 2 0,2 2 0,-1 3 0,2 3 0,-1 1 0,0 4 0,1 1 0,-2 3 0,1 3 0,-2 2 0,0 2 0,-2 3 0,-1 1 0,-2 4 0,-1 1 0,-2 3 0,-3 2 0,-1 2 0,-3 3 0,-3 1 0,-2 2 0,-3 3 0,-3 1 0,-4 2 0,-3 2 0,-3 1 0,-4 3 0,-4 1 0,-4 1 0,-3 2 0,-5 1 0,-4 1 0,-5 2 0,-4 0 0,-4 2 0,-5 1 0,-4 0 0,-6 1 0,-4 1 0,-5 1 0,-5 0 0,-4 0 0,-6 0 0,-4 1 0,-6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30T00:30:06.27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5287 1217 0,'-2'47'0,"-4"1"0,-4-1 0,-5 1 0,-3-1 0,-4-1 0,-4 1 0,-4-2 0,-4 0 0,-4 0 0,-4-1 0,-3-1 0,-4-1 0,-4-1 0,-2-1 0,-5-1 0,-2-1 0,-4-1 0,-3-1 0,-3-2 0,-3 0 0,-3-3 0,-2 0 0,-3-3 0,-2 0 0,-2-3 0,-3 0 0,-1-3 0,-3-1 0,-1-2 0,-1-1 0,-3-3 0,0-1 0,-1-2 0,-2-2 0,0-1 0,-1-3 0,0-1 0,-1-2 0,1-2 0,-1-2 0,0-2 0,1-2 0,0-1 0,1-3 0,1-1 0,0-2 0,2-2 0,1-1 0,1-3 0,2-1 0,2-2 0,1-1 0,3-3 0,1 0 0,3-3 0,2 0 0,3-3 0,2 0 0,4-3 0,2 0 0,3-2 0,3-1 0,3-1 0,4-1 0,3-1 0,3-1 0,4-1 0,4-1 0,4-1 0,3-1 0,4 0 0,4 0 0,3-2 0,5 1 0,4-1 0,4-1 0,3 1 0,5-1 0,4 1 0,4-1 0,4 0 0,5 1 0,3-1 0,4 1 0,4 1 0,5-1 0,3 2 0,4 0 0,4 0 0,3 1 0,4 1 0,4 1 0,4 1 0,3 1 0,3 1 0,4 1 0,3 1 0,3 1 0,3 2 0,2 0 0,4 3 0,2 0 0,3 3 0,2 0 0,3 3 0,1 0 0,3 3 0,1 1 0,2 2 0,2 1 0,1 3 0,1 1 0,2 2 0,0 2 0,1 1 0,1 3 0,0 1 0,1 2 0,0 2 0,-1 2 0,1 2 0,-1 2 0,0 1 0,-1 3 0,0 1 0,-2 2 0,-1 2 0,0 1 0,-3 3 0,-1 1 0,-1 2 0,-3 1 0,-1 3 0,-3 0 0,-2 3 0,-2 0 0,-3 3 0,-2 0 0,-3 3 0,-3 0 0,-3 2 0,-3 1 0,-4 1 0,-2 1 0,-5 1 0,-2 1 0,-4 1 0,-4 1 0,-3 1 0,-4 1 0,-4 0 0,-4 0 0,-4 2 0,-4-1 0,-4 1 0,-3 1 0,-5-1 0,-4 1 0,-4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02:47:14.667"/>
    </inkml:context>
    <inkml:brush xml:id="br0">
      <inkml:brushProperty name="width" value="0.05" units="cm"/>
      <inkml:brushProperty name="height" value="0.05" units="cm"/>
      <inkml:brushProperty name="color" value="#E71224"/>
    </inkml:brush>
  </inkml:definitions>
  <inkml:trace contextRef="#ctx0" brushRef="#br0">0 0 24526,'0'8022'0,"8977"-8022"0,-8977-8022 0,-8977 8022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8T20:23:46.67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4914 242 0,'-2'9'0,"-4"1"0,-3-1 0,-4 1 0,-4-1 0,-4 0 0,-3 1 0,-4-1 0,-4 0 0,-3-1 0,-4 1 0,-3 0 0,-3-1 0,-4 0 0,-3 0 0,-3 0 0,-3 0 0,-4-1 0,-2 0 0,-3 0 0,-2-1 0,-3 1 0,-3-1 0,-2 0 0,-2-1 0,-2 0 0,-2 0 0,-3-1 0,0 0 0,-3 0 0,-1 0 0,-1-1 0,-1 0 0,-1-1 0,-2 0 0,0 0 0,0-1 0,-1 0 0,-1-1 0,1 1 0,0-2 0,-1 1 0,1-1 0,1 0 0,0-1 0,0 0 0,2 0 0,1-1 0,1 0 0,1-1 0,1 0 0,3 0 0,0 0 0,3-1 0,2 0 0,2 0 0,2-1 0,2 0 0,3-1 0,3 1 0,2-1 0,3 0 0,2 0 0,4-1 0,3 0 0,3 0 0,3 0 0,4 0 0,3-1 0,3 0 0,4 1 0,3-1 0,4 0 0,4-1 0,3 1 0,4 0 0,4-1 0,4 1 0,3-1 0,4 1 0,4 0 0,4-1 0,3 1 0,4-1 0,4 1 0,4 0 0,3-1 0,4 1 0,4 0 0,3 1 0,4-1 0,3 0 0,3 1 0,4 0 0,3 0 0,3 0 0,3 0 0,4 1 0,2 0 0,3 0 0,2 1 0,3-1 0,3 1 0,2 0 0,2 1 0,2 0 0,2 0 0,3 1 0,0 0 0,3 0 0,1 0 0,1 1 0,1 0 0,1 1 0,2 0 0,0 0 0,0 1 0,1 0 0,1 1 0,-1-1 0,0 2 0,1-1 0,-1 1 0,-1 0 0,0 1 0,0 0 0,-2 0 0,-1 1 0,-1 0 0,-1 1 0,-1 0 0,-3 0 0,0 0 0,-3 1 0,-2 0 0,-2 0 0,-2 1 0,-2 0 0,-3 1 0,-3-1 0,-2 1 0,-3 0 0,-2 0 0,-4 1 0,-3 0 0,-3 0 0,-3 0 0,-4 0 0,-3 1 0,-3 0 0,-4-1 0,-3 1 0,-4 0 0,-4 1 0,-3-1 0,-4 0 0,-4 1 0,-4-1 0,-3 1 0,-4-1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8T20:23:51.66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3922 400 0,'496'-320'0,"-4914"240"0,4902 419 0,2954-278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21:39:27.51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0,'1217'79'0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2:10:06.23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9765 744 0,'-4'29'0,"-7"0"0,-8 0 0,-8 0 0,-6 0 0,-8 0 0,-8-1 0,-6 0 0,-8-1 0,-7 1 0,-7-2 0,-7 1 0,-6-2 0,-7 1 0,-6-2 0,-7 0 0,-6-1 0,-5 0 0,-7-1 0,-4-1 0,-7-1 0,-4 0 0,-5-2 0,-5 0 0,-4-2 0,-5 0 0,-3-1 0,-4-1 0,-4-2 0,-2 0 0,-4-1 0,-2-2 0,-2 0 0,-3-2 0,-1 0 0,-2-2 0,-1-1 0,-1-1 0,0-2 0,-1 0 0,1-2 0,-1 0 0,1-2 0,2-1 0,0-1 0,2-2 0,1 0 0,3-2 0,1 0 0,4-2 0,2-1 0,4 0 0,3-2 0,3-1 0,5-1 0,4 0 0,4-2 0,4 0 0,6-2 0,5 0 0,5-1 0,6-1 0,5-1 0,6 0 0,7-1 0,5 0 0,8-2 0,5 1 0,7-2 0,8 1 0,6-2 0,7 1 0,7-1 0,8 0 0,7-1 0,7 0 0,8 0 0,7 0 0,8 0 0,7 0 0,8 0 0,7 0 0,8-1 0,7 2 0,8-1 0,7 0 0,7 1 0,8 0 0,7 0 0,7 1 0,6 0 0,8 1 0,7 0 0,5 1 0,8 1 0,5 0 0,7 0 0,6 2 0,5 0 0,6 1 0,5 1 0,5 0 0,6 2 0,4 0 0,4 1 0,4 2 0,5 0 0,3 1 0,3 1 0,4 2 0,2 0 0,4 1 0,1 2 0,3 1 0,1 0 0,2 2 0,0 1 0,2 1 0,1 2 0,-1 0 0,1 2 0,-1 0 0,0 2 0,-1 1 0,-1 1 0,-2 2 0,-1 0 0,-3 1 0,-2 2 0,-2 1 0,-4 0 0,-2 2 0,-4 1 0,-4 1 0,-3 0 0,-5 2 0,-4 1 0,-5 0 0,-5 2 0,-4 0 0,-7 1 0,-4 1 0,-7 0 0,-5 2 0,-6 0 0,-7 0 0,-6 1 0,-7 1 0,-6 0 0,-7 1 0,-7 0 0,-7 1 0,-8 0 0,-6 0 0,-8 1 0,-8 0 0,-6-1 0,-8 2 0,-8-1 0,-7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2:10:06.23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9915 1044 0,'-4'29'0,"-7"0"0,-8 0 0,-8 0 0,-6 0 0,-8 0 0,-8-1 0,-6 0 0,-8-1 0,-7 1 0,-7-2 0,-7 1 0,-6-2 0,-7 1 0,-6-2 0,-7 0 0,-6-1 0,-5 0 0,-7-1 0,-4-1 0,-7-1 0,-4 0 0,-5-2 0,-5 0 0,-4-2 0,-5 0 0,-3-1 0,-4-1 0,-4-2 0,-2 0 0,-4-1 0,-2-2 0,-2 0 0,-3-2 0,-1 0 0,-2-2 0,-1-1 0,-1-1 0,0-2 0,-1 0 0,1-2 0,-1 0 0,1-2 0,2-1 0,0-1 0,2-2 0,1 0 0,3-2 0,1 0 0,4-2 0,2-1 0,4 0 0,3-2 0,3-1 0,5-1 0,4 0 0,4-2 0,4 0 0,6-2 0,5 0 0,5-1 0,6-1 0,5-1 0,6 0 0,7-1 0,5 0 0,8-2 0,5 1 0,7-2 0,8 1 0,6-2 0,7 1 0,7-1 0,8 0 0,7-1 0,7 0 0,8 0 0,7 0 0,8 0 0,7 0 0,8 0 0,7 0 0,8-1 0,7 2 0,8-1 0,7 0 0,7 1 0,8 0 0,7 0 0,7 1 0,6 0 0,8 1 0,7 0 0,5 1 0,8 1 0,5 0 0,7 0 0,6 2 0,5 0 0,6 1 0,5 1 0,5 0 0,6 2 0,4 0 0,4 1 0,4 2 0,5 0 0,3 1 0,3 1 0,4 2 0,2 0 0,4 1 0,1 2 0,3 1 0,1 0 0,2 2 0,0 1 0,2 1 0,1 2 0,-1 0 0,1 2 0,-1 0 0,0 2 0,-1 1 0,-1 1 0,-2 2 0,-1 0 0,-3 1 0,-2 2 0,-2 1 0,-4 0 0,-2 2 0,-4 1 0,-4 1 0,-3 0 0,-5 2 0,-4 1 0,-5 0 0,-5 2 0,-4 0 0,-7 1 0,-4 1 0,-7 0 0,-5 2 0,-6 0 0,-7 0 0,-6 1 0,-7 1 0,-6 0 0,-7 1 0,-7 0 0,-7 1 0,-8 0 0,-6 0 0,-8 1 0,-8 0 0,-6-1 0,-8 2 0,-8-1 0,-7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24:40.192"/>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0 0,'1324'0'0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0T08:39:08.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4282 2093 0,'-2'82'0,"-3"1"0,-3-2 0,-3 1 0,-4-1 0,-3-1 0,-3 0 0,-4-2 0,-2 0 0,-4-2 0,-3 0 0,-2-2 0,-4-2 0,-3-1 0,-2-2 0,-3-1 0,-3-3 0,-2-1 0,-3-3 0,-2-2 0,-3-2 0,-2-2 0,-2-3 0,-2-2 0,-2-3 0,-1-3 0,-3-2 0,-1-4 0,-2-2 0,-1-3 0,-1-3 0,-1-3 0,-2-3 0,0-3 0,-1-4 0,-1-2 0,0-4 0,-1-3 0,0-3 0,0-3 0,0-4 0,0-3 0,0-3 0,1-3 0,0-4 0,1-2 0,1-4 0,0-3 0,2-3 0,1-3 0,1-3 0,1-3 0,2-2 0,1-4 0,3-2 0,1-3 0,2-3 0,2-2 0,2-3 0,2-2 0,3-2 0,2-2 0,3-3 0,2-1 0,3-3 0,2-1 0,4-2 0,2-1 0,4-2 0,2-2 0,3 0 0,4-2 0,2 0 0,4-2 0,3 0 0,3-1 0,4-1 0,3 1 0,3-2 0,3 1 0,4 0 0,3 0 0,3 0 0,3 1 0,4 0 0,3 1 0,3 0 0,4 1 0,2 2 0,4 0 0,3 2 0,2 1 0,4 1 0,2 3 0,4 0 0,2 3 0,3 1 0,2 3 0,3 1 0,2 3 0,3 2 0,2 3 0,2 1 0,2 4 0,2 2 0,1 2 0,3 4 0,1 2 0,2 3 0,1 3 0,1 3 0,1 3 0,2 4 0,0 2 0,1 3 0,1 4 0,0 3 0,1 2 0,0 5 0,0 2 0,0 4 0,0 2 0,0 5 0,-1 2 0,0 3 0,-1 4 0,-1 3 0,0 2 0,-2 4 0,-1 3 0,-1 3 0,-1 3 0,-2 3 0,-1 2 0,-3 4 0,-1 2 0,-2 2 0,-2 4 0,-2 1 0,-2 3 0,-3 2 0,-2 3 0,-3 1 0,-2 3 0,-3 1 0,-3 3 0,-2 0 0,-3 3 0,-4 1 0,-2 1 0,-3 2 0,-4 0 0,-2 2 0,-4 1 0,-3 0 0,-3 1 0,-4 0 0,-3 1 0,-3 0 0,-3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0T08:39:08.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2521 2393 0,'-1'82'0,"-2"1"0,-1-2 0,-2 1 0,-2-1 0,-2-1 0,-2 0 0,-2-2 0,-1 0 0,-2-2 0,-2 0 0,-1-2 0,-2-2 0,-2-1 0,-1-2 0,-1-1 0,-3-3 0,0-1 0,-2-3 0,-1-2 0,-2-2 0,-1-2 0,-1-3 0,-1-2 0,-1-3 0,-1-3 0,-1-2 0,-1-4 0,-1-2 0,-1-3 0,0-3 0,-1-3 0,-1-3 0,0-3 0,0-4 0,-1-2 0,0-4 0,0-3 0,-1-3 0,1-3 0,-1-4 0,1-3 0,-1-3 0,1-3 0,0-4 0,1-2 0,0-4 0,0-3 0,1-3 0,1-3 0,0-3 0,1-3 0,1-2 0,1-4 0,1-2 0,1-3 0,1-3 0,1-2 0,1-3 0,1-2 0,2-2 0,1-2 0,2-3 0,0-1 0,3-3 0,0-1 0,3-2 0,1-1 0,2-2 0,1-2 0,2 0 0,2-2 0,1 0 0,3-2 0,1 0 0,1-1 0,3-1 0,2 1 0,1-2 0,2 1 0,2 0 0,2 0 0,1 0 0,2 1 0,3 0 0,1 1 0,1 0 0,3 1 0,1 2 0,2 0 0,2 2 0,1 1 0,2 1 0,1 3 0,3 0 0,0 3 0,3 1 0,0 3 0,2 1 0,1 3 0,2 2 0,1 3 0,1 1 0,1 4 0,1 2 0,1 2 0,1 4 0,1 2 0,1 3 0,1 3 0,0 3 0,1 3 0,1 4 0,0 2 0,0 3 0,1 4 0,0 3 0,1 2 0,-1 5 0,1 2 0,-1 4 0,1 2 0,-1 5 0,0 2 0,0 3 0,-1 4 0,0 3 0,0 2 0,-1 4 0,-1 3 0,0 3 0,-1 3 0,-1 3 0,-1 2 0,-1 4 0,-1 2 0,-1 2 0,-1 4 0,-1 1 0,-1 3 0,-2 2 0,-1 3 0,-2 1 0,0 3 0,-3 1 0,-1 3 0,-1 0 0,-2 3 0,-2 1 0,-1 1 0,-2 2 0,-2 0 0,-1 2 0,-2 1 0,-2 0 0,-2 1 0,-2 0 0,-2 1 0,-1 0 0,-2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4T06:55:22.413"/>
    </inkml:context>
    <inkml:brush xml:id="br0">
      <inkml:brushProperty name="width" value="0.05" units="cm"/>
      <inkml:brushProperty name="height" value="0.05" units="cm"/>
      <inkml:brushProperty name="color" value="#E71224"/>
    </inkml:brush>
  </inkml:definitions>
  <inkml:trace contextRef="#ctx0" brushRef="#br0">0 700 24575,'1'5'0,"1"1"0,-1-1 0,1 0 0,-1 0 0,2 0 0,-1-1 0,0 1 0,1 0 0,0-1 0,0 1 0,0-1 0,8 7 0,2 6 0,34 43 0,-19-24 0,-1 1 0,34 61 0,-61-98 0,65 143 0,-57-129 0,-8-14 0,0 0 0,1 0 0,-1 0 0,0 0 0,0 0 0,0 0 0,1 0 0,-1 0 0,0 0 0,0 0 0,1 0 0,-1 0 0,0 0 0,0 0 0,0 0 0,1 0 0,-1 0 0,0-1 0,0 1 0,0 0 0,1 0 0,-1 0 0,0 0 0,0 0 0,0 0 0,0 0 0,1-1 0,-1 1 0,0 0 0,0 0 0,0 0 0,0-1 0,0 1 0,0 0 0,1 0 0,10-30 0,-8 17 0,28-63 0,2 2 0,61-96 0,-31 58 0,-28 39 0,15-25 0,272-379-1365,-288 429-5461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08:05:02.32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0,'1648'161'0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12:11.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0,'1297'132'0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12:18.0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0,'873'211'0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12:34.95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0,'1270'0'0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2T21:40:33.01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3T00:12:40.28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 0,'661'26'0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2T02:01:49.37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6136 2092 0,'-2'82'0,"-5"0"0,-5 0 0,-5 0 0,-4-2 0,-5 1 0,-4-2 0,-5 0 0,-5-2 0,-3 0 0,-6-2 0,-3-1 0,-5-1 0,-4-3 0,-4 0 0,-4-3 0,-4-1 0,-3-3 0,-4-2 0,-4-1 0,-2-3 0,-4-3 0,-4-2 0,-2-2 0,-2-3 0,-4-3 0,-2-2 0,-2-4 0,-3-2 0,-1-3 0,-2-3 0,-2-3 0,-1-3 0,-2-3 0,0-4 0,-2-2 0,0-4 0,-1-3 0,-1-3 0,1-3 0,0-4 0,-1-3 0,1-3 0,1-3 0,0-4 0,2-2 0,0-4 0,2-3 0,1-3 0,2-3 0,2-3 0,1-3 0,3-2 0,2-4 0,3-2 0,2-3 0,3-3 0,3-2 0,2-2 0,5-3 0,2-3 0,4-1 0,4-2 0,3-3 0,4-1 0,4-3 0,4 0 0,4-3 0,5-1 0,4-1 0,4-2 0,4 0 0,5-2 0,5 0 0,4-2 0,5 1 0,4-2 0,5 0 0,5 0 0,5 0 0,4 0 0,5 0 0,5 0 0,5 1 0,4 0 0,5 1 0,4 0 0,5 2 0,5 0 0,4 2 0,4 0 0,4 2 0,5 2 0,4 1 0,4 2 0,4 1 0,4 3 0,3 1 0,4 3 0,4 2 0,2 2 0,5 2 0,2 3 0,3 3 0,3 2 0,2 2 0,3 4 0,2 2 0,3 3 0,1 3 0,2 3 0,2 3 0,1 4 0,2 2 0,0 3 0,2 4 0,0 3 0,1 2 0,1 5 0,-1 2 0,0 4 0,1 2 0,-1 5 0,-1 2 0,0 3 0,-2 4 0,0 3 0,-2 2 0,-1 4 0,-2 3 0,-2 3 0,-1 3 0,-3 3 0,-2 2 0,-2 4 0,-4 2 0,-2 2 0,-2 3 0,-4 3 0,-4 2 0,-2 2 0,-4 2 0,-4 3 0,-3 1 0,-4 3 0,-4 1 0,-4 2 0,-4 1 0,-5 2 0,-3 2 0,-6 0 0,-3 2 0,-5 0 0,-5 2 0,-4 0 0,-5 1 0,-4 0 0,-5 1 0,-5 0 0,-5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4T06:59:48.794"/>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8T20:51:24.06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5669 3863 0,'-43'80'0,"-4"-3"0,-4-2 0,-4-3 0,-4-2 0,-4-3 0,-4-3 0,-3-2 0,-4-4 0,-3-3 0,-3-3 0,-4-3 0,-3-3 0,-2-4 0,-4-4 0,-2-3 0,-2-3 0,-3-5 0,-2-3 0,-2-3 0,-1-5 0,-3-3 0,-1-4 0,-1-3 0,-2-5 0,-1-3 0,0-4 0,-1-4 0,-1-4 0,0-4 0,0-3 0,0-4 0,1-4 0,-1-3 0,1-4 0,1-3 0,1-4 0,1-4 0,1-2 0,2-4 0,1-3 0,2-3 0,2-3 0,2-3 0,3-3 0,1-2 0,4-3 0,1-3 0,4-2 0,3-2 0,3-2 0,3-2 0,3-2 0,4-2 0,3-1 0,4-2 0,4-1 0,4-1 0,4-1 0,3-1 0,5-1 0,4-1 0,5 1 0,3-2 0,5 1 0,5 0 0,3 0 0,6 0 0,3 1 0,6 0 0,3 1 0,6 1 0,3 1 0,6 2 0,4 0 0,4 2 0,4 2 0,6 1 0,3 3 0,5 1 0,3 3 0,6 1 0,3 3 0,4 3 0,4 2 0,4 3 0,3 3 0,5 3 0,2 2 0,5 4 0,2 3 0,4 3 0,2 4 0,4 3 0,2 3 0,3 4 0,3 4 0,2 3 0,1 4 0,3 3 0,2 5 0,2 3 0,1 4 0,1 4 0,2 3 0,0 5 0,2 3 0,0 4 0,0 4 0,1 3 0,0 4 0,0 4 0,0 4 0,-1 3 0,0 4 0,-1 4 0,-1 3 0,0 3 0,-3 3 0,0 4 0,-3 3 0,-1 3 0,-2 3 0,-2 3 0,-2 3 0,-3 3 0,-2 2 0,-3 2 0,-2 3 0,-4 2 0,-3 2 0,-3 2 0,-3 2 0,-4 2 0,-4 1 0,-3 2 0,-3 1 0,-5 1 0,-4 2 0,-4 0 0,-3 0 0,-6 2 0,-3 0 0,-4 0 0,-5 0 0,-5 0 0,-4 0 0,-4 0 0,-5-1 0,-4 0 0,-5-1 0,-4-1 0,-5-1 0,-4-1 0,-5-2 0,-4-1 0,-5-2 0,-4-1 0,-4-2 0,-5-3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8T20:52:08.91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7763 1790 0,'-3'71'0,"-6"-1"0,-6 0 0,-6-1 0,-5 1 0,-7-2 0,-6 0 0,-5 0 0,-6-2 0,-5-1 0,-6 0 0,-6-2 0,-5-1 0,-5-1 0,-5-2 0,-5-1 0,-5-2 0,-5-2 0,-4-2 0,-5-1 0,-4-2 0,-4-2 0,-3-3 0,-5-1 0,-3-3 0,-3-2 0,-4-3 0,-2-2 0,-3-2 0,-3-3 0,-2-2 0,-2-3 0,-2-3 0,-1-2 0,-2-3 0,-1-3 0,-1-2 0,-1-3 0,0-3 0,0-3 0,-1-2 0,1-3 0,0-3 0,1-3 0,1-2 0,1-3 0,2-3 0,1-2 0,2-3 0,2-3 0,3-2 0,1-3 0,4-2 0,2-2 0,4-3 0,3-2 0,4-3 0,3-1 0,4-3 0,4-2 0,4-2 0,5-1 0,4-2 0,5-2 0,5-2 0,5-1 0,5-2 0,5-1 0,6-1 0,4-2 0,7 0 0,5-1 0,6-2 0,5 0 0,7 0 0,5-2 0,6 1 0,6-1 0,6 0 0,6-1 0,6 1 0,6 0 0,6 0 0,6 0 0,6 1 0,5 0 0,7 1 0,5 1 0,6 1 0,5 0 0,7 2 0,4 1 0,6 1 0,5 1 0,5 2 0,5 1 0,5 2 0,5 2 0,4 1 0,5 3 0,4 1 0,4 2 0,4 3 0,3 1 0,4 3 0,3 2 0,4 3 0,2 1 0,4 4 0,1 2 0,3 2 0,2 3 0,2 3 0,1 2 0,2 3 0,1 2 0,1 4 0,1 2 0,0 3 0,1 2 0,-1 4 0,0 2 0,0 3 0,-1 2 0,-1 4 0,-1 2 0,-2 3 0,-1 2 0,-2 3 0,-2 3 0,-2 2 0,-3 2 0,-3 4 0,-2 1 0,-4 3 0,-3 2 0,-3 3 0,-5 1 0,-3 3 0,-4 2 0,-4 1 0,-5 3 0,-4 1 0,-5 2 0,-5 2 0,-5 1 0,-5 2 0,-5 1 0,-5 1 0,-6 1 0,-6 2 0,-5 0 0,-6 1 0,-5 1 0,-6 1 0,-7 0 0,-5 1 0,-6 0 0,-6 0 0,-6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20:53:00.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423 0,'-14'182,"9"-140,-36 360,2-128,4-40,-26 293,-5-161,49-287,-19 125,-11 47,26-157,-16 162,34-195,6 72,-3-124,1-1,0 0,1 0,0 1,0-1,1 0,-1-1,2 1,-1 0,1-1,5 7,-7-12,-1-1,0 0,1 0,-1 0,1 0,-1 0,1-1,-1 1,1 0,-1-1,1 1,0-1,-1 0,1 1,0-1,0 0,-1 0,1 0,0 0,-1 0,1-1,2 0,38-12,-42 13,30-15,-1-1,-1-1,-1-1,41-36,-63 50,16-15,0 0,-2-2,0 0,19-28,55-99,-58 91,3-7,-3-1,-3-1,-2-2,-4-1,-3-2,27-133,-37 108,0-102,-14-98,0 123,2 87,-1-63,-1 120,-2 0,-1 0,-9-29,11 50,0 0,-1 1,0-1,0 1,-1-1,-6-9,9 16,0 0,0 0,0-1,0 1,0 0,0 0,-1 0,1 0,0 0,-1 0,1 0,0 0,-1 1,1-1,-1 0,1 1,-1 0,0-1,1 1,-1 0,1 0,-1-1,0 1,1 0,-1 1,1-1,-1 0,0 0,1 1,-1-1,1 1,-1-1,1 1,-1 0,1 0,0 0,-1-1,-1 3,-3 2,0 1,0 0,1 0,-1 0,1 0,1 1,0 0,0 0,-5 11,-2 8,-10 37,9-11,-8 57,1 2,-63 308,76-379,1 1,3 0,4 73,0-28,15-499,19-320,-36 144,2 572,-2 17,0-1,0 1,0 0,0 0,0 0,0 0,1 0,-1-1,0 1,0 0,0 0,0 0,0 0,0 0,0 0,1 0,-1 0,0 0,0 0,0-1,0 1,0 0,0 0,1 0,-1 0,0 0,0 0,0 0,0 0,1 0,-1 0,0 0,0 0,0 0,0 0,0 0,1 1,-1-1,0 0,0 0,0 0,0 0,0 0,0 0,1 0,-1 0,0 1,2 1,0 1,0-1,0 1,-1 0,1 0,-1 0,0 0,1 3,41 148,-3-7,7-6,-38-80,-5-48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20:53:04.7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300 2172,'-1'-18,"0"1,-2-1,0 1,-1 0,0 0,-2 0,-8-18,-61-110,36 76,16 22,1-2,3 0,1-1,-19-97,24 68,4 0,1-128,8-92,2-167,-1 451,0 1,1 0,0 0,1 0,0 0,10-24,-8 28,0 1,0 0,1 0,0 0,1 1,0 0,0 0,0 0,15-10,0 2,0 1,1 1,39-18,-47 25,0 2,1 0,-1 0,1 2,0 0,0 0,19 1,-29 2,0 1,0 0,-1 0,1 0,0 1,-1 0,1 0,-1 0,0 1,0-1,0 1,0 1,0-1,-1 1,1-1,-1 1,0 1,0-1,-1 1,1-1,5 11,4 8,-1 1,-1 1,12 37,-19-49,38 117,-6 1,-6 2,-5 1,-7 1,-5 1,-6 171,-29 125,8-295,-36 154,49-287,-2 11,-1-1,-7 19,9-30,1 1,-1-1,0 0,0 1,0-1,-1 0,1 0,-1 0,0 0,1-1,-1 1,0-1,-1 0,-2 2,4-3,0 0,1-1,-1 0,0 1,0-1,0 0,1 0,-1 0,0 0,0 0,1 0,-1 0,0-1,0 1,1-1,-1 1,0-1,1 0,-1 0,1 0,-1 0,1 0,-1 0,1 0,-1 0,1 0,0-1,-2-1,-5-6,1 0,0-1,-6-12,11 19,-108-218,18-9,89 222,-18-47,2-1,3-1,2 0,3-1,2-1,-1-117,17-179,-3 314,1 0,2 1,1-1,3 2,1-1,2 2,1 0,30-53,-12 40,-31 48,0 1,0-1,1 0,-1 1,1-1,0 1,0 0,-1 0,2 0,-1 0,0 0,0 1,7-3,-9 4,1 0,-1 0,1 0,-1 0,1 0,-1 1,0-1,1 0,-1 1,1-1,-1 1,0-1,1 1,-1 0,0-1,0 1,1 0,-1 0,0 0,0 0,0 0,0 0,0 0,1 3,1 1,1 0,-1 1,-1-1,4 11,6 28,-2 0,-3 0,4 73,-6-64,15 652,-61-191,29-439,6-55,6-20,0 0,0 1,0-1,-1 0,1 0,0 0,0 0,0 0,0 1,0-1,0 0,0 0,0 0,0 0,0 0,-1 0,1 1,0-1,0 0,0 0,0 0,0 0,0 0,-1 0,1 0,0 0,0 0,0 0,0 0,-1 0,1 0,0 0,0 0,0 0,0 0,-1 0,1 0,0 0,0 0,0 0,0 0,0 0,-1 0,1 0,-1-3,-1 1,1-1,0 0,0 1,0-1,1 0,-1 0,0-5,-24-382,23 309,-1-33,0-284,6 382,-3 16,0 0,0 0,0 0,0 0,0-1,0 1,0 0,0 0,0 0,0 0,0 0,0 0,0 0,0 0,0 0,0 0,0 0,0 0,1 0,-1 0,0 0,0 0,0 0,0 0,0 0,0 0,0 0,0 0,0 0,0 0,0 0,0 0,1 0,-1 0,0 0,0 0,0 0,0 0,0 0,0 0,0 0,0 0,0 0,0 0,0 0,0 0,0 0,0 0,1 0,-1 0,0 1,0-1,0 0,0 0,0 0,0 0,0 0,0 0,0 0,0 0,0 0,0 0,0 0,0 0,0 1,0-1,0 0,6 23,7 72,1 109,-14 100,-2-172,2-112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EE08A-C5D1-448B-88B1-C6D25F4A8C89}" type="datetimeFigureOut">
              <a:rPr lang="ko-KR" altLang="en-US" smtClean="0"/>
              <a:t>2026-05-21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76DE-AF08-498C-A01A-59563C8B3E95}" type="slidenum">
              <a:rPr lang="ko-KR" altLang="en-US" smtClean="0"/>
              <a:t>‹#›</a:t>
            </a:fld>
            <a:endParaRPr lang="ko-KR" altLang="en-US"/>
          </a:p>
        </p:txBody>
      </p:sp>
    </p:spTree>
    <p:extLst>
      <p:ext uri="{BB962C8B-B14F-4D97-AF65-F5344CB8AC3E}">
        <p14:creationId xmlns:p14="http://schemas.microsoft.com/office/powerpoint/2010/main" val="217679697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NST </a:t>
            </a:r>
            <a:r>
              <a:rPr lang="ko-KR" altLang="en-US" dirty="0"/>
              <a:t>설명</a:t>
            </a:r>
            <a:r>
              <a:rPr lang="en-US" altLang="ko-KR" dirty="0"/>
              <a:t>.</a:t>
            </a:r>
            <a:r>
              <a:rPr lang="ko-KR" altLang="en-US" dirty="0"/>
              <a:t> 가속기 </a:t>
            </a:r>
            <a:r>
              <a:rPr lang="en-US" altLang="ko-KR" dirty="0"/>
              <a:t>neutrino</a:t>
            </a:r>
            <a:r>
              <a:rPr lang="ko-KR" altLang="en-US" dirty="0"/>
              <a:t> 로 </a:t>
            </a:r>
            <a:r>
              <a:rPr lang="en-US" altLang="ko-KR" dirty="0"/>
              <a:t>NST </a:t>
            </a:r>
            <a:r>
              <a:rPr lang="ko-KR" altLang="en-US" dirty="0"/>
              <a:t>측정 가능 </a:t>
            </a:r>
            <a:r>
              <a:rPr lang="en-US" altLang="ko-KR" dirty="0"/>
              <a:t>=&gt; </a:t>
            </a:r>
            <a:r>
              <a:rPr lang="ko-KR" altLang="en-US" dirty="0"/>
              <a:t>고밀도 핵물리학에 대단히 유용</a:t>
            </a:r>
            <a:r>
              <a:rPr lang="en-US" altLang="ko-KR" dirty="0"/>
              <a:t>. Poster by</a:t>
            </a:r>
            <a:r>
              <a:rPr lang="ko-KR" altLang="en-US" dirty="0"/>
              <a:t> 채윤 강조</a:t>
            </a:r>
            <a:r>
              <a:rPr lang="en-US" altLang="ko-KR" dirty="0"/>
              <a:t>. </a:t>
            </a:r>
            <a:r>
              <a:rPr lang="ko-KR" altLang="en-US" dirty="0"/>
              <a:t>  </a:t>
            </a:r>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3CCBB13-E0FE-4F8E-A7AC-AB693FF4BF73}"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59979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I explain the production mechanism of 138La. As you see, 138La is surrounded by stable nuclei. It means that the nucleus can not be produced by the s- and r-process. </a:t>
            </a:r>
          </a:p>
          <a:p>
            <a:endParaRPr lang="en-US" altLang="ko-KR" dirty="0"/>
          </a:p>
          <a:p>
            <a:r>
              <a:rPr lang="en-US" altLang="ko-KR" dirty="0"/>
              <a:t>Enter</a:t>
            </a:r>
          </a:p>
          <a:p>
            <a:endParaRPr lang="en-US" altLang="ko-KR" dirty="0"/>
          </a:p>
          <a:p>
            <a:r>
              <a:rPr lang="en-US" altLang="ko-KR" dirty="0"/>
              <a:t>However, the neutrino-induced reaction can produce the nucleus via NC and CC reactions. Of course, other processes, so to say gamma-process by the photodisintegration and neutron-capture can make the nucleus. </a:t>
            </a:r>
          </a:p>
          <a:p>
            <a:r>
              <a:rPr lang="en-US" altLang="ko-KR" dirty="0"/>
              <a:t>We have to be very careful of those contributions to pin down the information regarding the neutrino process.  </a:t>
            </a:r>
          </a:p>
          <a:p>
            <a:endParaRPr lang="en-US" altLang="ko-KR" dirty="0"/>
          </a:p>
          <a:p>
            <a:r>
              <a:rPr lang="en-US" altLang="ko-KR"/>
              <a:t>Enter 2 times</a:t>
            </a:r>
          </a:p>
          <a:p>
            <a:endParaRPr lang="en-US" altLang="ko-KR" dirty="0"/>
          </a:p>
          <a:p>
            <a:r>
              <a:rPr lang="en-US" altLang="ko-KR" dirty="0"/>
              <a:t>For understanding the process, we start from the study of the neutrino luminosity emitting from the proto-neutron star or neutrino-sphere. It depends on the SN simulation, which point will be explained later on. </a:t>
            </a:r>
          </a:p>
          <a:p>
            <a:endParaRPr lang="en-US" altLang="ko-KR" dirty="0"/>
          </a:p>
          <a:p>
            <a:r>
              <a:rPr lang="en-US" altLang="ko-KR" dirty="0"/>
              <a:t>After the neutrino emission, the propagating neutrino interacts with the mater, mainly electrons, and some nuclei </a:t>
            </a:r>
          </a:p>
          <a:p>
            <a:r>
              <a:rPr lang="en-US" altLang="ko-KR" dirty="0"/>
              <a:t>which were already produced in the pre supernova through the s-process for long and long years.     </a:t>
            </a:r>
          </a:p>
          <a:p>
            <a:endParaRPr lang="en-US" altLang="ko-KR" dirty="0"/>
          </a:p>
          <a:p>
            <a:r>
              <a:rPr lang="en-US" altLang="ko-KR" dirty="0"/>
              <a:t>In a nutshell, for the neutrino-process study, we need to understand the neutrino luminosity, oscillation in matter and the neutrino-induced reactions as well as the neutrino-self interaction.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23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10470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Before the results, I present the database used for the calculation. These are the data bases for the thermal nuclear reactions. </a:t>
            </a:r>
          </a:p>
          <a:p>
            <a:endParaRPr lang="en-US" altLang="ko-KR" dirty="0"/>
          </a:p>
          <a:p>
            <a:r>
              <a:rPr lang="en-US" altLang="ko-KR" dirty="0"/>
              <a:t>Others are related to SN simulation. We exploited 1987SN model, pre-supernova model from Kyushu and Tokyo group, and two different hydrodynamics.</a:t>
            </a:r>
          </a:p>
          <a:p>
            <a:endParaRPr lang="en-US" altLang="ko-KR" dirty="0"/>
          </a:p>
          <a:p>
            <a:r>
              <a:rPr lang="en-US" altLang="ko-KR" dirty="0"/>
              <a:t>These models are crucial to these physics …</a:t>
            </a:r>
          </a:p>
          <a:p>
            <a:r>
              <a:rPr lang="en-US" altLang="ko-KR" dirty="0"/>
              <a:t>   </a:t>
            </a:r>
            <a:endParaRPr lang="ko-KR" altLang="en-US" dirty="0"/>
          </a:p>
        </p:txBody>
      </p:sp>
      <p:sp>
        <p:nvSpPr>
          <p:cNvPr id="4" name="바닥글 개체 틀 3"/>
          <p:cNvSpPr>
            <a:spLocks noGrp="1"/>
          </p:cNvSpPr>
          <p:nvPr>
            <p:ph type="ftr" sz="quarter" idx="4"/>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슬라이드 번호 개체 틀 4"/>
          <p:cNvSpPr>
            <a:spLocks noGrp="1"/>
          </p:cNvSpPr>
          <p:nvPr>
            <p:ph type="sldNum" sz="quarter" idx="5"/>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24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69165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3D60-6794-7718-7348-05FC8010E8AF}"/>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7FB8678-6758-A847-6B15-3639C947BC67}"/>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154B4B9D-7A71-D1EF-A6D2-032D50F56B95}"/>
              </a:ext>
            </a:extLst>
          </p:cNvPr>
          <p:cNvSpPr>
            <a:spLocks noGrp="1"/>
          </p:cNvSpPr>
          <p:nvPr>
            <p:ph type="body" idx="1"/>
          </p:nvPr>
        </p:nvSpPr>
        <p:spPr/>
        <p:txBody>
          <a:bodyPr/>
          <a:lstStyle/>
          <a:p>
            <a:r>
              <a:rPr lang="en-US" altLang="ko-KR" dirty="0"/>
              <a:t>Next is the luminosity dependence. In principle, we have to use the luminosity from the neutrino transport model simulation in the SN explosion simulation.</a:t>
            </a:r>
          </a:p>
          <a:p>
            <a:endParaRPr lang="en-US" altLang="ko-KR" dirty="0"/>
          </a:p>
          <a:p>
            <a:r>
              <a:rPr lang="en-US" altLang="ko-KR" dirty="0"/>
              <a:t>Since it depends on the model and the simulation, we adopted a synthetic model which collected 6 different SN simulation models as shown here. </a:t>
            </a:r>
          </a:p>
          <a:p>
            <a:endParaRPr lang="en-US" altLang="ko-KR" dirty="0"/>
          </a:p>
          <a:p>
            <a:r>
              <a:rPr lang="en-US" altLang="ko-KR" dirty="0"/>
              <a:t>According to the SN simulation, the neutrino emission is divided in three stages. One is the neutrino emission from the burst, the 2</a:t>
            </a:r>
            <a:r>
              <a:rPr lang="en-US" altLang="ko-KR" baseline="30000" dirty="0"/>
              <a:t>nd</a:t>
            </a:r>
            <a:r>
              <a:rPr lang="en-US" altLang="ko-KR" dirty="0"/>
              <a:t> is from the accretion phase, and the last one is from the cooling phase. </a:t>
            </a:r>
          </a:p>
          <a:p>
            <a:endParaRPr lang="en-US" altLang="ko-KR" dirty="0"/>
          </a:p>
          <a:p>
            <a:r>
              <a:rPr lang="en-US" altLang="ko-KR" dirty="0"/>
              <a:t>We considered the accretion and cooling phases because the neutrinos from the burst phase are easily decoupled for a short time interval after the bounce of the core collapse.  </a:t>
            </a:r>
          </a:p>
          <a:p>
            <a:r>
              <a:rPr lang="en-US" altLang="ko-KR" dirty="0"/>
              <a:t> </a:t>
            </a:r>
            <a:endParaRPr lang="ko-KR" altLang="en-US" dirty="0"/>
          </a:p>
        </p:txBody>
      </p:sp>
      <p:sp>
        <p:nvSpPr>
          <p:cNvPr id="4" name="바닥글 개체 틀 3">
            <a:extLst>
              <a:ext uri="{FF2B5EF4-FFF2-40B4-BE49-F238E27FC236}">
                <a16:creationId xmlns:a16="http://schemas.microsoft.com/office/drawing/2014/main" id="{2C17BBFF-628F-9E2A-81AA-3C963664F786}"/>
              </a:ext>
            </a:extLst>
          </p:cNvPr>
          <p:cNvSpPr>
            <a:spLocks noGrp="1"/>
          </p:cNvSpPr>
          <p:nvPr>
            <p:ph type="ftr" sz="quarter" idx="4"/>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슬라이드 번호 개체 틀 4">
            <a:extLst>
              <a:ext uri="{FF2B5EF4-FFF2-40B4-BE49-F238E27FC236}">
                <a16:creationId xmlns:a16="http://schemas.microsoft.com/office/drawing/2014/main" id="{F4191D92-342B-2822-1F6F-9693287B8D51}"/>
              </a:ext>
            </a:extLst>
          </p:cNvPr>
          <p:cNvSpPr>
            <a:spLocks noGrp="1"/>
          </p:cNvSpPr>
          <p:nvPr>
            <p:ph type="sldNum" sz="quarter" idx="5"/>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26</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00476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79A7-40F2-D803-9919-44447FA2CA18}"/>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E343558-F7AF-5AC2-B20E-47C1144E2E1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B024727D-CE7F-E630-F85A-2F2ED6C64770}"/>
              </a:ext>
            </a:extLst>
          </p:cNvPr>
          <p:cNvSpPr>
            <a:spLocks noGrp="1"/>
          </p:cNvSpPr>
          <p:nvPr>
            <p:ph type="body" idx="1"/>
          </p:nvPr>
        </p:nvSpPr>
        <p:spPr/>
        <p:txBody>
          <a:bodyPr/>
          <a:lstStyle/>
          <a:p>
            <a:r>
              <a:rPr lang="en-US" altLang="ko-KR" dirty="0"/>
              <a:t>Last, I simply explain how GR1D calculate neutrino data.</a:t>
            </a:r>
          </a:p>
          <a:p>
            <a:r>
              <a:rPr lang="en-US" altLang="ko-KR" dirty="0"/>
              <a:t>Starting with neutrino coefficients, it put on </a:t>
            </a:r>
            <a:r>
              <a:rPr lang="en-US" altLang="ko-KR" dirty="0" err="1"/>
              <a:t>boltzman</a:t>
            </a:r>
            <a:r>
              <a:rPr lang="en-US" altLang="ko-KR" dirty="0"/>
              <a:t> equation’s collision term, and get neutrino’s distribution function.</a:t>
            </a:r>
          </a:p>
          <a:p>
            <a:r>
              <a:rPr lang="en-US" altLang="ko-KR" dirty="0"/>
              <a:t>Then, get luminosity using moment formalism, and using ADM formalism, get energy.</a:t>
            </a:r>
          </a:p>
          <a:p>
            <a:endParaRPr lang="en-US" altLang="ko-KR" dirty="0"/>
          </a:p>
        </p:txBody>
      </p:sp>
      <p:sp>
        <p:nvSpPr>
          <p:cNvPr id="4" name="슬라이드 번호 개체 틀 3">
            <a:extLst>
              <a:ext uri="{FF2B5EF4-FFF2-40B4-BE49-F238E27FC236}">
                <a16:creationId xmlns:a16="http://schemas.microsoft.com/office/drawing/2014/main" id="{D1B481FE-AFB0-A7BD-2ACE-8EDC94FDA36B}"/>
              </a:ext>
            </a:extLst>
          </p:cNvPr>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1E676A-02DF-45A7-9F92-B1EDBCBEE7E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28</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764031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 introduce how to make neutrino data.</a:t>
            </a:r>
          </a:p>
          <a:p>
            <a:r>
              <a:rPr lang="en-US" altLang="ko-KR" dirty="0"/>
              <a:t>In my study, I use program called GR1D, name means General relativistic, 1 dimension.</a:t>
            </a:r>
          </a:p>
          <a:p>
            <a:r>
              <a:rPr lang="en-US" altLang="ko-KR" dirty="0"/>
              <a:t>First, prepare Equation of state model.</a:t>
            </a:r>
          </a:p>
          <a:p>
            <a:r>
              <a:rPr lang="en-US" altLang="ko-KR" dirty="0"/>
              <a:t>Second, make EOS data table using </a:t>
            </a:r>
            <a:r>
              <a:rPr lang="en-US" altLang="ko-KR" dirty="0" err="1"/>
              <a:t>EOSmaker</a:t>
            </a:r>
            <a:r>
              <a:rPr lang="en-US" altLang="ko-KR" dirty="0"/>
              <a:t>, or compose.</a:t>
            </a:r>
          </a:p>
          <a:p>
            <a:r>
              <a:rPr lang="en-US" altLang="ko-KR" dirty="0"/>
              <a:t>Next, make neutrino interaction coefficient data table using program Nulib and EOS data table obtained earlier</a:t>
            </a:r>
          </a:p>
          <a:p>
            <a:r>
              <a:rPr lang="en-US" altLang="ko-KR" dirty="0"/>
              <a:t>Last, put that all data </a:t>
            </a:r>
            <a:r>
              <a:rPr lang="en-US" altLang="ko-KR" dirty="0" err="1"/>
              <a:t>table+initial</a:t>
            </a:r>
            <a:r>
              <a:rPr lang="en-US" altLang="ko-KR" dirty="0"/>
              <a:t> supernovae profile to GR1D. </a:t>
            </a:r>
          </a:p>
          <a:p>
            <a:r>
              <a:rPr lang="en-US" altLang="ko-KR" dirty="0"/>
              <a:t>Then</a:t>
            </a:r>
            <a:r>
              <a:rPr lang="ko-KR" altLang="en-US" dirty="0"/>
              <a:t> </a:t>
            </a:r>
            <a:r>
              <a:rPr lang="en-US" altLang="ko-KR" dirty="0"/>
              <a:t>neutrino from Supernovae data will be created.</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61E676A-02DF-45A7-9F92-B1EDBCBEE7E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5784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바닥글 개체 틀 3"/>
          <p:cNvSpPr>
            <a:spLocks noGrp="1"/>
          </p:cNvSpPr>
          <p:nvPr>
            <p:ph type="ftr" sz="quarter" idx="10"/>
          </p:nvPr>
        </p:nvSpPr>
        <p:spPr/>
        <p:txBody>
          <a:bodyPr/>
          <a:lstStyle/>
          <a:p>
            <a:pPr marL="0" marR="0" lvl="0" indent="0" algn="l" defTabSz="456674" rtl="0" eaLnBrk="1" fontAlgn="auto" latinLnBrk="0"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슬라이드 번호 개체 틀 4"/>
          <p:cNvSpPr>
            <a:spLocks noGrp="1"/>
          </p:cNvSpPr>
          <p:nvPr>
            <p:ph type="sldNum" sz="quarter" idx="11"/>
          </p:nvPr>
        </p:nvSpPr>
        <p:spPr/>
        <p:txBody>
          <a:bodyPr/>
          <a:lstStyle/>
          <a:p>
            <a:pPr marL="0" marR="0" lvl="0" indent="0" algn="r" defTabSz="456674" rtl="0" eaLnBrk="1" fontAlgn="auto" latinLnBrk="0" hangingPunct="1">
              <a:lnSpc>
                <a:spcPct val="100000"/>
              </a:lnSpc>
              <a:spcBef>
                <a:spcPts val="0"/>
              </a:spcBef>
              <a:spcAft>
                <a:spcPts val="0"/>
              </a:spcAft>
              <a:buClrTx/>
              <a:buSzTx/>
              <a:buFontTx/>
              <a:buNone/>
              <a:tabLst/>
              <a:defRPr/>
            </a:pPr>
            <a:fld id="{E2FFCA4C-D143-4C8C-8C83-E85C9C238D7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6674" rtl="0" eaLnBrk="1" fontAlgn="auto" latinLnBrk="0" hangingPunct="1">
                <a:lnSpc>
                  <a:spcPct val="100000"/>
                </a:lnSpc>
                <a:spcBef>
                  <a:spcPts val="0"/>
                </a:spcBef>
                <a:spcAft>
                  <a:spcPts val="0"/>
                </a:spcAft>
                <a:buClrTx/>
                <a:buSzTx/>
                <a:buFontTx/>
                <a:buNone/>
                <a:tabLst/>
                <a:defRPr/>
              </a:pPr>
              <a:t>77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481879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26435BEB-4AB6-AA8A-4AE3-136D5BD697FC}"/>
              </a:ext>
            </a:extLst>
          </p:cNvPr>
          <p:cNvSpPr/>
          <p:nvPr/>
        </p:nvSpPr>
        <p:spPr>
          <a:xfrm>
            <a:off x="0" y="-168812"/>
            <a:ext cx="12192000" cy="34524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A618967B-42FC-C013-C8C6-5E5DA14D26B3}"/>
              </a:ext>
            </a:extLst>
          </p:cNvPr>
          <p:cNvSpPr>
            <a:spLocks noGrp="1"/>
          </p:cNvSpPr>
          <p:nvPr>
            <p:ph type="ctrTitle"/>
          </p:nvPr>
        </p:nvSpPr>
        <p:spPr>
          <a:xfrm>
            <a:off x="1524000" y="1122364"/>
            <a:ext cx="9144000" cy="2133110"/>
          </a:xfrm>
        </p:spPr>
        <p:txBody>
          <a:bodyPr anchor="b"/>
          <a:lstStyle>
            <a:lvl1pPr algn="l">
              <a:defRPr sz="6000">
                <a:solidFill>
                  <a:schemeClr val="bg1"/>
                </a:solidFill>
              </a:defRPr>
            </a:lvl1pPr>
          </a:lstStyle>
          <a:p>
            <a:r>
              <a:rPr lang="ko-KR" altLang="en-US"/>
              <a:t>마스터 제목 스타일 편집</a:t>
            </a:r>
            <a:endParaRPr lang="ko-KR" altLang="en-US" dirty="0"/>
          </a:p>
        </p:txBody>
      </p:sp>
      <p:sp>
        <p:nvSpPr>
          <p:cNvPr id="3" name="부제목 2">
            <a:extLst>
              <a:ext uri="{FF2B5EF4-FFF2-40B4-BE49-F238E27FC236}">
                <a16:creationId xmlns:a16="http://schemas.microsoft.com/office/drawing/2014/main" id="{3621C9AA-C2D9-1FE4-0A10-60A9E49103EA}"/>
              </a:ext>
            </a:extLst>
          </p:cNvPr>
          <p:cNvSpPr>
            <a:spLocks noGrp="1"/>
          </p:cNvSpPr>
          <p:nvPr>
            <p:ph type="subTitle" idx="1"/>
          </p:nvPr>
        </p:nvSpPr>
        <p:spPr>
          <a:xfrm>
            <a:off x="1524000" y="4354024"/>
            <a:ext cx="9144000" cy="903775"/>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ko-KR" altLang="en-US" dirty="0"/>
          </a:p>
        </p:txBody>
      </p:sp>
      <p:sp>
        <p:nvSpPr>
          <p:cNvPr id="6" name="슬라이드 번호 개체 틀 5">
            <a:extLst>
              <a:ext uri="{FF2B5EF4-FFF2-40B4-BE49-F238E27FC236}">
                <a16:creationId xmlns:a16="http://schemas.microsoft.com/office/drawing/2014/main" id="{05E28B84-071D-FD7E-E5F8-27CAA38A6EE9}"/>
              </a:ext>
            </a:extLst>
          </p:cNvPr>
          <p:cNvSpPr>
            <a:spLocks noGrp="1"/>
          </p:cNvSpPr>
          <p:nvPr>
            <p:ph type="sldNum" sz="quarter" idx="12"/>
          </p:nvPr>
        </p:nvSpPr>
        <p:spPr>
          <a:xfrm>
            <a:off x="11353800" y="5589100"/>
            <a:ext cx="838200" cy="365125"/>
          </a:xfrm>
        </p:spPr>
        <p:txBody>
          <a:bodyPr/>
          <a:lstStyle>
            <a:lvl1pPr>
              <a:defRPr>
                <a:solidFill>
                  <a:schemeClr val="bg1"/>
                </a:solidFill>
              </a:defRPr>
            </a:lvl1pPr>
          </a:lstStyle>
          <a:p>
            <a:fld id="{94F02E58-C253-4E83-BE17-760800EB49E0}" type="slidenum">
              <a:rPr lang="ko-KR" altLang="en-US" smtClean="0"/>
              <a:t>‹#›</a:t>
            </a:fld>
            <a:endParaRPr lang="ko-KR" altLang="en-US"/>
          </a:p>
        </p:txBody>
      </p:sp>
      <p:pic>
        <p:nvPicPr>
          <p:cNvPr id="8" name="그림 7">
            <a:extLst>
              <a:ext uri="{FF2B5EF4-FFF2-40B4-BE49-F238E27FC236}">
                <a16:creationId xmlns:a16="http://schemas.microsoft.com/office/drawing/2014/main" id="{B219FA9C-89FC-6E68-4AE1-25F4888DE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046" y="5954225"/>
            <a:ext cx="2812954" cy="903775"/>
          </a:xfrm>
          <a:prstGeom prst="rect">
            <a:avLst/>
          </a:prstGeom>
        </p:spPr>
      </p:pic>
      <p:pic>
        <p:nvPicPr>
          <p:cNvPr id="10" name="그림 9">
            <a:extLst>
              <a:ext uri="{FF2B5EF4-FFF2-40B4-BE49-F238E27FC236}">
                <a16:creationId xmlns:a16="http://schemas.microsoft.com/office/drawing/2014/main" id="{497634B7-FB12-379C-6230-18816CA72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4139"/>
            <a:ext cx="2314937" cy="793861"/>
          </a:xfrm>
          <a:prstGeom prst="rect">
            <a:avLst/>
          </a:prstGeom>
        </p:spPr>
      </p:pic>
    </p:spTree>
    <p:extLst>
      <p:ext uri="{BB962C8B-B14F-4D97-AF65-F5344CB8AC3E}">
        <p14:creationId xmlns:p14="http://schemas.microsoft.com/office/powerpoint/2010/main" val="4197869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23088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2" y="273050"/>
            <a:ext cx="4011083"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4766734"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2" y="1435100"/>
            <a:ext cx="4011083" cy="4691063"/>
          </a:xfrm>
        </p:spPr>
        <p:txBody>
          <a:bodyPr/>
          <a:lstStyle>
            <a:lvl1pPr marL="0" indent="0">
              <a:buNone/>
              <a:defRPr sz="1400"/>
            </a:lvl1pPr>
            <a:lvl2pPr marL="457196" indent="0">
              <a:buNone/>
              <a:defRPr sz="1200"/>
            </a:lvl2pPr>
            <a:lvl3pPr marL="914391" indent="0">
              <a:buNone/>
              <a:defRPr sz="1000"/>
            </a:lvl3pPr>
            <a:lvl4pPr marL="1371588" indent="0">
              <a:buNone/>
              <a:defRPr sz="900"/>
            </a:lvl4pPr>
            <a:lvl5pPr marL="1828783" indent="0">
              <a:buNone/>
              <a:defRPr sz="900"/>
            </a:lvl5pPr>
            <a:lvl6pPr marL="2285979" indent="0">
              <a:buNone/>
              <a:defRPr sz="900"/>
            </a:lvl6pPr>
            <a:lvl7pPr marL="2743174" indent="0">
              <a:buNone/>
              <a:defRPr sz="900"/>
            </a:lvl7pPr>
            <a:lvl8pPr marL="3200371" indent="0">
              <a:buNone/>
              <a:defRPr sz="900"/>
            </a:lvl8pPr>
            <a:lvl9pPr marL="3657566"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63433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8" y="4800600"/>
            <a:ext cx="73152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2389718" y="612775"/>
            <a:ext cx="7315200" cy="4114800"/>
          </a:xfrm>
        </p:spPr>
        <p:txBody>
          <a:bodyPr/>
          <a:lstStyle>
            <a:lvl1pPr marL="0" indent="0">
              <a:buNone/>
              <a:defRPr sz="3200"/>
            </a:lvl1pPr>
            <a:lvl2pPr marL="457196" indent="0">
              <a:buNone/>
              <a:defRPr sz="2800"/>
            </a:lvl2pPr>
            <a:lvl3pPr marL="914391" indent="0">
              <a:buNone/>
              <a:defRPr sz="2400"/>
            </a:lvl3pPr>
            <a:lvl4pPr marL="1371588" indent="0">
              <a:buNone/>
              <a:defRPr sz="2000"/>
            </a:lvl4pPr>
            <a:lvl5pPr marL="1828783" indent="0">
              <a:buNone/>
              <a:defRPr sz="2000"/>
            </a:lvl5pPr>
            <a:lvl6pPr marL="2285979" indent="0">
              <a:buNone/>
              <a:defRPr sz="2000"/>
            </a:lvl6pPr>
            <a:lvl7pPr marL="2743174" indent="0">
              <a:buNone/>
              <a:defRPr sz="2000"/>
            </a:lvl7pPr>
            <a:lvl8pPr marL="3200371" indent="0">
              <a:buNone/>
              <a:defRPr sz="2000"/>
            </a:lvl8pPr>
            <a:lvl9pPr marL="3657566" indent="0">
              <a:buNone/>
              <a:defRPr sz="2000"/>
            </a:lvl9pPr>
          </a:lstStyle>
          <a:p>
            <a:endParaRPr lang="ko-KR" altLang="en-US"/>
          </a:p>
        </p:txBody>
      </p:sp>
      <p:sp>
        <p:nvSpPr>
          <p:cNvPr id="4" name="텍스트 개체 틀 3"/>
          <p:cNvSpPr>
            <a:spLocks noGrp="1"/>
          </p:cNvSpPr>
          <p:nvPr>
            <p:ph type="body" sz="half" idx="2"/>
          </p:nvPr>
        </p:nvSpPr>
        <p:spPr>
          <a:xfrm>
            <a:off x="2389718" y="5367338"/>
            <a:ext cx="7315200" cy="804862"/>
          </a:xfrm>
        </p:spPr>
        <p:txBody>
          <a:bodyPr/>
          <a:lstStyle>
            <a:lvl1pPr marL="0" indent="0">
              <a:buNone/>
              <a:defRPr sz="1400"/>
            </a:lvl1pPr>
            <a:lvl2pPr marL="457196" indent="0">
              <a:buNone/>
              <a:defRPr sz="1200"/>
            </a:lvl2pPr>
            <a:lvl3pPr marL="914391" indent="0">
              <a:buNone/>
              <a:defRPr sz="1000"/>
            </a:lvl3pPr>
            <a:lvl4pPr marL="1371588" indent="0">
              <a:buNone/>
              <a:defRPr sz="900"/>
            </a:lvl4pPr>
            <a:lvl5pPr marL="1828783" indent="0">
              <a:buNone/>
              <a:defRPr sz="900"/>
            </a:lvl5pPr>
            <a:lvl6pPr marL="2285979" indent="0">
              <a:buNone/>
              <a:defRPr sz="900"/>
            </a:lvl6pPr>
            <a:lvl7pPr marL="2743174" indent="0">
              <a:buNone/>
              <a:defRPr sz="900"/>
            </a:lvl7pPr>
            <a:lvl8pPr marL="3200371" indent="0">
              <a:buNone/>
              <a:defRPr sz="900"/>
            </a:lvl8pPr>
            <a:lvl9pPr marL="3657566"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79307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4104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1" y="274638"/>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1" y="274638"/>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79305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tandard">
    <p:spTree>
      <p:nvGrpSpPr>
        <p:cNvPr id="1" name=""/>
        <p:cNvGrpSpPr/>
        <p:nvPr/>
      </p:nvGrpSpPr>
      <p:grpSpPr>
        <a:xfrm>
          <a:off x="0" y="0"/>
          <a:ext cx="0" cy="0"/>
          <a:chOff x="0" y="0"/>
          <a:chExt cx="0" cy="0"/>
        </a:xfrm>
      </p:grpSpPr>
      <p:sp>
        <p:nvSpPr>
          <p:cNvPr id="2" name="Title 1"/>
          <p:cNvSpPr>
            <a:spLocks noGrp="1"/>
          </p:cNvSpPr>
          <p:nvPr>
            <p:ph type="ctrTitle"/>
          </p:nvPr>
        </p:nvSpPr>
        <p:spPr>
          <a:xfrm>
            <a:off x="3" y="0"/>
            <a:ext cx="12191999" cy="578380"/>
          </a:xfrm>
          <a:solidFill>
            <a:srgbClr val="707070"/>
          </a:solidFill>
        </p:spPr>
        <p:txBody>
          <a:bodyPr>
            <a:noAutofit/>
          </a:bodyPr>
          <a:lstStyle>
            <a:lvl1pPr>
              <a:defRPr sz="3200" b="1">
                <a:ln w="6350">
                  <a:noFill/>
                </a:ln>
                <a:solidFill>
                  <a:schemeClr val="bg1"/>
                </a:solidFill>
                <a:latin typeface="+mj-lt"/>
              </a:defRPr>
            </a:lvl1pPr>
          </a:lstStyle>
          <a:p>
            <a:r>
              <a:rPr lang="en-US"/>
              <a:t>Click to edit Master title style</a:t>
            </a:r>
            <a:endParaRPr lang="en-US" dirty="0"/>
          </a:p>
        </p:txBody>
      </p:sp>
      <p:sp>
        <p:nvSpPr>
          <p:cNvPr id="12" name="TextBox 11"/>
          <p:cNvSpPr txBox="1"/>
          <p:nvPr/>
        </p:nvSpPr>
        <p:spPr>
          <a:xfrm>
            <a:off x="1809636" y="1714255"/>
            <a:ext cx="183262" cy="368597"/>
          </a:xfrm>
          <a:prstGeom prst="rect">
            <a:avLst/>
          </a:prstGeom>
          <a:noFill/>
        </p:spPr>
        <p:txBody>
          <a:bodyPr wrap="none" lIns="90713" tIns="45356" rIns="90713" bIns="45356" rtlCol="0">
            <a:spAutoFit/>
          </a:bodyPr>
          <a:lstStyle/>
          <a:p>
            <a:pPr defTabSz="914391" latinLnBrk="1"/>
            <a:endParaRPr lang="en-US" sz="1800" dirty="0">
              <a:solidFill>
                <a:prstClr val="black"/>
              </a:solidFill>
            </a:endParaRPr>
          </a:p>
        </p:txBody>
      </p:sp>
      <p:sp>
        <p:nvSpPr>
          <p:cNvPr id="14" name="TextBox 13"/>
          <p:cNvSpPr txBox="1"/>
          <p:nvPr/>
        </p:nvSpPr>
        <p:spPr>
          <a:xfrm>
            <a:off x="-168" y="6644146"/>
            <a:ext cx="12192001" cy="214343"/>
          </a:xfrm>
          <a:prstGeom prst="rect">
            <a:avLst/>
          </a:prstGeom>
          <a:solidFill>
            <a:srgbClr val="707070"/>
          </a:solidFill>
        </p:spPr>
        <p:txBody>
          <a:bodyPr wrap="none" lIns="90713" tIns="45356" rIns="90713" bIns="60714" rtlCol="0" anchor="ctr" anchorCtr="0">
            <a:noAutofit/>
          </a:bodyPr>
          <a:lstStyle/>
          <a:p>
            <a:pPr defTabSz="914391" latinLnBrk="1"/>
            <a:r>
              <a:rPr lang="en-US" sz="1200" b="1" dirty="0">
                <a:solidFill>
                  <a:srgbClr val="FFFFFF"/>
                </a:solidFill>
              </a:rPr>
              <a:t>Georg </a:t>
            </a:r>
            <a:r>
              <a:rPr lang="en-US" sz="1200" b="1" dirty="0" err="1">
                <a:solidFill>
                  <a:srgbClr val="FFFFFF"/>
                </a:solidFill>
              </a:rPr>
              <a:t>Raffelt</a:t>
            </a:r>
            <a:r>
              <a:rPr lang="en-US" sz="1200" b="1">
                <a:solidFill>
                  <a:srgbClr val="FFFFFF"/>
                </a:solidFill>
              </a:rPr>
              <a:t>, MPI Physics, Munich</a:t>
            </a:r>
          </a:p>
        </p:txBody>
      </p:sp>
      <p:sp>
        <p:nvSpPr>
          <p:cNvPr id="15" name="TextBox 14"/>
          <p:cNvSpPr txBox="1"/>
          <p:nvPr/>
        </p:nvSpPr>
        <p:spPr>
          <a:xfrm>
            <a:off x="6096002" y="6643787"/>
            <a:ext cx="6096000" cy="214702"/>
          </a:xfrm>
          <a:prstGeom prst="rect">
            <a:avLst/>
          </a:prstGeom>
          <a:noFill/>
        </p:spPr>
        <p:txBody>
          <a:bodyPr wrap="none" lIns="90713" tIns="45356" rIns="90713" bIns="60714" rtlCol="0" anchor="ctr" anchorCtr="0">
            <a:noAutofit/>
          </a:bodyPr>
          <a:lstStyle/>
          <a:p>
            <a:pPr algn="r" defTabSz="914391" latinLnBrk="1"/>
            <a:r>
              <a:rPr lang="en-US" sz="1200" b="1">
                <a:solidFill>
                  <a:srgbClr val="FFFFFF"/>
                </a:solidFill>
              </a:rPr>
              <a:t>3</a:t>
            </a:r>
            <a:r>
              <a:rPr lang="en-US" sz="1200" b="1" baseline="30000">
                <a:solidFill>
                  <a:srgbClr val="FFFFFF"/>
                </a:solidFill>
              </a:rPr>
              <a:t>rd</a:t>
            </a:r>
            <a:r>
              <a:rPr lang="en-US" sz="1200" b="1">
                <a:solidFill>
                  <a:srgbClr val="FFFFFF"/>
                </a:solidFill>
              </a:rPr>
              <a:t>  Schr</a:t>
            </a:r>
            <a:r>
              <a:rPr lang="de-DE" sz="1200" b="1">
                <a:solidFill>
                  <a:srgbClr val="FFFFFF"/>
                </a:solidFill>
              </a:rPr>
              <a:t>ödinger Lecture</a:t>
            </a:r>
            <a:r>
              <a:rPr lang="en-US" sz="1200" b="1">
                <a:solidFill>
                  <a:srgbClr val="FFFFFF"/>
                </a:solidFill>
              </a:rPr>
              <a:t>, University Vienna, 19 May 2011</a:t>
            </a:r>
          </a:p>
        </p:txBody>
      </p:sp>
      <p:sp>
        <p:nvSpPr>
          <p:cNvPr id="6" name="TextBox 5"/>
          <p:cNvSpPr txBox="1"/>
          <p:nvPr userDrawn="1"/>
        </p:nvSpPr>
        <p:spPr>
          <a:xfrm>
            <a:off x="1809636" y="1714255"/>
            <a:ext cx="183262" cy="368597"/>
          </a:xfrm>
          <a:prstGeom prst="rect">
            <a:avLst/>
          </a:prstGeom>
          <a:noFill/>
        </p:spPr>
        <p:txBody>
          <a:bodyPr wrap="none" lIns="90713" tIns="45356" rIns="90713" bIns="45356" rtlCol="0">
            <a:spAutoFit/>
          </a:bodyPr>
          <a:lstStyle/>
          <a:p>
            <a:pPr defTabSz="914391" latinLnBrk="1"/>
            <a:endParaRPr lang="en-US" sz="1800">
              <a:solidFill>
                <a:prstClr val="black"/>
              </a:solidFill>
            </a:endParaRPr>
          </a:p>
        </p:txBody>
      </p:sp>
    </p:spTree>
    <p:extLst>
      <p:ext uri="{BB962C8B-B14F-4D97-AF65-F5344CB8AC3E}">
        <p14:creationId xmlns:p14="http://schemas.microsoft.com/office/powerpoint/2010/main" val="1576679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4" name="슬라이드 번호"/>
          <p:cNvSpPr txBox="1">
            <a:spLocks noGrp="1"/>
          </p:cNvSpPr>
          <p:nvPr>
            <p:ph type="sldNum" sz="quarter" idx="2"/>
          </p:nvPr>
        </p:nvSpPr>
        <p:spPr>
          <a:xfrm>
            <a:off x="5896472" y="6504263"/>
            <a:ext cx="410964" cy="260990"/>
          </a:xfrm>
          <a:prstGeom prst="rect">
            <a:avLst/>
          </a:prstGeom>
        </p:spPr>
        <p:txBody>
          <a:bodyPr anchor="ct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872971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11" y="2130430"/>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11" y="3886200"/>
            <a:ext cx="8534401" cy="1752600"/>
          </a:xfrm>
        </p:spPr>
        <p:txBody>
          <a:bodyPr/>
          <a:lstStyle>
            <a:lvl1pPr marL="0" indent="0" algn="ctr">
              <a:buNone/>
              <a:defRPr>
                <a:solidFill>
                  <a:schemeClr val="tx1">
                    <a:tint val="75000"/>
                  </a:schemeClr>
                </a:solidFill>
              </a:defRPr>
            </a:lvl1pPr>
            <a:lvl2pPr marL="456671" indent="0" algn="ctr">
              <a:buNone/>
              <a:defRPr>
                <a:solidFill>
                  <a:schemeClr val="tx1">
                    <a:tint val="75000"/>
                  </a:schemeClr>
                </a:solidFill>
              </a:defRPr>
            </a:lvl2pPr>
            <a:lvl3pPr marL="913337" indent="0" algn="ctr">
              <a:buNone/>
              <a:defRPr>
                <a:solidFill>
                  <a:schemeClr val="tx1">
                    <a:tint val="75000"/>
                  </a:schemeClr>
                </a:solidFill>
              </a:defRPr>
            </a:lvl3pPr>
            <a:lvl4pPr marL="1370008" indent="0" algn="ctr">
              <a:buNone/>
              <a:defRPr>
                <a:solidFill>
                  <a:schemeClr val="tx1">
                    <a:tint val="75000"/>
                  </a:schemeClr>
                </a:solidFill>
              </a:defRPr>
            </a:lvl4pPr>
            <a:lvl5pPr marL="1826676" indent="0" algn="ctr">
              <a:buNone/>
              <a:defRPr>
                <a:solidFill>
                  <a:schemeClr val="tx1">
                    <a:tint val="75000"/>
                  </a:schemeClr>
                </a:solidFill>
              </a:defRPr>
            </a:lvl5pPr>
            <a:lvl6pPr marL="2283346" indent="0" algn="ctr">
              <a:buNone/>
              <a:defRPr>
                <a:solidFill>
                  <a:schemeClr val="tx1">
                    <a:tint val="75000"/>
                  </a:schemeClr>
                </a:solidFill>
              </a:defRPr>
            </a:lvl6pPr>
            <a:lvl7pPr marL="2740014" indent="0" algn="ctr">
              <a:buNone/>
              <a:defRPr>
                <a:solidFill>
                  <a:schemeClr val="tx1">
                    <a:tint val="75000"/>
                  </a:schemeClr>
                </a:solidFill>
              </a:defRPr>
            </a:lvl7pPr>
            <a:lvl8pPr marL="3196686" indent="0" algn="ctr">
              <a:buNone/>
              <a:defRPr>
                <a:solidFill>
                  <a:schemeClr val="tx1">
                    <a:tint val="75000"/>
                  </a:schemeClr>
                </a:solidFill>
              </a:defRPr>
            </a:lvl8pPr>
            <a:lvl9pPr marL="3653356"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10332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204283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11"/>
            <a:ext cx="10363200" cy="1362075"/>
          </a:xfrm>
        </p:spPr>
        <p:txBody>
          <a:bodyPr anchor="t"/>
          <a:lstStyle>
            <a:lvl1pPr algn="l">
              <a:defRPr sz="3965" b="1" cap="all"/>
            </a:lvl1pPr>
          </a:lstStyle>
          <a:p>
            <a:r>
              <a:rPr lang="ko-KR" altLang="en-US"/>
              <a:t>마스터 제목 스타일 편집</a:t>
            </a:r>
          </a:p>
        </p:txBody>
      </p:sp>
      <p:sp>
        <p:nvSpPr>
          <p:cNvPr id="3" name="텍스트 개체 틀 2"/>
          <p:cNvSpPr>
            <a:spLocks noGrp="1"/>
          </p:cNvSpPr>
          <p:nvPr>
            <p:ph type="body" idx="1"/>
          </p:nvPr>
        </p:nvSpPr>
        <p:spPr>
          <a:xfrm>
            <a:off x="963084" y="2906724"/>
            <a:ext cx="10363200" cy="1500187"/>
          </a:xfrm>
        </p:spPr>
        <p:txBody>
          <a:bodyPr anchor="b"/>
          <a:lstStyle>
            <a:lvl1pPr marL="0" indent="0">
              <a:buNone/>
              <a:defRPr sz="1983">
                <a:solidFill>
                  <a:schemeClr val="tx1">
                    <a:tint val="75000"/>
                  </a:schemeClr>
                </a:solidFill>
              </a:defRPr>
            </a:lvl1pPr>
            <a:lvl2pPr marL="456671" indent="0">
              <a:buNone/>
              <a:defRPr sz="1794">
                <a:solidFill>
                  <a:schemeClr val="tx1">
                    <a:tint val="75000"/>
                  </a:schemeClr>
                </a:solidFill>
              </a:defRPr>
            </a:lvl2pPr>
            <a:lvl3pPr marL="913337" indent="0">
              <a:buNone/>
              <a:defRPr sz="1605">
                <a:solidFill>
                  <a:schemeClr val="tx1">
                    <a:tint val="75000"/>
                  </a:schemeClr>
                </a:solidFill>
              </a:defRPr>
            </a:lvl3pPr>
            <a:lvl4pPr marL="1370008" indent="0">
              <a:buNone/>
              <a:defRPr sz="1416">
                <a:solidFill>
                  <a:schemeClr val="tx1">
                    <a:tint val="75000"/>
                  </a:schemeClr>
                </a:solidFill>
              </a:defRPr>
            </a:lvl4pPr>
            <a:lvl5pPr marL="1826676" indent="0">
              <a:buNone/>
              <a:defRPr sz="1416">
                <a:solidFill>
                  <a:schemeClr val="tx1">
                    <a:tint val="75000"/>
                  </a:schemeClr>
                </a:solidFill>
              </a:defRPr>
            </a:lvl5pPr>
            <a:lvl6pPr marL="2283346" indent="0">
              <a:buNone/>
              <a:defRPr sz="1416">
                <a:solidFill>
                  <a:schemeClr val="tx1">
                    <a:tint val="75000"/>
                  </a:schemeClr>
                </a:solidFill>
              </a:defRPr>
            </a:lvl6pPr>
            <a:lvl7pPr marL="2740014" indent="0">
              <a:buNone/>
              <a:defRPr sz="1416">
                <a:solidFill>
                  <a:schemeClr val="tx1">
                    <a:tint val="75000"/>
                  </a:schemeClr>
                </a:solidFill>
              </a:defRPr>
            </a:lvl7pPr>
            <a:lvl8pPr marL="3196686" indent="0">
              <a:buNone/>
              <a:defRPr sz="1416">
                <a:solidFill>
                  <a:schemeClr val="tx1">
                    <a:tint val="75000"/>
                  </a:schemeClr>
                </a:solidFill>
              </a:defRPr>
            </a:lvl8pPr>
            <a:lvl9pPr marL="3653356" indent="0">
              <a:buNone/>
              <a:defRPr sz="1416">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9835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5F3A5A0-3114-15B8-17F8-3CF420CB2E84}"/>
              </a:ext>
            </a:extLst>
          </p:cNvPr>
          <p:cNvSpPr/>
          <p:nvPr/>
        </p:nvSpPr>
        <p:spPr>
          <a:xfrm>
            <a:off x="0" y="0"/>
            <a:ext cx="12192000" cy="96865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2EB5AF01-1F03-71F9-56E2-1729D98E95E5}"/>
              </a:ext>
            </a:extLst>
          </p:cNvPr>
          <p:cNvSpPr>
            <a:spLocks noGrp="1"/>
          </p:cNvSpPr>
          <p:nvPr>
            <p:ph type="title"/>
          </p:nvPr>
        </p:nvSpPr>
        <p:spPr>
          <a:xfrm>
            <a:off x="838200" y="83766"/>
            <a:ext cx="10515600" cy="884893"/>
          </a:xfrm>
        </p:spPr>
        <p:txBody>
          <a:bodyPr/>
          <a:lstStyle>
            <a:lvl1pPr>
              <a:defRPr>
                <a:solidFill>
                  <a:schemeClr val="bg1"/>
                </a:solidFill>
              </a:defRPr>
            </a:lvl1pPr>
          </a:lstStyle>
          <a:p>
            <a:r>
              <a:rPr lang="ko-KR" altLang="en-US"/>
              <a:t>마스터 제목 스타일 편집</a:t>
            </a:r>
            <a:endParaRPr lang="ko-KR" altLang="en-US" dirty="0"/>
          </a:p>
        </p:txBody>
      </p:sp>
      <p:sp>
        <p:nvSpPr>
          <p:cNvPr id="3" name="내용 개체 틀 2">
            <a:extLst>
              <a:ext uri="{FF2B5EF4-FFF2-40B4-BE49-F238E27FC236}">
                <a16:creationId xmlns:a16="http://schemas.microsoft.com/office/drawing/2014/main" id="{19A84A43-B000-130D-5285-B96DA3D1EF11}"/>
              </a:ext>
            </a:extLst>
          </p:cNvPr>
          <p:cNvSpPr>
            <a:spLocks noGrp="1"/>
          </p:cNvSpPr>
          <p:nvPr>
            <p:ph idx="1"/>
          </p:nvPr>
        </p:nvSpPr>
        <p:spPr>
          <a:xfrm>
            <a:off x="838200" y="1136189"/>
            <a:ext cx="10515600" cy="571189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R" altLang="en-US" dirty="0"/>
          </a:p>
        </p:txBody>
      </p:sp>
      <p:sp>
        <p:nvSpPr>
          <p:cNvPr id="6" name="슬라이드 번호 개체 틀 5">
            <a:extLst>
              <a:ext uri="{FF2B5EF4-FFF2-40B4-BE49-F238E27FC236}">
                <a16:creationId xmlns:a16="http://schemas.microsoft.com/office/drawing/2014/main" id="{D6E62726-FCB1-2ADD-CF14-C59B243CF63A}"/>
              </a:ext>
            </a:extLst>
          </p:cNvPr>
          <p:cNvSpPr>
            <a:spLocks noGrp="1"/>
          </p:cNvSpPr>
          <p:nvPr>
            <p:ph type="sldNum" sz="quarter" idx="12"/>
          </p:nvPr>
        </p:nvSpPr>
        <p:spPr>
          <a:xfrm>
            <a:off x="11353800" y="6492875"/>
            <a:ext cx="838200" cy="365125"/>
          </a:xfrm>
        </p:spPr>
        <p:txBody>
          <a:bodyPr/>
          <a:lstStyle>
            <a:lvl1pPr>
              <a:defRPr/>
            </a:lvl1pPr>
          </a:lstStyle>
          <a:p>
            <a:fld id="{94F02E58-C253-4E83-BE17-760800EB49E0}" type="slidenum">
              <a:rPr lang="ko-KR" altLang="en-US" smtClean="0"/>
              <a:t>‹#›</a:t>
            </a:fld>
            <a:endParaRPr lang="ko-KR" altLang="en-US"/>
          </a:p>
        </p:txBody>
      </p:sp>
    </p:spTree>
    <p:extLst>
      <p:ext uri="{BB962C8B-B14F-4D97-AF65-F5344CB8AC3E}">
        <p14:creationId xmlns:p14="http://schemas.microsoft.com/office/powerpoint/2010/main" val="3717764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3"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07134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3" y="1535113"/>
            <a:ext cx="5386917" cy="639762"/>
          </a:xfrm>
        </p:spPr>
        <p:txBody>
          <a:bodyPr anchor="b"/>
          <a:lstStyle>
            <a:lvl1pPr marL="0" indent="0">
              <a:buNone/>
              <a:defRPr sz="2360" b="1"/>
            </a:lvl1pPr>
            <a:lvl2pPr marL="456671" indent="0">
              <a:buNone/>
              <a:defRPr sz="1983" b="1"/>
            </a:lvl2pPr>
            <a:lvl3pPr marL="913337" indent="0">
              <a:buNone/>
              <a:defRPr sz="1794" b="1"/>
            </a:lvl3pPr>
            <a:lvl4pPr marL="1370008" indent="0">
              <a:buNone/>
              <a:defRPr sz="1605" b="1"/>
            </a:lvl4pPr>
            <a:lvl5pPr marL="1826676" indent="0">
              <a:buNone/>
              <a:defRPr sz="1605" b="1"/>
            </a:lvl5pPr>
            <a:lvl6pPr marL="2283346" indent="0">
              <a:buNone/>
              <a:defRPr sz="1605" b="1"/>
            </a:lvl6pPr>
            <a:lvl7pPr marL="2740014" indent="0">
              <a:buNone/>
              <a:defRPr sz="1605" b="1"/>
            </a:lvl7pPr>
            <a:lvl8pPr marL="3196686" indent="0">
              <a:buNone/>
              <a:defRPr sz="1605" b="1"/>
            </a:lvl8pPr>
            <a:lvl9pPr marL="3653356" indent="0">
              <a:buNone/>
              <a:defRPr sz="1605" b="1"/>
            </a:lvl9pPr>
          </a:lstStyle>
          <a:p>
            <a:pPr lvl="0"/>
            <a:r>
              <a:rPr lang="ko-KR" altLang="en-US"/>
              <a:t>마스터 텍스트 스타일을 편집합니다</a:t>
            </a:r>
          </a:p>
        </p:txBody>
      </p:sp>
      <p:sp>
        <p:nvSpPr>
          <p:cNvPr id="4" name="내용 개체 틀 3"/>
          <p:cNvSpPr>
            <a:spLocks noGrp="1"/>
          </p:cNvSpPr>
          <p:nvPr>
            <p:ph sz="half" idx="2"/>
          </p:nvPr>
        </p:nvSpPr>
        <p:spPr>
          <a:xfrm>
            <a:off x="609603" y="2174875"/>
            <a:ext cx="5386917"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75" y="1535113"/>
            <a:ext cx="5389033" cy="639762"/>
          </a:xfrm>
        </p:spPr>
        <p:txBody>
          <a:bodyPr anchor="b"/>
          <a:lstStyle>
            <a:lvl1pPr marL="0" indent="0">
              <a:buNone/>
              <a:defRPr sz="2360" b="1"/>
            </a:lvl1pPr>
            <a:lvl2pPr marL="456671" indent="0">
              <a:buNone/>
              <a:defRPr sz="1983" b="1"/>
            </a:lvl2pPr>
            <a:lvl3pPr marL="913337" indent="0">
              <a:buNone/>
              <a:defRPr sz="1794" b="1"/>
            </a:lvl3pPr>
            <a:lvl4pPr marL="1370008" indent="0">
              <a:buNone/>
              <a:defRPr sz="1605" b="1"/>
            </a:lvl4pPr>
            <a:lvl5pPr marL="1826676" indent="0">
              <a:buNone/>
              <a:defRPr sz="1605" b="1"/>
            </a:lvl5pPr>
            <a:lvl6pPr marL="2283346" indent="0">
              <a:buNone/>
              <a:defRPr sz="1605" b="1"/>
            </a:lvl6pPr>
            <a:lvl7pPr marL="2740014" indent="0">
              <a:buNone/>
              <a:defRPr sz="1605" b="1"/>
            </a:lvl7pPr>
            <a:lvl8pPr marL="3196686" indent="0">
              <a:buNone/>
              <a:defRPr sz="1605" b="1"/>
            </a:lvl8pPr>
            <a:lvl9pPr marL="3653356" indent="0">
              <a:buNone/>
              <a:defRPr sz="1605" b="1"/>
            </a:lvl9pPr>
          </a:lstStyle>
          <a:p>
            <a:pPr lvl="0"/>
            <a:r>
              <a:rPr lang="ko-KR" altLang="en-US"/>
              <a:t>마스터 텍스트 스타일을 편집합니다</a:t>
            </a:r>
          </a:p>
        </p:txBody>
      </p:sp>
      <p:sp>
        <p:nvSpPr>
          <p:cNvPr id="6" name="내용 개체 틀 5"/>
          <p:cNvSpPr>
            <a:spLocks noGrp="1"/>
          </p:cNvSpPr>
          <p:nvPr>
            <p:ph sz="quarter" idx="4"/>
          </p:nvPr>
        </p:nvSpPr>
        <p:spPr>
          <a:xfrm>
            <a:off x="6193375" y="2174875"/>
            <a:ext cx="5389033"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7289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60415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54901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15" y="273050"/>
            <a:ext cx="4011083" cy="1162050"/>
          </a:xfrm>
        </p:spPr>
        <p:txBody>
          <a:bodyPr anchor="b"/>
          <a:lstStyle>
            <a:lvl1pPr algn="l">
              <a:defRPr sz="1983" b="1"/>
            </a:lvl1pPr>
          </a:lstStyle>
          <a:p>
            <a:r>
              <a:rPr lang="ko-KR" altLang="en-US"/>
              <a:t>마스터 제목 스타일 편집</a:t>
            </a:r>
          </a:p>
        </p:txBody>
      </p:sp>
      <p:sp>
        <p:nvSpPr>
          <p:cNvPr id="3" name="내용 개체 틀 2"/>
          <p:cNvSpPr>
            <a:spLocks noGrp="1"/>
          </p:cNvSpPr>
          <p:nvPr>
            <p:ph idx="1"/>
          </p:nvPr>
        </p:nvSpPr>
        <p:spPr>
          <a:xfrm>
            <a:off x="4766734" y="273050"/>
            <a:ext cx="6815667" cy="5853113"/>
          </a:xfrm>
        </p:spPr>
        <p:txBody>
          <a:bodyPr/>
          <a:lstStyle>
            <a:lvl1pPr>
              <a:defRPr sz="3210"/>
            </a:lvl1pPr>
            <a:lvl2pPr>
              <a:defRPr sz="2832"/>
            </a:lvl2pPr>
            <a:lvl3pPr>
              <a:defRPr sz="2360"/>
            </a:lvl3pPr>
            <a:lvl4pPr>
              <a:defRPr sz="1983"/>
            </a:lvl4pPr>
            <a:lvl5pPr>
              <a:defRPr sz="1983"/>
            </a:lvl5pPr>
            <a:lvl6pPr>
              <a:defRPr sz="1983"/>
            </a:lvl6pPr>
            <a:lvl7pPr>
              <a:defRPr sz="1983"/>
            </a:lvl7pPr>
            <a:lvl8pPr>
              <a:defRPr sz="1983"/>
            </a:lvl8pPr>
            <a:lvl9pPr>
              <a:defRPr sz="198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15" y="1435100"/>
            <a:ext cx="4011083" cy="4691063"/>
          </a:xfrm>
        </p:spPr>
        <p:txBody>
          <a:bodyPr/>
          <a:lstStyle>
            <a:lvl1pPr marL="0" indent="0">
              <a:buNone/>
              <a:defRPr sz="1416"/>
            </a:lvl1pPr>
            <a:lvl2pPr marL="456671" indent="0">
              <a:buNone/>
              <a:defRPr sz="1227"/>
            </a:lvl2pPr>
            <a:lvl3pPr marL="913337" indent="0">
              <a:buNone/>
              <a:defRPr sz="1039"/>
            </a:lvl3pPr>
            <a:lvl4pPr marL="1370008" indent="0">
              <a:buNone/>
              <a:defRPr sz="944"/>
            </a:lvl4pPr>
            <a:lvl5pPr marL="1826676" indent="0">
              <a:buNone/>
              <a:defRPr sz="944"/>
            </a:lvl5pPr>
            <a:lvl6pPr marL="2283346" indent="0">
              <a:buNone/>
              <a:defRPr sz="944"/>
            </a:lvl6pPr>
            <a:lvl7pPr marL="2740014" indent="0">
              <a:buNone/>
              <a:defRPr sz="944"/>
            </a:lvl7pPr>
            <a:lvl8pPr marL="3196686" indent="0">
              <a:buNone/>
              <a:defRPr sz="944"/>
            </a:lvl8pPr>
            <a:lvl9pPr marL="3653356"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80095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9" y="4800600"/>
            <a:ext cx="7315200" cy="566738"/>
          </a:xfrm>
        </p:spPr>
        <p:txBody>
          <a:bodyPr anchor="b"/>
          <a:lstStyle>
            <a:lvl1pPr algn="l">
              <a:defRPr sz="1983" b="1"/>
            </a:lvl1pPr>
          </a:lstStyle>
          <a:p>
            <a:r>
              <a:rPr lang="ko-KR" altLang="en-US"/>
              <a:t>마스터 제목 스타일 편집</a:t>
            </a:r>
          </a:p>
        </p:txBody>
      </p:sp>
      <p:sp>
        <p:nvSpPr>
          <p:cNvPr id="3" name="그림 개체 틀 2"/>
          <p:cNvSpPr>
            <a:spLocks noGrp="1"/>
          </p:cNvSpPr>
          <p:nvPr>
            <p:ph type="pic" idx="1"/>
          </p:nvPr>
        </p:nvSpPr>
        <p:spPr>
          <a:xfrm>
            <a:off x="2389719" y="612775"/>
            <a:ext cx="7315200" cy="4114800"/>
          </a:xfrm>
        </p:spPr>
        <p:txBody>
          <a:bodyPr/>
          <a:lstStyle>
            <a:lvl1pPr marL="0" indent="0">
              <a:buNone/>
              <a:defRPr sz="3210"/>
            </a:lvl1pPr>
            <a:lvl2pPr marL="456671" indent="0">
              <a:buNone/>
              <a:defRPr sz="2832"/>
            </a:lvl2pPr>
            <a:lvl3pPr marL="913337" indent="0">
              <a:buNone/>
              <a:defRPr sz="2360"/>
            </a:lvl3pPr>
            <a:lvl4pPr marL="1370008" indent="0">
              <a:buNone/>
              <a:defRPr sz="1983"/>
            </a:lvl4pPr>
            <a:lvl5pPr marL="1826676" indent="0">
              <a:buNone/>
              <a:defRPr sz="1983"/>
            </a:lvl5pPr>
            <a:lvl6pPr marL="2283346" indent="0">
              <a:buNone/>
              <a:defRPr sz="1983"/>
            </a:lvl6pPr>
            <a:lvl7pPr marL="2740014" indent="0">
              <a:buNone/>
              <a:defRPr sz="1983"/>
            </a:lvl7pPr>
            <a:lvl8pPr marL="3196686" indent="0">
              <a:buNone/>
              <a:defRPr sz="1983"/>
            </a:lvl8pPr>
            <a:lvl9pPr marL="3653356" indent="0">
              <a:buNone/>
              <a:defRPr sz="1983"/>
            </a:lvl9pPr>
          </a:lstStyle>
          <a:p>
            <a:endParaRPr lang="ko-KR" altLang="en-US"/>
          </a:p>
        </p:txBody>
      </p:sp>
      <p:sp>
        <p:nvSpPr>
          <p:cNvPr id="4" name="텍스트 개체 틀 3"/>
          <p:cNvSpPr>
            <a:spLocks noGrp="1"/>
          </p:cNvSpPr>
          <p:nvPr>
            <p:ph type="body" sz="half" idx="2"/>
          </p:nvPr>
        </p:nvSpPr>
        <p:spPr>
          <a:xfrm>
            <a:off x="2389719" y="5367338"/>
            <a:ext cx="7315200" cy="804862"/>
          </a:xfrm>
        </p:spPr>
        <p:txBody>
          <a:bodyPr/>
          <a:lstStyle>
            <a:lvl1pPr marL="0" indent="0">
              <a:buNone/>
              <a:defRPr sz="1416"/>
            </a:lvl1pPr>
            <a:lvl2pPr marL="456671" indent="0">
              <a:buNone/>
              <a:defRPr sz="1227"/>
            </a:lvl2pPr>
            <a:lvl3pPr marL="913337" indent="0">
              <a:buNone/>
              <a:defRPr sz="1039"/>
            </a:lvl3pPr>
            <a:lvl4pPr marL="1370008" indent="0">
              <a:buNone/>
              <a:defRPr sz="944"/>
            </a:lvl4pPr>
            <a:lvl5pPr marL="1826676" indent="0">
              <a:buNone/>
              <a:defRPr sz="944"/>
            </a:lvl5pPr>
            <a:lvl6pPr marL="2283346" indent="0">
              <a:buNone/>
              <a:defRPr sz="944"/>
            </a:lvl6pPr>
            <a:lvl7pPr marL="2740014" indent="0">
              <a:buNone/>
              <a:defRPr sz="944"/>
            </a:lvl7pPr>
            <a:lvl8pPr marL="3196686" indent="0">
              <a:buNone/>
              <a:defRPr sz="944"/>
            </a:lvl8pPr>
            <a:lvl9pPr marL="3653356"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02720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71155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1" y="274638"/>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5" y="274638"/>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6863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4" y="2130428"/>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3" y="3886200"/>
            <a:ext cx="8534401" cy="1752600"/>
          </a:xfrm>
        </p:spPr>
        <p:txBody>
          <a:bodyPr/>
          <a:lstStyle>
            <a:lvl1pPr marL="0" indent="0" algn="ctr">
              <a:buNone/>
              <a:defRPr>
                <a:solidFill>
                  <a:schemeClr val="tx1">
                    <a:tint val="75000"/>
                  </a:schemeClr>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1" indent="0" algn="ctr">
              <a:buNone/>
              <a:defRPr>
                <a:solidFill>
                  <a:schemeClr val="tx1">
                    <a:tint val="75000"/>
                  </a:schemeClr>
                </a:solidFill>
              </a:defRPr>
            </a:lvl4pPr>
            <a:lvl5pPr marL="1828361" indent="0" algn="ctr">
              <a:buNone/>
              <a:defRPr>
                <a:solidFill>
                  <a:schemeClr val="tx1">
                    <a:tint val="75000"/>
                  </a:schemeClr>
                </a:solidFill>
              </a:defRPr>
            </a:lvl5pPr>
            <a:lvl6pPr marL="2285452" indent="0" algn="ctr">
              <a:buNone/>
              <a:defRPr>
                <a:solidFill>
                  <a:schemeClr val="tx1">
                    <a:tint val="75000"/>
                  </a:schemeClr>
                </a:solidFill>
              </a:defRPr>
            </a:lvl6pPr>
            <a:lvl7pPr marL="2742543" indent="0" algn="ctr">
              <a:buNone/>
              <a:defRPr>
                <a:solidFill>
                  <a:schemeClr val="tx1">
                    <a:tint val="75000"/>
                  </a:schemeClr>
                </a:solidFill>
              </a:defRPr>
            </a:lvl7pPr>
            <a:lvl8pPr marL="3199633" indent="0" algn="ctr">
              <a:buNone/>
              <a:defRPr>
                <a:solidFill>
                  <a:schemeClr val="tx1">
                    <a:tint val="75000"/>
                  </a:schemeClr>
                </a:solidFill>
              </a:defRPr>
            </a:lvl8pPr>
            <a:lvl9pPr marL="3656724"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39566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7057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A3D37C6B-03B8-D576-54D4-6C22AFFC163A}"/>
              </a:ext>
            </a:extLst>
          </p:cNvPr>
          <p:cNvSpPr>
            <a:spLocks noGrp="1"/>
          </p:cNvSpPr>
          <p:nvPr>
            <p:ph type="dt" sz="half" idx="10"/>
          </p:nvPr>
        </p:nvSpPr>
        <p:spPr/>
        <p:txBody>
          <a:bodyPr/>
          <a:lstStyle/>
          <a:p>
            <a:endParaRPr lang="ko-KR" altLang="en-US"/>
          </a:p>
        </p:txBody>
      </p:sp>
      <p:sp>
        <p:nvSpPr>
          <p:cNvPr id="3" name="바닥글 개체 틀 2">
            <a:extLst>
              <a:ext uri="{FF2B5EF4-FFF2-40B4-BE49-F238E27FC236}">
                <a16:creationId xmlns:a16="http://schemas.microsoft.com/office/drawing/2014/main" id="{989EAC37-F673-0D16-1D44-D090278023B0}"/>
              </a:ext>
            </a:extLst>
          </p:cNvPr>
          <p:cNvSpPr>
            <a:spLocks noGrp="1"/>
          </p:cNvSpPr>
          <p:nvPr>
            <p:ph type="ftr" sz="quarter" idx="11"/>
          </p:nvPr>
        </p:nvSpPr>
        <p:spPr/>
        <p:txBody>
          <a:bodyPr/>
          <a:lstStyle/>
          <a:p>
            <a:r>
              <a:rPr lang="en-US" altLang="ko-KR"/>
              <a:t>CPNR-OMEG Joint Workshop  2026 May 21-23</a:t>
            </a:r>
            <a:endParaRPr lang="ko-KR" altLang="en-US"/>
          </a:p>
        </p:txBody>
      </p:sp>
      <p:sp>
        <p:nvSpPr>
          <p:cNvPr id="4" name="슬라이드 번호 개체 틀 3">
            <a:extLst>
              <a:ext uri="{FF2B5EF4-FFF2-40B4-BE49-F238E27FC236}">
                <a16:creationId xmlns:a16="http://schemas.microsoft.com/office/drawing/2014/main" id="{A6474970-0205-549E-F71F-64F6FB3A7D87}"/>
              </a:ext>
            </a:extLst>
          </p:cNvPr>
          <p:cNvSpPr>
            <a:spLocks noGrp="1"/>
          </p:cNvSpPr>
          <p:nvPr>
            <p:ph type="sldNum" sz="quarter" idx="12"/>
          </p:nvPr>
        </p:nvSpPr>
        <p:spPr/>
        <p:txBody>
          <a:bodyPr/>
          <a:lstStyle/>
          <a:p>
            <a:fld id="{94F02E58-C253-4E83-BE17-760800EB49E0}" type="slidenum">
              <a:rPr lang="ko-KR" altLang="en-US" smtClean="0"/>
              <a:t>‹#›</a:t>
            </a:fld>
            <a:endParaRPr lang="ko-KR" altLang="en-US"/>
          </a:p>
        </p:txBody>
      </p:sp>
    </p:spTree>
    <p:extLst>
      <p:ext uri="{BB962C8B-B14F-4D97-AF65-F5344CB8AC3E}">
        <p14:creationId xmlns:p14="http://schemas.microsoft.com/office/powerpoint/2010/main" val="2979549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3"/>
            <a:ext cx="10363200" cy="1362075"/>
          </a:xfrm>
        </p:spPr>
        <p:txBody>
          <a:bodyPr anchor="t"/>
          <a:lstStyle>
            <a:lvl1pPr algn="l">
              <a:defRPr sz="3965" b="1" cap="all"/>
            </a:lvl1pPr>
          </a:lstStyle>
          <a:p>
            <a:r>
              <a:rPr lang="ko-KR" altLang="en-US"/>
              <a:t>마스터 제목 스타일 편집</a:t>
            </a:r>
          </a:p>
        </p:txBody>
      </p:sp>
      <p:sp>
        <p:nvSpPr>
          <p:cNvPr id="3" name="텍스트 개체 틀 2"/>
          <p:cNvSpPr>
            <a:spLocks noGrp="1"/>
          </p:cNvSpPr>
          <p:nvPr>
            <p:ph type="body" idx="1"/>
          </p:nvPr>
        </p:nvSpPr>
        <p:spPr>
          <a:xfrm>
            <a:off x="963084" y="2906716"/>
            <a:ext cx="10363200" cy="1500187"/>
          </a:xfrm>
        </p:spPr>
        <p:txBody>
          <a:bodyPr anchor="b"/>
          <a:lstStyle>
            <a:lvl1pPr marL="0" indent="0">
              <a:buNone/>
              <a:defRPr sz="1983">
                <a:solidFill>
                  <a:schemeClr val="tx1">
                    <a:tint val="75000"/>
                  </a:schemeClr>
                </a:solidFill>
              </a:defRPr>
            </a:lvl1pPr>
            <a:lvl2pPr marL="457090" indent="0">
              <a:buNone/>
              <a:defRPr sz="1794">
                <a:solidFill>
                  <a:schemeClr val="tx1">
                    <a:tint val="75000"/>
                  </a:schemeClr>
                </a:solidFill>
              </a:defRPr>
            </a:lvl2pPr>
            <a:lvl3pPr marL="914180" indent="0">
              <a:buNone/>
              <a:defRPr sz="1605">
                <a:solidFill>
                  <a:schemeClr val="tx1">
                    <a:tint val="75000"/>
                  </a:schemeClr>
                </a:solidFill>
              </a:defRPr>
            </a:lvl3pPr>
            <a:lvl4pPr marL="1371271" indent="0">
              <a:buNone/>
              <a:defRPr sz="1416">
                <a:solidFill>
                  <a:schemeClr val="tx1">
                    <a:tint val="75000"/>
                  </a:schemeClr>
                </a:solidFill>
              </a:defRPr>
            </a:lvl4pPr>
            <a:lvl5pPr marL="1828361" indent="0">
              <a:buNone/>
              <a:defRPr sz="1416">
                <a:solidFill>
                  <a:schemeClr val="tx1">
                    <a:tint val="75000"/>
                  </a:schemeClr>
                </a:solidFill>
              </a:defRPr>
            </a:lvl5pPr>
            <a:lvl6pPr marL="2285452" indent="0">
              <a:buNone/>
              <a:defRPr sz="1416">
                <a:solidFill>
                  <a:schemeClr val="tx1">
                    <a:tint val="75000"/>
                  </a:schemeClr>
                </a:solidFill>
              </a:defRPr>
            </a:lvl6pPr>
            <a:lvl7pPr marL="2742543" indent="0">
              <a:buNone/>
              <a:defRPr sz="1416">
                <a:solidFill>
                  <a:schemeClr val="tx1">
                    <a:tint val="75000"/>
                  </a:schemeClr>
                </a:solidFill>
              </a:defRPr>
            </a:lvl7pPr>
            <a:lvl8pPr marL="3199633" indent="0">
              <a:buNone/>
              <a:defRPr sz="1416">
                <a:solidFill>
                  <a:schemeClr val="tx1">
                    <a:tint val="75000"/>
                  </a:schemeClr>
                </a:solidFill>
              </a:defRPr>
            </a:lvl8pPr>
            <a:lvl9pPr marL="3656724" indent="0">
              <a:buNone/>
              <a:defRPr sz="1416">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84087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3"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15712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3" y="1535113"/>
            <a:ext cx="5386917" cy="639762"/>
          </a:xfrm>
        </p:spPr>
        <p:txBody>
          <a:bodyPr anchor="b"/>
          <a:lstStyle>
            <a:lvl1pPr marL="0" indent="0">
              <a:buNone/>
              <a:defRPr sz="2360" b="1"/>
            </a:lvl1pPr>
            <a:lvl2pPr marL="457090" indent="0">
              <a:buNone/>
              <a:defRPr sz="1983" b="1"/>
            </a:lvl2pPr>
            <a:lvl3pPr marL="914180" indent="0">
              <a:buNone/>
              <a:defRPr sz="1794" b="1"/>
            </a:lvl3pPr>
            <a:lvl4pPr marL="1371271" indent="0">
              <a:buNone/>
              <a:defRPr sz="1605" b="1"/>
            </a:lvl4pPr>
            <a:lvl5pPr marL="1828361" indent="0">
              <a:buNone/>
              <a:defRPr sz="1605" b="1"/>
            </a:lvl5pPr>
            <a:lvl6pPr marL="2285452" indent="0">
              <a:buNone/>
              <a:defRPr sz="1605" b="1"/>
            </a:lvl6pPr>
            <a:lvl7pPr marL="2742543" indent="0">
              <a:buNone/>
              <a:defRPr sz="1605" b="1"/>
            </a:lvl7pPr>
            <a:lvl8pPr marL="3199633" indent="0">
              <a:buNone/>
              <a:defRPr sz="1605" b="1"/>
            </a:lvl8pPr>
            <a:lvl9pPr marL="3656724" indent="0">
              <a:buNone/>
              <a:defRPr sz="1605" b="1"/>
            </a:lvl9pPr>
          </a:lstStyle>
          <a:p>
            <a:pPr lvl="0"/>
            <a:r>
              <a:rPr lang="ko-KR" altLang="en-US"/>
              <a:t>마스터 텍스트 스타일을 편집합니다</a:t>
            </a:r>
          </a:p>
        </p:txBody>
      </p:sp>
      <p:sp>
        <p:nvSpPr>
          <p:cNvPr id="4" name="내용 개체 틀 3"/>
          <p:cNvSpPr>
            <a:spLocks noGrp="1"/>
          </p:cNvSpPr>
          <p:nvPr>
            <p:ph sz="half" idx="2"/>
          </p:nvPr>
        </p:nvSpPr>
        <p:spPr>
          <a:xfrm>
            <a:off x="609603" y="2174875"/>
            <a:ext cx="5386917"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70" y="1535113"/>
            <a:ext cx="5389033" cy="639762"/>
          </a:xfrm>
        </p:spPr>
        <p:txBody>
          <a:bodyPr anchor="b"/>
          <a:lstStyle>
            <a:lvl1pPr marL="0" indent="0">
              <a:buNone/>
              <a:defRPr sz="2360" b="1"/>
            </a:lvl1pPr>
            <a:lvl2pPr marL="457090" indent="0">
              <a:buNone/>
              <a:defRPr sz="1983" b="1"/>
            </a:lvl2pPr>
            <a:lvl3pPr marL="914180" indent="0">
              <a:buNone/>
              <a:defRPr sz="1794" b="1"/>
            </a:lvl3pPr>
            <a:lvl4pPr marL="1371271" indent="0">
              <a:buNone/>
              <a:defRPr sz="1605" b="1"/>
            </a:lvl4pPr>
            <a:lvl5pPr marL="1828361" indent="0">
              <a:buNone/>
              <a:defRPr sz="1605" b="1"/>
            </a:lvl5pPr>
            <a:lvl6pPr marL="2285452" indent="0">
              <a:buNone/>
              <a:defRPr sz="1605" b="1"/>
            </a:lvl6pPr>
            <a:lvl7pPr marL="2742543" indent="0">
              <a:buNone/>
              <a:defRPr sz="1605" b="1"/>
            </a:lvl7pPr>
            <a:lvl8pPr marL="3199633" indent="0">
              <a:buNone/>
              <a:defRPr sz="1605" b="1"/>
            </a:lvl8pPr>
            <a:lvl9pPr marL="3656724" indent="0">
              <a:buNone/>
              <a:defRPr sz="1605" b="1"/>
            </a:lvl9pPr>
          </a:lstStyle>
          <a:p>
            <a:pPr lvl="0"/>
            <a:r>
              <a:rPr lang="ko-KR" altLang="en-US"/>
              <a:t>마스터 텍스트 스타일을 편집합니다</a:t>
            </a:r>
          </a:p>
        </p:txBody>
      </p:sp>
      <p:sp>
        <p:nvSpPr>
          <p:cNvPr id="6" name="내용 개체 틀 5"/>
          <p:cNvSpPr>
            <a:spLocks noGrp="1"/>
          </p:cNvSpPr>
          <p:nvPr>
            <p:ph sz="quarter" idx="4"/>
          </p:nvPr>
        </p:nvSpPr>
        <p:spPr>
          <a:xfrm>
            <a:off x="6193370" y="2174875"/>
            <a:ext cx="5389033"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15623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6515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886740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5" y="273050"/>
            <a:ext cx="4011083" cy="1162050"/>
          </a:xfrm>
        </p:spPr>
        <p:txBody>
          <a:bodyPr anchor="b"/>
          <a:lstStyle>
            <a:lvl1pPr algn="l">
              <a:defRPr sz="1983" b="1"/>
            </a:lvl1pPr>
          </a:lstStyle>
          <a:p>
            <a:r>
              <a:rPr lang="ko-KR" altLang="en-US"/>
              <a:t>마스터 제목 스타일 편집</a:t>
            </a:r>
          </a:p>
        </p:txBody>
      </p:sp>
      <p:sp>
        <p:nvSpPr>
          <p:cNvPr id="3" name="내용 개체 틀 2"/>
          <p:cNvSpPr>
            <a:spLocks noGrp="1"/>
          </p:cNvSpPr>
          <p:nvPr>
            <p:ph idx="1"/>
          </p:nvPr>
        </p:nvSpPr>
        <p:spPr>
          <a:xfrm>
            <a:off x="4766734" y="273050"/>
            <a:ext cx="6815667" cy="5853113"/>
          </a:xfrm>
        </p:spPr>
        <p:txBody>
          <a:bodyPr/>
          <a:lstStyle>
            <a:lvl1pPr>
              <a:defRPr sz="3210"/>
            </a:lvl1pPr>
            <a:lvl2pPr>
              <a:defRPr sz="2832"/>
            </a:lvl2pPr>
            <a:lvl3pPr>
              <a:defRPr sz="2360"/>
            </a:lvl3pPr>
            <a:lvl4pPr>
              <a:defRPr sz="1983"/>
            </a:lvl4pPr>
            <a:lvl5pPr>
              <a:defRPr sz="1983"/>
            </a:lvl5pPr>
            <a:lvl6pPr>
              <a:defRPr sz="1983"/>
            </a:lvl6pPr>
            <a:lvl7pPr>
              <a:defRPr sz="1983"/>
            </a:lvl7pPr>
            <a:lvl8pPr>
              <a:defRPr sz="1983"/>
            </a:lvl8pPr>
            <a:lvl9pPr>
              <a:defRPr sz="198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5" y="1435100"/>
            <a:ext cx="4011083" cy="4691063"/>
          </a:xfrm>
        </p:spPr>
        <p:txBody>
          <a:bodyPr/>
          <a:lstStyle>
            <a:lvl1pPr marL="0" indent="0">
              <a:buNone/>
              <a:defRPr sz="1416"/>
            </a:lvl1pPr>
            <a:lvl2pPr marL="457090" indent="0">
              <a:buNone/>
              <a:defRPr sz="1227"/>
            </a:lvl2pPr>
            <a:lvl3pPr marL="914180" indent="0">
              <a:buNone/>
              <a:defRPr sz="1039"/>
            </a:lvl3pPr>
            <a:lvl4pPr marL="1371271" indent="0">
              <a:buNone/>
              <a:defRPr sz="944"/>
            </a:lvl4pPr>
            <a:lvl5pPr marL="1828361" indent="0">
              <a:buNone/>
              <a:defRPr sz="944"/>
            </a:lvl5pPr>
            <a:lvl6pPr marL="2285452" indent="0">
              <a:buNone/>
              <a:defRPr sz="944"/>
            </a:lvl6pPr>
            <a:lvl7pPr marL="2742543" indent="0">
              <a:buNone/>
              <a:defRPr sz="944"/>
            </a:lvl7pPr>
            <a:lvl8pPr marL="3199633" indent="0">
              <a:buNone/>
              <a:defRPr sz="944"/>
            </a:lvl8pPr>
            <a:lvl9pPr marL="3656724"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68124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9" y="4800600"/>
            <a:ext cx="7315200" cy="566738"/>
          </a:xfrm>
        </p:spPr>
        <p:txBody>
          <a:bodyPr anchor="b"/>
          <a:lstStyle>
            <a:lvl1pPr algn="l">
              <a:defRPr sz="1983" b="1"/>
            </a:lvl1pPr>
          </a:lstStyle>
          <a:p>
            <a:r>
              <a:rPr lang="ko-KR" altLang="en-US"/>
              <a:t>마스터 제목 스타일 편집</a:t>
            </a:r>
          </a:p>
        </p:txBody>
      </p:sp>
      <p:sp>
        <p:nvSpPr>
          <p:cNvPr id="3" name="그림 개체 틀 2"/>
          <p:cNvSpPr>
            <a:spLocks noGrp="1"/>
          </p:cNvSpPr>
          <p:nvPr>
            <p:ph type="pic" idx="1"/>
          </p:nvPr>
        </p:nvSpPr>
        <p:spPr>
          <a:xfrm>
            <a:off x="2389719" y="612775"/>
            <a:ext cx="7315200" cy="4114800"/>
          </a:xfrm>
        </p:spPr>
        <p:txBody>
          <a:bodyPr/>
          <a:lstStyle>
            <a:lvl1pPr marL="0" indent="0">
              <a:buNone/>
              <a:defRPr sz="3210"/>
            </a:lvl1pPr>
            <a:lvl2pPr marL="457090" indent="0">
              <a:buNone/>
              <a:defRPr sz="2832"/>
            </a:lvl2pPr>
            <a:lvl3pPr marL="914180" indent="0">
              <a:buNone/>
              <a:defRPr sz="2360"/>
            </a:lvl3pPr>
            <a:lvl4pPr marL="1371271" indent="0">
              <a:buNone/>
              <a:defRPr sz="1983"/>
            </a:lvl4pPr>
            <a:lvl5pPr marL="1828361" indent="0">
              <a:buNone/>
              <a:defRPr sz="1983"/>
            </a:lvl5pPr>
            <a:lvl6pPr marL="2285452" indent="0">
              <a:buNone/>
              <a:defRPr sz="1983"/>
            </a:lvl6pPr>
            <a:lvl7pPr marL="2742543" indent="0">
              <a:buNone/>
              <a:defRPr sz="1983"/>
            </a:lvl7pPr>
            <a:lvl8pPr marL="3199633" indent="0">
              <a:buNone/>
              <a:defRPr sz="1983"/>
            </a:lvl8pPr>
            <a:lvl9pPr marL="3656724" indent="0">
              <a:buNone/>
              <a:defRPr sz="1983"/>
            </a:lvl9pPr>
          </a:lstStyle>
          <a:p>
            <a:endParaRPr lang="ko-KR" altLang="en-US"/>
          </a:p>
        </p:txBody>
      </p:sp>
      <p:sp>
        <p:nvSpPr>
          <p:cNvPr id="4" name="텍스트 개체 틀 3"/>
          <p:cNvSpPr>
            <a:spLocks noGrp="1"/>
          </p:cNvSpPr>
          <p:nvPr>
            <p:ph type="body" sz="half" idx="2"/>
          </p:nvPr>
        </p:nvSpPr>
        <p:spPr>
          <a:xfrm>
            <a:off x="2389719" y="5367338"/>
            <a:ext cx="7315200" cy="804862"/>
          </a:xfrm>
        </p:spPr>
        <p:txBody>
          <a:bodyPr/>
          <a:lstStyle>
            <a:lvl1pPr marL="0" indent="0">
              <a:buNone/>
              <a:defRPr sz="1416"/>
            </a:lvl1pPr>
            <a:lvl2pPr marL="457090" indent="0">
              <a:buNone/>
              <a:defRPr sz="1227"/>
            </a:lvl2pPr>
            <a:lvl3pPr marL="914180" indent="0">
              <a:buNone/>
              <a:defRPr sz="1039"/>
            </a:lvl3pPr>
            <a:lvl4pPr marL="1371271" indent="0">
              <a:buNone/>
              <a:defRPr sz="944"/>
            </a:lvl4pPr>
            <a:lvl5pPr marL="1828361" indent="0">
              <a:buNone/>
              <a:defRPr sz="944"/>
            </a:lvl5pPr>
            <a:lvl6pPr marL="2285452" indent="0">
              <a:buNone/>
              <a:defRPr sz="944"/>
            </a:lvl6pPr>
            <a:lvl7pPr marL="2742543" indent="0">
              <a:buNone/>
              <a:defRPr sz="944"/>
            </a:lvl7pPr>
            <a:lvl8pPr marL="3199633" indent="0">
              <a:buNone/>
              <a:defRPr sz="944"/>
            </a:lvl8pPr>
            <a:lvl9pPr marL="3656724"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34163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4709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1" y="274638"/>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3" y="274638"/>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69B68A05-299A-4494-9ADE-D97DC77BE32B}"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30509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26435BEB-4AB6-AA8A-4AE3-136D5BD697FC}"/>
              </a:ext>
            </a:extLst>
          </p:cNvPr>
          <p:cNvSpPr/>
          <p:nvPr/>
        </p:nvSpPr>
        <p:spPr>
          <a:xfrm>
            <a:off x="0" y="-168812"/>
            <a:ext cx="12192000" cy="34524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A618967B-42FC-C013-C8C6-5E5DA14D26B3}"/>
              </a:ext>
            </a:extLst>
          </p:cNvPr>
          <p:cNvSpPr>
            <a:spLocks noGrp="1"/>
          </p:cNvSpPr>
          <p:nvPr>
            <p:ph type="ctrTitle"/>
          </p:nvPr>
        </p:nvSpPr>
        <p:spPr>
          <a:xfrm>
            <a:off x="1524000" y="1122364"/>
            <a:ext cx="9144000" cy="2133110"/>
          </a:xfrm>
        </p:spPr>
        <p:txBody>
          <a:bodyPr anchor="b"/>
          <a:lstStyle>
            <a:lvl1pPr algn="l">
              <a:defRPr sz="6000">
                <a:solidFill>
                  <a:schemeClr val="bg1"/>
                </a:solidFill>
              </a:defRPr>
            </a:lvl1pPr>
          </a:lstStyle>
          <a:p>
            <a:r>
              <a:rPr lang="ko-KR" altLang="en-US"/>
              <a:t>마스터 제목 스타일 편집</a:t>
            </a:r>
            <a:endParaRPr lang="ko-KR" altLang="en-US" dirty="0"/>
          </a:p>
        </p:txBody>
      </p:sp>
      <p:sp>
        <p:nvSpPr>
          <p:cNvPr id="3" name="부제목 2">
            <a:extLst>
              <a:ext uri="{FF2B5EF4-FFF2-40B4-BE49-F238E27FC236}">
                <a16:creationId xmlns:a16="http://schemas.microsoft.com/office/drawing/2014/main" id="{3621C9AA-C2D9-1FE4-0A10-60A9E49103EA}"/>
              </a:ext>
            </a:extLst>
          </p:cNvPr>
          <p:cNvSpPr>
            <a:spLocks noGrp="1"/>
          </p:cNvSpPr>
          <p:nvPr>
            <p:ph type="subTitle" idx="1"/>
          </p:nvPr>
        </p:nvSpPr>
        <p:spPr>
          <a:xfrm>
            <a:off x="1524000" y="4354024"/>
            <a:ext cx="9144000" cy="903775"/>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ko-KR" altLang="en-US" dirty="0"/>
          </a:p>
        </p:txBody>
      </p:sp>
      <p:sp>
        <p:nvSpPr>
          <p:cNvPr id="6" name="슬라이드 번호 개체 틀 5">
            <a:extLst>
              <a:ext uri="{FF2B5EF4-FFF2-40B4-BE49-F238E27FC236}">
                <a16:creationId xmlns:a16="http://schemas.microsoft.com/office/drawing/2014/main" id="{05E28B84-071D-FD7E-E5F8-27CAA38A6EE9}"/>
              </a:ext>
            </a:extLst>
          </p:cNvPr>
          <p:cNvSpPr>
            <a:spLocks noGrp="1"/>
          </p:cNvSpPr>
          <p:nvPr>
            <p:ph type="sldNum" sz="quarter" idx="12"/>
          </p:nvPr>
        </p:nvSpPr>
        <p:spPr>
          <a:xfrm>
            <a:off x="11353800" y="5589100"/>
            <a:ext cx="838200" cy="365125"/>
          </a:xfrm>
        </p:spPr>
        <p:txBody>
          <a:bodyPr/>
          <a:lstStyle>
            <a:lvl1pPr>
              <a:defRPr>
                <a:solidFill>
                  <a:schemeClr val="bg1"/>
                </a:solidFill>
              </a:defRPr>
            </a:lvl1pPr>
          </a:lstStyle>
          <a:p>
            <a:fld id="{DA100FFE-EDAB-43DB-9818-5AA957797188}" type="slidenum">
              <a:rPr lang="ko-KR" altLang="en-US" smtClean="0"/>
              <a:t>‹#›</a:t>
            </a:fld>
            <a:endParaRPr lang="ko-KR" altLang="en-US"/>
          </a:p>
        </p:txBody>
      </p:sp>
      <p:pic>
        <p:nvPicPr>
          <p:cNvPr id="8" name="그림 7">
            <a:extLst>
              <a:ext uri="{FF2B5EF4-FFF2-40B4-BE49-F238E27FC236}">
                <a16:creationId xmlns:a16="http://schemas.microsoft.com/office/drawing/2014/main" id="{B219FA9C-89FC-6E68-4AE1-25F4888DE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9046" y="5954225"/>
            <a:ext cx="2812954" cy="903775"/>
          </a:xfrm>
          <a:prstGeom prst="rect">
            <a:avLst/>
          </a:prstGeom>
        </p:spPr>
      </p:pic>
      <p:pic>
        <p:nvPicPr>
          <p:cNvPr id="10" name="그림 9">
            <a:extLst>
              <a:ext uri="{FF2B5EF4-FFF2-40B4-BE49-F238E27FC236}">
                <a16:creationId xmlns:a16="http://schemas.microsoft.com/office/drawing/2014/main" id="{497634B7-FB12-379C-6230-18816CA72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4139"/>
            <a:ext cx="2314937" cy="793861"/>
          </a:xfrm>
          <a:prstGeom prst="rect">
            <a:avLst/>
          </a:prstGeom>
        </p:spPr>
      </p:pic>
    </p:spTree>
    <p:extLst>
      <p:ext uri="{BB962C8B-B14F-4D97-AF65-F5344CB8AC3E}">
        <p14:creationId xmlns:p14="http://schemas.microsoft.com/office/powerpoint/2010/main" val="158187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1" y="2130426"/>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8" indent="0" algn="ctr">
              <a:buNone/>
              <a:defRPr>
                <a:solidFill>
                  <a:schemeClr val="tx1">
                    <a:tint val="75000"/>
                  </a:schemeClr>
                </a:solidFill>
              </a:defRPr>
            </a:lvl4pPr>
            <a:lvl5pPr marL="1828783" indent="0" algn="ctr">
              <a:buNone/>
              <a:defRPr>
                <a:solidFill>
                  <a:schemeClr val="tx1">
                    <a:tint val="75000"/>
                  </a:schemeClr>
                </a:solidFill>
              </a:defRPr>
            </a:lvl5pPr>
            <a:lvl6pPr marL="2285979" indent="0" algn="ctr">
              <a:buNone/>
              <a:defRPr>
                <a:solidFill>
                  <a:schemeClr val="tx1">
                    <a:tint val="75000"/>
                  </a:schemeClr>
                </a:solidFill>
              </a:defRPr>
            </a:lvl6pPr>
            <a:lvl7pPr marL="2743174" indent="0" algn="ctr">
              <a:buNone/>
              <a:defRPr>
                <a:solidFill>
                  <a:schemeClr val="tx1">
                    <a:tint val="75000"/>
                  </a:schemeClr>
                </a:solidFill>
              </a:defRPr>
            </a:lvl7pPr>
            <a:lvl8pPr marL="3200371" indent="0" algn="ctr">
              <a:buNone/>
              <a:defRPr>
                <a:solidFill>
                  <a:schemeClr val="tx1">
                    <a:tint val="75000"/>
                  </a:schemeClr>
                </a:solidFill>
              </a:defRPr>
            </a:lvl8pPr>
            <a:lvl9pPr marL="3657566"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14373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05F3A5A0-3114-15B8-17F8-3CF420CB2E84}"/>
              </a:ext>
            </a:extLst>
          </p:cNvPr>
          <p:cNvSpPr/>
          <p:nvPr/>
        </p:nvSpPr>
        <p:spPr>
          <a:xfrm>
            <a:off x="0" y="0"/>
            <a:ext cx="12192000" cy="96865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2EB5AF01-1F03-71F9-56E2-1729D98E95E5}"/>
              </a:ext>
            </a:extLst>
          </p:cNvPr>
          <p:cNvSpPr>
            <a:spLocks noGrp="1"/>
          </p:cNvSpPr>
          <p:nvPr>
            <p:ph type="title"/>
          </p:nvPr>
        </p:nvSpPr>
        <p:spPr>
          <a:xfrm>
            <a:off x="838200" y="83766"/>
            <a:ext cx="10515600" cy="884893"/>
          </a:xfrm>
        </p:spPr>
        <p:txBody>
          <a:bodyPr/>
          <a:lstStyle>
            <a:lvl1pPr>
              <a:defRPr>
                <a:solidFill>
                  <a:schemeClr val="bg1"/>
                </a:solidFill>
              </a:defRPr>
            </a:lvl1pPr>
          </a:lstStyle>
          <a:p>
            <a:r>
              <a:rPr lang="ko-KR" altLang="en-US"/>
              <a:t>마스터 제목 스타일 편집</a:t>
            </a:r>
            <a:endParaRPr lang="ko-KR" altLang="en-US" dirty="0"/>
          </a:p>
        </p:txBody>
      </p:sp>
      <p:sp>
        <p:nvSpPr>
          <p:cNvPr id="3" name="내용 개체 틀 2">
            <a:extLst>
              <a:ext uri="{FF2B5EF4-FFF2-40B4-BE49-F238E27FC236}">
                <a16:creationId xmlns:a16="http://schemas.microsoft.com/office/drawing/2014/main" id="{19A84A43-B000-130D-5285-B96DA3D1EF11}"/>
              </a:ext>
            </a:extLst>
          </p:cNvPr>
          <p:cNvSpPr>
            <a:spLocks noGrp="1"/>
          </p:cNvSpPr>
          <p:nvPr>
            <p:ph idx="1"/>
          </p:nvPr>
        </p:nvSpPr>
        <p:spPr>
          <a:xfrm>
            <a:off x="838200" y="1136189"/>
            <a:ext cx="10515600" cy="571189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ko-KR" altLang="en-US" dirty="0"/>
          </a:p>
        </p:txBody>
      </p:sp>
      <p:sp>
        <p:nvSpPr>
          <p:cNvPr id="6" name="슬라이드 번호 개체 틀 5">
            <a:extLst>
              <a:ext uri="{FF2B5EF4-FFF2-40B4-BE49-F238E27FC236}">
                <a16:creationId xmlns:a16="http://schemas.microsoft.com/office/drawing/2014/main" id="{D6E62726-FCB1-2ADD-CF14-C59B243CF63A}"/>
              </a:ext>
            </a:extLst>
          </p:cNvPr>
          <p:cNvSpPr>
            <a:spLocks noGrp="1"/>
          </p:cNvSpPr>
          <p:nvPr>
            <p:ph type="sldNum" sz="quarter" idx="12"/>
          </p:nvPr>
        </p:nvSpPr>
        <p:spPr>
          <a:xfrm>
            <a:off x="11353800" y="6492875"/>
            <a:ext cx="838200" cy="365125"/>
          </a:xfrm>
        </p:spPr>
        <p:txBody>
          <a:bodyPr/>
          <a:lstStyle>
            <a:lvl1pPr>
              <a:defRPr/>
            </a:lvl1pPr>
          </a:lstStyle>
          <a:p>
            <a:fld id="{DA100FFE-EDAB-43DB-9818-5AA957797188}" type="slidenum">
              <a:rPr lang="ko-KR" altLang="en-US" smtClean="0"/>
              <a:t>‹#›</a:t>
            </a:fld>
            <a:endParaRPr lang="ko-KR" altLang="en-US" dirty="0"/>
          </a:p>
        </p:txBody>
      </p:sp>
    </p:spTree>
    <p:extLst>
      <p:ext uri="{BB962C8B-B14F-4D97-AF65-F5344CB8AC3E}">
        <p14:creationId xmlns:p14="http://schemas.microsoft.com/office/powerpoint/2010/main" val="3790334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A3D37C6B-03B8-D576-54D4-6C22AFFC163A}"/>
              </a:ext>
            </a:extLst>
          </p:cNvPr>
          <p:cNvSpPr>
            <a:spLocks noGrp="1"/>
          </p:cNvSpPr>
          <p:nvPr>
            <p:ph type="dt" sz="half" idx="10"/>
          </p:nvPr>
        </p:nvSpPr>
        <p:spPr/>
        <p:txBody>
          <a:bodyPr/>
          <a:lstStyle/>
          <a:p>
            <a:endParaRPr lang="ko-KR" altLang="en-US"/>
          </a:p>
        </p:txBody>
      </p:sp>
      <p:sp>
        <p:nvSpPr>
          <p:cNvPr id="3" name="바닥글 개체 틀 2">
            <a:extLst>
              <a:ext uri="{FF2B5EF4-FFF2-40B4-BE49-F238E27FC236}">
                <a16:creationId xmlns:a16="http://schemas.microsoft.com/office/drawing/2014/main" id="{989EAC37-F673-0D16-1D44-D090278023B0}"/>
              </a:ext>
            </a:extLst>
          </p:cNvPr>
          <p:cNvSpPr>
            <a:spLocks noGrp="1"/>
          </p:cNvSpPr>
          <p:nvPr>
            <p:ph type="ftr" sz="quarter" idx="11"/>
          </p:nvPr>
        </p:nvSpPr>
        <p:spPr/>
        <p:txBody>
          <a:bodyPr/>
          <a:lstStyle/>
          <a:p>
            <a:r>
              <a:rPr lang="en-US" altLang="ko-KR"/>
              <a:t>CPNR-OMEG Joint Workshop  2026 May 21-23</a:t>
            </a:r>
            <a:endParaRPr lang="ko-KR" altLang="en-US"/>
          </a:p>
        </p:txBody>
      </p:sp>
      <p:sp>
        <p:nvSpPr>
          <p:cNvPr id="4" name="슬라이드 번호 개체 틀 3">
            <a:extLst>
              <a:ext uri="{FF2B5EF4-FFF2-40B4-BE49-F238E27FC236}">
                <a16:creationId xmlns:a16="http://schemas.microsoft.com/office/drawing/2014/main" id="{A6474970-0205-549E-F71F-64F6FB3A7D87}"/>
              </a:ext>
            </a:extLst>
          </p:cNvPr>
          <p:cNvSpPr>
            <a:spLocks noGrp="1"/>
          </p:cNvSpPr>
          <p:nvPr>
            <p:ph type="sldNum" sz="quarter" idx="12"/>
          </p:nvPr>
        </p:nvSpPr>
        <p:spPr/>
        <p:txBody>
          <a:bodyPr/>
          <a:lstStyle/>
          <a:p>
            <a:fld id="{DA100FFE-EDAB-43DB-9818-5AA957797188}" type="slidenum">
              <a:rPr lang="ko-KR" altLang="en-US" smtClean="0"/>
              <a:t>‹#›</a:t>
            </a:fld>
            <a:endParaRPr lang="ko-KR" altLang="en-US"/>
          </a:p>
        </p:txBody>
      </p:sp>
    </p:spTree>
    <p:extLst>
      <p:ext uri="{BB962C8B-B14F-4D97-AF65-F5344CB8AC3E}">
        <p14:creationId xmlns:p14="http://schemas.microsoft.com/office/powerpoint/2010/main" val="38996836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5"/>
            <a:ext cx="9144001" cy="2387600"/>
          </a:xfrm>
        </p:spPr>
        <p:txBody>
          <a:bodyPr anchor="b"/>
          <a:lstStyle>
            <a:lvl1pPr algn="ctr">
              <a:defRPr sz="3375"/>
            </a:lvl1pPr>
          </a:lstStyle>
          <a:p>
            <a:r>
              <a:rPr lang="ko-KR" altLang="en-US"/>
              <a:t>마스터 제목 스타일 편집</a:t>
            </a:r>
            <a:endParaRPr lang="en-US" dirty="0"/>
          </a:p>
        </p:txBody>
      </p:sp>
      <p:sp>
        <p:nvSpPr>
          <p:cNvPr id="3" name="Subtitle 2"/>
          <p:cNvSpPr>
            <a:spLocks noGrp="1"/>
          </p:cNvSpPr>
          <p:nvPr>
            <p:ph type="subTitle" idx="1"/>
          </p:nvPr>
        </p:nvSpPr>
        <p:spPr>
          <a:xfrm>
            <a:off x="1524001" y="3602038"/>
            <a:ext cx="9144001" cy="1655762"/>
          </a:xfrm>
        </p:spPr>
        <p:txBody>
          <a:bodyPr/>
          <a:lstStyle>
            <a:lvl1pPr marL="0" indent="0" algn="ctr">
              <a:buNone/>
              <a:defRPr sz="1350"/>
            </a:lvl1pPr>
            <a:lvl2pPr marL="257170" indent="0" algn="ctr">
              <a:buNone/>
              <a:defRPr sz="1125"/>
            </a:lvl2pPr>
            <a:lvl3pPr marL="514340" indent="0" algn="ctr">
              <a:buNone/>
              <a:defRPr sz="1012"/>
            </a:lvl3pPr>
            <a:lvl4pPr marL="771510" indent="0" algn="ctr">
              <a:buNone/>
              <a:defRPr sz="900"/>
            </a:lvl4pPr>
            <a:lvl5pPr marL="1028682" indent="0" algn="ctr">
              <a:buNone/>
              <a:defRPr sz="900"/>
            </a:lvl5pPr>
            <a:lvl6pPr marL="1285851" indent="0" algn="ctr">
              <a:buNone/>
              <a:defRPr sz="900"/>
            </a:lvl6pPr>
            <a:lvl7pPr marL="1543021" indent="0" algn="ctr">
              <a:buNone/>
              <a:defRPr sz="900"/>
            </a:lvl7pPr>
            <a:lvl8pPr marL="1800192" indent="0" algn="ctr">
              <a:buNone/>
              <a:defRPr sz="900"/>
            </a:lvl8pPr>
            <a:lvl9pPr marL="2057361" indent="0" algn="ctr">
              <a:buNone/>
              <a:defRPr sz="9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9860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57067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3375"/>
            </a:lvl1pPr>
          </a:lstStyle>
          <a:p>
            <a:r>
              <a:rPr lang="ko-KR" altLang="en-US"/>
              <a:t>마스터 제목 스타일 편집</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0" indent="0">
              <a:buNone/>
              <a:defRPr sz="1125">
                <a:solidFill>
                  <a:schemeClr val="tx1">
                    <a:tint val="75000"/>
                  </a:schemeClr>
                </a:solidFill>
              </a:defRPr>
            </a:lvl2pPr>
            <a:lvl3pPr marL="514340" indent="0">
              <a:buNone/>
              <a:defRPr sz="1012">
                <a:solidFill>
                  <a:schemeClr val="tx1">
                    <a:tint val="75000"/>
                  </a:schemeClr>
                </a:solidFill>
              </a:defRPr>
            </a:lvl3pPr>
            <a:lvl4pPr marL="771510" indent="0">
              <a:buNone/>
              <a:defRPr sz="900">
                <a:solidFill>
                  <a:schemeClr val="tx1">
                    <a:tint val="75000"/>
                  </a:schemeClr>
                </a:solidFill>
              </a:defRPr>
            </a:lvl4pPr>
            <a:lvl5pPr marL="1028682" indent="0">
              <a:buNone/>
              <a:defRPr sz="900">
                <a:solidFill>
                  <a:schemeClr val="tx1">
                    <a:tint val="75000"/>
                  </a:schemeClr>
                </a:solidFill>
              </a:defRPr>
            </a:lvl5pPr>
            <a:lvl6pPr marL="1285851" indent="0">
              <a:buNone/>
              <a:defRPr sz="900">
                <a:solidFill>
                  <a:schemeClr val="tx1">
                    <a:tint val="75000"/>
                  </a:schemeClr>
                </a:solidFill>
              </a:defRPr>
            </a:lvl6pPr>
            <a:lvl7pPr marL="1543021" indent="0">
              <a:buNone/>
              <a:defRPr sz="900">
                <a:solidFill>
                  <a:schemeClr val="tx1">
                    <a:tint val="75000"/>
                  </a:schemeClr>
                </a:solidFill>
              </a:defRPr>
            </a:lvl7pPr>
            <a:lvl8pPr marL="1800192" indent="0">
              <a:buNone/>
              <a:defRPr sz="900">
                <a:solidFill>
                  <a:schemeClr val="tx1">
                    <a:tint val="75000"/>
                  </a:schemeClr>
                </a:solidFill>
              </a:defRPr>
            </a:lvl8pPr>
            <a:lvl9pPr marL="2057361" indent="0">
              <a:buNone/>
              <a:defRPr sz="9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52414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2"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63409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8" y="1681163"/>
            <a:ext cx="51577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839788" y="2505075"/>
            <a:ext cx="51577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6172199" y="1681163"/>
            <a:ext cx="51831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6172199"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endParaRPr lang="ko-KR"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07593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endParaRPr lang="ko-KR"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95995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ko-KR"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13951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4212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8142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800"/>
            </a:lvl1pPr>
            <a:lvl2pPr marL="257170" indent="0">
              <a:buNone/>
              <a:defRPr sz="1575"/>
            </a:lvl2pPr>
            <a:lvl3pPr marL="514340" indent="0">
              <a:buNone/>
              <a:defRPr sz="1350"/>
            </a:lvl3pPr>
            <a:lvl4pPr marL="771510" indent="0">
              <a:buNone/>
              <a:defRPr sz="1125"/>
            </a:lvl4pPr>
            <a:lvl5pPr marL="1028682" indent="0">
              <a:buNone/>
              <a:defRPr sz="1125"/>
            </a:lvl5pPr>
            <a:lvl6pPr marL="1285851" indent="0">
              <a:buNone/>
              <a:defRPr sz="1125"/>
            </a:lvl6pPr>
            <a:lvl7pPr marL="1543021" indent="0">
              <a:buNone/>
              <a:defRPr sz="1125"/>
            </a:lvl7pPr>
            <a:lvl8pPr marL="1800192" indent="0">
              <a:buNone/>
              <a:defRPr sz="1125"/>
            </a:lvl8pPr>
            <a:lvl9pPr marL="2057361" indent="0">
              <a:buNone/>
              <a:defRPr sz="1125"/>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24504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03873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F3A437-3C97-4ED3-9375-59B5237DAA5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81837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63593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72789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23407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53096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72623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01795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7516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8" indent="0">
              <a:buNone/>
              <a:defRPr sz="1400">
                <a:solidFill>
                  <a:schemeClr val="tx1">
                    <a:tint val="75000"/>
                  </a:schemeClr>
                </a:solidFill>
              </a:defRPr>
            </a:lvl4pPr>
            <a:lvl5pPr marL="1828783" indent="0">
              <a:buNone/>
              <a:defRPr sz="1400">
                <a:solidFill>
                  <a:schemeClr val="tx1">
                    <a:tint val="75000"/>
                  </a:schemeClr>
                </a:solidFill>
              </a:defRPr>
            </a:lvl5pPr>
            <a:lvl6pPr marL="2285979" indent="0">
              <a:buNone/>
              <a:defRPr sz="1400">
                <a:solidFill>
                  <a:schemeClr val="tx1">
                    <a:tint val="75000"/>
                  </a:schemeClr>
                </a:solidFill>
              </a:defRPr>
            </a:lvl6pPr>
            <a:lvl7pPr marL="2743174" indent="0">
              <a:buNone/>
              <a:defRPr sz="1400">
                <a:solidFill>
                  <a:schemeClr val="tx1">
                    <a:tint val="75000"/>
                  </a:schemeClr>
                </a:solidFill>
              </a:defRPr>
            </a:lvl7pPr>
            <a:lvl8pPr marL="3200371" indent="0">
              <a:buNone/>
              <a:defRPr sz="1400">
                <a:solidFill>
                  <a:schemeClr val="tx1">
                    <a:tint val="75000"/>
                  </a:schemeClr>
                </a:solidFill>
              </a:defRPr>
            </a:lvl8pPr>
            <a:lvl9pPr marL="3657566"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17591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1" y="273050"/>
            <a:ext cx="4011084" cy="1162050"/>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30466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8"/>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13346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152993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6515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8" y="2130430"/>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3" indent="0" algn="ctr">
              <a:buNone/>
              <a:defRPr>
                <a:solidFill>
                  <a:schemeClr val="tx1">
                    <a:tint val="75000"/>
                  </a:schemeClr>
                </a:solidFill>
              </a:defRPr>
            </a:lvl3pPr>
            <a:lvl4pPr marL="1370797" indent="0" algn="ctr">
              <a:buNone/>
              <a:defRPr>
                <a:solidFill>
                  <a:schemeClr val="tx1">
                    <a:tint val="75000"/>
                  </a:schemeClr>
                </a:solidFill>
              </a:defRPr>
            </a:lvl4pPr>
            <a:lvl5pPr marL="1827729" indent="0" algn="ctr">
              <a:buNone/>
              <a:defRPr>
                <a:solidFill>
                  <a:schemeClr val="tx1">
                    <a:tint val="75000"/>
                  </a:schemeClr>
                </a:solidFill>
              </a:defRPr>
            </a:lvl5pPr>
            <a:lvl6pPr marL="2284662" indent="0" algn="ctr">
              <a:buNone/>
              <a:defRPr>
                <a:solidFill>
                  <a:schemeClr val="tx1">
                    <a:tint val="75000"/>
                  </a:schemeClr>
                </a:solidFill>
              </a:defRPr>
            </a:lvl6pPr>
            <a:lvl7pPr marL="2741595" indent="0" algn="ctr">
              <a:buNone/>
              <a:defRPr>
                <a:solidFill>
                  <a:schemeClr val="tx1">
                    <a:tint val="75000"/>
                  </a:schemeClr>
                </a:solidFill>
              </a:defRPr>
            </a:lvl7pPr>
            <a:lvl8pPr marL="3198527" indent="0" algn="ctr">
              <a:buNone/>
              <a:defRPr>
                <a:solidFill>
                  <a:schemeClr val="tx1">
                    <a:tint val="75000"/>
                  </a:schemeClr>
                </a:solidFill>
              </a:defRPr>
            </a:lvl8pPr>
            <a:lvl9pPr marL="3655461"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D12E4D79-168D-4EDB-9280-2984FC06CB50}"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11695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3703549-C898-4E53-9A9D-CB49A2715D38}"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578908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6"/>
            <a:ext cx="10363200" cy="1362075"/>
          </a:xfrm>
        </p:spPr>
        <p:txBody>
          <a:bodyPr anchor="t"/>
          <a:lstStyle>
            <a:lvl1pPr algn="l">
              <a:defRPr sz="3965" b="1" cap="all"/>
            </a:lvl1pPr>
          </a:lstStyle>
          <a:p>
            <a:r>
              <a:rPr lang="ko-KR" altLang="en-US"/>
              <a:t>마스터 제목 스타일 편집</a:t>
            </a:r>
          </a:p>
        </p:txBody>
      </p:sp>
      <p:sp>
        <p:nvSpPr>
          <p:cNvPr id="3" name="텍스트 개체 틀 2"/>
          <p:cNvSpPr>
            <a:spLocks noGrp="1"/>
          </p:cNvSpPr>
          <p:nvPr>
            <p:ph type="body" idx="1"/>
          </p:nvPr>
        </p:nvSpPr>
        <p:spPr>
          <a:xfrm>
            <a:off x="963084" y="2906719"/>
            <a:ext cx="10363200" cy="1500187"/>
          </a:xfrm>
        </p:spPr>
        <p:txBody>
          <a:bodyPr anchor="b"/>
          <a:lstStyle>
            <a:lvl1pPr marL="0" indent="0">
              <a:buNone/>
              <a:defRPr sz="1983">
                <a:solidFill>
                  <a:schemeClr val="tx1">
                    <a:tint val="75000"/>
                  </a:schemeClr>
                </a:solidFill>
              </a:defRPr>
            </a:lvl1pPr>
            <a:lvl2pPr marL="456933" indent="0">
              <a:buNone/>
              <a:defRPr sz="1794">
                <a:solidFill>
                  <a:schemeClr val="tx1">
                    <a:tint val="75000"/>
                  </a:schemeClr>
                </a:solidFill>
              </a:defRPr>
            </a:lvl2pPr>
            <a:lvl3pPr marL="913863" indent="0">
              <a:buNone/>
              <a:defRPr sz="1605">
                <a:solidFill>
                  <a:schemeClr val="tx1">
                    <a:tint val="75000"/>
                  </a:schemeClr>
                </a:solidFill>
              </a:defRPr>
            </a:lvl3pPr>
            <a:lvl4pPr marL="1370797" indent="0">
              <a:buNone/>
              <a:defRPr sz="1416">
                <a:solidFill>
                  <a:schemeClr val="tx1">
                    <a:tint val="75000"/>
                  </a:schemeClr>
                </a:solidFill>
              </a:defRPr>
            </a:lvl4pPr>
            <a:lvl5pPr marL="1827729" indent="0">
              <a:buNone/>
              <a:defRPr sz="1416">
                <a:solidFill>
                  <a:schemeClr val="tx1">
                    <a:tint val="75000"/>
                  </a:schemeClr>
                </a:solidFill>
              </a:defRPr>
            </a:lvl5pPr>
            <a:lvl6pPr marL="2284662" indent="0">
              <a:buNone/>
              <a:defRPr sz="1416">
                <a:solidFill>
                  <a:schemeClr val="tx1">
                    <a:tint val="75000"/>
                  </a:schemeClr>
                </a:solidFill>
              </a:defRPr>
            </a:lvl6pPr>
            <a:lvl7pPr marL="2741595" indent="0">
              <a:buNone/>
              <a:defRPr sz="1416">
                <a:solidFill>
                  <a:schemeClr val="tx1">
                    <a:tint val="75000"/>
                  </a:schemeClr>
                </a:solidFill>
              </a:defRPr>
            </a:lvl7pPr>
            <a:lvl8pPr marL="3198527" indent="0">
              <a:buNone/>
              <a:defRPr sz="1416">
                <a:solidFill>
                  <a:schemeClr val="tx1">
                    <a:tint val="75000"/>
                  </a:schemeClr>
                </a:solidFill>
              </a:defRPr>
            </a:lvl8pPr>
            <a:lvl9pPr marL="3655461" indent="0">
              <a:buNone/>
              <a:defRPr sz="1416">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979C49A8-D66B-48B9-9B3F-EB287D9488CA}"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723790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3"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0"/>
            <a:ext cx="5384800" cy="4525963"/>
          </a:xfrm>
        </p:spPr>
        <p:txBody>
          <a:bodyPr/>
          <a:lstStyle>
            <a:lvl1pPr>
              <a:defRPr sz="2832"/>
            </a:lvl1pPr>
            <a:lvl2pPr>
              <a:defRPr sz="2360"/>
            </a:lvl2pPr>
            <a:lvl3pPr>
              <a:defRPr sz="1983"/>
            </a:lvl3pPr>
            <a:lvl4pPr>
              <a:defRPr sz="1794"/>
            </a:lvl4pPr>
            <a:lvl5pPr>
              <a:defRPr sz="1794"/>
            </a:lvl5pPr>
            <a:lvl6pPr>
              <a:defRPr sz="1794"/>
            </a:lvl6pPr>
            <a:lvl7pPr>
              <a:defRPr sz="1794"/>
            </a:lvl7pPr>
            <a:lvl8pPr>
              <a:defRPr sz="1794"/>
            </a:lvl8pPr>
            <a:lvl9pPr>
              <a:defRPr sz="1794"/>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9C567BF2-B50B-47BD-AEAC-3994613F8713}"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8358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3" y="1535113"/>
            <a:ext cx="5386917" cy="639762"/>
          </a:xfrm>
        </p:spPr>
        <p:txBody>
          <a:bodyPr anchor="b"/>
          <a:lstStyle>
            <a:lvl1pPr marL="0" indent="0">
              <a:buNone/>
              <a:defRPr sz="2360" b="1"/>
            </a:lvl1pPr>
            <a:lvl2pPr marL="456933" indent="0">
              <a:buNone/>
              <a:defRPr sz="1983" b="1"/>
            </a:lvl2pPr>
            <a:lvl3pPr marL="913863" indent="0">
              <a:buNone/>
              <a:defRPr sz="1794" b="1"/>
            </a:lvl3pPr>
            <a:lvl4pPr marL="1370797" indent="0">
              <a:buNone/>
              <a:defRPr sz="1605" b="1"/>
            </a:lvl4pPr>
            <a:lvl5pPr marL="1827729" indent="0">
              <a:buNone/>
              <a:defRPr sz="1605" b="1"/>
            </a:lvl5pPr>
            <a:lvl6pPr marL="2284662" indent="0">
              <a:buNone/>
              <a:defRPr sz="1605" b="1"/>
            </a:lvl6pPr>
            <a:lvl7pPr marL="2741595" indent="0">
              <a:buNone/>
              <a:defRPr sz="1605" b="1"/>
            </a:lvl7pPr>
            <a:lvl8pPr marL="3198527" indent="0">
              <a:buNone/>
              <a:defRPr sz="1605" b="1"/>
            </a:lvl8pPr>
            <a:lvl9pPr marL="3655461" indent="0">
              <a:buNone/>
              <a:defRPr sz="1605" b="1"/>
            </a:lvl9pPr>
          </a:lstStyle>
          <a:p>
            <a:pPr lvl="0"/>
            <a:r>
              <a:rPr lang="ko-KR" altLang="en-US"/>
              <a:t>마스터 텍스트 스타일을 편집합니다</a:t>
            </a:r>
          </a:p>
        </p:txBody>
      </p:sp>
      <p:sp>
        <p:nvSpPr>
          <p:cNvPr id="4" name="내용 개체 틀 3"/>
          <p:cNvSpPr>
            <a:spLocks noGrp="1"/>
          </p:cNvSpPr>
          <p:nvPr>
            <p:ph sz="half" idx="2"/>
          </p:nvPr>
        </p:nvSpPr>
        <p:spPr>
          <a:xfrm>
            <a:off x="609603" y="2174875"/>
            <a:ext cx="5386917"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74" y="1535113"/>
            <a:ext cx="5389033" cy="639762"/>
          </a:xfrm>
        </p:spPr>
        <p:txBody>
          <a:bodyPr anchor="b"/>
          <a:lstStyle>
            <a:lvl1pPr marL="0" indent="0">
              <a:buNone/>
              <a:defRPr sz="2360" b="1"/>
            </a:lvl1pPr>
            <a:lvl2pPr marL="456933" indent="0">
              <a:buNone/>
              <a:defRPr sz="1983" b="1"/>
            </a:lvl2pPr>
            <a:lvl3pPr marL="913863" indent="0">
              <a:buNone/>
              <a:defRPr sz="1794" b="1"/>
            </a:lvl3pPr>
            <a:lvl4pPr marL="1370797" indent="0">
              <a:buNone/>
              <a:defRPr sz="1605" b="1"/>
            </a:lvl4pPr>
            <a:lvl5pPr marL="1827729" indent="0">
              <a:buNone/>
              <a:defRPr sz="1605" b="1"/>
            </a:lvl5pPr>
            <a:lvl6pPr marL="2284662" indent="0">
              <a:buNone/>
              <a:defRPr sz="1605" b="1"/>
            </a:lvl6pPr>
            <a:lvl7pPr marL="2741595" indent="0">
              <a:buNone/>
              <a:defRPr sz="1605" b="1"/>
            </a:lvl7pPr>
            <a:lvl8pPr marL="3198527" indent="0">
              <a:buNone/>
              <a:defRPr sz="1605" b="1"/>
            </a:lvl8pPr>
            <a:lvl9pPr marL="3655461" indent="0">
              <a:buNone/>
              <a:defRPr sz="1605" b="1"/>
            </a:lvl9pPr>
          </a:lstStyle>
          <a:p>
            <a:pPr lvl="0"/>
            <a:r>
              <a:rPr lang="ko-KR" altLang="en-US"/>
              <a:t>마스터 텍스트 스타일을 편집합니다</a:t>
            </a:r>
          </a:p>
        </p:txBody>
      </p:sp>
      <p:sp>
        <p:nvSpPr>
          <p:cNvPr id="6" name="내용 개체 틀 5"/>
          <p:cNvSpPr>
            <a:spLocks noGrp="1"/>
          </p:cNvSpPr>
          <p:nvPr>
            <p:ph sz="quarter" idx="4"/>
          </p:nvPr>
        </p:nvSpPr>
        <p:spPr>
          <a:xfrm>
            <a:off x="6193374" y="2174875"/>
            <a:ext cx="5389033" cy="3951288"/>
          </a:xfrm>
        </p:spPr>
        <p:txBody>
          <a:bodyPr/>
          <a:lstStyle>
            <a:lvl1pPr>
              <a:defRPr sz="2360"/>
            </a:lvl1pPr>
            <a:lvl2pPr>
              <a:defRPr sz="1983"/>
            </a:lvl2pPr>
            <a:lvl3pPr>
              <a:defRPr sz="1794"/>
            </a:lvl3pPr>
            <a:lvl4pPr>
              <a:defRPr sz="1605"/>
            </a:lvl4pPr>
            <a:lvl5pPr>
              <a:defRPr sz="1605"/>
            </a:lvl5pPr>
            <a:lvl6pPr>
              <a:defRPr sz="1605"/>
            </a:lvl6pPr>
            <a:lvl7pPr>
              <a:defRPr sz="1605"/>
            </a:lvl7pPr>
            <a:lvl8pPr>
              <a:defRPr sz="1605"/>
            </a:lvl8pPr>
            <a:lvl9pPr>
              <a:defRPr sz="1605"/>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1EADC03B-A058-4BAB-90BC-E5384885F912}"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266084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BDF7564F-26FB-42F4-9A35-E494636FD3C1}"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4247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1"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12051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022FCAF-D174-42E5-9B90-E42D5D48CF4B}"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73359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9" y="273050"/>
            <a:ext cx="4011083" cy="1162050"/>
          </a:xfrm>
        </p:spPr>
        <p:txBody>
          <a:bodyPr anchor="b"/>
          <a:lstStyle>
            <a:lvl1pPr algn="l">
              <a:defRPr sz="1983" b="1"/>
            </a:lvl1pPr>
          </a:lstStyle>
          <a:p>
            <a:r>
              <a:rPr lang="ko-KR" altLang="en-US"/>
              <a:t>마스터 제목 스타일 편집</a:t>
            </a:r>
          </a:p>
        </p:txBody>
      </p:sp>
      <p:sp>
        <p:nvSpPr>
          <p:cNvPr id="3" name="내용 개체 틀 2"/>
          <p:cNvSpPr>
            <a:spLocks noGrp="1"/>
          </p:cNvSpPr>
          <p:nvPr>
            <p:ph idx="1"/>
          </p:nvPr>
        </p:nvSpPr>
        <p:spPr>
          <a:xfrm>
            <a:off x="4766734" y="273050"/>
            <a:ext cx="6815667" cy="5853113"/>
          </a:xfrm>
        </p:spPr>
        <p:txBody>
          <a:bodyPr/>
          <a:lstStyle>
            <a:lvl1pPr>
              <a:defRPr sz="3210"/>
            </a:lvl1pPr>
            <a:lvl2pPr>
              <a:defRPr sz="2832"/>
            </a:lvl2pPr>
            <a:lvl3pPr>
              <a:defRPr sz="2360"/>
            </a:lvl3pPr>
            <a:lvl4pPr>
              <a:defRPr sz="1983"/>
            </a:lvl4pPr>
            <a:lvl5pPr>
              <a:defRPr sz="1983"/>
            </a:lvl5pPr>
            <a:lvl6pPr>
              <a:defRPr sz="1983"/>
            </a:lvl6pPr>
            <a:lvl7pPr>
              <a:defRPr sz="1983"/>
            </a:lvl7pPr>
            <a:lvl8pPr>
              <a:defRPr sz="1983"/>
            </a:lvl8pPr>
            <a:lvl9pPr>
              <a:defRPr sz="198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9" y="1435100"/>
            <a:ext cx="4011083" cy="4691063"/>
          </a:xfrm>
        </p:spPr>
        <p:txBody>
          <a:bodyPr/>
          <a:lstStyle>
            <a:lvl1pPr marL="0" indent="0">
              <a:buNone/>
              <a:defRPr sz="1416"/>
            </a:lvl1pPr>
            <a:lvl2pPr marL="456933" indent="0">
              <a:buNone/>
              <a:defRPr sz="1227"/>
            </a:lvl2pPr>
            <a:lvl3pPr marL="913863" indent="0">
              <a:buNone/>
              <a:defRPr sz="1039"/>
            </a:lvl3pPr>
            <a:lvl4pPr marL="1370797" indent="0">
              <a:buNone/>
              <a:defRPr sz="944"/>
            </a:lvl4pPr>
            <a:lvl5pPr marL="1827729" indent="0">
              <a:buNone/>
              <a:defRPr sz="944"/>
            </a:lvl5pPr>
            <a:lvl6pPr marL="2284662" indent="0">
              <a:buNone/>
              <a:defRPr sz="944"/>
            </a:lvl6pPr>
            <a:lvl7pPr marL="2741595" indent="0">
              <a:buNone/>
              <a:defRPr sz="944"/>
            </a:lvl7pPr>
            <a:lvl8pPr marL="3198527" indent="0">
              <a:buNone/>
              <a:defRPr sz="944"/>
            </a:lvl8pPr>
            <a:lvl9pPr marL="3655461"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A5487B17-13C8-4480-87DA-AEDDC70FA8BD}"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24810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9" y="4800600"/>
            <a:ext cx="7315200" cy="566738"/>
          </a:xfrm>
        </p:spPr>
        <p:txBody>
          <a:bodyPr anchor="b"/>
          <a:lstStyle>
            <a:lvl1pPr algn="l">
              <a:defRPr sz="1983" b="1"/>
            </a:lvl1pPr>
          </a:lstStyle>
          <a:p>
            <a:r>
              <a:rPr lang="ko-KR" altLang="en-US"/>
              <a:t>마스터 제목 스타일 편집</a:t>
            </a:r>
          </a:p>
        </p:txBody>
      </p:sp>
      <p:sp>
        <p:nvSpPr>
          <p:cNvPr id="3" name="그림 개체 틀 2"/>
          <p:cNvSpPr>
            <a:spLocks noGrp="1"/>
          </p:cNvSpPr>
          <p:nvPr>
            <p:ph type="pic" idx="1"/>
          </p:nvPr>
        </p:nvSpPr>
        <p:spPr>
          <a:xfrm>
            <a:off x="2389719" y="612775"/>
            <a:ext cx="7315200" cy="4114800"/>
          </a:xfrm>
        </p:spPr>
        <p:txBody>
          <a:bodyPr/>
          <a:lstStyle>
            <a:lvl1pPr marL="0" indent="0">
              <a:buNone/>
              <a:defRPr sz="3210"/>
            </a:lvl1pPr>
            <a:lvl2pPr marL="456933" indent="0">
              <a:buNone/>
              <a:defRPr sz="2832"/>
            </a:lvl2pPr>
            <a:lvl3pPr marL="913863" indent="0">
              <a:buNone/>
              <a:defRPr sz="2360"/>
            </a:lvl3pPr>
            <a:lvl4pPr marL="1370797" indent="0">
              <a:buNone/>
              <a:defRPr sz="1983"/>
            </a:lvl4pPr>
            <a:lvl5pPr marL="1827729" indent="0">
              <a:buNone/>
              <a:defRPr sz="1983"/>
            </a:lvl5pPr>
            <a:lvl6pPr marL="2284662" indent="0">
              <a:buNone/>
              <a:defRPr sz="1983"/>
            </a:lvl6pPr>
            <a:lvl7pPr marL="2741595" indent="0">
              <a:buNone/>
              <a:defRPr sz="1983"/>
            </a:lvl7pPr>
            <a:lvl8pPr marL="3198527" indent="0">
              <a:buNone/>
              <a:defRPr sz="1983"/>
            </a:lvl8pPr>
            <a:lvl9pPr marL="3655461" indent="0">
              <a:buNone/>
              <a:defRPr sz="1983"/>
            </a:lvl9pPr>
          </a:lstStyle>
          <a:p>
            <a:endParaRPr lang="ko-KR" altLang="en-US"/>
          </a:p>
        </p:txBody>
      </p:sp>
      <p:sp>
        <p:nvSpPr>
          <p:cNvPr id="4" name="텍스트 개체 틀 3"/>
          <p:cNvSpPr>
            <a:spLocks noGrp="1"/>
          </p:cNvSpPr>
          <p:nvPr>
            <p:ph type="body" sz="half" idx="2"/>
          </p:nvPr>
        </p:nvSpPr>
        <p:spPr>
          <a:xfrm>
            <a:off x="2389719" y="5367338"/>
            <a:ext cx="7315200" cy="804862"/>
          </a:xfrm>
        </p:spPr>
        <p:txBody>
          <a:bodyPr/>
          <a:lstStyle>
            <a:lvl1pPr marL="0" indent="0">
              <a:buNone/>
              <a:defRPr sz="1416"/>
            </a:lvl1pPr>
            <a:lvl2pPr marL="456933" indent="0">
              <a:buNone/>
              <a:defRPr sz="1227"/>
            </a:lvl2pPr>
            <a:lvl3pPr marL="913863" indent="0">
              <a:buNone/>
              <a:defRPr sz="1039"/>
            </a:lvl3pPr>
            <a:lvl4pPr marL="1370797" indent="0">
              <a:buNone/>
              <a:defRPr sz="944"/>
            </a:lvl4pPr>
            <a:lvl5pPr marL="1827729" indent="0">
              <a:buNone/>
              <a:defRPr sz="944"/>
            </a:lvl5pPr>
            <a:lvl6pPr marL="2284662" indent="0">
              <a:buNone/>
              <a:defRPr sz="944"/>
            </a:lvl6pPr>
            <a:lvl7pPr marL="2741595" indent="0">
              <a:buNone/>
              <a:defRPr sz="944"/>
            </a:lvl7pPr>
            <a:lvl8pPr marL="3198527" indent="0">
              <a:buNone/>
              <a:defRPr sz="944"/>
            </a:lvl8pPr>
            <a:lvl9pPr marL="3655461" indent="0">
              <a:buNone/>
              <a:defRPr sz="944"/>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1E016649-1D18-4056-90E9-2D245FC76E63}"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75712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E9FFC564-990D-4622-9F1C-FCF131A0C08A}"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54326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1" y="274638"/>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5" y="274638"/>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0CCA95B-8CEC-4BC1-93F1-A32D1617D748}"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D1C15898-5539-4E35-B1EF-DABCD37ACD79}"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330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1"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8" indent="0">
              <a:buNone/>
              <a:defRPr sz="1600" b="1"/>
            </a:lvl4pPr>
            <a:lvl5pPr marL="1828783" indent="0">
              <a:buNone/>
              <a:defRPr sz="1600" b="1"/>
            </a:lvl5pPr>
            <a:lvl6pPr marL="2285979" indent="0">
              <a:buNone/>
              <a:defRPr sz="1600" b="1"/>
            </a:lvl6pPr>
            <a:lvl7pPr marL="2743174" indent="0">
              <a:buNone/>
              <a:defRPr sz="1600" b="1"/>
            </a:lvl7pPr>
            <a:lvl8pPr marL="3200371" indent="0">
              <a:buNone/>
              <a:defRPr sz="1600" b="1"/>
            </a:lvl8pPr>
            <a:lvl9pPr marL="3657566"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8"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8" indent="0">
              <a:buNone/>
              <a:defRPr sz="1600" b="1"/>
            </a:lvl4pPr>
            <a:lvl5pPr marL="1828783" indent="0">
              <a:buNone/>
              <a:defRPr sz="1600" b="1"/>
            </a:lvl5pPr>
            <a:lvl6pPr marL="2285979" indent="0">
              <a:buNone/>
              <a:defRPr sz="1600" b="1"/>
            </a:lvl6pPr>
            <a:lvl7pPr marL="2743174" indent="0">
              <a:buNone/>
              <a:defRPr sz="1600" b="1"/>
            </a:lvl7pPr>
            <a:lvl8pPr marL="3200371" indent="0">
              <a:buNone/>
              <a:defRPr sz="1600" b="1"/>
            </a:lvl8pPr>
            <a:lvl9pPr marL="3657566"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0695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8455B0BD-9050-4766-8A17-3ECCED6DD144}"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8427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A97EE311-FFE6-980E-04AC-86A5C7951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01B09DEA-E5ED-3BAB-B966-0FE3A2E95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C314E4E-2C7B-DFAE-7370-D2A86A01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바닥글 개체 틀 4">
            <a:extLst>
              <a:ext uri="{FF2B5EF4-FFF2-40B4-BE49-F238E27FC236}">
                <a16:creationId xmlns:a16="http://schemas.microsoft.com/office/drawing/2014/main" id="{B093AE99-76CD-23AA-232D-445F8EC64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a:t>CPNR-OMEG Joint Workshop  2026 May 21-23</a:t>
            </a:r>
            <a:endParaRPr lang="ko-KR" altLang="en-US"/>
          </a:p>
        </p:txBody>
      </p:sp>
      <p:sp>
        <p:nvSpPr>
          <p:cNvPr id="6" name="슬라이드 번호 개체 틀 5">
            <a:extLst>
              <a:ext uri="{FF2B5EF4-FFF2-40B4-BE49-F238E27FC236}">
                <a16:creationId xmlns:a16="http://schemas.microsoft.com/office/drawing/2014/main" id="{AEA98B2E-2CC7-4CE5-66BC-8D3102F1B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02E58-C253-4E83-BE17-760800EB49E0}" type="slidenum">
              <a:rPr lang="ko-KR" altLang="en-US" smtClean="0"/>
              <a:t>‹#›</a:t>
            </a:fld>
            <a:endParaRPr lang="ko-KR" altLang="en-US"/>
          </a:p>
        </p:txBody>
      </p:sp>
    </p:spTree>
    <p:extLst>
      <p:ext uri="{BB962C8B-B14F-4D97-AF65-F5344CB8AC3E}">
        <p14:creationId xmlns:p14="http://schemas.microsoft.com/office/powerpoint/2010/main" val="18667855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sldNum="0"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1"/>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1"/>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1"/>
            <a:fld id="{8455B0BD-9050-4766-8A17-3ECCED6DD144}" type="slidenum">
              <a:rPr lang="ko-KR" altLang="en-US" smtClean="0">
                <a:solidFill>
                  <a:prstClr val="black">
                    <a:tint val="75000"/>
                  </a:prstClr>
                </a:solidFill>
              </a:rPr>
              <a:pPr defTabSz="914391"/>
              <a:t>‹#›</a:t>
            </a:fld>
            <a:endParaRPr lang="ko-KR" altLang="en-US">
              <a:solidFill>
                <a:prstClr val="black">
                  <a:tint val="75000"/>
                </a:prstClr>
              </a:solidFill>
            </a:endParaRPr>
          </a:p>
        </p:txBody>
      </p:sp>
    </p:spTree>
    <p:extLst>
      <p:ext uri="{BB962C8B-B14F-4D97-AF65-F5344CB8AC3E}">
        <p14:creationId xmlns:p14="http://schemas.microsoft.com/office/powerpoint/2010/main" val="106965879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dt="0"/>
  <p:txStyles>
    <p:titleStyle>
      <a:lvl1pPr algn="ctr" defTabSz="914391" rtl="0" eaLnBrk="1" latinLnBrk="1" hangingPunct="1">
        <a:spcBef>
          <a:spcPct val="0"/>
        </a:spcBef>
        <a:buNone/>
        <a:defRPr sz="4400" kern="1200">
          <a:solidFill>
            <a:schemeClr val="tx1"/>
          </a:solidFill>
          <a:latin typeface="+mj-lt"/>
          <a:ea typeface="+mj-ea"/>
          <a:cs typeface="+mj-cs"/>
        </a:defRPr>
      </a:lvl1pPr>
    </p:titleStyle>
    <p:bodyStyle>
      <a:lvl1pPr marL="342897" indent="-342897" algn="l" defTabSz="914391"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43" indent="-285747" algn="l" defTabSz="914391"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90" indent="-228598" algn="l" defTabSz="914391"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85"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81"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76"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73"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68"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64" indent="-228598" algn="l" defTabSz="914391"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391" rtl="0" eaLnBrk="1" latinLnBrk="1" hangingPunct="1">
        <a:defRPr sz="1800" kern="1200">
          <a:solidFill>
            <a:schemeClr val="tx1"/>
          </a:solidFill>
          <a:latin typeface="+mn-lt"/>
          <a:ea typeface="+mn-ea"/>
          <a:cs typeface="+mn-cs"/>
        </a:defRPr>
      </a:lvl1pPr>
      <a:lvl2pPr marL="457196" algn="l" defTabSz="914391" rtl="0" eaLnBrk="1" latinLnBrk="1" hangingPunct="1">
        <a:defRPr sz="1800" kern="1200">
          <a:solidFill>
            <a:schemeClr val="tx1"/>
          </a:solidFill>
          <a:latin typeface="+mn-lt"/>
          <a:ea typeface="+mn-ea"/>
          <a:cs typeface="+mn-cs"/>
        </a:defRPr>
      </a:lvl2pPr>
      <a:lvl3pPr marL="914391" algn="l" defTabSz="914391" rtl="0" eaLnBrk="1" latinLnBrk="1" hangingPunct="1">
        <a:defRPr sz="1800" kern="1200">
          <a:solidFill>
            <a:schemeClr val="tx1"/>
          </a:solidFill>
          <a:latin typeface="+mn-lt"/>
          <a:ea typeface="+mn-ea"/>
          <a:cs typeface="+mn-cs"/>
        </a:defRPr>
      </a:lvl3pPr>
      <a:lvl4pPr marL="1371588" algn="l" defTabSz="914391" rtl="0" eaLnBrk="1" latinLnBrk="1" hangingPunct="1">
        <a:defRPr sz="1800" kern="1200">
          <a:solidFill>
            <a:schemeClr val="tx1"/>
          </a:solidFill>
          <a:latin typeface="+mn-lt"/>
          <a:ea typeface="+mn-ea"/>
          <a:cs typeface="+mn-cs"/>
        </a:defRPr>
      </a:lvl4pPr>
      <a:lvl5pPr marL="1828783" algn="l" defTabSz="914391" rtl="0" eaLnBrk="1" latinLnBrk="1" hangingPunct="1">
        <a:defRPr sz="1800" kern="1200">
          <a:solidFill>
            <a:schemeClr val="tx1"/>
          </a:solidFill>
          <a:latin typeface="+mn-lt"/>
          <a:ea typeface="+mn-ea"/>
          <a:cs typeface="+mn-cs"/>
        </a:defRPr>
      </a:lvl5pPr>
      <a:lvl6pPr marL="2285979" algn="l" defTabSz="914391" rtl="0" eaLnBrk="1" latinLnBrk="1" hangingPunct="1">
        <a:defRPr sz="1800" kern="1200">
          <a:solidFill>
            <a:schemeClr val="tx1"/>
          </a:solidFill>
          <a:latin typeface="+mn-lt"/>
          <a:ea typeface="+mn-ea"/>
          <a:cs typeface="+mn-cs"/>
        </a:defRPr>
      </a:lvl6pPr>
      <a:lvl7pPr marL="2743174" algn="l" defTabSz="914391" rtl="0" eaLnBrk="1" latinLnBrk="1" hangingPunct="1">
        <a:defRPr sz="1800" kern="1200">
          <a:solidFill>
            <a:schemeClr val="tx1"/>
          </a:solidFill>
          <a:latin typeface="+mn-lt"/>
          <a:ea typeface="+mn-ea"/>
          <a:cs typeface="+mn-cs"/>
        </a:defRPr>
      </a:lvl7pPr>
      <a:lvl8pPr marL="3200371" algn="l" defTabSz="914391" rtl="0" eaLnBrk="1" latinLnBrk="1" hangingPunct="1">
        <a:defRPr sz="1800" kern="1200">
          <a:solidFill>
            <a:schemeClr val="tx1"/>
          </a:solidFill>
          <a:latin typeface="+mn-lt"/>
          <a:ea typeface="+mn-ea"/>
          <a:cs typeface="+mn-cs"/>
        </a:defRPr>
      </a:lvl8pPr>
      <a:lvl9pPr marL="3657566" algn="l" defTabSz="914391"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6741" tIns="48370" rIns="96741" bIns="4837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0"/>
            <a:ext cx="10972800" cy="4525963"/>
          </a:xfrm>
          <a:prstGeom prst="rect">
            <a:avLst/>
          </a:prstGeom>
        </p:spPr>
        <p:txBody>
          <a:bodyPr vert="horz" lIns="96741" tIns="48370" rIns="96741" bIns="4837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6741" tIns="48370" rIns="96741" bIns="48370" rtlCol="0" anchor="ctr"/>
          <a:lstStyle>
            <a:lvl1pPr algn="l">
              <a:defRPr sz="1227">
                <a:solidFill>
                  <a:schemeClr val="tx1">
                    <a:tint val="75000"/>
                  </a:schemeClr>
                </a:solidFill>
              </a:defRPr>
            </a:lvl1pPr>
          </a:lstStyle>
          <a:p>
            <a:pPr defTabSz="913337"/>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6741" tIns="48370" rIns="96741" bIns="48370" rtlCol="0" anchor="ctr"/>
          <a:lstStyle>
            <a:lvl1pPr algn="ctr">
              <a:defRPr sz="1227">
                <a:solidFill>
                  <a:schemeClr val="tx1">
                    <a:tint val="75000"/>
                  </a:schemeClr>
                </a:solidFill>
              </a:defRPr>
            </a:lvl1pPr>
          </a:lstStyle>
          <a:p>
            <a:pPr defTabSz="913337"/>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6741" tIns="48370" rIns="96741" bIns="48370" rtlCol="0" anchor="ctr"/>
          <a:lstStyle>
            <a:lvl1pPr algn="r">
              <a:defRPr sz="1227">
                <a:solidFill>
                  <a:schemeClr val="tx1">
                    <a:tint val="75000"/>
                  </a:schemeClr>
                </a:solidFill>
              </a:defRPr>
            </a:lvl1pPr>
          </a:lstStyle>
          <a:p>
            <a:pPr defTabSz="913337"/>
            <a:fld id="{D1C15898-5539-4E35-B1EF-DABCD37ACD79}" type="slidenum">
              <a:rPr lang="ko-KR" altLang="en-US" smtClean="0">
                <a:solidFill>
                  <a:prstClr val="black">
                    <a:tint val="75000"/>
                  </a:prstClr>
                </a:solidFill>
              </a:rPr>
              <a:pPr defTabSz="913337"/>
              <a:t>‹#›</a:t>
            </a:fld>
            <a:endParaRPr lang="ko-KR" altLang="en-US">
              <a:solidFill>
                <a:prstClr val="black">
                  <a:tint val="75000"/>
                </a:prstClr>
              </a:solidFill>
            </a:endParaRPr>
          </a:p>
        </p:txBody>
      </p:sp>
    </p:spTree>
    <p:extLst>
      <p:ext uri="{BB962C8B-B14F-4D97-AF65-F5344CB8AC3E}">
        <p14:creationId xmlns:p14="http://schemas.microsoft.com/office/powerpoint/2010/main" val="9802406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defTabSz="913337" rtl="0" eaLnBrk="1" latinLnBrk="1" hangingPunct="1">
        <a:spcBef>
          <a:spcPct val="0"/>
        </a:spcBef>
        <a:buNone/>
        <a:defRPr sz="4437" kern="1200">
          <a:solidFill>
            <a:schemeClr val="tx1"/>
          </a:solidFill>
          <a:latin typeface="+mj-lt"/>
          <a:ea typeface="+mj-ea"/>
          <a:cs typeface="+mj-cs"/>
        </a:defRPr>
      </a:lvl1pPr>
    </p:titleStyle>
    <p:bodyStyle>
      <a:lvl1pPr marL="342503" indent="-342503" algn="l" defTabSz="913337" rtl="0" eaLnBrk="1" latinLnBrk="1" hangingPunct="1">
        <a:spcBef>
          <a:spcPct val="20000"/>
        </a:spcBef>
        <a:buFont typeface="Arial" pitchFamily="34" charset="0"/>
        <a:buChar char="•"/>
        <a:defRPr sz="3210" kern="1200">
          <a:solidFill>
            <a:schemeClr val="tx1"/>
          </a:solidFill>
          <a:latin typeface="+mn-lt"/>
          <a:ea typeface="+mn-ea"/>
          <a:cs typeface="+mn-cs"/>
        </a:defRPr>
      </a:lvl1pPr>
      <a:lvl2pPr marL="742088" indent="-285418" algn="l" defTabSz="913337" rtl="0" eaLnBrk="1" latinLnBrk="1" hangingPunct="1">
        <a:spcBef>
          <a:spcPct val="20000"/>
        </a:spcBef>
        <a:buFont typeface="Arial" pitchFamily="34" charset="0"/>
        <a:buChar char="–"/>
        <a:defRPr sz="2832" kern="1200">
          <a:solidFill>
            <a:schemeClr val="tx1"/>
          </a:solidFill>
          <a:latin typeface="+mn-lt"/>
          <a:ea typeface="+mn-ea"/>
          <a:cs typeface="+mn-cs"/>
        </a:defRPr>
      </a:lvl2pPr>
      <a:lvl3pPr marL="1141673" indent="-228336" algn="l" defTabSz="913337" rtl="0" eaLnBrk="1" latinLnBrk="1" hangingPunct="1">
        <a:spcBef>
          <a:spcPct val="20000"/>
        </a:spcBef>
        <a:buFont typeface="Arial" pitchFamily="34" charset="0"/>
        <a:buChar char="•"/>
        <a:defRPr sz="2360" kern="1200">
          <a:solidFill>
            <a:schemeClr val="tx1"/>
          </a:solidFill>
          <a:latin typeface="+mn-lt"/>
          <a:ea typeface="+mn-ea"/>
          <a:cs typeface="+mn-cs"/>
        </a:defRPr>
      </a:lvl3pPr>
      <a:lvl4pPr marL="1598341"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4pPr>
      <a:lvl5pPr marL="2055011"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5pPr>
      <a:lvl6pPr marL="2511681"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6pPr>
      <a:lvl7pPr marL="2968351"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7pPr>
      <a:lvl8pPr marL="3425019"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8pPr>
      <a:lvl9pPr marL="3881691" indent="-228336" algn="l" defTabSz="913337" rtl="0" eaLnBrk="1" latinLnBrk="1" hangingPunct="1">
        <a:spcBef>
          <a:spcPct val="20000"/>
        </a:spcBef>
        <a:buFont typeface="Arial" pitchFamily="34" charset="0"/>
        <a:buChar char="•"/>
        <a:defRPr sz="1983" kern="1200">
          <a:solidFill>
            <a:schemeClr val="tx1"/>
          </a:solidFill>
          <a:latin typeface="+mn-lt"/>
          <a:ea typeface="+mn-ea"/>
          <a:cs typeface="+mn-cs"/>
        </a:defRPr>
      </a:lvl9pPr>
    </p:bodyStyle>
    <p:otherStyle>
      <a:defPPr>
        <a:defRPr lang="ko-KR"/>
      </a:defPPr>
      <a:lvl1pPr marL="0" algn="l" defTabSz="913337" rtl="0" eaLnBrk="1" latinLnBrk="1" hangingPunct="1">
        <a:defRPr sz="1794" kern="1200">
          <a:solidFill>
            <a:schemeClr val="tx1"/>
          </a:solidFill>
          <a:latin typeface="+mn-lt"/>
          <a:ea typeface="+mn-ea"/>
          <a:cs typeface="+mn-cs"/>
        </a:defRPr>
      </a:lvl1pPr>
      <a:lvl2pPr marL="456671" algn="l" defTabSz="913337" rtl="0" eaLnBrk="1" latinLnBrk="1" hangingPunct="1">
        <a:defRPr sz="1794" kern="1200">
          <a:solidFill>
            <a:schemeClr val="tx1"/>
          </a:solidFill>
          <a:latin typeface="+mn-lt"/>
          <a:ea typeface="+mn-ea"/>
          <a:cs typeface="+mn-cs"/>
        </a:defRPr>
      </a:lvl2pPr>
      <a:lvl3pPr marL="913337" algn="l" defTabSz="913337" rtl="0" eaLnBrk="1" latinLnBrk="1" hangingPunct="1">
        <a:defRPr sz="1794" kern="1200">
          <a:solidFill>
            <a:schemeClr val="tx1"/>
          </a:solidFill>
          <a:latin typeface="+mn-lt"/>
          <a:ea typeface="+mn-ea"/>
          <a:cs typeface="+mn-cs"/>
        </a:defRPr>
      </a:lvl3pPr>
      <a:lvl4pPr marL="1370008" algn="l" defTabSz="913337" rtl="0" eaLnBrk="1" latinLnBrk="1" hangingPunct="1">
        <a:defRPr sz="1794" kern="1200">
          <a:solidFill>
            <a:schemeClr val="tx1"/>
          </a:solidFill>
          <a:latin typeface="+mn-lt"/>
          <a:ea typeface="+mn-ea"/>
          <a:cs typeface="+mn-cs"/>
        </a:defRPr>
      </a:lvl4pPr>
      <a:lvl5pPr marL="1826676" algn="l" defTabSz="913337" rtl="0" eaLnBrk="1" latinLnBrk="1" hangingPunct="1">
        <a:defRPr sz="1794" kern="1200">
          <a:solidFill>
            <a:schemeClr val="tx1"/>
          </a:solidFill>
          <a:latin typeface="+mn-lt"/>
          <a:ea typeface="+mn-ea"/>
          <a:cs typeface="+mn-cs"/>
        </a:defRPr>
      </a:lvl5pPr>
      <a:lvl6pPr marL="2283346" algn="l" defTabSz="913337" rtl="0" eaLnBrk="1" latinLnBrk="1" hangingPunct="1">
        <a:defRPr sz="1794" kern="1200">
          <a:solidFill>
            <a:schemeClr val="tx1"/>
          </a:solidFill>
          <a:latin typeface="+mn-lt"/>
          <a:ea typeface="+mn-ea"/>
          <a:cs typeface="+mn-cs"/>
        </a:defRPr>
      </a:lvl6pPr>
      <a:lvl7pPr marL="2740014" algn="l" defTabSz="913337" rtl="0" eaLnBrk="1" latinLnBrk="1" hangingPunct="1">
        <a:defRPr sz="1794" kern="1200">
          <a:solidFill>
            <a:schemeClr val="tx1"/>
          </a:solidFill>
          <a:latin typeface="+mn-lt"/>
          <a:ea typeface="+mn-ea"/>
          <a:cs typeface="+mn-cs"/>
        </a:defRPr>
      </a:lvl7pPr>
      <a:lvl8pPr marL="3196686" algn="l" defTabSz="913337" rtl="0" eaLnBrk="1" latinLnBrk="1" hangingPunct="1">
        <a:defRPr sz="1794" kern="1200">
          <a:solidFill>
            <a:schemeClr val="tx1"/>
          </a:solidFill>
          <a:latin typeface="+mn-lt"/>
          <a:ea typeface="+mn-ea"/>
          <a:cs typeface="+mn-cs"/>
        </a:defRPr>
      </a:lvl8pPr>
      <a:lvl9pPr marL="3653356" algn="l" defTabSz="913337" rtl="0" eaLnBrk="1" latinLnBrk="1" hangingPunct="1">
        <a:defRPr sz="179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6831" tIns="48415" rIns="96831" bIns="48415"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0"/>
            <a:ext cx="10972800" cy="4525963"/>
          </a:xfrm>
          <a:prstGeom prst="rect">
            <a:avLst/>
          </a:prstGeom>
        </p:spPr>
        <p:txBody>
          <a:bodyPr vert="horz" lIns="96831" tIns="48415" rIns="96831" bIns="48415"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6831" tIns="48415" rIns="96831" bIns="48415" rtlCol="0" anchor="ctr"/>
          <a:lstStyle>
            <a:lvl1pPr algn="l">
              <a:defRPr sz="1227">
                <a:solidFill>
                  <a:schemeClr val="tx1">
                    <a:tint val="75000"/>
                  </a:schemeClr>
                </a:solidFill>
              </a:defRPr>
            </a:lvl1pPr>
          </a:lstStyle>
          <a:p>
            <a:pPr defTabSz="914180"/>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6831" tIns="48415" rIns="96831" bIns="48415" rtlCol="0" anchor="ctr"/>
          <a:lstStyle>
            <a:lvl1pPr algn="ctr">
              <a:defRPr sz="1227">
                <a:solidFill>
                  <a:schemeClr val="tx1">
                    <a:tint val="75000"/>
                  </a:schemeClr>
                </a:solidFill>
              </a:defRPr>
            </a:lvl1pPr>
          </a:lstStyle>
          <a:p>
            <a:pPr defTabSz="914180"/>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6831" tIns="48415" rIns="96831" bIns="48415" rtlCol="0" anchor="ctr"/>
          <a:lstStyle>
            <a:lvl1pPr algn="r">
              <a:defRPr sz="1227">
                <a:solidFill>
                  <a:schemeClr val="tx1">
                    <a:tint val="75000"/>
                  </a:schemeClr>
                </a:solidFill>
              </a:defRPr>
            </a:lvl1pPr>
          </a:lstStyle>
          <a:p>
            <a:pPr defTabSz="914180"/>
            <a:fld id="{69B68A05-299A-4494-9ADE-D97DC77BE32B}" type="slidenum">
              <a:rPr lang="ko-KR" altLang="en-US" smtClean="0">
                <a:solidFill>
                  <a:prstClr val="black">
                    <a:tint val="75000"/>
                  </a:prstClr>
                </a:solidFill>
              </a:rPr>
              <a:pPr defTabSz="914180"/>
              <a:t>‹#›</a:t>
            </a:fld>
            <a:endParaRPr lang="ko-KR" altLang="en-US">
              <a:solidFill>
                <a:prstClr val="black">
                  <a:tint val="75000"/>
                </a:prstClr>
              </a:solidFill>
            </a:endParaRPr>
          </a:p>
        </p:txBody>
      </p:sp>
    </p:spTree>
    <p:extLst>
      <p:ext uri="{BB962C8B-B14F-4D97-AF65-F5344CB8AC3E}">
        <p14:creationId xmlns:p14="http://schemas.microsoft.com/office/powerpoint/2010/main" val="8499636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defTabSz="914180" rtl="0" eaLnBrk="1" latinLnBrk="1" hangingPunct="1">
        <a:spcBef>
          <a:spcPct val="0"/>
        </a:spcBef>
        <a:buNone/>
        <a:defRPr sz="4437" kern="1200">
          <a:solidFill>
            <a:schemeClr val="tx1"/>
          </a:solidFill>
          <a:latin typeface="+mj-lt"/>
          <a:ea typeface="+mj-ea"/>
          <a:cs typeface="+mj-cs"/>
        </a:defRPr>
      </a:lvl1pPr>
    </p:titleStyle>
    <p:bodyStyle>
      <a:lvl1pPr marL="342818" indent="-342818" algn="l" defTabSz="914180" rtl="0" eaLnBrk="1" latinLnBrk="1" hangingPunct="1">
        <a:spcBef>
          <a:spcPct val="20000"/>
        </a:spcBef>
        <a:buFont typeface="Arial" panose="020B0604020202020204" pitchFamily="34" charset="0"/>
        <a:buChar char="•"/>
        <a:defRPr sz="3210" kern="1200">
          <a:solidFill>
            <a:schemeClr val="tx1"/>
          </a:solidFill>
          <a:latin typeface="+mn-lt"/>
          <a:ea typeface="+mn-ea"/>
          <a:cs typeface="+mn-cs"/>
        </a:defRPr>
      </a:lvl1pPr>
      <a:lvl2pPr marL="742774" indent="-285681" algn="l" defTabSz="914180" rtl="0" eaLnBrk="1" latinLnBrk="1" hangingPunct="1">
        <a:spcBef>
          <a:spcPct val="20000"/>
        </a:spcBef>
        <a:buFont typeface="Arial" panose="020B0604020202020204" pitchFamily="34" charset="0"/>
        <a:buChar char="–"/>
        <a:defRPr sz="2832" kern="1200">
          <a:solidFill>
            <a:schemeClr val="tx1"/>
          </a:solidFill>
          <a:latin typeface="+mn-lt"/>
          <a:ea typeface="+mn-ea"/>
          <a:cs typeface="+mn-cs"/>
        </a:defRPr>
      </a:lvl2pPr>
      <a:lvl3pPr marL="1142726" indent="-228546" algn="l" defTabSz="914180" rtl="0" eaLnBrk="1" latinLnBrk="1" hangingPunct="1">
        <a:spcBef>
          <a:spcPct val="20000"/>
        </a:spcBef>
        <a:buFont typeface="Arial" panose="020B0604020202020204" pitchFamily="34" charset="0"/>
        <a:buChar char="•"/>
        <a:defRPr sz="2360" kern="1200">
          <a:solidFill>
            <a:schemeClr val="tx1"/>
          </a:solidFill>
          <a:latin typeface="+mn-lt"/>
          <a:ea typeface="+mn-ea"/>
          <a:cs typeface="+mn-cs"/>
        </a:defRPr>
      </a:lvl3pPr>
      <a:lvl4pPr marL="1599817"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4pPr>
      <a:lvl5pPr marL="2056907"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5pPr>
      <a:lvl6pPr marL="2513997"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6pPr>
      <a:lvl7pPr marL="2971087"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7pPr>
      <a:lvl8pPr marL="3428178"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8pPr>
      <a:lvl9pPr marL="3885269" indent="-228546" algn="l" defTabSz="914180" rtl="0" eaLnBrk="1" latinLnBrk="1" hangingPunct="1">
        <a:spcBef>
          <a:spcPct val="20000"/>
        </a:spcBef>
        <a:buFont typeface="Arial" panose="020B0604020202020204" pitchFamily="34" charset="0"/>
        <a:buChar char="•"/>
        <a:defRPr sz="1983" kern="1200">
          <a:solidFill>
            <a:schemeClr val="tx1"/>
          </a:solidFill>
          <a:latin typeface="+mn-lt"/>
          <a:ea typeface="+mn-ea"/>
          <a:cs typeface="+mn-cs"/>
        </a:defRPr>
      </a:lvl9pPr>
    </p:bodyStyle>
    <p:otherStyle>
      <a:defPPr>
        <a:defRPr lang="ko-KR"/>
      </a:defPPr>
      <a:lvl1pPr marL="0" algn="l" defTabSz="914180" rtl="0" eaLnBrk="1" latinLnBrk="1" hangingPunct="1">
        <a:defRPr sz="1794" kern="1200">
          <a:solidFill>
            <a:schemeClr val="tx1"/>
          </a:solidFill>
          <a:latin typeface="+mn-lt"/>
          <a:ea typeface="+mn-ea"/>
          <a:cs typeface="+mn-cs"/>
        </a:defRPr>
      </a:lvl1pPr>
      <a:lvl2pPr marL="457090" algn="l" defTabSz="914180" rtl="0" eaLnBrk="1" latinLnBrk="1" hangingPunct="1">
        <a:defRPr sz="1794" kern="1200">
          <a:solidFill>
            <a:schemeClr val="tx1"/>
          </a:solidFill>
          <a:latin typeface="+mn-lt"/>
          <a:ea typeface="+mn-ea"/>
          <a:cs typeface="+mn-cs"/>
        </a:defRPr>
      </a:lvl2pPr>
      <a:lvl3pPr marL="914180" algn="l" defTabSz="914180" rtl="0" eaLnBrk="1" latinLnBrk="1" hangingPunct="1">
        <a:defRPr sz="1794" kern="1200">
          <a:solidFill>
            <a:schemeClr val="tx1"/>
          </a:solidFill>
          <a:latin typeface="+mn-lt"/>
          <a:ea typeface="+mn-ea"/>
          <a:cs typeface="+mn-cs"/>
        </a:defRPr>
      </a:lvl3pPr>
      <a:lvl4pPr marL="1371271" algn="l" defTabSz="914180" rtl="0" eaLnBrk="1" latinLnBrk="1" hangingPunct="1">
        <a:defRPr sz="1794" kern="1200">
          <a:solidFill>
            <a:schemeClr val="tx1"/>
          </a:solidFill>
          <a:latin typeface="+mn-lt"/>
          <a:ea typeface="+mn-ea"/>
          <a:cs typeface="+mn-cs"/>
        </a:defRPr>
      </a:lvl4pPr>
      <a:lvl5pPr marL="1828361" algn="l" defTabSz="914180" rtl="0" eaLnBrk="1" latinLnBrk="1" hangingPunct="1">
        <a:defRPr sz="1794" kern="1200">
          <a:solidFill>
            <a:schemeClr val="tx1"/>
          </a:solidFill>
          <a:latin typeface="+mn-lt"/>
          <a:ea typeface="+mn-ea"/>
          <a:cs typeface="+mn-cs"/>
        </a:defRPr>
      </a:lvl5pPr>
      <a:lvl6pPr marL="2285452" algn="l" defTabSz="914180" rtl="0" eaLnBrk="1" latinLnBrk="1" hangingPunct="1">
        <a:defRPr sz="1794" kern="1200">
          <a:solidFill>
            <a:schemeClr val="tx1"/>
          </a:solidFill>
          <a:latin typeface="+mn-lt"/>
          <a:ea typeface="+mn-ea"/>
          <a:cs typeface="+mn-cs"/>
        </a:defRPr>
      </a:lvl6pPr>
      <a:lvl7pPr marL="2742543" algn="l" defTabSz="914180" rtl="0" eaLnBrk="1" latinLnBrk="1" hangingPunct="1">
        <a:defRPr sz="1794" kern="1200">
          <a:solidFill>
            <a:schemeClr val="tx1"/>
          </a:solidFill>
          <a:latin typeface="+mn-lt"/>
          <a:ea typeface="+mn-ea"/>
          <a:cs typeface="+mn-cs"/>
        </a:defRPr>
      </a:lvl7pPr>
      <a:lvl8pPr marL="3199633" algn="l" defTabSz="914180" rtl="0" eaLnBrk="1" latinLnBrk="1" hangingPunct="1">
        <a:defRPr sz="1794" kern="1200">
          <a:solidFill>
            <a:schemeClr val="tx1"/>
          </a:solidFill>
          <a:latin typeface="+mn-lt"/>
          <a:ea typeface="+mn-ea"/>
          <a:cs typeface="+mn-cs"/>
        </a:defRPr>
      </a:lvl8pPr>
      <a:lvl9pPr marL="3656724" algn="l" defTabSz="914180" rtl="0" eaLnBrk="1" latinLnBrk="1" hangingPunct="1">
        <a:defRPr sz="17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A97EE311-FFE6-980E-04AC-86A5C7951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01B09DEA-E5ED-3BAB-B966-0FE3A2E95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C314E4E-2C7B-DFAE-7370-D2A86A01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바닥글 개체 틀 4">
            <a:extLst>
              <a:ext uri="{FF2B5EF4-FFF2-40B4-BE49-F238E27FC236}">
                <a16:creationId xmlns:a16="http://schemas.microsoft.com/office/drawing/2014/main" id="{B093AE99-76CD-23AA-232D-445F8EC64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a:t>CPNR-OMEG Joint Workshop  2026 May 21-23</a:t>
            </a:r>
            <a:endParaRPr lang="ko-KR" altLang="en-US"/>
          </a:p>
        </p:txBody>
      </p:sp>
      <p:sp>
        <p:nvSpPr>
          <p:cNvPr id="6" name="슬라이드 번호 개체 틀 5">
            <a:extLst>
              <a:ext uri="{FF2B5EF4-FFF2-40B4-BE49-F238E27FC236}">
                <a16:creationId xmlns:a16="http://schemas.microsoft.com/office/drawing/2014/main" id="{AEA98B2E-2CC7-4CE5-66BC-8D3102F1B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00FFE-EDAB-43DB-9818-5AA957797188}" type="slidenum">
              <a:rPr lang="ko-KR" altLang="en-US" smtClean="0"/>
              <a:t>‹#›</a:t>
            </a:fld>
            <a:endParaRPr lang="ko-KR" altLang="en-US"/>
          </a:p>
        </p:txBody>
      </p:sp>
    </p:spTree>
    <p:extLst>
      <p:ext uri="{BB962C8B-B14F-4D97-AF65-F5344CB8AC3E}">
        <p14:creationId xmlns:p14="http://schemas.microsoft.com/office/powerpoint/2010/main" val="22888312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sldNum="0"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838202" y="6356350"/>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257170"/>
            <a:endParaRPr lang="ko-KR" altLang="en-US">
              <a:solidFill>
                <a:prstClr val="black">
                  <a:tint val="75000"/>
                </a:prstClr>
              </a:solidFill>
            </a:endParaRPr>
          </a:p>
        </p:txBody>
      </p:sp>
      <p:sp>
        <p:nvSpPr>
          <p:cNvPr id="5" name="Footer Placeholder 4"/>
          <p:cNvSpPr>
            <a:spLocks noGrp="1"/>
          </p:cNvSpPr>
          <p:nvPr>
            <p:ph type="ftr" sz="quarter" idx="3"/>
          </p:nvPr>
        </p:nvSpPr>
        <p:spPr>
          <a:xfrm>
            <a:off x="4038601" y="6356350"/>
            <a:ext cx="4114801"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257170"/>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Slide Number Placeholder 5"/>
          <p:cNvSpPr>
            <a:spLocks noGrp="1"/>
          </p:cNvSpPr>
          <p:nvPr>
            <p:ph type="sldNum" sz="quarter" idx="4"/>
          </p:nvPr>
        </p:nvSpPr>
        <p:spPr>
          <a:xfrm>
            <a:off x="8610602" y="6356350"/>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257170"/>
            <a:fld id="{C3F3A437-3C97-4ED3-9375-59B5237DAA5C}" type="slidenum">
              <a:rPr lang="ko-KR" altLang="en-US" smtClean="0">
                <a:solidFill>
                  <a:prstClr val="black">
                    <a:tint val="75000"/>
                  </a:prstClr>
                </a:solidFill>
              </a:rPr>
              <a:pPr defTabSz="257170"/>
              <a:t>‹#›</a:t>
            </a:fld>
            <a:endParaRPr lang="ko-KR" altLang="en-US">
              <a:solidFill>
                <a:prstClr val="black">
                  <a:tint val="75000"/>
                </a:prstClr>
              </a:solidFill>
            </a:endParaRPr>
          </a:p>
        </p:txBody>
      </p:sp>
    </p:spTree>
    <p:extLst>
      <p:ext uri="{BB962C8B-B14F-4D97-AF65-F5344CB8AC3E}">
        <p14:creationId xmlns:p14="http://schemas.microsoft.com/office/powerpoint/2010/main" val="75235470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dt="0"/>
  <p:txStyles>
    <p:titleStyle>
      <a:lvl1pPr algn="l" defTabSz="514340" rtl="0" eaLnBrk="1" latinLnBrk="1"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40" rtl="0" eaLnBrk="1" latinLnBrk="1"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5" indent="-128585" algn="l" defTabSz="514340" rtl="0" eaLnBrk="1" latinLnBrk="1"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5" indent="-128585" algn="l" defTabSz="514340" rtl="0" eaLnBrk="1" latinLnBrk="1"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5"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6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3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60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7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94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en-US"/>
      </a:defPPr>
      <a:lvl1pPr marL="0" algn="l" defTabSz="514340" rtl="0" eaLnBrk="1" latinLnBrk="1" hangingPunct="1">
        <a:defRPr sz="1012" kern="1200">
          <a:solidFill>
            <a:schemeClr val="tx1"/>
          </a:solidFill>
          <a:latin typeface="+mn-lt"/>
          <a:ea typeface="+mn-ea"/>
          <a:cs typeface="+mn-cs"/>
        </a:defRPr>
      </a:lvl1pPr>
      <a:lvl2pPr marL="257170" algn="l" defTabSz="514340" rtl="0" eaLnBrk="1" latinLnBrk="1" hangingPunct="1">
        <a:defRPr sz="1012" kern="1200">
          <a:solidFill>
            <a:schemeClr val="tx1"/>
          </a:solidFill>
          <a:latin typeface="+mn-lt"/>
          <a:ea typeface="+mn-ea"/>
          <a:cs typeface="+mn-cs"/>
        </a:defRPr>
      </a:lvl2pPr>
      <a:lvl3pPr marL="514340" algn="l" defTabSz="514340" rtl="0" eaLnBrk="1" latinLnBrk="1" hangingPunct="1">
        <a:defRPr sz="1012" kern="1200">
          <a:solidFill>
            <a:schemeClr val="tx1"/>
          </a:solidFill>
          <a:latin typeface="+mn-lt"/>
          <a:ea typeface="+mn-ea"/>
          <a:cs typeface="+mn-cs"/>
        </a:defRPr>
      </a:lvl3pPr>
      <a:lvl4pPr marL="771510" algn="l" defTabSz="514340" rtl="0" eaLnBrk="1" latinLnBrk="1" hangingPunct="1">
        <a:defRPr sz="1012" kern="1200">
          <a:solidFill>
            <a:schemeClr val="tx1"/>
          </a:solidFill>
          <a:latin typeface="+mn-lt"/>
          <a:ea typeface="+mn-ea"/>
          <a:cs typeface="+mn-cs"/>
        </a:defRPr>
      </a:lvl4pPr>
      <a:lvl5pPr marL="1028682" algn="l" defTabSz="514340" rtl="0" eaLnBrk="1" latinLnBrk="1" hangingPunct="1">
        <a:defRPr sz="1012" kern="1200">
          <a:solidFill>
            <a:schemeClr val="tx1"/>
          </a:solidFill>
          <a:latin typeface="+mn-lt"/>
          <a:ea typeface="+mn-ea"/>
          <a:cs typeface="+mn-cs"/>
        </a:defRPr>
      </a:lvl5pPr>
      <a:lvl6pPr marL="1285851" algn="l" defTabSz="514340" rtl="0" eaLnBrk="1" latinLnBrk="1" hangingPunct="1">
        <a:defRPr sz="1012" kern="1200">
          <a:solidFill>
            <a:schemeClr val="tx1"/>
          </a:solidFill>
          <a:latin typeface="+mn-lt"/>
          <a:ea typeface="+mn-ea"/>
          <a:cs typeface="+mn-cs"/>
        </a:defRPr>
      </a:lvl6pPr>
      <a:lvl7pPr marL="1543021" algn="l" defTabSz="514340" rtl="0" eaLnBrk="1" latinLnBrk="1" hangingPunct="1">
        <a:defRPr sz="1012" kern="1200">
          <a:solidFill>
            <a:schemeClr val="tx1"/>
          </a:solidFill>
          <a:latin typeface="+mn-lt"/>
          <a:ea typeface="+mn-ea"/>
          <a:cs typeface="+mn-cs"/>
        </a:defRPr>
      </a:lvl7pPr>
      <a:lvl8pPr marL="1800192" algn="l" defTabSz="514340" rtl="0" eaLnBrk="1" latinLnBrk="1" hangingPunct="1">
        <a:defRPr sz="1012" kern="1200">
          <a:solidFill>
            <a:schemeClr val="tx1"/>
          </a:solidFill>
          <a:latin typeface="+mn-lt"/>
          <a:ea typeface="+mn-ea"/>
          <a:cs typeface="+mn-cs"/>
        </a:defRPr>
      </a:lvl8pPr>
      <a:lvl9pPr marL="2057361" algn="l" defTabSz="514340" rtl="0" eaLnBrk="1" latinLnBrk="1" hangingPunct="1">
        <a:defRPr sz="101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0357D-0522-4F38-B422-8B23FF9EDA8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64872659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6797" tIns="48398" rIns="96797" bIns="48398"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0"/>
            <a:ext cx="10972800" cy="4525963"/>
          </a:xfrm>
          <a:prstGeom prst="rect">
            <a:avLst/>
          </a:prstGeom>
        </p:spPr>
        <p:txBody>
          <a:bodyPr vert="horz" lIns="96797" tIns="48398" rIns="96797" bIns="48398"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0"/>
            <a:ext cx="2844800" cy="365125"/>
          </a:xfrm>
          <a:prstGeom prst="rect">
            <a:avLst/>
          </a:prstGeom>
        </p:spPr>
        <p:txBody>
          <a:bodyPr vert="horz" lIns="96797" tIns="48398" rIns="96797" bIns="48398" rtlCol="0" anchor="ctr"/>
          <a:lstStyle>
            <a:lvl1pPr algn="l">
              <a:defRPr sz="1227">
                <a:solidFill>
                  <a:schemeClr val="tx1">
                    <a:tint val="75000"/>
                  </a:schemeClr>
                </a:solidFill>
              </a:defRPr>
            </a:lvl1pPr>
          </a:lstStyle>
          <a:p>
            <a:pPr defTabSz="913863"/>
            <a:fld id="{2764DC12-DF9C-4E20-80C0-39ED6497F1F2}" type="datetime1">
              <a:rPr lang="ko-KR" altLang="en-US" smtClean="0">
                <a:solidFill>
                  <a:prstClr val="black">
                    <a:tint val="75000"/>
                  </a:prstClr>
                </a:solidFill>
              </a:rPr>
              <a:t>2026-05-21</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4165600" y="6356350"/>
            <a:ext cx="3860800" cy="365125"/>
          </a:xfrm>
          <a:prstGeom prst="rect">
            <a:avLst/>
          </a:prstGeom>
        </p:spPr>
        <p:txBody>
          <a:bodyPr vert="horz" lIns="96797" tIns="48398" rIns="96797" bIns="48398" rtlCol="0" anchor="ctr"/>
          <a:lstStyle>
            <a:lvl1pPr algn="ctr">
              <a:defRPr sz="1227">
                <a:solidFill>
                  <a:schemeClr val="tx1">
                    <a:tint val="75000"/>
                  </a:schemeClr>
                </a:solidFill>
              </a:defRPr>
            </a:lvl1pPr>
          </a:lstStyle>
          <a:p>
            <a:pPr defTabSz="913863"/>
            <a:r>
              <a:rPr lang="en-US" altLang="ko-KR">
                <a:solidFill>
                  <a:prstClr val="black">
                    <a:tint val="75000"/>
                  </a:prstClr>
                </a:solidFill>
              </a:rPr>
              <a:t>NuSRAP2025 Theory, July 17-18, 2025</a:t>
            </a:r>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8737600" y="6356350"/>
            <a:ext cx="2844800" cy="365125"/>
          </a:xfrm>
          <a:prstGeom prst="rect">
            <a:avLst/>
          </a:prstGeom>
        </p:spPr>
        <p:txBody>
          <a:bodyPr vert="horz" lIns="96797" tIns="48398" rIns="96797" bIns="48398" rtlCol="0" anchor="ctr"/>
          <a:lstStyle>
            <a:lvl1pPr algn="r">
              <a:defRPr sz="1227">
                <a:solidFill>
                  <a:schemeClr val="tx1">
                    <a:tint val="75000"/>
                  </a:schemeClr>
                </a:solidFill>
              </a:defRPr>
            </a:lvl1pPr>
          </a:lstStyle>
          <a:p>
            <a:pPr defTabSz="913863"/>
            <a:fld id="{D1C15898-5539-4E35-B1EF-DABCD37ACD79}" type="slidenum">
              <a:rPr lang="ko-KR" altLang="en-US" smtClean="0">
                <a:solidFill>
                  <a:prstClr val="black">
                    <a:tint val="75000"/>
                  </a:prstClr>
                </a:solidFill>
              </a:rPr>
              <a:pPr defTabSz="913863"/>
              <a:t>‹#›</a:t>
            </a:fld>
            <a:endParaRPr lang="ko-KR" altLang="en-US">
              <a:solidFill>
                <a:prstClr val="black">
                  <a:tint val="75000"/>
                </a:prstClr>
              </a:solidFill>
            </a:endParaRPr>
          </a:p>
        </p:txBody>
      </p:sp>
    </p:spTree>
    <p:extLst>
      <p:ext uri="{BB962C8B-B14F-4D97-AF65-F5344CB8AC3E}">
        <p14:creationId xmlns:p14="http://schemas.microsoft.com/office/powerpoint/2010/main" val="361248914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dt="0"/>
  <p:txStyles>
    <p:titleStyle>
      <a:lvl1pPr algn="ctr" defTabSz="913863" rtl="0" eaLnBrk="1" latinLnBrk="1" hangingPunct="1">
        <a:spcBef>
          <a:spcPct val="0"/>
        </a:spcBef>
        <a:buNone/>
        <a:defRPr sz="4437" kern="1200">
          <a:solidFill>
            <a:schemeClr val="tx1"/>
          </a:solidFill>
          <a:latin typeface="+mj-lt"/>
          <a:ea typeface="+mj-ea"/>
          <a:cs typeface="+mj-cs"/>
        </a:defRPr>
      </a:lvl1pPr>
    </p:titleStyle>
    <p:bodyStyle>
      <a:lvl1pPr marL="342700" indent="-342700" algn="l" defTabSz="913863" rtl="0" eaLnBrk="1" latinLnBrk="1" hangingPunct="1">
        <a:spcBef>
          <a:spcPct val="20000"/>
        </a:spcBef>
        <a:buFont typeface="Arial" pitchFamily="34" charset="0"/>
        <a:buChar char="•"/>
        <a:defRPr sz="3210" kern="1200">
          <a:solidFill>
            <a:schemeClr val="tx1"/>
          </a:solidFill>
          <a:latin typeface="+mn-lt"/>
          <a:ea typeface="+mn-ea"/>
          <a:cs typeface="+mn-cs"/>
        </a:defRPr>
      </a:lvl1pPr>
      <a:lvl2pPr marL="742518" indent="-285584" algn="l" defTabSz="913863" rtl="0" eaLnBrk="1" latinLnBrk="1" hangingPunct="1">
        <a:spcBef>
          <a:spcPct val="20000"/>
        </a:spcBef>
        <a:buFont typeface="Arial" pitchFamily="34" charset="0"/>
        <a:buChar char="–"/>
        <a:defRPr sz="2832" kern="1200">
          <a:solidFill>
            <a:schemeClr val="tx1"/>
          </a:solidFill>
          <a:latin typeface="+mn-lt"/>
          <a:ea typeface="+mn-ea"/>
          <a:cs typeface="+mn-cs"/>
        </a:defRPr>
      </a:lvl2pPr>
      <a:lvl3pPr marL="1142331" indent="-228467" algn="l" defTabSz="913863" rtl="0" eaLnBrk="1" latinLnBrk="1" hangingPunct="1">
        <a:spcBef>
          <a:spcPct val="20000"/>
        </a:spcBef>
        <a:buFont typeface="Arial" pitchFamily="34" charset="0"/>
        <a:buChar char="•"/>
        <a:defRPr sz="2360" kern="1200">
          <a:solidFill>
            <a:schemeClr val="tx1"/>
          </a:solidFill>
          <a:latin typeface="+mn-lt"/>
          <a:ea typeface="+mn-ea"/>
          <a:cs typeface="+mn-cs"/>
        </a:defRPr>
      </a:lvl3pPr>
      <a:lvl4pPr marL="1599264"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4pPr>
      <a:lvl5pPr marL="2056196"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5pPr>
      <a:lvl6pPr marL="2513129"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6pPr>
      <a:lvl7pPr marL="2970061"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7pPr>
      <a:lvl8pPr marL="3426993"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8pPr>
      <a:lvl9pPr marL="3883926" indent="-228467" algn="l" defTabSz="913863" rtl="0" eaLnBrk="1" latinLnBrk="1" hangingPunct="1">
        <a:spcBef>
          <a:spcPct val="20000"/>
        </a:spcBef>
        <a:buFont typeface="Arial" pitchFamily="34" charset="0"/>
        <a:buChar char="•"/>
        <a:defRPr sz="1983" kern="1200">
          <a:solidFill>
            <a:schemeClr val="tx1"/>
          </a:solidFill>
          <a:latin typeface="+mn-lt"/>
          <a:ea typeface="+mn-ea"/>
          <a:cs typeface="+mn-cs"/>
        </a:defRPr>
      </a:lvl9pPr>
    </p:bodyStyle>
    <p:otherStyle>
      <a:defPPr>
        <a:defRPr lang="ko-KR"/>
      </a:defPPr>
      <a:lvl1pPr marL="0" algn="l" defTabSz="913863" rtl="0" eaLnBrk="1" latinLnBrk="1" hangingPunct="1">
        <a:defRPr sz="1794" kern="1200">
          <a:solidFill>
            <a:schemeClr val="tx1"/>
          </a:solidFill>
          <a:latin typeface="+mn-lt"/>
          <a:ea typeface="+mn-ea"/>
          <a:cs typeface="+mn-cs"/>
        </a:defRPr>
      </a:lvl1pPr>
      <a:lvl2pPr marL="456933" algn="l" defTabSz="913863" rtl="0" eaLnBrk="1" latinLnBrk="1" hangingPunct="1">
        <a:defRPr sz="1794" kern="1200">
          <a:solidFill>
            <a:schemeClr val="tx1"/>
          </a:solidFill>
          <a:latin typeface="+mn-lt"/>
          <a:ea typeface="+mn-ea"/>
          <a:cs typeface="+mn-cs"/>
        </a:defRPr>
      </a:lvl2pPr>
      <a:lvl3pPr marL="913863" algn="l" defTabSz="913863" rtl="0" eaLnBrk="1" latinLnBrk="1" hangingPunct="1">
        <a:defRPr sz="1794" kern="1200">
          <a:solidFill>
            <a:schemeClr val="tx1"/>
          </a:solidFill>
          <a:latin typeface="+mn-lt"/>
          <a:ea typeface="+mn-ea"/>
          <a:cs typeface="+mn-cs"/>
        </a:defRPr>
      </a:lvl3pPr>
      <a:lvl4pPr marL="1370797" algn="l" defTabSz="913863" rtl="0" eaLnBrk="1" latinLnBrk="1" hangingPunct="1">
        <a:defRPr sz="1794" kern="1200">
          <a:solidFill>
            <a:schemeClr val="tx1"/>
          </a:solidFill>
          <a:latin typeface="+mn-lt"/>
          <a:ea typeface="+mn-ea"/>
          <a:cs typeface="+mn-cs"/>
        </a:defRPr>
      </a:lvl4pPr>
      <a:lvl5pPr marL="1827729" algn="l" defTabSz="913863" rtl="0" eaLnBrk="1" latinLnBrk="1" hangingPunct="1">
        <a:defRPr sz="1794" kern="1200">
          <a:solidFill>
            <a:schemeClr val="tx1"/>
          </a:solidFill>
          <a:latin typeface="+mn-lt"/>
          <a:ea typeface="+mn-ea"/>
          <a:cs typeface="+mn-cs"/>
        </a:defRPr>
      </a:lvl5pPr>
      <a:lvl6pPr marL="2284662" algn="l" defTabSz="913863" rtl="0" eaLnBrk="1" latinLnBrk="1" hangingPunct="1">
        <a:defRPr sz="1794" kern="1200">
          <a:solidFill>
            <a:schemeClr val="tx1"/>
          </a:solidFill>
          <a:latin typeface="+mn-lt"/>
          <a:ea typeface="+mn-ea"/>
          <a:cs typeface="+mn-cs"/>
        </a:defRPr>
      </a:lvl6pPr>
      <a:lvl7pPr marL="2741595" algn="l" defTabSz="913863" rtl="0" eaLnBrk="1" latinLnBrk="1" hangingPunct="1">
        <a:defRPr sz="1794" kern="1200">
          <a:solidFill>
            <a:schemeClr val="tx1"/>
          </a:solidFill>
          <a:latin typeface="+mn-lt"/>
          <a:ea typeface="+mn-ea"/>
          <a:cs typeface="+mn-cs"/>
        </a:defRPr>
      </a:lvl7pPr>
      <a:lvl8pPr marL="3198527" algn="l" defTabSz="913863" rtl="0" eaLnBrk="1" latinLnBrk="1" hangingPunct="1">
        <a:defRPr sz="1794" kern="1200">
          <a:solidFill>
            <a:schemeClr val="tx1"/>
          </a:solidFill>
          <a:latin typeface="+mn-lt"/>
          <a:ea typeface="+mn-ea"/>
          <a:cs typeface="+mn-cs"/>
        </a:defRPr>
      </a:lvl8pPr>
      <a:lvl9pPr marL="3655461" algn="l" defTabSz="913863" rtl="0" eaLnBrk="1" latinLnBrk="1" hangingPunct="1">
        <a:defRPr sz="17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2.xml"/><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710.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0.png"/><Relationship Id="rId51" Type="http://schemas.openxmlformats.org/officeDocument/2006/relationships/image" Target="NULL"/><Relationship Id="rId3" Type="http://schemas.openxmlformats.org/officeDocument/2006/relationships/image" Target="../media/image43.png"/><Relationship Id="rId42" Type="http://schemas.openxmlformats.org/officeDocument/2006/relationships/image" Target="NULL"/><Relationship Id="rId47" Type="http://schemas.openxmlformats.org/officeDocument/2006/relationships/image" Target="NULL"/><Relationship Id="rId50" Type="http://schemas.openxmlformats.org/officeDocument/2006/relationships/image" Target="NULL"/><Relationship Id="rId55" Type="http://schemas.openxmlformats.org/officeDocument/2006/relationships/image" Target="../media/image600.png"/><Relationship Id="rId7" Type="http://schemas.openxmlformats.org/officeDocument/2006/relationships/image" Target="../media/image100.png"/><Relationship Id="rId12" Type="http://schemas.openxmlformats.org/officeDocument/2006/relationships/image" Target="../media/image150.png"/><Relationship Id="rId46" Type="http://schemas.openxmlformats.org/officeDocument/2006/relationships/image" Target="NULL"/><Relationship Id="rId2" Type="http://schemas.openxmlformats.org/officeDocument/2006/relationships/notesSlide" Target="../notesSlides/notesSlide2.xml"/><Relationship Id="rId54" Type="http://schemas.openxmlformats.org/officeDocument/2006/relationships/image" Target="../media/image170.png"/><Relationship Id="rId1" Type="http://schemas.openxmlformats.org/officeDocument/2006/relationships/slideLayout" Target="../slideLayouts/slideLayout18.xml"/><Relationship Id="rId6" Type="http://schemas.openxmlformats.org/officeDocument/2006/relationships/image" Target="../media/image912.png"/><Relationship Id="rId11" Type="http://schemas.openxmlformats.org/officeDocument/2006/relationships/image" Target="../media/image1400.png"/><Relationship Id="rId45" Type="http://schemas.openxmlformats.org/officeDocument/2006/relationships/image" Target="NULL"/><Relationship Id="rId53" Type="http://schemas.openxmlformats.org/officeDocument/2006/relationships/image" Target="../media/image160.png"/><Relationship Id="rId5" Type="http://schemas.openxmlformats.org/officeDocument/2006/relationships/image" Target="../media/image8101.png"/><Relationship Id="rId49" Type="http://schemas.openxmlformats.org/officeDocument/2006/relationships/image" Target="NULL"/><Relationship Id="rId57" Type="http://schemas.openxmlformats.org/officeDocument/2006/relationships/image" Target="../media/image200.png"/><Relationship Id="rId10" Type="http://schemas.openxmlformats.org/officeDocument/2006/relationships/image" Target="../media/image130.png"/><Relationship Id="rId44" Type="http://schemas.openxmlformats.org/officeDocument/2006/relationships/image" Target="NULL"/><Relationship Id="rId52" Type="http://schemas.openxmlformats.org/officeDocument/2006/relationships/image" Target="NULL"/><Relationship Id="rId4" Type="http://schemas.openxmlformats.org/officeDocument/2006/relationships/image" Target="../media/image711.png"/><Relationship Id="rId43" Type="http://schemas.openxmlformats.org/officeDocument/2006/relationships/image" Target="NULL"/><Relationship Id="rId48" Type="http://schemas.openxmlformats.org/officeDocument/2006/relationships/image" Target="NULL"/><Relationship Id="rId56" Type="http://schemas.openxmlformats.org/officeDocument/2006/relationships/image" Target="../media/image19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4.gif"/></Relationships>
</file>

<file path=ppt/slides/_rels/slide25.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01.png"/><Relationship Id="rId18" Type="http://schemas.openxmlformats.org/officeDocument/2006/relationships/customXml" Target="../ink/ink13.xml"/><Relationship Id="rId3" Type="http://schemas.openxmlformats.org/officeDocument/2006/relationships/image" Target="../media/image46.png"/><Relationship Id="rId21" Type="http://schemas.openxmlformats.org/officeDocument/2006/relationships/image" Target="../media/image242.png"/><Relationship Id="rId7" Type="http://schemas.openxmlformats.org/officeDocument/2006/relationships/image" Target="../media/image161.png"/><Relationship Id="rId12" Type="http://schemas.openxmlformats.org/officeDocument/2006/relationships/customXml" Target="../ink/ink10.xml"/><Relationship Id="rId17" Type="http://schemas.openxmlformats.org/officeDocument/2006/relationships/image" Target="../media/image220.png"/><Relationship Id="rId2" Type="http://schemas.openxmlformats.org/officeDocument/2006/relationships/image" Target="../media/image45.png"/><Relationship Id="rId16" Type="http://schemas.openxmlformats.org/officeDocument/2006/relationships/customXml" Target="../ink/ink12.xml"/><Relationship Id="rId20" Type="http://schemas.openxmlformats.org/officeDocument/2006/relationships/customXml" Target="../ink/ink14.xml"/><Relationship Id="rId1" Type="http://schemas.openxmlformats.org/officeDocument/2006/relationships/slideLayout" Target="../slideLayouts/slideLayout5.xml"/><Relationship Id="rId6" Type="http://schemas.openxmlformats.org/officeDocument/2006/relationships/customXml" Target="../ink/ink8.xml"/><Relationship Id="rId11" Type="http://schemas.openxmlformats.org/officeDocument/2006/relationships/image" Target="../media/image48.png"/><Relationship Id="rId5" Type="http://schemas.openxmlformats.org/officeDocument/2006/relationships/image" Target="../media/image151.png"/><Relationship Id="rId15" Type="http://schemas.openxmlformats.org/officeDocument/2006/relationships/image" Target="../media/image211.png"/><Relationship Id="rId10" Type="http://schemas.openxmlformats.org/officeDocument/2006/relationships/image" Target="../media/image47.png"/><Relationship Id="rId19" Type="http://schemas.openxmlformats.org/officeDocument/2006/relationships/image" Target="../media/image231.png"/><Relationship Id="rId4" Type="http://schemas.openxmlformats.org/officeDocument/2006/relationships/customXml" Target="../ink/ink7.xml"/><Relationship Id="rId9" Type="http://schemas.openxmlformats.org/officeDocument/2006/relationships/image" Target="../media/image171.png"/><Relationship Id="rId14" Type="http://schemas.openxmlformats.org/officeDocument/2006/relationships/customXml" Target="../ink/ink11.xml"/></Relationships>
</file>

<file path=ppt/slides/_rels/slide2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2.emf"/><Relationship Id="rId5" Type="http://schemas.openxmlformats.org/officeDocument/2006/relationships/image" Target="../media/image51.emf"/><Relationship Id="rId10" Type="http://schemas.openxmlformats.org/officeDocument/2006/relationships/image" Target="../media/image56.png"/><Relationship Id="rId4" Type="http://schemas.openxmlformats.org/officeDocument/2006/relationships/image" Target="../media/image50.emf"/><Relationship Id="rId9" Type="http://schemas.openxmlformats.org/officeDocument/2006/relationships/image" Target="../media/image5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customXml" Target="../ink/ink15.xml"/><Relationship Id="rId3" Type="http://schemas.openxmlformats.org/officeDocument/2006/relationships/image" Target="../media/image1311.png"/><Relationship Id="rId7" Type="http://schemas.openxmlformats.org/officeDocument/2006/relationships/image" Target="../media/image271.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450.png"/><Relationship Id="rId11" Type="http://schemas.openxmlformats.org/officeDocument/2006/relationships/image" Target="../media/image310.png"/><Relationship Id="rId5" Type="http://schemas.openxmlformats.org/officeDocument/2006/relationships/image" Target="../media/image262.png"/><Relationship Id="rId15" Type="http://schemas.openxmlformats.org/officeDocument/2006/relationships/image" Target="../media/image58.png"/><Relationship Id="rId10" Type="http://schemas.openxmlformats.org/officeDocument/2006/relationships/image" Target="../media/image300.png"/><Relationship Id="rId4" Type="http://schemas.openxmlformats.org/officeDocument/2006/relationships/image" Target="../media/image252.png"/><Relationship Id="rId9" Type="http://schemas.openxmlformats.org/officeDocument/2006/relationships/image" Target="../media/image290.png"/><Relationship Id="rId14" Type="http://schemas.openxmlformats.org/officeDocument/2006/relationships/image" Target="../media/image333.png"/></Relationships>
</file>

<file path=ppt/slides/_rels/slide29.xml.rels><?xml version="1.0" encoding="UTF-8" standalone="yes"?>
<Relationships xmlns="http://schemas.openxmlformats.org/package/2006/relationships"><Relationship Id="rId3" Type="http://schemas.openxmlformats.org/officeDocument/2006/relationships/image" Target="../media/image230.png"/><Relationship Id="rId12" Type="http://schemas.openxmlformats.org/officeDocument/2006/relationships/image" Target="../media/image261.png"/><Relationship Id="rId2" Type="http://schemas.openxmlformats.org/officeDocument/2006/relationships/notesSlide" Target="../notesSlides/notesSlide6.xml"/><Relationship Id="rId1" Type="http://schemas.openxmlformats.org/officeDocument/2006/relationships/slideLayout" Target="../slideLayouts/slideLayout40.xml"/><Relationship Id="rId11" Type="http://schemas.openxmlformats.org/officeDocument/2006/relationships/image" Target="../media/image341.png"/><Relationship Id="rId5" Type="http://schemas.openxmlformats.org/officeDocument/2006/relationships/image" Target="../media/image251.png"/><Relationship Id="rId10" Type="http://schemas.openxmlformats.org/officeDocument/2006/relationships/image" Target="../media/image331.png"/><Relationship Id="rId4" Type="http://schemas.openxmlformats.org/officeDocument/2006/relationships/image" Target="../media/image2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1210.png"/><Relationship Id="rId7" Type="http://schemas.openxmlformats.org/officeDocument/2006/relationships/image" Target="../media/image410.png"/><Relationship Id="rId2" Type="http://schemas.openxmlformats.org/officeDocument/2006/relationships/image" Target="../media/image390.png"/><Relationship Id="rId1" Type="http://schemas.openxmlformats.org/officeDocument/2006/relationships/slideLayout" Target="../slideLayouts/slideLayout3.xml"/><Relationship Id="rId6" Type="http://schemas.openxmlformats.org/officeDocument/2006/relationships/customXml" Target="../ink/ink17.xml"/><Relationship Id="rId5" Type="http://schemas.openxmlformats.org/officeDocument/2006/relationships/image" Target="../media/image312.png"/><Relationship Id="rId4" Type="http://schemas.openxmlformats.org/officeDocument/2006/relationships/customXml" Target="../ink/ink16.xml"/><Relationship Id="rId9" Type="http://schemas.openxmlformats.org/officeDocument/2006/relationships/image" Target="../media/image512.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12.png"/><Relationship Id="rId4" Type="http://schemas.openxmlformats.org/officeDocument/2006/relationships/customXml" Target="../ink/ink19.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customXml" Target="../ink/ink22.xml"/><Relationship Id="rId18" Type="http://schemas.openxmlformats.org/officeDocument/2006/relationships/customXml" Target="../ink/ink26.xml"/><Relationship Id="rId26" Type="http://schemas.openxmlformats.org/officeDocument/2006/relationships/image" Target="../media/image440.png"/><Relationship Id="rId3" Type="http://schemas.openxmlformats.org/officeDocument/2006/relationships/customXml" Target="../ink/ink20.xml"/><Relationship Id="rId21" Type="http://schemas.openxmlformats.org/officeDocument/2006/relationships/customXml" Target="../ink/ink29.xml"/><Relationship Id="rId12" Type="http://schemas.openxmlformats.org/officeDocument/2006/relationships/image" Target="../media/image64.wmf"/><Relationship Id="rId17" Type="http://schemas.openxmlformats.org/officeDocument/2006/relationships/customXml" Target="../ink/ink25.xml"/><Relationship Id="rId25" Type="http://schemas.openxmlformats.org/officeDocument/2006/relationships/customXml" Target="../ink/ink30.xml"/><Relationship Id="rId2" Type="http://schemas.openxmlformats.org/officeDocument/2006/relationships/image" Target="../media/image63.png"/><Relationship Id="rId16" Type="http://schemas.openxmlformats.org/officeDocument/2006/relationships/customXml" Target="../ink/ink24.xml"/><Relationship Id="rId20" Type="http://schemas.openxmlformats.org/officeDocument/2006/relationships/customXml" Target="../ink/ink28.xml"/><Relationship Id="rId29" Type="http://schemas.openxmlformats.org/officeDocument/2006/relationships/image" Target="../media/image68.png"/><Relationship Id="rId1" Type="http://schemas.openxmlformats.org/officeDocument/2006/relationships/slideLayout" Target="../slideLayouts/slideLayout54.xml"/><Relationship Id="rId11" Type="http://schemas.openxmlformats.org/officeDocument/2006/relationships/image" Target="../media/image62.png"/><Relationship Id="rId24" Type="http://schemas.openxmlformats.org/officeDocument/2006/relationships/image" Target="../media/image67.png"/><Relationship Id="rId15" Type="http://schemas.openxmlformats.org/officeDocument/2006/relationships/customXml" Target="../ink/ink23.xml"/><Relationship Id="rId23" Type="http://schemas.openxmlformats.org/officeDocument/2006/relationships/image" Target="../media/image66.png"/><Relationship Id="rId28" Type="http://schemas.openxmlformats.org/officeDocument/2006/relationships/image" Target="../media/image460.png"/><Relationship Id="rId10" Type="http://schemas.openxmlformats.org/officeDocument/2006/relationships/image" Target="../media/image411.png"/><Relationship Id="rId19" Type="http://schemas.openxmlformats.org/officeDocument/2006/relationships/customXml" Target="../ink/ink27.xml"/><Relationship Id="rId9" Type="http://schemas.openxmlformats.org/officeDocument/2006/relationships/customXml" Target="../ink/ink21.xml"/><Relationship Id="rId14" Type="http://schemas.openxmlformats.org/officeDocument/2006/relationships/image" Target="../media/image330.png"/><Relationship Id="rId22" Type="http://schemas.openxmlformats.org/officeDocument/2006/relationships/image" Target="../media/image65.png"/><Relationship Id="rId27" Type="http://schemas.openxmlformats.org/officeDocument/2006/relationships/customXml" Target="../ink/ink31.xml"/><Relationship Id="rId30"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customXml" Target="../ink/ink37.xml"/><Relationship Id="rId18" Type="http://schemas.openxmlformats.org/officeDocument/2006/relationships/image" Target="../media/image210.png"/><Relationship Id="rId26" Type="http://schemas.openxmlformats.org/officeDocument/2006/relationships/image" Target="../media/image291.png"/><Relationship Id="rId3" Type="http://schemas.openxmlformats.org/officeDocument/2006/relationships/customXml" Target="../ink/ink32.xml"/><Relationship Id="rId21" Type="http://schemas.openxmlformats.org/officeDocument/2006/relationships/customXml" Target="../ink/ink41.xml"/><Relationship Id="rId7" Type="http://schemas.openxmlformats.org/officeDocument/2006/relationships/customXml" Target="../ink/ink34.xml"/><Relationship Id="rId12" Type="http://schemas.openxmlformats.org/officeDocument/2006/relationships/image" Target="../media/image1212.png"/><Relationship Id="rId17" Type="http://schemas.openxmlformats.org/officeDocument/2006/relationships/customXml" Target="../ink/ink39.xml"/><Relationship Id="rId25" Type="http://schemas.openxmlformats.org/officeDocument/2006/relationships/customXml" Target="../ink/ink43.xml"/><Relationship Id="rId2" Type="http://schemas.openxmlformats.org/officeDocument/2006/relationships/image" Target="../media/image70.png"/><Relationship Id="rId16" Type="http://schemas.openxmlformats.org/officeDocument/2006/relationships/image" Target="../media/image2011.png"/><Relationship Id="rId20" Type="http://schemas.openxmlformats.org/officeDocument/2006/relationships/image" Target="../media/image2210.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911.png"/><Relationship Id="rId11" Type="http://schemas.openxmlformats.org/officeDocument/2006/relationships/customXml" Target="../ink/ink36.xml"/><Relationship Id="rId24" Type="http://schemas.openxmlformats.org/officeDocument/2006/relationships/image" Target="../media/image281.png"/><Relationship Id="rId32" Type="http://schemas.openxmlformats.org/officeDocument/2006/relationships/image" Target="../media/image55.png"/><Relationship Id="rId5" Type="http://schemas.openxmlformats.org/officeDocument/2006/relationships/customXml" Target="../ink/ink33.xml"/><Relationship Id="rId15" Type="http://schemas.openxmlformats.org/officeDocument/2006/relationships/customXml" Target="../ink/ink38.xml"/><Relationship Id="rId23" Type="http://schemas.openxmlformats.org/officeDocument/2006/relationships/customXml" Target="../ink/ink42.xml"/><Relationship Id="rId28" Type="http://schemas.openxmlformats.org/officeDocument/2006/relationships/customXml" Target="../ink/ink44.xml"/><Relationship Id="rId10" Type="http://schemas.openxmlformats.org/officeDocument/2006/relationships/image" Target="../media/image52.png"/><Relationship Id="rId19" Type="http://schemas.openxmlformats.org/officeDocument/2006/relationships/customXml" Target="../ink/ink40.xml"/><Relationship Id="rId31" Type="http://schemas.openxmlformats.org/officeDocument/2006/relationships/customXml" Target="../ink/ink45.xml"/><Relationship Id="rId4" Type="http://schemas.openxmlformats.org/officeDocument/2006/relationships/image" Target="../media/image812.png"/><Relationship Id="rId9" Type="http://schemas.openxmlformats.org/officeDocument/2006/relationships/customXml" Target="../ink/ink35.xml"/><Relationship Id="rId14" Type="http://schemas.openxmlformats.org/officeDocument/2006/relationships/image" Target="../media/image1310.png"/><Relationship Id="rId22" Type="http://schemas.openxmlformats.org/officeDocument/2006/relationships/image" Target="../media/image270.png"/><Relationship Id="rId27" Type="http://schemas.openxmlformats.org/officeDocument/2006/relationships/image" Target="../media/image59.png"/><Relationship Id="rId30"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500.png"/><Relationship Id="rId18" Type="http://schemas.openxmlformats.org/officeDocument/2006/relationships/customXml" Target="../ink/ink52.xml"/><Relationship Id="rId3" Type="http://schemas.openxmlformats.org/officeDocument/2006/relationships/image" Target="../media/image482.png"/><Relationship Id="rId7" Type="http://schemas.openxmlformats.org/officeDocument/2006/relationships/image" Target="../media/image332.png"/><Relationship Id="rId12" Type="http://schemas.openxmlformats.org/officeDocument/2006/relationships/customXml" Target="../ink/ink49.xml"/><Relationship Id="rId17" Type="http://schemas.openxmlformats.org/officeDocument/2006/relationships/image" Target="../media/image520.png"/><Relationship Id="rId2" Type="http://schemas.openxmlformats.org/officeDocument/2006/relationships/image" Target="../media/image1411.png"/><Relationship Id="rId16" Type="http://schemas.openxmlformats.org/officeDocument/2006/relationships/customXml" Target="../ink/ink51.xml"/><Relationship Id="rId1" Type="http://schemas.openxmlformats.org/officeDocument/2006/relationships/slideLayout" Target="../slideLayouts/slideLayout1.xml"/><Relationship Id="rId6" Type="http://schemas.openxmlformats.org/officeDocument/2006/relationships/customXml" Target="../ink/ink47.xml"/><Relationship Id="rId11" Type="http://schemas.openxmlformats.org/officeDocument/2006/relationships/image" Target="../media/image472.png"/><Relationship Id="rId5" Type="http://schemas.openxmlformats.org/officeDocument/2006/relationships/image" Target="../media/image340.png"/><Relationship Id="rId15" Type="http://schemas.openxmlformats.org/officeDocument/2006/relationships/image" Target="../media/image511.png"/><Relationship Id="rId10" Type="http://schemas.openxmlformats.org/officeDocument/2006/relationships/customXml" Target="../ink/ink48.xml"/><Relationship Id="rId19" Type="http://schemas.openxmlformats.org/officeDocument/2006/relationships/image" Target="../media/image530.png"/><Relationship Id="rId4" Type="http://schemas.openxmlformats.org/officeDocument/2006/relationships/customXml" Target="../ink/ink46.xml"/><Relationship Id="rId9" Type="http://schemas.openxmlformats.org/officeDocument/2006/relationships/image" Target="../media/image72.png"/><Relationship Id="rId14" Type="http://schemas.openxmlformats.org/officeDocument/2006/relationships/customXml" Target="../ink/ink50.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image" Target="../media/image501.png"/><Relationship Id="rId3" Type="http://schemas.openxmlformats.org/officeDocument/2006/relationships/image" Target="../media/image80.png"/><Relationship Id="rId7" Type="http://schemas.openxmlformats.org/officeDocument/2006/relationships/customXml" Target="../ink/ink54.xml"/><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481.png"/><Relationship Id="rId5" Type="http://schemas.openxmlformats.org/officeDocument/2006/relationships/customXml" Target="../ink/ink53.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86.png"/><Relationship Id="rId7" Type="http://schemas.openxmlformats.org/officeDocument/2006/relationships/customXml" Target="../ink/ink56.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91.png"/><Relationship Id="rId5" Type="http://schemas.openxmlformats.org/officeDocument/2006/relationships/customXml" Target="../ink/ink55.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customXml" Target="../ink/ink61.xml"/><Relationship Id="rId18" Type="http://schemas.openxmlformats.org/officeDocument/2006/relationships/image" Target="../media/image381.png"/><Relationship Id="rId3" Type="http://schemas.openxmlformats.org/officeDocument/2006/relationships/image" Target="../media/image121.png"/><Relationship Id="rId7" Type="http://schemas.openxmlformats.org/officeDocument/2006/relationships/customXml" Target="../ink/ink58.xml"/><Relationship Id="rId12" Type="http://schemas.openxmlformats.org/officeDocument/2006/relationships/image" Target="../media/image350.png"/><Relationship Id="rId17" Type="http://schemas.openxmlformats.org/officeDocument/2006/relationships/customXml" Target="../ink/ink63.xml"/><Relationship Id="rId2" Type="http://schemas.openxmlformats.org/officeDocument/2006/relationships/image" Target="../media/image131.png"/><Relationship Id="rId16" Type="http://schemas.openxmlformats.org/officeDocument/2006/relationships/image" Target="../media/image371.png"/><Relationship Id="rId20"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7100.png"/><Relationship Id="rId11" Type="http://schemas.openxmlformats.org/officeDocument/2006/relationships/customXml" Target="../ink/ink60.xml"/><Relationship Id="rId5" Type="http://schemas.openxmlformats.org/officeDocument/2006/relationships/customXml" Target="../ink/ink57.xml"/><Relationship Id="rId15" Type="http://schemas.openxmlformats.org/officeDocument/2006/relationships/customXml" Target="../ink/ink62.xml"/><Relationship Id="rId10" Type="http://schemas.openxmlformats.org/officeDocument/2006/relationships/image" Target="../media/image9100.png"/><Relationship Id="rId19" Type="http://schemas.openxmlformats.org/officeDocument/2006/relationships/customXml" Target="../ink/ink64.xml"/><Relationship Id="rId4" Type="http://schemas.openxmlformats.org/officeDocument/2006/relationships/image" Target="../media/image132.png"/><Relationship Id="rId9" Type="http://schemas.openxmlformats.org/officeDocument/2006/relationships/customXml" Target="../ink/ink59.xml"/><Relationship Id="rId14" Type="http://schemas.openxmlformats.org/officeDocument/2006/relationships/image" Target="../media/image361.png"/></Relationships>
</file>

<file path=ppt/slides/_rels/slide48.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1870.png"/><Relationship Id="rId7" Type="http://schemas.openxmlformats.org/officeDocument/2006/relationships/image" Target="../media/image111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customXml" Target="../ink/ink65.xml"/><Relationship Id="rId5" Type="http://schemas.openxmlformats.org/officeDocument/2006/relationships/image" Target="../media/image189.png"/><Relationship Id="rId4" Type="http://schemas.openxmlformats.org/officeDocument/2006/relationships/image" Target="../media/image1880.png"/><Relationship Id="rId9" Type="http://schemas.openxmlformats.org/officeDocument/2006/relationships/image" Target="../media/image1211.png"/></Relationships>
</file>

<file path=ppt/slides/_rels/slide49.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image" Target="../media/image106.png"/><Relationship Id="rId3" Type="http://schemas.openxmlformats.org/officeDocument/2006/relationships/image" Target="../media/image191.png"/><Relationship Id="rId7" Type="http://schemas.openxmlformats.org/officeDocument/2006/relationships/customXml" Target="../ink/ink68.xml"/><Relationship Id="rId12" Type="http://schemas.openxmlformats.org/officeDocument/2006/relationships/image" Target="../media/image105.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1412.png"/><Relationship Id="rId11" Type="http://schemas.openxmlformats.org/officeDocument/2006/relationships/image" Target="../media/image104.png"/><Relationship Id="rId5" Type="http://schemas.openxmlformats.org/officeDocument/2006/relationships/customXml" Target="../ink/ink67.xml"/><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customXml" Target="../ink/ink70.xml"/><Relationship Id="rId3" Type="http://schemas.openxmlformats.org/officeDocument/2006/relationships/image" Target="../media/image108.png"/><Relationship Id="rId7" Type="http://schemas.openxmlformats.org/officeDocument/2006/relationships/image" Target="../media/image24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customXml" Target="../ink/ink69.xml"/><Relationship Id="rId11" Type="http://schemas.openxmlformats.org/officeDocument/2006/relationships/image" Target="../media/image260.png"/><Relationship Id="rId5" Type="http://schemas.openxmlformats.org/officeDocument/2006/relationships/image" Target="../media/image690.png"/><Relationship Id="rId10" Type="http://schemas.openxmlformats.org/officeDocument/2006/relationships/customXml" Target="../ink/ink71.xml"/><Relationship Id="rId4" Type="http://schemas.openxmlformats.org/officeDocument/2006/relationships/image" Target="../media/image109.png"/><Relationship Id="rId9" Type="http://schemas.openxmlformats.org/officeDocument/2006/relationships/image" Target="../media/image2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70.png"/><Relationship Id="rId1" Type="http://schemas.openxmlformats.org/officeDocument/2006/relationships/slideLayout" Target="../slideLayouts/slideLayout2.xml"/><Relationship Id="rId5" Type="http://schemas.openxmlformats.org/officeDocument/2006/relationships/image" Target="../media/image800.png"/><Relationship Id="rId4" Type="http://schemas.openxmlformats.org/officeDocument/2006/relationships/customXml" Target="../ink/ink72.xml"/></Relationships>
</file>

<file path=ppt/slides/_rels/slide53.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media" Target="../media/media5.mp4"/><Relationship Id="rId7" Type="http://schemas.openxmlformats.org/officeDocument/2006/relationships/image" Target="../media/image1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1.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54.xml.rels><?xml version="1.0" encoding="UTF-8" standalone="yes"?>
<Relationships xmlns="http://schemas.openxmlformats.org/package/2006/relationships"><Relationship Id="rId8" Type="http://schemas.openxmlformats.org/officeDocument/2006/relationships/customXml" Target="../ink/ink74.xml"/><Relationship Id="rId3" Type="http://schemas.openxmlformats.org/officeDocument/2006/relationships/slideLayout" Target="../slideLayouts/slideLayout2.xml"/><Relationship Id="rId7" Type="http://schemas.openxmlformats.org/officeDocument/2006/relationships/image" Target="../media/image47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customXml" Target="../ink/ink73.xml"/><Relationship Id="rId5" Type="http://schemas.openxmlformats.org/officeDocument/2006/relationships/image" Target="../media/image114.gif"/><Relationship Id="rId4" Type="http://schemas.openxmlformats.org/officeDocument/2006/relationships/image" Target="../media/image113.png"/><Relationship Id="rId9" Type="http://schemas.openxmlformats.org/officeDocument/2006/relationships/image" Target="../media/image61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customXml" Target="../ink/ink76.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image" Target="../media/image1060.png"/><Relationship Id="rId3" Type="http://schemas.openxmlformats.org/officeDocument/2006/relationships/slideLayout" Target="../slideLayouts/slideLayout2.xml"/><Relationship Id="rId7" Type="http://schemas.openxmlformats.org/officeDocument/2006/relationships/customXml" Target="../ink/ink77.xml"/><Relationship Id="rId12" Type="http://schemas.openxmlformats.org/officeDocument/2006/relationships/customXml" Target="../ink/ink78.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8.png"/><Relationship Id="rId11" Type="http://schemas.openxmlformats.org/officeDocument/2006/relationships/image" Target="../media/image122.png"/><Relationship Id="rId5" Type="http://schemas.openxmlformats.org/officeDocument/2006/relationships/image" Target="../media/image117.png"/><Relationship Id="rId15" Type="http://schemas.openxmlformats.org/officeDocument/2006/relationships/image" Target="../media/image1070.pn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png"/><Relationship Id="rId14" Type="http://schemas.openxmlformats.org/officeDocument/2006/relationships/customXml" Target="../ink/ink79.xml"/></Relationships>
</file>

<file path=ppt/slides/_rels/slide61.xml.rels><?xml version="1.0" encoding="UTF-8" standalone="yes"?>
<Relationships xmlns="http://schemas.openxmlformats.org/package/2006/relationships"><Relationship Id="rId8" Type="http://schemas.openxmlformats.org/officeDocument/2006/relationships/customXml" Target="../ink/ink81.xml"/><Relationship Id="rId3" Type="http://schemas.openxmlformats.org/officeDocument/2006/relationships/image" Target="../media/image124.png"/><Relationship Id="rId7" Type="http://schemas.openxmlformats.org/officeDocument/2006/relationships/image" Target="../media/image840.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customXml" Target="../ink/ink80.xml"/><Relationship Id="rId11" Type="http://schemas.openxmlformats.org/officeDocument/2006/relationships/image" Target="../media/image970.png"/><Relationship Id="rId5" Type="http://schemas.openxmlformats.org/officeDocument/2006/relationships/image" Target="../media/image117.png"/><Relationship Id="rId10" Type="http://schemas.openxmlformats.org/officeDocument/2006/relationships/customXml" Target="../ink/ink82.xml"/><Relationship Id="rId4" Type="http://schemas.openxmlformats.org/officeDocument/2006/relationships/image" Target="../media/image116.png"/><Relationship Id="rId9" Type="http://schemas.openxmlformats.org/officeDocument/2006/relationships/image" Target="../media/image960.png"/></Relationships>
</file>

<file path=ppt/slides/_rels/slide62.xml.rels><?xml version="1.0" encoding="UTF-8" standalone="yes"?>
<Relationships xmlns="http://schemas.openxmlformats.org/package/2006/relationships"><Relationship Id="rId8" Type="http://schemas.openxmlformats.org/officeDocument/2006/relationships/customXml" Target="../ink/ink84.xml"/><Relationship Id="rId3" Type="http://schemas.openxmlformats.org/officeDocument/2006/relationships/image" Target="../media/image124.png"/><Relationship Id="rId7" Type="http://schemas.openxmlformats.org/officeDocument/2006/relationships/image" Target="../media/image99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customXml" Target="../ink/ink83.xml"/><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821.png"/></Relationships>
</file>

<file path=ppt/slides/_rels/slide63.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customXml" Target="../ink/ink87.xml"/><Relationship Id="rId18" Type="http://schemas.openxmlformats.org/officeDocument/2006/relationships/image" Target="../media/image870.png"/><Relationship Id="rId3" Type="http://schemas.openxmlformats.org/officeDocument/2006/relationships/customXml" Target="../ink/ink85.xml"/><Relationship Id="rId21" Type="http://schemas.openxmlformats.org/officeDocument/2006/relationships/image" Target="../media/image104.png"/><Relationship Id="rId7" Type="http://schemas.openxmlformats.org/officeDocument/2006/relationships/customXml" Target="../ink/ink86.xml"/><Relationship Id="rId12" Type="http://schemas.openxmlformats.org/officeDocument/2006/relationships/image" Target="../media/image127.png"/><Relationship Id="rId17" Type="http://schemas.openxmlformats.org/officeDocument/2006/relationships/customXml" Target="../ink/ink89.xml"/><Relationship Id="rId2" Type="http://schemas.openxmlformats.org/officeDocument/2006/relationships/image" Target="../media/image580.png"/><Relationship Id="rId16" Type="http://schemas.openxmlformats.org/officeDocument/2006/relationships/image" Target="../media/image860.png"/><Relationship Id="rId20"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image" Target="../media/image1412.png"/><Relationship Id="rId11" Type="http://schemas.openxmlformats.org/officeDocument/2006/relationships/image" Target="../media/image126.png"/><Relationship Id="rId15" Type="http://schemas.openxmlformats.org/officeDocument/2006/relationships/customXml" Target="../ink/ink88.xml"/><Relationship Id="rId10" Type="http://schemas.openxmlformats.org/officeDocument/2006/relationships/image" Target="../media/image103.png"/><Relationship Id="rId19" Type="http://schemas.openxmlformats.org/officeDocument/2006/relationships/customXml" Target="../ink/ink90.xml"/><Relationship Id="rId9" Type="http://schemas.openxmlformats.org/officeDocument/2006/relationships/image" Target="../media/image102.png"/><Relationship Id="rId14" Type="http://schemas.openxmlformats.org/officeDocument/2006/relationships/image" Target="../media/image850.png"/><Relationship Id="rId22"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65.xml.rels><?xml version="1.0" encoding="UTF-8" standalone="yes"?>
<Relationships xmlns="http://schemas.openxmlformats.org/package/2006/relationships"><Relationship Id="rId3" Type="http://schemas.openxmlformats.org/officeDocument/2006/relationships/customXml" Target="../ink/ink91.xml"/><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010.png"/></Relationships>
</file>

<file path=ppt/slides/_rels/slide66.xml.rels><?xml version="1.0" encoding="UTF-8" standalone="yes"?>
<Relationships xmlns="http://schemas.openxmlformats.org/package/2006/relationships"><Relationship Id="rId13" Type="http://schemas.openxmlformats.org/officeDocument/2006/relationships/image" Target="../media/image1160.png"/><Relationship Id="rId3" Type="http://schemas.openxmlformats.org/officeDocument/2006/relationships/image" Target="../media/image133.png"/><Relationship Id="rId12" Type="http://schemas.openxmlformats.org/officeDocument/2006/relationships/customXml" Target="../ink/ink94.xml"/><Relationship Id="rId17" Type="http://schemas.openxmlformats.org/officeDocument/2006/relationships/image" Target="../media/image1180.png"/><Relationship Id="rId2" Type="http://schemas.openxmlformats.org/officeDocument/2006/relationships/image" Target="../media/image129.png"/><Relationship Id="rId16" Type="http://schemas.openxmlformats.org/officeDocument/2006/relationships/customXml" Target="../ink/ink96.xml"/><Relationship Id="rId1" Type="http://schemas.openxmlformats.org/officeDocument/2006/relationships/slideLayout" Target="../slideLayouts/slideLayout2.xml"/><Relationship Id="rId11" Type="http://schemas.openxmlformats.org/officeDocument/2006/relationships/image" Target="../media/image1150.png"/><Relationship Id="rId15" Type="http://schemas.openxmlformats.org/officeDocument/2006/relationships/image" Target="../media/image1170.png"/><Relationship Id="rId10" Type="http://schemas.openxmlformats.org/officeDocument/2006/relationships/customXml" Target="../ink/ink93.xml"/><Relationship Id="rId4" Type="http://schemas.openxmlformats.org/officeDocument/2006/relationships/customXml" Target="../ink/ink92.xml"/><Relationship Id="rId9" Type="http://schemas.openxmlformats.org/officeDocument/2006/relationships/image" Target="../media/image610.png"/><Relationship Id="rId14" Type="http://schemas.openxmlformats.org/officeDocument/2006/relationships/customXml" Target="../ink/ink9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34.png"/></Relationships>
</file>

<file path=ppt/slides/_rels/slide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image" Target="../media/image144.png"/><Relationship Id="rId4" Type="http://schemas.openxmlformats.org/officeDocument/2006/relationships/image" Target="../media/image14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google.com/url?sa=i&amp;rct=j&amp;q=&amp;esrc=s&amp;source=images&amp;cd=&amp;cad=rja&amp;uact=8&amp;ved=2ahUKEwiI--rHso7dAhVMESwKHVZzAXwQjRx6BAgBEAU&amp;url=https://www.physics.umass.edu/news/2012-01-29-neutron-skin-lead-measured-prex&amp;psig=AOvVaw1V_UypXK29gvecYkmKrCyp&amp;ust=1535499196527000"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3A92A1F-8BF6-7FBC-479F-47938B85AF9D}"/>
              </a:ext>
            </a:extLst>
          </p:cNvPr>
          <p:cNvSpPr>
            <a:spLocks noGrp="1"/>
          </p:cNvSpPr>
          <p:nvPr>
            <p:ph type="ctrTitle"/>
          </p:nvPr>
        </p:nvSpPr>
        <p:spPr>
          <a:xfrm>
            <a:off x="624314" y="88146"/>
            <a:ext cx="10245485" cy="2133110"/>
          </a:xfrm>
        </p:spPr>
        <p:txBody>
          <a:bodyPr>
            <a:normAutofit fontScale="90000"/>
          </a:bodyPr>
          <a:lstStyle/>
          <a:p>
            <a:r>
              <a:rPr lang="en-US" altLang="ko-KR" dirty="0"/>
              <a:t>  Neutrino Transport by GR1D</a:t>
            </a:r>
            <a:br>
              <a:rPr lang="en-US" altLang="ko-KR" dirty="0"/>
            </a:br>
            <a:r>
              <a:rPr lang="en-US" altLang="ko-KR" dirty="0"/>
              <a:t>  for CC Supernova</a:t>
            </a:r>
            <a:r>
              <a:rPr lang="ko-KR" altLang="en-US" dirty="0"/>
              <a:t> </a:t>
            </a:r>
            <a:r>
              <a:rPr lang="en-US" altLang="ko-KR" dirty="0"/>
              <a:t>Simulation</a:t>
            </a:r>
            <a:br>
              <a:rPr lang="en-US" altLang="ko-KR" dirty="0"/>
            </a:br>
            <a:r>
              <a:rPr lang="en-US" altLang="ko-KR" sz="4000" dirty="0"/>
              <a:t>- Quenching &amp; Effective mass with Degeneracy -</a:t>
            </a:r>
            <a:endParaRPr lang="ko-KR" altLang="en-US" sz="4000" dirty="0"/>
          </a:p>
        </p:txBody>
      </p:sp>
      <p:sp>
        <p:nvSpPr>
          <p:cNvPr id="3" name="부제목 2">
            <a:extLst>
              <a:ext uri="{FF2B5EF4-FFF2-40B4-BE49-F238E27FC236}">
                <a16:creationId xmlns:a16="http://schemas.microsoft.com/office/drawing/2014/main" id="{8E714A88-2444-B4EF-6A35-B381EEBB51E6}"/>
              </a:ext>
            </a:extLst>
          </p:cNvPr>
          <p:cNvSpPr>
            <a:spLocks noGrp="1"/>
          </p:cNvSpPr>
          <p:nvPr>
            <p:ph type="subTitle" idx="1"/>
          </p:nvPr>
        </p:nvSpPr>
        <p:spPr/>
        <p:txBody>
          <a:bodyPr/>
          <a:lstStyle/>
          <a:p>
            <a:r>
              <a:rPr lang="en-US" altLang="ko-KR" dirty="0" err="1"/>
              <a:t>Youngso</a:t>
            </a:r>
            <a:r>
              <a:rPr lang="en-US" altLang="ko-KR" dirty="0"/>
              <a:t> Choi, </a:t>
            </a:r>
            <a:r>
              <a:rPr lang="en-US" altLang="ko-KR" dirty="0" err="1"/>
              <a:t>Dukjae</a:t>
            </a:r>
            <a:r>
              <a:rPr lang="en-US" altLang="ko-KR" dirty="0"/>
              <a:t> Jang and </a:t>
            </a:r>
            <a:r>
              <a:rPr lang="en-US" altLang="ko-KR" dirty="0">
                <a:solidFill>
                  <a:srgbClr val="00B0F0"/>
                </a:solidFill>
              </a:rPr>
              <a:t>Myung-Ki Cheoun </a:t>
            </a:r>
            <a:r>
              <a:rPr lang="en-US" altLang="ko-KR" dirty="0"/>
              <a:t>(OMEG/SSU)</a:t>
            </a:r>
          </a:p>
          <a:p>
            <a:r>
              <a:rPr lang="en-US" altLang="ko-KR" dirty="0"/>
              <a:t>H. Togashi (Kyoto Uni.)</a:t>
            </a:r>
            <a:endParaRPr lang="ko-KR" altLang="en-US" dirty="0"/>
          </a:p>
        </p:txBody>
      </p:sp>
    </p:spTree>
    <p:extLst>
      <p:ext uri="{BB962C8B-B14F-4D97-AF65-F5344CB8AC3E}">
        <p14:creationId xmlns:p14="http://schemas.microsoft.com/office/powerpoint/2010/main" val="2026248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4ECC5ED-5DBA-F2AF-D538-584F9232DEE2}"/>
              </a:ext>
            </a:extLst>
          </p:cNvPr>
          <p:cNvSpPr>
            <a:spLocks noGrp="1"/>
          </p:cNvSpPr>
          <p:nvPr>
            <p:ph type="title"/>
          </p:nvPr>
        </p:nvSpPr>
        <p:spPr/>
        <p:txBody>
          <a:bodyPr/>
          <a:lstStyle/>
          <a:p>
            <a:r>
              <a:rPr lang="en-US" altLang="ko-KR" dirty="0"/>
              <a:t>Coherent Neutrino Scattering  by KDAR</a:t>
            </a:r>
            <a:endParaRPr lang="ko-KR" altLang="en-US" dirty="0"/>
          </a:p>
        </p:txBody>
      </p:sp>
      <p:pic>
        <p:nvPicPr>
          <p:cNvPr id="5" name="그림 4">
            <a:extLst>
              <a:ext uri="{FF2B5EF4-FFF2-40B4-BE49-F238E27FC236}">
                <a16:creationId xmlns:a16="http://schemas.microsoft.com/office/drawing/2014/main" id="{A7C8F576-45B4-1699-C7FF-4D691405494A}"/>
              </a:ext>
            </a:extLst>
          </p:cNvPr>
          <p:cNvPicPr>
            <a:picLocks noChangeAspect="1"/>
          </p:cNvPicPr>
          <p:nvPr/>
        </p:nvPicPr>
        <p:blipFill>
          <a:blip r:embed="rId2"/>
          <a:stretch>
            <a:fillRect/>
          </a:stretch>
        </p:blipFill>
        <p:spPr>
          <a:xfrm>
            <a:off x="4762499" y="968659"/>
            <a:ext cx="6180222" cy="5877207"/>
          </a:xfrm>
          <a:prstGeom prst="rect">
            <a:avLst/>
          </a:prstGeom>
        </p:spPr>
      </p:pic>
      <p:pic>
        <p:nvPicPr>
          <p:cNvPr id="7" name="그림 6">
            <a:extLst>
              <a:ext uri="{FF2B5EF4-FFF2-40B4-BE49-F238E27FC236}">
                <a16:creationId xmlns:a16="http://schemas.microsoft.com/office/drawing/2014/main" id="{3D0D9795-1FF9-8503-CE38-50E815DCC934}"/>
              </a:ext>
            </a:extLst>
          </p:cNvPr>
          <p:cNvPicPr>
            <a:picLocks noChangeAspect="1"/>
          </p:cNvPicPr>
          <p:nvPr/>
        </p:nvPicPr>
        <p:blipFill>
          <a:blip r:embed="rId3"/>
          <a:stretch>
            <a:fillRect/>
          </a:stretch>
        </p:blipFill>
        <p:spPr>
          <a:xfrm>
            <a:off x="90922" y="1193118"/>
            <a:ext cx="4186304" cy="941353"/>
          </a:xfrm>
          <a:prstGeom prst="rect">
            <a:avLst/>
          </a:prstGeom>
        </p:spPr>
      </p:pic>
    </p:spTree>
    <p:extLst>
      <p:ext uri="{BB962C8B-B14F-4D97-AF65-F5344CB8AC3E}">
        <p14:creationId xmlns:p14="http://schemas.microsoft.com/office/powerpoint/2010/main" val="1367429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42A2-361A-389F-94B7-EF81FEC4E14F}"/>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E5E11472-599E-F48F-7481-1ED34B8E3CE2}"/>
              </a:ext>
            </a:extLst>
          </p:cNvPr>
          <p:cNvSpPr>
            <a:spLocks noGrp="1"/>
          </p:cNvSpPr>
          <p:nvPr>
            <p:ph type="title"/>
          </p:nvPr>
        </p:nvSpPr>
        <p:spPr/>
        <p:txBody>
          <a:bodyPr/>
          <a:lstStyle/>
          <a:p>
            <a:endParaRPr lang="ko-KR" altLang="en-US"/>
          </a:p>
        </p:txBody>
      </p:sp>
      <p:sp>
        <p:nvSpPr>
          <p:cNvPr id="5" name="AutoShape 2" descr="생성된 이미지">
            <a:extLst>
              <a:ext uri="{FF2B5EF4-FFF2-40B4-BE49-F238E27FC236}">
                <a16:creationId xmlns:a16="http://schemas.microsoft.com/office/drawing/2014/main" id="{AB10C5FF-A72D-C64C-BE05-7A18FEC5F0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7" name="그림 6">
            <a:extLst>
              <a:ext uri="{FF2B5EF4-FFF2-40B4-BE49-F238E27FC236}">
                <a16:creationId xmlns:a16="http://schemas.microsoft.com/office/drawing/2014/main" id="{268C6A46-0494-EC4D-AE20-F9A0F41EA1EF}"/>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잉크 5">
                <a:extLst>
                  <a:ext uri="{FF2B5EF4-FFF2-40B4-BE49-F238E27FC236}">
                    <a16:creationId xmlns:a16="http://schemas.microsoft.com/office/drawing/2014/main" id="{2824E896-9AFC-19E8-E72C-DF8C47654669}"/>
                  </a:ext>
                </a:extLst>
              </p14:cNvPr>
              <p14:cNvContentPartPr/>
              <p14:nvPr/>
            </p14:nvContentPartPr>
            <p14:xfrm>
              <a:off x="4197229" y="1781152"/>
              <a:ext cx="2318224" cy="1134840"/>
            </p14:xfrm>
          </p:contentPart>
        </mc:Choice>
        <mc:Fallback xmlns="">
          <p:pic>
            <p:nvPicPr>
              <p:cNvPr id="6" name="잉크 5">
                <a:extLst>
                  <a:ext uri="{FF2B5EF4-FFF2-40B4-BE49-F238E27FC236}">
                    <a16:creationId xmlns:a16="http://schemas.microsoft.com/office/drawing/2014/main" id="{F46A5617-C550-43DA-D1B7-C338D20CE0BB}"/>
                  </a:ext>
                </a:extLst>
              </p:cNvPr>
              <p:cNvPicPr/>
              <p:nvPr/>
            </p:nvPicPr>
            <p:blipFill>
              <a:blip r:embed="rId4"/>
              <a:stretch>
                <a:fillRect/>
              </a:stretch>
            </p:blipFill>
            <p:spPr>
              <a:xfrm>
                <a:off x="4143225" y="1673141"/>
                <a:ext cx="2425873" cy="135050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잉크 9">
                <a:extLst>
                  <a:ext uri="{FF2B5EF4-FFF2-40B4-BE49-F238E27FC236}">
                    <a16:creationId xmlns:a16="http://schemas.microsoft.com/office/drawing/2014/main" id="{2D3F6901-02E4-F7D2-0642-0900C99E653F}"/>
                  </a:ext>
                </a:extLst>
              </p14:cNvPr>
              <p14:cNvContentPartPr/>
              <p14:nvPr/>
            </p14:nvContentPartPr>
            <p14:xfrm>
              <a:off x="10083264" y="1855366"/>
              <a:ext cx="1903434" cy="875892"/>
            </p14:xfrm>
          </p:contentPart>
        </mc:Choice>
        <mc:Fallback xmlns="">
          <p:pic>
            <p:nvPicPr>
              <p:cNvPr id="10" name="잉크 9">
                <a:extLst>
                  <a:ext uri="{FF2B5EF4-FFF2-40B4-BE49-F238E27FC236}">
                    <a16:creationId xmlns:a16="http://schemas.microsoft.com/office/drawing/2014/main" id="{DEFB1671-1384-F88C-4DDE-B5F3037C2533}"/>
                  </a:ext>
                </a:extLst>
              </p:cNvPr>
              <p:cNvPicPr/>
              <p:nvPr/>
            </p:nvPicPr>
            <p:blipFill>
              <a:blip r:embed="rId6"/>
              <a:stretch>
                <a:fillRect/>
              </a:stretch>
            </p:blipFill>
            <p:spPr>
              <a:xfrm>
                <a:off x="10029271" y="1747365"/>
                <a:ext cx="2011060" cy="1091535"/>
              </a:xfrm>
              <a:prstGeom prst="rect">
                <a:avLst/>
              </a:prstGeom>
            </p:spPr>
          </p:pic>
        </mc:Fallback>
      </mc:AlternateContent>
    </p:spTree>
    <p:extLst>
      <p:ext uri="{BB962C8B-B14F-4D97-AF65-F5344CB8AC3E}">
        <p14:creationId xmlns:p14="http://schemas.microsoft.com/office/powerpoint/2010/main" val="304742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D3D516E-8CF7-CA76-B8F8-67846112F29B}"/>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6EE0DF3A-9CB7-2195-4D6D-532A0C3A69F6}"/>
              </a:ext>
            </a:extLst>
          </p:cNvPr>
          <p:cNvSpPr>
            <a:spLocks noGrp="1"/>
          </p:cNvSpPr>
          <p:nvPr>
            <p:ph idx="1"/>
          </p:nvPr>
        </p:nvSpPr>
        <p:spPr/>
        <p:txBody>
          <a:bodyPr/>
          <a:lstStyle/>
          <a:p>
            <a:endParaRPr lang="ko-KR" altLang="en-US"/>
          </a:p>
        </p:txBody>
      </p:sp>
      <p:sp>
        <p:nvSpPr>
          <p:cNvPr id="6" name="TextBox 5">
            <a:extLst>
              <a:ext uri="{FF2B5EF4-FFF2-40B4-BE49-F238E27FC236}">
                <a16:creationId xmlns:a16="http://schemas.microsoft.com/office/drawing/2014/main" id="{32FD09F5-5D27-2187-B3F2-521E11450DD6}"/>
              </a:ext>
            </a:extLst>
          </p:cNvPr>
          <p:cNvSpPr txBox="1"/>
          <p:nvPr/>
        </p:nvSpPr>
        <p:spPr>
          <a:xfrm>
            <a:off x="3045443" y="3239731"/>
            <a:ext cx="6103160" cy="369332"/>
          </a:xfrm>
          <a:prstGeom prst="rect">
            <a:avLst/>
          </a:prstGeom>
          <a:noFill/>
        </p:spPr>
        <p:txBody>
          <a:bodyPr wrap="square">
            <a:spAutoFit/>
          </a:bodyPr>
          <a:lstStyle/>
          <a:p>
            <a:endParaRPr lang="ko-KR" altLang="en-US" dirty="0"/>
          </a:p>
        </p:txBody>
      </p:sp>
      <p:pic>
        <p:nvPicPr>
          <p:cNvPr id="8" name="그림 7">
            <a:extLst>
              <a:ext uri="{FF2B5EF4-FFF2-40B4-BE49-F238E27FC236}">
                <a16:creationId xmlns:a16="http://schemas.microsoft.com/office/drawing/2014/main" id="{F1E369A1-C0C0-834A-17B1-5A5F5C3A359B}"/>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잉크 6">
                <a:extLst>
                  <a:ext uri="{FF2B5EF4-FFF2-40B4-BE49-F238E27FC236}">
                    <a16:creationId xmlns:a16="http://schemas.microsoft.com/office/drawing/2014/main" id="{92B4D810-CF6A-A6DA-9B26-D2568A65A248}"/>
                  </a:ext>
                </a:extLst>
              </p14:cNvPr>
              <p14:cNvContentPartPr/>
              <p14:nvPr/>
            </p14:nvContentPartPr>
            <p14:xfrm>
              <a:off x="-120677" y="5254031"/>
              <a:ext cx="12062882" cy="1519424"/>
            </p14:xfrm>
          </p:contentPart>
        </mc:Choice>
        <mc:Fallback>
          <p:pic>
            <p:nvPicPr>
              <p:cNvPr id="7" name="잉크 6">
                <a:extLst>
                  <a:ext uri="{FF2B5EF4-FFF2-40B4-BE49-F238E27FC236}">
                    <a16:creationId xmlns:a16="http://schemas.microsoft.com/office/drawing/2014/main" id="{92B4D810-CF6A-A6DA-9B26-D2568A65A248}"/>
                  </a:ext>
                </a:extLst>
              </p:cNvPr>
              <p:cNvPicPr/>
              <p:nvPr/>
            </p:nvPicPr>
            <p:blipFill>
              <a:blip r:embed="rId4"/>
              <a:stretch>
                <a:fillRect/>
              </a:stretch>
            </p:blipFill>
            <p:spPr>
              <a:xfrm>
                <a:off x="-174677" y="5146041"/>
                <a:ext cx="12170522" cy="1735045"/>
              </a:xfrm>
              <a:prstGeom prst="rect">
                <a:avLst/>
              </a:prstGeom>
            </p:spPr>
          </p:pic>
        </mc:Fallback>
      </mc:AlternateContent>
      <p:pic>
        <p:nvPicPr>
          <p:cNvPr id="10" name="그림 9">
            <a:extLst>
              <a:ext uri="{FF2B5EF4-FFF2-40B4-BE49-F238E27FC236}">
                <a16:creationId xmlns:a16="http://schemas.microsoft.com/office/drawing/2014/main" id="{BB787987-940C-2999-8B67-7C844F54D53F}"/>
              </a:ext>
            </a:extLst>
          </p:cNvPr>
          <p:cNvPicPr>
            <a:picLocks noChangeAspect="1"/>
          </p:cNvPicPr>
          <p:nvPr/>
        </p:nvPicPr>
        <p:blipFill>
          <a:blip r:embed="rId5"/>
          <a:stretch>
            <a:fillRect/>
          </a:stretch>
        </p:blipFill>
        <p:spPr>
          <a:xfrm>
            <a:off x="514198" y="1897243"/>
            <a:ext cx="11163603" cy="3763215"/>
          </a:xfrm>
          <a:prstGeom prst="rect">
            <a:avLst/>
          </a:prstGeom>
        </p:spPr>
      </p:pic>
    </p:spTree>
    <p:extLst>
      <p:ext uri="{BB962C8B-B14F-4D97-AF65-F5344CB8AC3E}">
        <p14:creationId xmlns:p14="http://schemas.microsoft.com/office/powerpoint/2010/main" val="37683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FB84BF9A-23A9-458D-1F35-28E0406A402E}"/>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3CD4FA-B7C9-9A31-01D6-A88898F4CE4D}"/>
              </a:ext>
            </a:extLst>
          </p:cNvPr>
          <p:cNvSpPr txBox="1"/>
          <p:nvPr/>
        </p:nvSpPr>
        <p:spPr>
          <a:xfrm>
            <a:off x="0" y="0"/>
            <a:ext cx="1795748" cy="369332"/>
          </a:xfrm>
          <a:prstGeom prst="rect">
            <a:avLst/>
          </a:prstGeom>
          <a:noFill/>
        </p:spPr>
        <p:txBody>
          <a:bodyPr wrap="none" rtlCol="0">
            <a:spAutoFit/>
          </a:bodyPr>
          <a:lstStyle/>
          <a:p>
            <a:r>
              <a:rPr lang="en-US" altLang="ko-KR" b="1" dirty="0">
                <a:solidFill>
                  <a:srgbClr val="FF0000"/>
                </a:solidFill>
              </a:rPr>
              <a:t>Photon Cooling</a:t>
            </a:r>
            <a:endParaRPr lang="ko-KR" altLang="en-US" b="1" dirty="0">
              <a:solidFill>
                <a:srgbClr val="FF0000"/>
              </a:solidFill>
            </a:endParaRPr>
          </a:p>
        </p:txBody>
      </p:sp>
      <mc:AlternateContent xmlns:mc="http://schemas.openxmlformats.org/markup-compatibility/2006">
        <mc:Choice xmlns:p14="http://schemas.microsoft.com/office/powerpoint/2010/main" Requires="p14">
          <p:contentPart p14:bwMode="auto" r:id="rId3">
            <p14:nvContentPartPr>
              <p14:cNvPr id="5" name="잉크 4">
                <a:extLst>
                  <a:ext uri="{FF2B5EF4-FFF2-40B4-BE49-F238E27FC236}">
                    <a16:creationId xmlns:a16="http://schemas.microsoft.com/office/drawing/2014/main" id="{08C73162-1FAD-C003-4F79-0401B54CD73A}"/>
                  </a:ext>
                </a:extLst>
              </p14:cNvPr>
              <p14:cNvContentPartPr/>
              <p14:nvPr/>
            </p14:nvContentPartPr>
            <p14:xfrm rot="-634425">
              <a:off x="7448389" y="25068"/>
              <a:ext cx="4387398" cy="2468670"/>
            </p14:xfrm>
          </p:contentPart>
        </mc:Choice>
        <mc:Fallback>
          <p:pic>
            <p:nvPicPr>
              <p:cNvPr id="5" name="잉크 4">
                <a:extLst>
                  <a:ext uri="{FF2B5EF4-FFF2-40B4-BE49-F238E27FC236}">
                    <a16:creationId xmlns:a16="http://schemas.microsoft.com/office/drawing/2014/main" id="{08C73162-1FAD-C003-4F79-0401B54CD73A}"/>
                  </a:ext>
                </a:extLst>
              </p:cNvPr>
              <p:cNvPicPr/>
              <p:nvPr/>
            </p:nvPicPr>
            <p:blipFill>
              <a:blip r:embed="rId4"/>
              <a:stretch>
                <a:fillRect/>
              </a:stretch>
            </p:blipFill>
            <p:spPr>
              <a:xfrm rot="-634425">
                <a:off x="7394748" y="-82939"/>
                <a:ext cx="4495040" cy="2684323"/>
              </a:xfrm>
              <a:prstGeom prst="rect">
                <a:avLst/>
              </a:prstGeom>
            </p:spPr>
          </p:pic>
        </mc:Fallback>
      </mc:AlternateContent>
      <p:pic>
        <p:nvPicPr>
          <p:cNvPr id="8" name="그림 7">
            <a:extLst>
              <a:ext uri="{FF2B5EF4-FFF2-40B4-BE49-F238E27FC236}">
                <a16:creationId xmlns:a16="http://schemas.microsoft.com/office/drawing/2014/main" id="{62EC024B-C964-0C48-61B8-5E2EAD6E04EE}"/>
              </a:ext>
            </a:extLst>
          </p:cNvPr>
          <p:cNvPicPr>
            <a:picLocks noChangeAspect="1"/>
          </p:cNvPicPr>
          <p:nvPr/>
        </p:nvPicPr>
        <p:blipFill>
          <a:blip r:embed="rId5"/>
          <a:stretch>
            <a:fillRect/>
          </a:stretch>
        </p:blipFill>
        <p:spPr>
          <a:xfrm>
            <a:off x="2649056" y="1969446"/>
            <a:ext cx="6893887" cy="3378591"/>
          </a:xfrm>
          <a:prstGeom prst="rect">
            <a:avLst/>
          </a:prstGeom>
        </p:spPr>
      </p:pic>
    </p:spTree>
    <p:extLst>
      <p:ext uri="{BB962C8B-B14F-4D97-AF65-F5344CB8AC3E}">
        <p14:creationId xmlns:p14="http://schemas.microsoft.com/office/powerpoint/2010/main" val="17191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D073986-76B2-3CE0-48AD-5C64946889A5}"/>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0C71BEAB-AD61-767D-1F42-329E94B0E4CE}"/>
              </a:ext>
            </a:extLst>
          </p:cNvPr>
          <p:cNvSpPr>
            <a:spLocks noGrp="1"/>
          </p:cNvSpPr>
          <p:nvPr>
            <p:ph idx="1"/>
          </p:nvPr>
        </p:nvSpPr>
        <p:spPr/>
        <p:txBody>
          <a:bodyPr/>
          <a:lstStyle/>
          <a:p>
            <a:endParaRPr lang="ko-KR" altLang="en-US"/>
          </a:p>
        </p:txBody>
      </p:sp>
      <p:pic>
        <p:nvPicPr>
          <p:cNvPr id="6" name="그림 5">
            <a:extLst>
              <a:ext uri="{FF2B5EF4-FFF2-40B4-BE49-F238E27FC236}">
                <a16:creationId xmlns:a16="http://schemas.microsoft.com/office/drawing/2014/main" id="{176A7949-770C-8EC8-EC5F-190D788B6B7D}"/>
              </a:ext>
            </a:extLst>
          </p:cNvPr>
          <p:cNvPicPr>
            <a:picLocks noChangeAspect="1"/>
          </p:cNvPicPr>
          <p:nvPr/>
        </p:nvPicPr>
        <p:blipFill>
          <a:blip r:embed="rId2"/>
          <a:stretch>
            <a:fillRect/>
          </a:stretch>
        </p:blipFill>
        <p:spPr>
          <a:xfrm>
            <a:off x="71438" y="0"/>
            <a:ext cx="12120562" cy="6858000"/>
          </a:xfrm>
          <a:prstGeom prst="rect">
            <a:avLst/>
          </a:prstGeom>
        </p:spPr>
      </p:pic>
      <p:sp>
        <p:nvSpPr>
          <p:cNvPr id="7" name="직사각형 6">
            <a:extLst>
              <a:ext uri="{FF2B5EF4-FFF2-40B4-BE49-F238E27FC236}">
                <a16:creationId xmlns:a16="http://schemas.microsoft.com/office/drawing/2014/main" id="{2C52CF51-8151-01F8-E9B6-10F7C852544D}"/>
              </a:ext>
            </a:extLst>
          </p:cNvPr>
          <p:cNvSpPr/>
          <p:nvPr/>
        </p:nvSpPr>
        <p:spPr>
          <a:xfrm>
            <a:off x="71438" y="421325"/>
            <a:ext cx="11954865" cy="2749337"/>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754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0-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47C63026-8BD5-F9BD-AB5C-C3EC81AF3A85}"/>
              </a:ext>
            </a:extLst>
          </p:cNvPr>
          <p:cNvPicPr>
            <a:picLocks noChangeAspect="1"/>
          </p:cNvPicPr>
          <p:nvPr/>
        </p:nvPicPr>
        <p:blipFill>
          <a:blip r:embed="rId2"/>
          <a:stretch>
            <a:fillRect/>
          </a:stretch>
        </p:blipFill>
        <p:spPr>
          <a:xfrm>
            <a:off x="0" y="0"/>
            <a:ext cx="12192000" cy="6858000"/>
          </a:xfrm>
          <a:prstGeom prst="rect">
            <a:avLst/>
          </a:prstGeom>
        </p:spPr>
      </p:pic>
      <p:sp>
        <p:nvSpPr>
          <p:cNvPr id="7" name="직사각형 6">
            <a:extLst>
              <a:ext uri="{FF2B5EF4-FFF2-40B4-BE49-F238E27FC236}">
                <a16:creationId xmlns:a16="http://schemas.microsoft.com/office/drawing/2014/main" id="{3842F59A-3A80-FF95-813F-F7640E6302D5}"/>
              </a:ext>
            </a:extLst>
          </p:cNvPr>
          <p:cNvSpPr/>
          <p:nvPr/>
        </p:nvSpPr>
        <p:spPr>
          <a:xfrm>
            <a:off x="0" y="798298"/>
            <a:ext cx="5943600" cy="3311397"/>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별: 꼭짓점 5개 7">
            <a:extLst>
              <a:ext uri="{FF2B5EF4-FFF2-40B4-BE49-F238E27FC236}">
                <a16:creationId xmlns:a16="http://schemas.microsoft.com/office/drawing/2014/main" id="{E1F4DF25-5705-BE5A-7F11-A00268FA2BDA}"/>
              </a:ext>
            </a:extLst>
          </p:cNvPr>
          <p:cNvSpPr/>
          <p:nvPr/>
        </p:nvSpPr>
        <p:spPr>
          <a:xfrm>
            <a:off x="11576743" y="2797916"/>
            <a:ext cx="392314" cy="39679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C9F302C8-54EF-BD20-7A2E-7687F2AC482B}"/>
              </a:ext>
            </a:extLst>
          </p:cNvPr>
          <p:cNvSpPr txBox="1"/>
          <p:nvPr/>
        </p:nvSpPr>
        <p:spPr>
          <a:xfrm>
            <a:off x="0" y="220499"/>
            <a:ext cx="1795748" cy="369332"/>
          </a:xfrm>
          <a:prstGeom prst="rect">
            <a:avLst/>
          </a:prstGeom>
          <a:noFill/>
        </p:spPr>
        <p:txBody>
          <a:bodyPr wrap="none" rtlCol="0">
            <a:spAutoFit/>
          </a:bodyPr>
          <a:lstStyle/>
          <a:p>
            <a:r>
              <a:rPr lang="en-US" altLang="ko-KR" b="1" dirty="0">
                <a:solidFill>
                  <a:srgbClr val="FF0000"/>
                </a:solidFill>
              </a:rPr>
              <a:t>Photon Cooling</a:t>
            </a:r>
            <a:endParaRPr lang="ko-KR" altLang="en-US" b="1" dirty="0">
              <a:solidFill>
                <a:srgbClr val="FF0000"/>
              </a:solidFill>
            </a:endParaRPr>
          </a:p>
        </p:txBody>
      </p:sp>
      <p:pic>
        <p:nvPicPr>
          <p:cNvPr id="5" name="그림 4">
            <a:extLst>
              <a:ext uri="{FF2B5EF4-FFF2-40B4-BE49-F238E27FC236}">
                <a16:creationId xmlns:a16="http://schemas.microsoft.com/office/drawing/2014/main" id="{510F446E-2A54-E756-9E5D-0FDFA4E0ADD9}"/>
              </a:ext>
            </a:extLst>
          </p:cNvPr>
          <p:cNvPicPr>
            <a:picLocks noChangeAspect="1"/>
          </p:cNvPicPr>
          <p:nvPr/>
        </p:nvPicPr>
        <p:blipFill>
          <a:blip r:embed="rId3"/>
          <a:stretch>
            <a:fillRect/>
          </a:stretch>
        </p:blipFill>
        <p:spPr>
          <a:xfrm>
            <a:off x="78086" y="2453996"/>
            <a:ext cx="12035828" cy="2540758"/>
          </a:xfrm>
          <a:prstGeom prst="rect">
            <a:avLst/>
          </a:prstGeom>
        </p:spPr>
      </p:pic>
    </p:spTree>
    <p:extLst>
      <p:ext uri="{BB962C8B-B14F-4D97-AF65-F5344CB8AC3E}">
        <p14:creationId xmlns:p14="http://schemas.microsoft.com/office/powerpoint/2010/main" val="356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0-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A8F48398-0CC3-2F33-6DEC-5C8442BDD19E}"/>
              </a:ext>
            </a:extLst>
          </p:cNvPr>
          <p:cNvPicPr>
            <a:picLocks noChangeAspect="1"/>
          </p:cNvPicPr>
          <p:nvPr/>
        </p:nvPicPr>
        <p:blipFill>
          <a:blip r:embed="rId2"/>
          <a:stretch>
            <a:fillRect/>
          </a:stretch>
        </p:blipFill>
        <p:spPr>
          <a:xfrm>
            <a:off x="3239" y="0"/>
            <a:ext cx="12185522" cy="6858000"/>
          </a:xfrm>
          <a:prstGeom prst="rect">
            <a:avLst/>
          </a:prstGeom>
        </p:spPr>
      </p:pic>
      <p:sp>
        <p:nvSpPr>
          <p:cNvPr id="9" name="직사각형 8">
            <a:extLst>
              <a:ext uri="{FF2B5EF4-FFF2-40B4-BE49-F238E27FC236}">
                <a16:creationId xmlns:a16="http://schemas.microsoft.com/office/drawing/2014/main" id="{1881E84B-2B81-6543-F41B-74C2AE7687A4}"/>
              </a:ext>
            </a:extLst>
          </p:cNvPr>
          <p:cNvSpPr/>
          <p:nvPr/>
        </p:nvSpPr>
        <p:spPr>
          <a:xfrm>
            <a:off x="0" y="445206"/>
            <a:ext cx="3408218" cy="4292347"/>
          </a:xfrm>
          <a:prstGeom prst="rect">
            <a:avLst/>
          </a:prstGeom>
          <a:solidFill>
            <a:schemeClr val="accent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mc:Choice Requires="p14">
          <p:contentPart p14:bwMode="auto" r:id="rId3">
            <p14:nvContentPartPr>
              <p14:cNvPr id="13" name="잉크 12">
                <a:extLst>
                  <a:ext uri="{FF2B5EF4-FFF2-40B4-BE49-F238E27FC236}">
                    <a16:creationId xmlns:a16="http://schemas.microsoft.com/office/drawing/2014/main" id="{AFB83BD9-A1AE-CE85-DEAC-156D3FFF720D}"/>
                  </a:ext>
                </a:extLst>
              </p14:cNvPr>
              <p14:cNvContentPartPr/>
              <p14:nvPr/>
            </p14:nvContentPartPr>
            <p14:xfrm>
              <a:off x="2619208" y="3605914"/>
              <a:ext cx="6370646" cy="659616"/>
            </p14:xfrm>
          </p:contentPart>
        </mc:Choice>
        <mc:Fallback xmlns="">
          <p:pic>
            <p:nvPicPr>
              <p:cNvPr id="13" name="잉크 12">
                <a:extLst>
                  <a:ext uri="{FF2B5EF4-FFF2-40B4-BE49-F238E27FC236}">
                    <a16:creationId xmlns:a16="http://schemas.microsoft.com/office/drawing/2014/main" id="{AFB83BD9-A1AE-CE85-DEAC-156D3FFF720D}"/>
                  </a:ext>
                </a:extLst>
              </p:cNvPr>
              <p:cNvPicPr/>
              <p:nvPr/>
            </p:nvPicPr>
            <p:blipFill>
              <a:blip r:embed="rId4"/>
              <a:stretch>
                <a:fillRect/>
              </a:stretch>
            </p:blipFill>
            <p:spPr>
              <a:xfrm>
                <a:off x="2565207" y="3497898"/>
                <a:ext cx="6478287" cy="875287"/>
              </a:xfrm>
              <a:prstGeom prst="rect">
                <a:avLst/>
              </a:prstGeom>
            </p:spPr>
          </p:pic>
        </mc:Fallback>
      </mc:AlternateContent>
      <p:sp>
        <p:nvSpPr>
          <p:cNvPr id="14" name="별: 꼭짓점 5개 13">
            <a:extLst>
              <a:ext uri="{FF2B5EF4-FFF2-40B4-BE49-F238E27FC236}">
                <a16:creationId xmlns:a16="http://schemas.microsoft.com/office/drawing/2014/main" id="{EF1C7A06-B511-86FA-97B1-CF5D634F5715}"/>
              </a:ext>
            </a:extLst>
          </p:cNvPr>
          <p:cNvSpPr/>
          <p:nvPr/>
        </p:nvSpPr>
        <p:spPr>
          <a:xfrm>
            <a:off x="2423051" y="4737553"/>
            <a:ext cx="392314" cy="39679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CD80CF01-DE6A-E932-9A40-E81D261AE3D1}"/>
              </a:ext>
            </a:extLst>
          </p:cNvPr>
          <p:cNvSpPr txBox="1"/>
          <p:nvPr/>
        </p:nvSpPr>
        <p:spPr>
          <a:xfrm>
            <a:off x="-102270" y="-76389"/>
            <a:ext cx="2423051" cy="369332"/>
          </a:xfrm>
          <a:prstGeom prst="rect">
            <a:avLst/>
          </a:prstGeom>
          <a:noFill/>
        </p:spPr>
        <p:txBody>
          <a:bodyPr wrap="square" rtlCol="0">
            <a:spAutoFit/>
          </a:bodyPr>
          <a:lstStyle/>
          <a:p>
            <a:r>
              <a:rPr lang="en-US" altLang="ko-KR" b="1" dirty="0">
                <a:solidFill>
                  <a:srgbClr val="FF0000"/>
                </a:solidFill>
              </a:rPr>
              <a:t>Photon &amp; Neutrino </a:t>
            </a:r>
            <a:endParaRPr lang="ko-KR" altLang="en-US" b="1" dirty="0">
              <a:solidFill>
                <a:srgbClr val="FF0000"/>
              </a:solidFill>
            </a:endParaRPr>
          </a:p>
        </p:txBody>
      </p:sp>
      <p:pic>
        <p:nvPicPr>
          <p:cNvPr id="5" name="그림 4">
            <a:extLst>
              <a:ext uri="{FF2B5EF4-FFF2-40B4-BE49-F238E27FC236}">
                <a16:creationId xmlns:a16="http://schemas.microsoft.com/office/drawing/2014/main" id="{1AAEDB58-2D54-2038-980A-0B3BDE9438A5}"/>
              </a:ext>
            </a:extLst>
          </p:cNvPr>
          <p:cNvPicPr>
            <a:picLocks noChangeAspect="1"/>
          </p:cNvPicPr>
          <p:nvPr/>
        </p:nvPicPr>
        <p:blipFill>
          <a:blip r:embed="rId5"/>
          <a:stretch>
            <a:fillRect/>
          </a:stretch>
        </p:blipFill>
        <p:spPr>
          <a:xfrm>
            <a:off x="1508144" y="2017167"/>
            <a:ext cx="9175712" cy="3177494"/>
          </a:xfrm>
          <a:prstGeom prst="rect">
            <a:avLst/>
          </a:prstGeom>
        </p:spPr>
      </p:pic>
    </p:spTree>
    <p:extLst>
      <p:ext uri="{BB962C8B-B14F-4D97-AF65-F5344CB8AC3E}">
        <p14:creationId xmlns:p14="http://schemas.microsoft.com/office/powerpoint/2010/main" val="17662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5388DDA5-8C0C-7078-3B1E-D7F2CB36E38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7212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7918507-9477-078D-1271-777B37FA1CF2}"/>
              </a:ext>
            </a:extLst>
          </p:cNvPr>
          <p:cNvPicPr>
            <a:picLocks noChangeAspect="1"/>
          </p:cNvPicPr>
          <p:nvPr/>
        </p:nvPicPr>
        <p:blipFill>
          <a:blip r:embed="rId2"/>
          <a:stretch>
            <a:fillRect/>
          </a:stretch>
        </p:blipFill>
        <p:spPr>
          <a:xfrm>
            <a:off x="-1" y="0"/>
            <a:ext cx="12240491" cy="6858000"/>
          </a:xfrm>
          <a:prstGeom prst="rect">
            <a:avLst/>
          </a:prstGeom>
        </p:spPr>
      </p:pic>
      <p:pic>
        <p:nvPicPr>
          <p:cNvPr id="8" name="그림 7">
            <a:extLst>
              <a:ext uri="{FF2B5EF4-FFF2-40B4-BE49-F238E27FC236}">
                <a16:creationId xmlns:a16="http://schemas.microsoft.com/office/drawing/2014/main" id="{584D9BE0-35DD-13D4-F3DF-D69ABE473B80}"/>
              </a:ext>
            </a:extLst>
          </p:cNvPr>
          <p:cNvPicPr>
            <a:picLocks noChangeAspect="1"/>
          </p:cNvPicPr>
          <p:nvPr/>
        </p:nvPicPr>
        <p:blipFill>
          <a:blip r:embed="rId3"/>
          <a:stretch>
            <a:fillRect/>
          </a:stretch>
        </p:blipFill>
        <p:spPr>
          <a:xfrm>
            <a:off x="0" y="613360"/>
            <a:ext cx="11961389" cy="2749534"/>
          </a:xfrm>
          <a:prstGeom prst="rect">
            <a:avLst/>
          </a:prstGeom>
        </p:spPr>
      </p:pic>
      <p:pic>
        <p:nvPicPr>
          <p:cNvPr id="3" name="그림 2">
            <a:extLst>
              <a:ext uri="{FF2B5EF4-FFF2-40B4-BE49-F238E27FC236}">
                <a16:creationId xmlns:a16="http://schemas.microsoft.com/office/drawing/2014/main" id="{9840638E-EAAF-479F-EC69-12C49AD1FDDA}"/>
              </a:ext>
            </a:extLst>
          </p:cNvPr>
          <p:cNvPicPr>
            <a:picLocks noChangeAspect="1"/>
          </p:cNvPicPr>
          <p:nvPr/>
        </p:nvPicPr>
        <p:blipFill>
          <a:blip r:embed="rId4"/>
          <a:stretch>
            <a:fillRect/>
          </a:stretch>
        </p:blipFill>
        <p:spPr>
          <a:xfrm>
            <a:off x="-71976" y="2176037"/>
            <a:ext cx="12592471" cy="669431"/>
          </a:xfrm>
          <a:prstGeom prst="rect">
            <a:avLst/>
          </a:prstGeom>
        </p:spPr>
      </p:pic>
    </p:spTree>
    <p:extLst>
      <p:ext uri="{BB962C8B-B14F-4D97-AF65-F5344CB8AC3E}">
        <p14:creationId xmlns:p14="http://schemas.microsoft.com/office/powerpoint/2010/main" val="16594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F5F2C9C3-54B7-1265-69C6-B7A3E31977DF}"/>
              </a:ext>
            </a:extLst>
          </p:cNvPr>
          <p:cNvPicPr>
            <a:picLocks noChangeAspect="1"/>
          </p:cNvPicPr>
          <p:nvPr/>
        </p:nvPicPr>
        <p:blipFill>
          <a:blip r:embed="rId2"/>
          <a:stretch>
            <a:fillRect/>
          </a:stretch>
        </p:blipFill>
        <p:spPr>
          <a:xfrm>
            <a:off x="1" y="0"/>
            <a:ext cx="12192000" cy="6858000"/>
          </a:xfrm>
          <a:prstGeom prst="rect">
            <a:avLst/>
          </a:prstGeom>
        </p:spPr>
      </p:pic>
      <p:pic>
        <p:nvPicPr>
          <p:cNvPr id="8" name="그림 7">
            <a:extLst>
              <a:ext uri="{FF2B5EF4-FFF2-40B4-BE49-F238E27FC236}">
                <a16:creationId xmlns:a16="http://schemas.microsoft.com/office/drawing/2014/main" id="{FFED606E-B159-0F75-8E40-5F49DC7F86D3}"/>
              </a:ext>
            </a:extLst>
          </p:cNvPr>
          <p:cNvPicPr>
            <a:picLocks noChangeAspect="1"/>
          </p:cNvPicPr>
          <p:nvPr/>
        </p:nvPicPr>
        <p:blipFill>
          <a:blip r:embed="rId3"/>
          <a:stretch>
            <a:fillRect/>
          </a:stretch>
        </p:blipFill>
        <p:spPr>
          <a:xfrm>
            <a:off x="4859482" y="175041"/>
            <a:ext cx="2473036" cy="6364496"/>
          </a:xfrm>
          <a:prstGeom prst="rect">
            <a:avLst/>
          </a:prstGeom>
        </p:spPr>
      </p:pic>
      <p:pic>
        <p:nvPicPr>
          <p:cNvPr id="3" name="그림 2">
            <a:extLst>
              <a:ext uri="{FF2B5EF4-FFF2-40B4-BE49-F238E27FC236}">
                <a16:creationId xmlns:a16="http://schemas.microsoft.com/office/drawing/2014/main" id="{5E0DF73E-A9B8-97DB-FAB4-D4D0B01057C6}"/>
              </a:ext>
            </a:extLst>
          </p:cNvPr>
          <p:cNvPicPr>
            <a:picLocks noChangeAspect="1"/>
          </p:cNvPicPr>
          <p:nvPr/>
        </p:nvPicPr>
        <p:blipFill>
          <a:blip r:embed="rId4"/>
          <a:stretch>
            <a:fillRect/>
          </a:stretch>
        </p:blipFill>
        <p:spPr>
          <a:xfrm>
            <a:off x="863208" y="1919341"/>
            <a:ext cx="10854210" cy="2646643"/>
          </a:xfrm>
          <a:prstGeom prst="rect">
            <a:avLst/>
          </a:prstGeom>
        </p:spPr>
      </p:pic>
    </p:spTree>
    <p:extLst>
      <p:ext uri="{BB962C8B-B14F-4D97-AF65-F5344CB8AC3E}">
        <p14:creationId xmlns:p14="http://schemas.microsoft.com/office/powerpoint/2010/main" val="26979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9E24D-2B03-ACE5-018D-83230180B02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9499268-6B2A-292B-8681-6BABBC8B1614}"/>
              </a:ext>
            </a:extLst>
          </p:cNvPr>
          <p:cNvSpPr>
            <a:spLocks noGrp="1"/>
          </p:cNvSpPr>
          <p:nvPr>
            <p:ph type="ctrTitle"/>
          </p:nvPr>
        </p:nvSpPr>
        <p:spPr>
          <a:xfrm>
            <a:off x="202518" y="88146"/>
            <a:ext cx="11813557" cy="2133110"/>
          </a:xfrm>
        </p:spPr>
        <p:txBody>
          <a:bodyPr>
            <a:normAutofit/>
          </a:bodyPr>
          <a:lstStyle/>
          <a:p>
            <a:r>
              <a:rPr lang="en-US" altLang="ko-KR" dirty="0"/>
              <a:t>  </a:t>
            </a:r>
            <a:r>
              <a:rPr lang="en-US" altLang="ko-KR" sz="4800" dirty="0"/>
              <a:t>Neutrino and Photon Opacity</a:t>
            </a:r>
            <a:br>
              <a:rPr lang="en-US" altLang="ko-KR" sz="4800" dirty="0"/>
            </a:br>
            <a:r>
              <a:rPr lang="en-US" altLang="ko-KR" sz="4800" dirty="0"/>
              <a:t>              in SN explosion, CMB and RHIC</a:t>
            </a:r>
            <a:endParaRPr lang="ko-KR" altLang="en-US" sz="4800" dirty="0"/>
          </a:p>
        </p:txBody>
      </p:sp>
      <p:sp>
        <p:nvSpPr>
          <p:cNvPr id="3" name="부제목 2">
            <a:extLst>
              <a:ext uri="{FF2B5EF4-FFF2-40B4-BE49-F238E27FC236}">
                <a16:creationId xmlns:a16="http://schemas.microsoft.com/office/drawing/2014/main" id="{55A1F240-D2E8-CE8D-E569-DB6CF11EBE73}"/>
              </a:ext>
            </a:extLst>
          </p:cNvPr>
          <p:cNvSpPr>
            <a:spLocks noGrp="1"/>
          </p:cNvSpPr>
          <p:nvPr>
            <p:ph type="subTitle" idx="1"/>
          </p:nvPr>
        </p:nvSpPr>
        <p:spPr/>
        <p:txBody>
          <a:bodyPr/>
          <a:lstStyle/>
          <a:p>
            <a:r>
              <a:rPr lang="en-US" altLang="ko-KR" dirty="0" err="1"/>
              <a:t>Youngso</a:t>
            </a:r>
            <a:r>
              <a:rPr lang="en-US" altLang="ko-KR" dirty="0"/>
              <a:t> Choi, </a:t>
            </a:r>
            <a:r>
              <a:rPr lang="en-US" altLang="ko-KR" dirty="0" err="1"/>
              <a:t>Dukjae</a:t>
            </a:r>
            <a:r>
              <a:rPr lang="en-US" altLang="ko-KR" dirty="0"/>
              <a:t> Jang and </a:t>
            </a:r>
            <a:r>
              <a:rPr lang="en-US" altLang="ko-KR" dirty="0">
                <a:solidFill>
                  <a:srgbClr val="00B0F0"/>
                </a:solidFill>
              </a:rPr>
              <a:t>Myung-Ki Cheoun </a:t>
            </a:r>
            <a:r>
              <a:rPr lang="en-US" altLang="ko-KR" dirty="0"/>
              <a:t>(OMEG/SSU)</a:t>
            </a:r>
          </a:p>
          <a:p>
            <a:r>
              <a:rPr lang="en-US" altLang="ko-KR" dirty="0"/>
              <a:t>H. Togashi (Kyoto Uni.)</a:t>
            </a:r>
            <a:endParaRPr lang="ko-KR" altLang="en-US" dirty="0"/>
          </a:p>
        </p:txBody>
      </p:sp>
      <p:sp>
        <p:nvSpPr>
          <p:cNvPr id="5" name="TextBox 4">
            <a:extLst>
              <a:ext uri="{FF2B5EF4-FFF2-40B4-BE49-F238E27FC236}">
                <a16:creationId xmlns:a16="http://schemas.microsoft.com/office/drawing/2014/main" id="{52B3D8A7-B6D0-829E-5797-7818B3E53B85}"/>
              </a:ext>
            </a:extLst>
          </p:cNvPr>
          <p:cNvSpPr txBox="1"/>
          <p:nvPr/>
        </p:nvSpPr>
        <p:spPr>
          <a:xfrm>
            <a:off x="3044537" y="5568527"/>
            <a:ext cx="6102926" cy="646331"/>
          </a:xfrm>
          <a:prstGeom prst="rect">
            <a:avLst/>
          </a:prstGeom>
          <a:noFill/>
        </p:spPr>
        <p:txBody>
          <a:bodyPr wrap="square">
            <a:spAutoFit/>
          </a:bodyPr>
          <a:lstStyle/>
          <a:p>
            <a:pPr algn="ctr"/>
            <a:r>
              <a:rPr lang="en-US" altLang="ko-KR" b="1" dirty="0">
                <a:solidFill>
                  <a:srgbClr val="FF0000"/>
                </a:solidFill>
              </a:rPr>
              <a:t>CPNR-OMEG Joint Workshop on Neutrino, Nuclear, and Nuclear Astrophysics</a:t>
            </a:r>
            <a:endParaRPr lang="ko-KR" altLang="en-US" b="1" dirty="0">
              <a:solidFill>
                <a:srgbClr val="FF0000"/>
              </a:solidFill>
            </a:endParaRPr>
          </a:p>
        </p:txBody>
      </p:sp>
    </p:spTree>
    <p:extLst>
      <p:ext uri="{BB962C8B-B14F-4D97-AF65-F5344CB8AC3E}">
        <p14:creationId xmlns:p14="http://schemas.microsoft.com/office/powerpoint/2010/main" val="66683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C56F7B9-FDF7-E38C-6C38-927A3351F89C}"/>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F42BF7DF-FF69-C264-5461-92D5B2935E9A}"/>
              </a:ext>
            </a:extLst>
          </p:cNvPr>
          <p:cNvSpPr>
            <a:spLocks noGrp="1"/>
          </p:cNvSpPr>
          <p:nvPr>
            <p:ph idx="1"/>
          </p:nvPr>
        </p:nvSpPr>
        <p:spPr/>
        <p:txBody>
          <a:bodyPr/>
          <a:lstStyle/>
          <a:p>
            <a:endParaRPr lang="ko-KR" altLang="en-US"/>
          </a:p>
        </p:txBody>
      </p:sp>
      <p:pic>
        <p:nvPicPr>
          <p:cNvPr id="6" name="그림 5">
            <a:extLst>
              <a:ext uri="{FF2B5EF4-FFF2-40B4-BE49-F238E27FC236}">
                <a16:creationId xmlns:a16="http://schemas.microsoft.com/office/drawing/2014/main" id="{D0656010-B556-769A-584E-E1B51EF32A52}"/>
              </a:ext>
            </a:extLst>
          </p:cNvPr>
          <p:cNvPicPr>
            <a:picLocks noChangeAspect="1"/>
          </p:cNvPicPr>
          <p:nvPr/>
        </p:nvPicPr>
        <p:blipFill>
          <a:blip r:embed="rId2"/>
          <a:stretch>
            <a:fillRect/>
          </a:stretch>
        </p:blipFill>
        <p:spPr>
          <a:xfrm>
            <a:off x="-1" y="0"/>
            <a:ext cx="12240491" cy="6858000"/>
          </a:xfrm>
          <a:prstGeom prst="rect">
            <a:avLst/>
          </a:prstGeom>
        </p:spPr>
      </p:pic>
    </p:spTree>
    <p:extLst>
      <p:ext uri="{BB962C8B-B14F-4D97-AF65-F5344CB8AC3E}">
        <p14:creationId xmlns:p14="http://schemas.microsoft.com/office/powerpoint/2010/main" val="3909714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C61ABD-9E99-87D1-27E2-212D2F83B351}"/>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76B7DED-34D0-B7D6-1B45-06CA8EC8467F}"/>
              </a:ext>
            </a:extLst>
          </p:cNvPr>
          <p:cNvSpPr>
            <a:spLocks noGrp="1"/>
          </p:cNvSpPr>
          <p:nvPr>
            <p:ph idx="1"/>
          </p:nvPr>
        </p:nvSpPr>
        <p:spPr/>
        <p:txBody>
          <a:bodyPr/>
          <a:lstStyle/>
          <a:p>
            <a:endParaRPr lang="ko-KR" altLang="en-US"/>
          </a:p>
        </p:txBody>
      </p:sp>
      <p:pic>
        <p:nvPicPr>
          <p:cNvPr id="6" name="그림 5">
            <a:extLst>
              <a:ext uri="{FF2B5EF4-FFF2-40B4-BE49-F238E27FC236}">
                <a16:creationId xmlns:a16="http://schemas.microsoft.com/office/drawing/2014/main" id="{C29A3A42-E4D5-62EE-60EF-84E2299B70A8}"/>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잉크 7">
                <a:extLst>
                  <a:ext uri="{FF2B5EF4-FFF2-40B4-BE49-F238E27FC236}">
                    <a16:creationId xmlns:a16="http://schemas.microsoft.com/office/drawing/2014/main" id="{A07C4626-AC3B-6FD3-3E29-152E1489C400}"/>
                  </a:ext>
                </a:extLst>
              </p14:cNvPr>
              <p14:cNvContentPartPr/>
              <p14:nvPr/>
            </p14:nvContentPartPr>
            <p14:xfrm>
              <a:off x="5510708" y="2645008"/>
              <a:ext cx="2209528" cy="1274501"/>
            </p14:xfrm>
          </p:contentPart>
        </mc:Choice>
        <mc:Fallback xmlns="">
          <p:pic>
            <p:nvPicPr>
              <p:cNvPr id="8" name="잉크 7">
                <a:extLst>
                  <a:ext uri="{FF2B5EF4-FFF2-40B4-BE49-F238E27FC236}">
                    <a16:creationId xmlns:a16="http://schemas.microsoft.com/office/drawing/2014/main" id="{A07C4626-AC3B-6FD3-3E29-152E1489C400}"/>
                  </a:ext>
                </a:extLst>
              </p:cNvPr>
              <p:cNvPicPr/>
              <p:nvPr/>
            </p:nvPicPr>
            <p:blipFill>
              <a:blip r:embed="rId4"/>
              <a:stretch>
                <a:fillRect/>
              </a:stretch>
            </p:blipFill>
            <p:spPr>
              <a:xfrm>
                <a:off x="5456703" y="2536999"/>
                <a:ext cx="2317178" cy="1490158"/>
              </a:xfrm>
              <a:prstGeom prst="rect">
                <a:avLst/>
              </a:prstGeom>
            </p:spPr>
          </p:pic>
        </mc:Fallback>
      </mc:AlternateContent>
      <p:pic>
        <p:nvPicPr>
          <p:cNvPr id="9" name="그림 8" descr="Hyperons during proto-neutron star deleptonization and the emission of dark flavoured particles - CERN Document Server">
            <a:extLst>
              <a:ext uri="{FF2B5EF4-FFF2-40B4-BE49-F238E27FC236}">
                <a16:creationId xmlns:a16="http://schemas.microsoft.com/office/drawing/2014/main" id="{0CCED639-D8C9-7A61-FC3A-A3BF332C6AF0}"/>
              </a:ext>
            </a:extLst>
          </p:cNvPr>
          <p:cNvPicPr>
            <a:picLocks noChangeAspect="1"/>
          </p:cNvPicPr>
          <p:nvPr/>
        </p:nvPicPr>
        <p:blipFill>
          <a:blip r:embed="rId5"/>
          <a:stretch>
            <a:fillRect/>
          </a:stretch>
        </p:blipFill>
        <p:spPr>
          <a:xfrm>
            <a:off x="9004923" y="3992138"/>
            <a:ext cx="2945605" cy="2638873"/>
          </a:xfrm>
          <a:prstGeom prst="rect">
            <a:avLst/>
          </a:prstGeom>
        </p:spPr>
      </p:pic>
    </p:spTree>
    <p:extLst>
      <p:ext uri="{BB962C8B-B14F-4D97-AF65-F5344CB8AC3E}">
        <p14:creationId xmlns:p14="http://schemas.microsoft.com/office/powerpoint/2010/main" val="1672192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CAD49F2-F620-4BE2-B108-F86A734E79D9}"/>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E3B31F25-5BF4-BF56-7E5D-65D8678510D4}"/>
              </a:ext>
            </a:extLst>
          </p:cNvPr>
          <p:cNvSpPr txBox="1"/>
          <p:nvPr/>
        </p:nvSpPr>
        <p:spPr>
          <a:xfrm>
            <a:off x="838200" y="1645411"/>
            <a:ext cx="10326612" cy="4647426"/>
          </a:xfrm>
          <a:prstGeom prst="rect">
            <a:avLst/>
          </a:prstGeom>
          <a:noFill/>
        </p:spPr>
        <p:txBody>
          <a:bodyPr wrap="square" rtlCol="0">
            <a:spAutoFit/>
          </a:bodyPr>
          <a:lstStyle/>
          <a:p>
            <a:pPr marL="342900" indent="-342900">
              <a:buAutoNum type="arabicPeriod"/>
            </a:pPr>
            <a:r>
              <a:rPr lang="en-US" altLang="ko-KR" sz="2000" dirty="0"/>
              <a:t>Introduction and Motivation from </a:t>
            </a:r>
            <a:r>
              <a:rPr lang="en-US" altLang="ko-KR" sz="2000" dirty="0" err="1"/>
              <a:t>CCSNe</a:t>
            </a:r>
            <a:r>
              <a:rPr lang="en-US" altLang="ko-KR" sz="2000" dirty="0"/>
              <a:t> Neutrino and Neutrino Process</a:t>
            </a:r>
          </a:p>
          <a:p>
            <a:pPr marL="342900" indent="-342900">
              <a:buAutoNum type="arabicPeriod"/>
            </a:pPr>
            <a:endParaRPr lang="en-US" altLang="ko-KR" sz="2000" dirty="0"/>
          </a:p>
          <a:p>
            <a:pPr marL="342900" indent="-342900">
              <a:buAutoNum type="arabicPeriod"/>
            </a:pPr>
            <a:r>
              <a:rPr lang="en-US" altLang="ko-KR" sz="2000" b="1" dirty="0"/>
              <a:t>Neutrino Luminosity </a:t>
            </a:r>
            <a:r>
              <a:rPr lang="en-US" altLang="ko-KR" sz="2000" dirty="0"/>
              <a:t>from </a:t>
            </a:r>
            <a:r>
              <a:rPr lang="en-US" altLang="ko-KR" sz="2000" dirty="0" err="1"/>
              <a:t>CCSNe</a:t>
            </a:r>
            <a:r>
              <a:rPr lang="en-US" altLang="ko-KR" sz="2000" dirty="0"/>
              <a:t> by Neutrino Transport Equation by GR1D code</a:t>
            </a:r>
          </a:p>
          <a:p>
            <a:pPr marL="342900" indent="-342900">
              <a:buAutoNum type="arabicPeriod"/>
            </a:pPr>
            <a:endParaRPr lang="en-US" altLang="ko-KR" sz="2000" dirty="0"/>
          </a:p>
          <a:p>
            <a:pPr marL="342900" indent="-342900">
              <a:buFontTx/>
              <a:buAutoNum type="arabicPeriod"/>
            </a:pPr>
            <a:r>
              <a:rPr lang="en-US" altLang="ko-KR" sz="2000" dirty="0"/>
              <a:t>Effects of </a:t>
            </a:r>
            <a:r>
              <a:rPr lang="en-US" altLang="ko-KR" sz="2000" b="1" dirty="0"/>
              <a:t>axial vector quenching and nucleon effective mass </a:t>
            </a:r>
            <a:r>
              <a:rPr lang="en-US" altLang="ko-KR" sz="2000" dirty="0"/>
              <a:t>in nuclear dense matter</a:t>
            </a:r>
          </a:p>
          <a:p>
            <a:pPr marL="342900" indent="-342900">
              <a:buAutoNum type="arabicPeriod"/>
            </a:pPr>
            <a:endParaRPr lang="en-US" altLang="ko-KR" sz="2000" dirty="0"/>
          </a:p>
          <a:p>
            <a:pPr marL="342900" indent="-342900">
              <a:buAutoNum type="arabicPeriod"/>
            </a:pPr>
            <a:r>
              <a:rPr lang="en-US" altLang="ko-KR" sz="2000" b="1" dirty="0"/>
              <a:t>Degeneracy</a:t>
            </a:r>
            <a:r>
              <a:rPr lang="ko-KR" altLang="en-US" sz="2000" b="1" dirty="0"/>
              <a:t> </a:t>
            </a:r>
            <a:r>
              <a:rPr lang="en-US" altLang="ko-KR" sz="2000" b="1" dirty="0"/>
              <a:t>factor</a:t>
            </a:r>
            <a:r>
              <a:rPr lang="ko-KR" altLang="en-US" sz="2000" b="1" dirty="0"/>
              <a:t> </a:t>
            </a:r>
            <a:r>
              <a:rPr lang="en-US" altLang="ko-KR" sz="2000" dirty="0"/>
              <a:t>in</a:t>
            </a:r>
            <a:r>
              <a:rPr lang="ko-KR" altLang="en-US" sz="2000" dirty="0"/>
              <a:t> </a:t>
            </a:r>
            <a:r>
              <a:rPr lang="en-US" altLang="ko-KR" sz="2000" dirty="0"/>
              <a:t>CCSN2</a:t>
            </a:r>
            <a:r>
              <a:rPr lang="ko-KR" altLang="en-US" sz="2000" dirty="0"/>
              <a:t> </a:t>
            </a:r>
            <a:r>
              <a:rPr lang="en-US" altLang="ko-KR" sz="2000" dirty="0"/>
              <a:t>and</a:t>
            </a:r>
            <a:r>
              <a:rPr lang="ko-KR" altLang="en-US" sz="2000" dirty="0"/>
              <a:t> </a:t>
            </a:r>
            <a:r>
              <a:rPr lang="en-US" altLang="ko-KR" sz="2000" dirty="0"/>
              <a:t>Degenerate and Non-degenerate Description in GR1D</a:t>
            </a:r>
          </a:p>
          <a:p>
            <a:pPr marL="342900" indent="-342900">
              <a:buAutoNum type="arabicPeriod"/>
            </a:pPr>
            <a:endParaRPr lang="en-US" altLang="ko-KR" sz="2000" dirty="0"/>
          </a:p>
          <a:p>
            <a:pPr marL="342900" indent="-342900">
              <a:buAutoNum type="arabicPeriod"/>
            </a:pPr>
            <a:r>
              <a:rPr lang="en-US" altLang="ko-KR" sz="2000" b="1" dirty="0"/>
              <a:t>Hybrid Model </a:t>
            </a:r>
            <a:r>
              <a:rPr lang="en-US" altLang="ko-KR" sz="2000" dirty="0"/>
              <a:t>for Degenerate (Friman..) and Non-degenerate (A. Burrow..)  Cases</a:t>
            </a:r>
          </a:p>
          <a:p>
            <a:pPr marL="342900" indent="-342900">
              <a:buAutoNum type="arabicPeriod"/>
            </a:pPr>
            <a:endParaRPr lang="en-US" altLang="ko-KR" sz="2000" dirty="0"/>
          </a:p>
          <a:p>
            <a:pPr marL="342900" indent="-342900">
              <a:buAutoNum type="arabicPeriod"/>
            </a:pPr>
            <a:r>
              <a:rPr lang="en-US" altLang="ko-KR" sz="2000" dirty="0"/>
              <a:t>Effects of axial vector quenching and nucleon effective mass in Hybrid Model</a:t>
            </a:r>
          </a:p>
          <a:p>
            <a:pPr marL="342900" indent="-342900">
              <a:buAutoNum type="arabicPeriod"/>
            </a:pPr>
            <a:endParaRPr lang="en-US" altLang="ko-KR" sz="2000" dirty="0"/>
          </a:p>
          <a:p>
            <a:pPr marL="342900" indent="-342900">
              <a:buAutoNum type="arabicPeriod"/>
            </a:pPr>
            <a:r>
              <a:rPr lang="en-US" altLang="ko-KR" sz="2000" dirty="0"/>
              <a:t>Summary and Conclusion </a:t>
            </a:r>
          </a:p>
          <a:p>
            <a:pPr marL="342900" indent="-342900">
              <a:buAutoNum type="arabicPeriod"/>
            </a:pPr>
            <a:endParaRPr lang="en-US" altLang="ko-KR" dirty="0"/>
          </a:p>
          <a:p>
            <a:pPr marL="342900" indent="-342900">
              <a:buAutoNum type="arabicPeriod"/>
            </a:pPr>
            <a:endParaRPr lang="ko-KR" altLang="en-US" dirty="0"/>
          </a:p>
        </p:txBody>
      </p:sp>
      <p:sp>
        <p:nvSpPr>
          <p:cNvPr id="3" name="직사각형 2">
            <a:extLst>
              <a:ext uri="{FF2B5EF4-FFF2-40B4-BE49-F238E27FC236}">
                <a16:creationId xmlns:a16="http://schemas.microsoft.com/office/drawing/2014/main" id="{6B19B9DC-DFB5-3EFF-7E8C-4B16D51C8B14}"/>
              </a:ext>
            </a:extLst>
          </p:cNvPr>
          <p:cNvSpPr/>
          <p:nvPr/>
        </p:nvSpPr>
        <p:spPr>
          <a:xfrm>
            <a:off x="838200" y="3429000"/>
            <a:ext cx="10210274" cy="2175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263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 name="그림 78">
            <a:extLst>
              <a:ext uri="{FF2B5EF4-FFF2-40B4-BE49-F238E27FC236}">
                <a16:creationId xmlns:a16="http://schemas.microsoft.com/office/drawing/2014/main" id="{D3A36897-7F20-8440-9991-FEEC1562E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992" y="1104185"/>
            <a:ext cx="3958487" cy="2277753"/>
          </a:xfrm>
          <a:prstGeom prst="rect">
            <a:avLst/>
          </a:prstGeom>
        </p:spPr>
      </p:pic>
      <p:sp>
        <p:nvSpPr>
          <p:cNvPr id="177" name="직사각형 176">
            <a:extLst>
              <a:ext uri="{FF2B5EF4-FFF2-40B4-BE49-F238E27FC236}">
                <a16:creationId xmlns:a16="http://schemas.microsoft.com/office/drawing/2014/main" id="{9D7643A2-3DD3-4B96-9C6C-3378B599E604}"/>
              </a:ext>
            </a:extLst>
          </p:cNvPr>
          <p:cNvSpPr/>
          <p:nvPr/>
        </p:nvSpPr>
        <p:spPr>
          <a:xfrm>
            <a:off x="1834128" y="3856262"/>
            <a:ext cx="8494970" cy="1463598"/>
          </a:xfrm>
          <a:prstGeom prst="rect">
            <a:avLst/>
          </a:prstGeom>
          <a:solidFill>
            <a:schemeClr val="bg1">
              <a:lumMod val="95000"/>
            </a:schemeClr>
          </a:solidFill>
          <a:ln>
            <a:solidFill>
              <a:srgbClr val="3E445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74" name="직선 화살표 연결선 73">
            <a:extLst>
              <a:ext uri="{FF2B5EF4-FFF2-40B4-BE49-F238E27FC236}">
                <a16:creationId xmlns:a16="http://schemas.microsoft.com/office/drawing/2014/main" id="{38AD97D5-23BE-4721-9DC9-92E3D4D8FC54}"/>
              </a:ext>
            </a:extLst>
          </p:cNvPr>
          <p:cNvCxnSpPr>
            <a:cxnSpLocks/>
          </p:cNvCxnSpPr>
          <p:nvPr/>
        </p:nvCxnSpPr>
        <p:spPr>
          <a:xfrm>
            <a:off x="2790729" y="4569108"/>
            <a:ext cx="7222094" cy="0"/>
          </a:xfrm>
          <a:prstGeom prst="straightConnector1">
            <a:avLst/>
          </a:prstGeom>
          <a:ln w="38100">
            <a:solidFill>
              <a:srgbClr val="BABDC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직선 화살표 연결선 37">
            <a:extLst>
              <a:ext uri="{FF2B5EF4-FFF2-40B4-BE49-F238E27FC236}">
                <a16:creationId xmlns:a16="http://schemas.microsoft.com/office/drawing/2014/main" id="{B852E202-5898-40CA-B47D-5E1B1A4F417E}"/>
              </a:ext>
            </a:extLst>
          </p:cNvPr>
          <p:cNvCxnSpPr>
            <a:cxnSpLocks/>
          </p:cNvCxnSpPr>
          <p:nvPr/>
        </p:nvCxnSpPr>
        <p:spPr>
          <a:xfrm>
            <a:off x="4095234" y="4569108"/>
            <a:ext cx="591758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타원 4">
            <a:extLst>
              <a:ext uri="{FF2B5EF4-FFF2-40B4-BE49-F238E27FC236}">
                <a16:creationId xmlns:a16="http://schemas.microsoft.com/office/drawing/2014/main" id="{646DEDFD-3BBC-4540-B475-0D7818CA43AD}"/>
              </a:ext>
            </a:extLst>
          </p:cNvPr>
          <p:cNvSpPr/>
          <p:nvPr/>
        </p:nvSpPr>
        <p:spPr>
          <a:xfrm>
            <a:off x="2030451" y="4237483"/>
            <a:ext cx="768517" cy="781696"/>
          </a:xfrm>
          <a:prstGeom prst="ellipse">
            <a:avLst/>
          </a:prstGeom>
          <a:solidFill>
            <a:schemeClr val="accent5"/>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P</a:t>
            </a:r>
          </a:p>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NS</a:t>
            </a:r>
            <a:endParaRPr kumimoji="0" lang="ko-KR" altLang="en-US"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sp>
        <p:nvSpPr>
          <p:cNvPr id="9" name="막힌 원호 8">
            <a:extLst>
              <a:ext uri="{FF2B5EF4-FFF2-40B4-BE49-F238E27FC236}">
                <a16:creationId xmlns:a16="http://schemas.microsoft.com/office/drawing/2014/main" id="{E7BE856B-7EFA-460C-B7B8-93D4F2B0B0A2}"/>
              </a:ext>
            </a:extLst>
          </p:cNvPr>
          <p:cNvSpPr/>
          <p:nvPr/>
        </p:nvSpPr>
        <p:spPr>
          <a:xfrm rot="2700000">
            <a:off x="2176390" y="4257897"/>
            <a:ext cx="617714" cy="617714"/>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10" name="막힌 원호 9">
            <a:extLst>
              <a:ext uri="{FF2B5EF4-FFF2-40B4-BE49-F238E27FC236}">
                <a16:creationId xmlns:a16="http://schemas.microsoft.com/office/drawing/2014/main" id="{33F4A4AF-8EBF-4532-8419-B86A8D3DB2FF}"/>
              </a:ext>
            </a:extLst>
          </p:cNvPr>
          <p:cNvSpPr/>
          <p:nvPr/>
        </p:nvSpPr>
        <p:spPr>
          <a:xfrm rot="2700000">
            <a:off x="3483077" y="4257897"/>
            <a:ext cx="617714" cy="617714"/>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12" name="막힌 원호 11">
            <a:extLst>
              <a:ext uri="{FF2B5EF4-FFF2-40B4-BE49-F238E27FC236}">
                <a16:creationId xmlns:a16="http://schemas.microsoft.com/office/drawing/2014/main" id="{27676A8F-0404-4032-B8DC-34A32A3A9658}"/>
              </a:ext>
            </a:extLst>
          </p:cNvPr>
          <p:cNvSpPr/>
          <p:nvPr/>
        </p:nvSpPr>
        <p:spPr>
          <a:xfrm rot="2700000">
            <a:off x="9395465" y="4257896"/>
            <a:ext cx="617714" cy="617714"/>
          </a:xfrm>
          <a:prstGeom prst="blockArc">
            <a:avLst>
              <a:gd name="adj1" fmla="val 16194606"/>
              <a:gd name="adj2" fmla="val 21564649"/>
              <a:gd name="adj3" fmla="val 0"/>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
        <p:nvSpPr>
          <p:cNvPr id="13" name="TextBox 12">
            <a:extLst>
              <a:ext uri="{FF2B5EF4-FFF2-40B4-BE49-F238E27FC236}">
                <a16:creationId xmlns:a16="http://schemas.microsoft.com/office/drawing/2014/main" id="{7EA8B1D8-265D-46AF-8EE0-C27A3F6330C1}"/>
              </a:ext>
            </a:extLst>
          </p:cNvPr>
          <p:cNvSpPr txBox="1"/>
          <p:nvPr/>
        </p:nvSpPr>
        <p:spPr>
          <a:xfrm>
            <a:off x="1891932" y="3950757"/>
            <a:ext cx="1153846" cy="435751"/>
          </a:xfrm>
          <a:prstGeom prst="rect">
            <a:avLst/>
          </a:prstGeom>
          <a:noFill/>
        </p:spPr>
        <p:txBody>
          <a:bodyPr wrap="square" lIns="86225" tIns="43112" rIns="86225" bIns="43112"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sphere</a:t>
            </a:r>
            <a:endParaRPr kumimoji="0" lang="ko-KR" altLang="en-US"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FA9738A-DD4C-4C7C-B9DA-457CBCA7441F}"/>
                  </a:ext>
                </a:extLst>
              </p:cNvPr>
              <p:cNvSpPr txBox="1"/>
              <p:nvPr/>
            </p:nvSpPr>
            <p:spPr>
              <a:xfrm>
                <a:off x="4480260" y="3856262"/>
                <a:ext cx="3661200" cy="552065"/>
              </a:xfrm>
              <a:prstGeom prst="rect">
                <a:avLst/>
              </a:prstGeom>
              <a:noFill/>
            </p:spPr>
            <p:txBody>
              <a:bodyPr wrap="square" lIns="86225" tIns="43112" rIns="86225" bIns="43112"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propagation</a:t>
                </a:r>
                <a:r>
                  <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a:t>
                </a: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with momentum </a:t>
                </a:r>
                <a14:m>
                  <m:oMath xmlns:m="http://schemas.openxmlformats.org/officeDocument/2006/math">
                    <m: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t>𝑝</m:t>
                    </m:r>
                  </m:oMath>
                </a14:m>
                <a:endPar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Choice>
        <mc:Fallback xmlns="">
          <p:sp>
            <p:nvSpPr>
              <p:cNvPr id="14" name="TextBox 13">
                <a:extLst>
                  <a:ext uri="{FF2B5EF4-FFF2-40B4-BE49-F238E27FC236}">
                    <a16:creationId xmlns:a16="http://schemas.microsoft.com/office/drawing/2014/main" id="{0FA9738A-DD4C-4C7C-B9DA-457CBCA7441F}"/>
                  </a:ext>
                </a:extLst>
              </p:cNvPr>
              <p:cNvSpPr txBox="1">
                <a:spLocks noRot="1" noChangeAspect="1" noMove="1" noResize="1" noEditPoints="1" noAdjustHandles="1" noChangeArrowheads="1" noChangeShapeType="1" noTextEdit="1"/>
              </p:cNvSpPr>
              <p:nvPr/>
            </p:nvSpPr>
            <p:spPr>
              <a:xfrm>
                <a:off x="4480260" y="3856262"/>
                <a:ext cx="3661200" cy="552065"/>
              </a:xfrm>
              <a:prstGeom prst="rect">
                <a:avLst/>
              </a:prstGeom>
              <a:blipFill>
                <a:blip r:embed="rId4"/>
                <a:stretch>
                  <a:fillRect l="-832" t="-3333" r="-333" b="-4444"/>
                </a:stretch>
              </a:blipFill>
            </p:spPr>
            <p:txBody>
              <a:bodyPr/>
              <a:lstStyle/>
              <a:p>
                <a:r>
                  <a:rPr lang="ko-KR" altLang="en-US">
                    <a:noFill/>
                  </a:rPr>
                  <a:t> </a:t>
                </a:r>
              </a:p>
            </p:txBody>
          </p:sp>
        </mc:Fallback>
      </mc:AlternateContent>
      <p:sp>
        <p:nvSpPr>
          <p:cNvPr id="16" name="TextBox 15">
            <a:extLst>
              <a:ext uri="{FF2B5EF4-FFF2-40B4-BE49-F238E27FC236}">
                <a16:creationId xmlns:a16="http://schemas.microsoft.com/office/drawing/2014/main" id="{98866207-67D3-4AA4-9F27-D0E9D49873B5}"/>
              </a:ext>
            </a:extLst>
          </p:cNvPr>
          <p:cNvSpPr txBox="1"/>
          <p:nvPr/>
        </p:nvSpPr>
        <p:spPr>
          <a:xfrm>
            <a:off x="9480597" y="3892573"/>
            <a:ext cx="852297" cy="406897"/>
          </a:xfrm>
          <a:prstGeom prst="rect">
            <a:avLst/>
          </a:prstGeom>
          <a:noFill/>
        </p:spPr>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039"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(Not-to-scale)</a:t>
            </a:r>
            <a:endParaRPr kumimoji="0" lang="ko-KR" altLang="en-US" sz="1039"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grpSp>
        <p:nvGrpSpPr>
          <p:cNvPr id="27" name="그룹 26">
            <a:extLst>
              <a:ext uri="{FF2B5EF4-FFF2-40B4-BE49-F238E27FC236}">
                <a16:creationId xmlns:a16="http://schemas.microsoft.com/office/drawing/2014/main" id="{620CD6BB-03B5-4737-8A49-A6D57DC093EE}"/>
              </a:ext>
            </a:extLst>
          </p:cNvPr>
          <p:cNvGrpSpPr/>
          <p:nvPr/>
        </p:nvGrpSpPr>
        <p:grpSpPr>
          <a:xfrm>
            <a:off x="2688683" y="4225357"/>
            <a:ext cx="1467080" cy="797664"/>
            <a:chOff x="1248671" y="4794826"/>
            <a:chExt cx="1554018" cy="844933"/>
          </a:xfrm>
        </p:grpSpPr>
        <p:grpSp>
          <p:nvGrpSpPr>
            <p:cNvPr id="70" name="그룹 69">
              <a:extLst>
                <a:ext uri="{FF2B5EF4-FFF2-40B4-BE49-F238E27FC236}">
                  <a16:creationId xmlns:a16="http://schemas.microsoft.com/office/drawing/2014/main" id="{5BADF9BC-B411-4A7F-99CA-77FBBE359AA3}"/>
                </a:ext>
              </a:extLst>
            </p:cNvPr>
            <p:cNvGrpSpPr/>
            <p:nvPr/>
          </p:nvGrpSpPr>
          <p:grpSpPr>
            <a:xfrm>
              <a:off x="1248671" y="4904069"/>
              <a:ext cx="1554018" cy="735690"/>
              <a:chOff x="1305110" y="4889440"/>
              <a:chExt cx="1554018" cy="735690"/>
            </a:xfrm>
          </p:grpSpPr>
          <p:sp>
            <p:nvSpPr>
              <p:cNvPr id="67" name="막힌 원호 66">
                <a:extLst>
                  <a:ext uri="{FF2B5EF4-FFF2-40B4-BE49-F238E27FC236}">
                    <a16:creationId xmlns:a16="http://schemas.microsoft.com/office/drawing/2014/main" id="{AC6E9EE4-EAC5-4808-9557-E6B2896B0A46}"/>
                  </a:ext>
                </a:extLst>
              </p:cNvPr>
              <p:cNvSpPr/>
              <p:nvPr/>
            </p:nvSpPr>
            <p:spPr>
              <a:xfrm rot="3582973">
                <a:off x="2056211" y="5139152"/>
                <a:ext cx="123711" cy="112959"/>
              </a:xfrm>
              <a:prstGeom prst="blockArc">
                <a:avLst>
                  <a:gd name="adj1" fmla="val 16194606"/>
                  <a:gd name="adj2" fmla="val 21564649"/>
                  <a:gd name="adj3" fmla="val 0"/>
                </a:avLst>
              </a:prstGeom>
              <a:solidFill>
                <a:srgbClr val="1B2230"/>
              </a:solidFill>
              <a:ln w="28575">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srgbClr val="C0504D"/>
                  </a:solidFill>
                  <a:effectLst/>
                  <a:uLnTx/>
                  <a:uFillTx/>
                  <a:latin typeface="맑은 고딕"/>
                  <a:ea typeface="맑은 고딕" panose="020B0503020000020004" pitchFamily="50" charset="-127"/>
                  <a:cs typeface="+mn-cs"/>
                </a:endParaRPr>
              </a:p>
            </p:txBody>
          </p:sp>
          <p:cxnSp>
            <p:nvCxnSpPr>
              <p:cNvPr id="64" name="직선 화살표 연결선 63">
                <a:extLst>
                  <a:ext uri="{FF2B5EF4-FFF2-40B4-BE49-F238E27FC236}">
                    <a16:creationId xmlns:a16="http://schemas.microsoft.com/office/drawing/2014/main" id="{3B2A9B40-DBAB-4D5E-B632-97AF9576FC60}"/>
                  </a:ext>
                </a:extLst>
              </p:cNvPr>
              <p:cNvCxnSpPr>
                <a:cxnSpLocks/>
              </p:cNvCxnSpPr>
              <p:nvPr/>
            </p:nvCxnSpPr>
            <p:spPr>
              <a:xfrm>
                <a:off x="1305110" y="4889440"/>
                <a:ext cx="1248602" cy="549696"/>
              </a:xfrm>
              <a:prstGeom prst="straightConnector1">
                <a:avLst/>
              </a:prstGeom>
              <a:ln w="19050">
                <a:solidFill>
                  <a:srgbClr val="FF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68" name="직사각형 67">
                    <a:extLst>
                      <a:ext uri="{FF2B5EF4-FFF2-40B4-BE49-F238E27FC236}">
                        <a16:creationId xmlns:a16="http://schemas.microsoft.com/office/drawing/2014/main" id="{AF1D4DF5-BF1B-4C86-A26D-247177D8C45E}"/>
                      </a:ext>
                    </a:extLst>
                  </p:cNvPr>
                  <p:cNvSpPr/>
                  <p:nvPr/>
                </p:nvSpPr>
                <p:spPr>
                  <a:xfrm>
                    <a:off x="2217105" y="5099296"/>
                    <a:ext cx="437608" cy="329615"/>
                  </a:xfrm>
                  <a:prstGeom prst="rect">
                    <a:avLst/>
                  </a:prstGeom>
                </p:spPr>
                <p:txBody>
                  <a:bodyPr wrap="none">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322"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322" b="0" i="1" u="none" strike="noStrike" kern="1200" cap="none" spc="0" normalizeH="0" baseline="0" noProof="0">
                                  <a:ln>
                                    <a:noFill/>
                                  </a:ln>
                                  <a:solidFill>
                                    <a:srgbClr val="1B2230"/>
                                  </a:solidFill>
                                  <a:effectLst/>
                                  <a:uLnTx/>
                                  <a:uFillTx/>
                                  <a:latin typeface="Cambria Math" panose="02040503050406030204" pitchFamily="18" charset="0"/>
                                  <a:cs typeface="+mn-cs"/>
                                </a:rPr>
                                <m:t>𝜃</m:t>
                              </m:r>
                            </m:e>
                            <m:sub>
                              <m:r>
                                <a:rPr kumimoji="0" lang="en-US" altLang="ko-KR" sz="1322" b="0" i="1" u="none" strike="noStrike" kern="1200" cap="none" spc="0" normalizeH="0" baseline="0" noProof="0">
                                  <a:ln>
                                    <a:noFill/>
                                  </a:ln>
                                  <a:solidFill>
                                    <a:srgbClr val="1B2230"/>
                                  </a:solidFill>
                                  <a:effectLst/>
                                  <a:uLnTx/>
                                  <a:uFillTx/>
                                  <a:latin typeface="Cambria Math" panose="02040503050406030204" pitchFamily="18" charset="0"/>
                                  <a:cs typeface="+mn-cs"/>
                                </a:rPr>
                                <m:t>𝑞</m:t>
                              </m:r>
                            </m:sub>
                          </m:sSub>
                        </m:oMath>
                      </m:oMathPara>
                    </a14:m>
                    <a:endParaRPr kumimoji="0" lang="ko-KR" altLang="en-US" sz="1322" b="0" i="0" u="none" strike="noStrike" kern="1200" cap="none" spc="0" normalizeH="0" baseline="0" noProof="0" dirty="0">
                      <a:ln>
                        <a:noFill/>
                      </a:ln>
                      <a:solidFill>
                        <a:srgbClr val="C0504D"/>
                      </a:solidFill>
                      <a:effectLst/>
                      <a:uLnTx/>
                      <a:uFillTx/>
                      <a:latin typeface="맑은 고딕"/>
                      <a:ea typeface="맑은 고딕" panose="020B0503020000020004" pitchFamily="50" charset="-127"/>
                      <a:cs typeface="+mn-cs"/>
                    </a:endParaRPr>
                  </a:p>
                </p:txBody>
              </p:sp>
            </mc:Choice>
            <mc:Fallback xmlns="">
              <p:sp>
                <p:nvSpPr>
                  <p:cNvPr id="68" name="직사각형 67">
                    <a:extLst>
                      <a:ext uri="{FF2B5EF4-FFF2-40B4-BE49-F238E27FC236}">
                        <a16:creationId xmlns:a16="http://schemas.microsoft.com/office/drawing/2014/main" id="{AF1D4DF5-BF1B-4C86-A26D-247177D8C45E}"/>
                      </a:ext>
                    </a:extLst>
                  </p:cNvPr>
                  <p:cNvSpPr>
                    <a:spLocks noRot="1" noChangeAspect="1" noMove="1" noResize="1" noEditPoints="1" noAdjustHandles="1" noChangeArrowheads="1" noChangeShapeType="1" noTextEdit="1"/>
                  </p:cNvSpPr>
                  <p:nvPr/>
                </p:nvSpPr>
                <p:spPr>
                  <a:xfrm>
                    <a:off x="2217105" y="5099296"/>
                    <a:ext cx="437608" cy="329615"/>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9" name="직사각형 68">
                    <a:extLst>
                      <a:ext uri="{FF2B5EF4-FFF2-40B4-BE49-F238E27FC236}">
                        <a16:creationId xmlns:a16="http://schemas.microsoft.com/office/drawing/2014/main" id="{17622B80-78EA-4C3E-92C1-5C18AABE02D1}"/>
                      </a:ext>
                    </a:extLst>
                  </p:cNvPr>
                  <p:cNvSpPr/>
                  <p:nvPr/>
                </p:nvSpPr>
                <p:spPr>
                  <a:xfrm>
                    <a:off x="2475653" y="5281047"/>
                    <a:ext cx="383475" cy="344083"/>
                  </a:xfrm>
                  <a:prstGeom prst="rect">
                    <a:avLst/>
                  </a:prstGeom>
                </p:spPr>
                <p:txBody>
                  <a:bodyPr wrap="none">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511" b="0" i="1" u="none" strike="noStrike" kern="1200" cap="none" spc="0" normalizeH="0" baseline="0" noProof="0">
                              <a:ln>
                                <a:noFill/>
                              </a:ln>
                              <a:solidFill>
                                <a:srgbClr val="FF0000"/>
                              </a:solidFill>
                              <a:effectLst/>
                              <a:uLnTx/>
                              <a:uFillTx/>
                              <a:latin typeface="Cambria Math" panose="02040503050406030204" pitchFamily="18" charset="0"/>
                              <a:cs typeface="+mn-cs"/>
                            </a:rPr>
                            <m:t>𝑞</m:t>
                          </m:r>
                        </m:oMath>
                      </m:oMathPara>
                    </a14:m>
                    <a:endParaRPr kumimoji="0" lang="ko-KR" altLang="en-US" sz="1511" b="0"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endParaRPr>
                  </a:p>
                </p:txBody>
              </p:sp>
            </mc:Choice>
            <mc:Fallback xmlns="">
              <p:sp>
                <p:nvSpPr>
                  <p:cNvPr id="69" name="직사각형 68">
                    <a:extLst>
                      <a:ext uri="{FF2B5EF4-FFF2-40B4-BE49-F238E27FC236}">
                        <a16:creationId xmlns:a16="http://schemas.microsoft.com/office/drawing/2014/main" id="{17622B80-78EA-4C3E-92C1-5C18AABE02D1}"/>
                      </a:ext>
                    </a:extLst>
                  </p:cNvPr>
                  <p:cNvSpPr>
                    <a:spLocks noRot="1" noChangeAspect="1" noMove="1" noResize="1" noEditPoints="1" noAdjustHandles="1" noChangeArrowheads="1" noChangeShapeType="1" noTextEdit="1"/>
                  </p:cNvSpPr>
                  <p:nvPr/>
                </p:nvSpPr>
                <p:spPr>
                  <a:xfrm>
                    <a:off x="2475653" y="5281047"/>
                    <a:ext cx="383475" cy="344083"/>
                  </a:xfrm>
                  <a:prstGeom prst="rect">
                    <a:avLst/>
                  </a:prstGeom>
                  <a:blipFill>
                    <a:blip r:embed="rId6"/>
                    <a:stretch>
                      <a:fillRect b="-7547"/>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32" name="직사각형 31">
                  <a:extLst>
                    <a:ext uri="{FF2B5EF4-FFF2-40B4-BE49-F238E27FC236}">
                      <a16:creationId xmlns:a16="http://schemas.microsoft.com/office/drawing/2014/main" id="{5F2FD387-1085-4754-9EF5-537230664A48}"/>
                    </a:ext>
                  </a:extLst>
                </p:cNvPr>
                <p:cNvSpPr/>
                <p:nvPr/>
              </p:nvSpPr>
              <p:spPr>
                <a:xfrm>
                  <a:off x="2314198" y="4794826"/>
                  <a:ext cx="394274" cy="344082"/>
                </a:xfrm>
                <a:prstGeom prst="rect">
                  <a:avLst/>
                </a:prstGeom>
              </p:spPr>
              <p:txBody>
                <a:bodyPr wrap="none">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511" b="1" i="1" u="none" strike="noStrike" kern="1200" cap="none" spc="0" normalizeH="0" baseline="0" noProof="0">
                            <a:ln>
                              <a:noFill/>
                            </a:ln>
                            <a:solidFill>
                              <a:srgbClr val="FF0000"/>
                            </a:solidFill>
                            <a:effectLst/>
                            <a:uLnTx/>
                            <a:uFillTx/>
                            <a:latin typeface="Cambria Math" panose="02040503050406030204" pitchFamily="18" charset="0"/>
                            <a:cs typeface="+mn-cs"/>
                          </a:rPr>
                          <m:t>𝒑</m:t>
                        </m:r>
                      </m:oMath>
                    </m:oMathPara>
                  </a14:m>
                  <a:endParaRPr kumimoji="0" lang="ko-KR" altLang="en-US" sz="1511" b="1"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endParaRPr>
                </a:p>
              </p:txBody>
            </p:sp>
          </mc:Choice>
          <mc:Fallback xmlns="">
            <p:sp>
              <p:nvSpPr>
                <p:cNvPr id="32" name="직사각형 31">
                  <a:extLst>
                    <a:ext uri="{FF2B5EF4-FFF2-40B4-BE49-F238E27FC236}">
                      <a16:creationId xmlns:a16="http://schemas.microsoft.com/office/drawing/2014/main" id="{5F2FD387-1085-4754-9EF5-537230664A48}"/>
                    </a:ext>
                  </a:extLst>
                </p:cNvPr>
                <p:cNvSpPr>
                  <a:spLocks noRot="1" noChangeAspect="1" noMove="1" noResize="1" noEditPoints="1" noAdjustHandles="1" noChangeArrowheads="1" noChangeShapeType="1" noTextEdit="1"/>
                </p:cNvSpPr>
                <p:nvPr/>
              </p:nvSpPr>
              <p:spPr>
                <a:xfrm>
                  <a:off x="2314198" y="4794826"/>
                  <a:ext cx="394274" cy="344082"/>
                </a:xfrm>
                <a:prstGeom prst="rect">
                  <a:avLst/>
                </a:prstGeom>
                <a:blipFill>
                  <a:blip r:embed="rId7"/>
                  <a:stretch>
                    <a:fillRect b="-7547"/>
                  </a:stretch>
                </a:blipFill>
              </p:spPr>
              <p:txBody>
                <a:bodyPr/>
                <a:lstStyle/>
                <a:p>
                  <a:r>
                    <a:rPr lang="ko-KR" altLang="en-US">
                      <a:noFill/>
                    </a:rPr>
                    <a:t> </a:t>
                  </a:r>
                </a:p>
              </p:txBody>
            </p:sp>
          </mc:Fallback>
        </mc:AlternateContent>
      </p:grpSp>
      <p:sp>
        <p:nvSpPr>
          <p:cNvPr id="33" name="TextBox 32">
            <a:extLst>
              <a:ext uri="{FF2B5EF4-FFF2-40B4-BE49-F238E27FC236}">
                <a16:creationId xmlns:a16="http://schemas.microsoft.com/office/drawing/2014/main" id="{4B18582C-F7AE-47F0-876F-DEC00F41681E}"/>
              </a:ext>
            </a:extLst>
          </p:cNvPr>
          <p:cNvSpPr txBox="1"/>
          <p:nvPr/>
        </p:nvSpPr>
        <p:spPr>
          <a:xfrm>
            <a:off x="1629954" y="5777600"/>
            <a:ext cx="2866947" cy="1017064"/>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Luminosity</a:t>
            </a:r>
          </a:p>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Fast Neutrino Conversion &amp; Neutrino self-coupling</a:t>
            </a:r>
          </a:p>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Sterile Neutrino</a:t>
            </a:r>
            <a:endPar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34" name="타원 33">
            <a:extLst>
              <a:ext uri="{FF2B5EF4-FFF2-40B4-BE49-F238E27FC236}">
                <a16:creationId xmlns:a16="http://schemas.microsoft.com/office/drawing/2014/main" id="{4AB066EA-0F1B-4267-9B74-7C03E5E1392E}"/>
              </a:ext>
            </a:extLst>
          </p:cNvPr>
          <p:cNvSpPr/>
          <p:nvPr/>
        </p:nvSpPr>
        <p:spPr>
          <a:xfrm>
            <a:off x="4095240" y="4518430"/>
            <a:ext cx="101356" cy="101356"/>
          </a:xfrm>
          <a:prstGeom prst="ellipse">
            <a:avLst/>
          </a:prstGeom>
          <a:solidFill>
            <a:srgbClr val="1B2230"/>
          </a:solidFill>
          <a:ln>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587E7DD0-3C7B-41BE-A76C-928919A06377}"/>
                  </a:ext>
                </a:extLst>
              </p:cNvPr>
              <p:cNvSpPr txBox="1"/>
              <p:nvPr/>
            </p:nvSpPr>
            <p:spPr>
              <a:xfrm>
                <a:off x="4759057" y="5777601"/>
                <a:ext cx="2691377" cy="784565"/>
              </a:xfrm>
              <a:prstGeom prst="rect">
                <a:avLst/>
              </a:prstGeom>
              <a:ln w="28575">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oscillation in matter :</a:t>
                </a:r>
              </a:p>
              <a:p>
                <a:pPr marL="0" marR="0" lvl="0" indent="0" algn="ctr" defTabSz="431146"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sSup>
                      <m:sSupPr>
                        <m:ctrlPr>
                          <a:rPr kumimoji="0" lang="en-US" altLang="ko-KR" sz="1511"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pPr>
                      <m:e>
                        <m:r>
                          <a:rPr kumimoji="0" lang="en-US" altLang="ko-KR" sz="1511" b="0" i="1" u="none" strike="noStrike" kern="1200" cap="none" spc="0" normalizeH="0" baseline="0" noProof="0" dirty="0">
                            <a:ln>
                              <a:noFill/>
                            </a:ln>
                            <a:solidFill>
                              <a:prstClr val="black"/>
                            </a:solidFill>
                            <a:effectLst/>
                            <a:uLnTx/>
                            <a:uFillTx/>
                            <a:latin typeface="Cambria Math" panose="02040503050406030204" pitchFamily="18" charset="0"/>
                            <a:cs typeface="+mn-cs"/>
                          </a:rPr>
                          <m:t>𝑒</m:t>
                        </m:r>
                      </m:e>
                      <m:sup>
                        <m:r>
                          <a:rPr kumimoji="0" lang="en-US" altLang="ko-KR" sz="1511" b="0" i="1" u="none" strike="noStrike" kern="1200" cap="none" spc="0" normalizeH="0" baseline="0" noProof="0" dirty="0">
                            <a:ln>
                              <a:noFill/>
                            </a:ln>
                            <a:solidFill>
                              <a:prstClr val="black"/>
                            </a:solidFill>
                            <a:effectLst/>
                            <a:uLnTx/>
                            <a:uFillTx/>
                            <a:latin typeface="Cambria Math" panose="02040503050406030204" pitchFamily="18" charset="0"/>
                            <a:cs typeface="+mn-cs"/>
                          </a:rPr>
                          <m:t>−</m:t>
                        </m:r>
                      </m:sup>
                    </m:sSup>
                  </m:oMath>
                </a14:m>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-scattering</a:t>
                </a:r>
                <a:endPar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Choice>
        <mc:Fallback xmlns="">
          <p:sp>
            <p:nvSpPr>
              <p:cNvPr id="40" name="TextBox 39">
                <a:extLst>
                  <a:ext uri="{FF2B5EF4-FFF2-40B4-BE49-F238E27FC236}">
                    <a16:creationId xmlns:a16="http://schemas.microsoft.com/office/drawing/2014/main" id="{587E7DD0-3C7B-41BE-A76C-928919A06377}"/>
                  </a:ext>
                </a:extLst>
              </p:cNvPr>
              <p:cNvSpPr txBox="1">
                <a:spLocks noRot="1" noChangeAspect="1" noMove="1" noResize="1" noEditPoints="1" noAdjustHandles="1" noChangeArrowheads="1" noChangeShapeType="1" noTextEdit="1"/>
              </p:cNvSpPr>
              <p:nvPr/>
            </p:nvSpPr>
            <p:spPr>
              <a:xfrm>
                <a:off x="4759057" y="5777601"/>
                <a:ext cx="2691377" cy="784565"/>
              </a:xfrm>
              <a:prstGeom prst="rect">
                <a:avLst/>
              </a:prstGeom>
              <a:blipFill>
                <a:blip r:embed="rId8"/>
                <a:stretch>
                  <a:fillRect t="-752" b="-5263"/>
                </a:stretch>
              </a:blipFill>
              <a:ln w="28575">
                <a:solidFill>
                  <a:schemeClr val="accent6">
                    <a:lumMod val="60000"/>
                    <a:lumOff val="40000"/>
                  </a:schemeClr>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2" name="타원 41">
                <a:extLst>
                  <a:ext uri="{FF2B5EF4-FFF2-40B4-BE49-F238E27FC236}">
                    <a16:creationId xmlns:a16="http://schemas.microsoft.com/office/drawing/2014/main" id="{776580E4-9B75-43CF-90EE-69223B3DE916}"/>
                  </a:ext>
                </a:extLst>
              </p:cNvPr>
              <p:cNvSpPr/>
              <p:nvPr/>
            </p:nvSpPr>
            <p:spPr>
              <a:xfrm>
                <a:off x="5890509" y="4335934"/>
                <a:ext cx="407832" cy="408580"/>
              </a:xfrm>
              <a:prstGeom prst="ellipse">
                <a:avLst/>
              </a:prstGeom>
              <a:solidFill>
                <a:schemeClr val="accent6">
                  <a:lumMod val="20000"/>
                  <a:lumOff val="80000"/>
                </a:schemeClr>
              </a:solidFill>
              <a:effectLst>
                <a:outerShdw blurRad="50800" dist="38100" dir="5400000" algn="t" rotWithShape="0">
                  <a:prstClr val="black">
                    <a:alpha val="40000"/>
                  </a:prstClr>
                </a:outerShdw>
              </a:effectLst>
            </p:spPr>
            <p:txBody>
              <a:bodyPr wrap="squar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ko-KR" sz="1322"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322"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p>
                          <m:r>
                            <a:rPr kumimoji="0" lang="en-US" altLang="ko-KR" sz="1322" b="1"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oMath>
                  </m:oMathPara>
                </a14:m>
                <a:endParaRPr kumimoji="0" lang="ko-KR" altLang="en-US" sz="1322" b="1"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mc:Choice>
        <mc:Fallback xmlns="">
          <p:sp>
            <p:nvSpPr>
              <p:cNvPr id="42" name="타원 41">
                <a:extLst>
                  <a:ext uri="{FF2B5EF4-FFF2-40B4-BE49-F238E27FC236}">
                    <a16:creationId xmlns:a16="http://schemas.microsoft.com/office/drawing/2014/main" id="{776580E4-9B75-43CF-90EE-69223B3DE916}"/>
                  </a:ext>
                </a:extLst>
              </p:cNvPr>
              <p:cNvSpPr>
                <a:spLocks noRot="1" noChangeAspect="1" noMove="1" noResize="1" noEditPoints="1" noAdjustHandles="1" noChangeArrowheads="1" noChangeShapeType="1" noTextEdit="1"/>
              </p:cNvSpPr>
              <p:nvPr/>
            </p:nvSpPr>
            <p:spPr>
              <a:xfrm>
                <a:off x="5890509" y="4335934"/>
                <a:ext cx="407832" cy="408580"/>
              </a:xfrm>
              <a:prstGeom prst="ellipse">
                <a:avLst/>
              </a:prstGeom>
              <a:blipFill>
                <a:blip r:embed="rId10"/>
                <a:stretch>
                  <a:fillRect/>
                </a:stretch>
              </a:blipFill>
              <a:effectLst>
                <a:outerShdw blurRad="50800" dist="38100" dir="5400000" algn="t" rotWithShape="0">
                  <a:prstClr val="black">
                    <a:alpha val="40000"/>
                  </a:prstClr>
                </a:outerShdw>
              </a:effectLst>
            </p:spPr>
            <p:txBody>
              <a:bodyPr/>
              <a:lstStyle/>
              <a:p>
                <a:r>
                  <a:rPr lang="ko-KR" altLang="en-US">
                    <a:noFill/>
                  </a:rPr>
                  <a:t> </a:t>
                </a:r>
              </a:p>
            </p:txBody>
          </p:sp>
        </mc:Fallback>
      </mc:AlternateContent>
      <p:sp>
        <p:nvSpPr>
          <p:cNvPr id="65" name="TextBox 64">
            <a:extLst>
              <a:ext uri="{FF2B5EF4-FFF2-40B4-BE49-F238E27FC236}">
                <a16:creationId xmlns:a16="http://schemas.microsoft.com/office/drawing/2014/main" id="{A4F61FB6-0009-42A5-BE5A-55DC905FADBE}"/>
              </a:ext>
            </a:extLst>
          </p:cNvPr>
          <p:cNvSpPr txBox="1"/>
          <p:nvPr/>
        </p:nvSpPr>
        <p:spPr>
          <a:xfrm>
            <a:off x="2507048" y="5042613"/>
            <a:ext cx="576923" cy="261503"/>
          </a:xfrm>
          <a:prstGeom prst="rect">
            <a:avLst/>
          </a:prstGeom>
          <a:noFill/>
        </p:spPr>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10km</a:t>
            </a:r>
            <a:endParaRPr kumimoji="0" lang="ko-KR" altLang="en-US"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66" name="TextBox 65">
            <a:extLst>
              <a:ext uri="{FF2B5EF4-FFF2-40B4-BE49-F238E27FC236}">
                <a16:creationId xmlns:a16="http://schemas.microsoft.com/office/drawing/2014/main" id="{65DE5DAF-FED7-46A9-B67B-E97212FE840B}"/>
              </a:ext>
            </a:extLst>
          </p:cNvPr>
          <p:cNvSpPr txBox="1"/>
          <p:nvPr/>
        </p:nvSpPr>
        <p:spPr>
          <a:xfrm>
            <a:off x="3712171" y="5034241"/>
            <a:ext cx="762768" cy="261503"/>
          </a:xfrm>
          <a:prstGeom prst="rect">
            <a:avLst/>
          </a:prstGeom>
          <a:noFill/>
        </p:spPr>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1000km</a:t>
            </a:r>
            <a:endParaRPr kumimoji="0" lang="ko-KR" altLang="en-US"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72" name="TextBox 71">
            <a:extLst>
              <a:ext uri="{FF2B5EF4-FFF2-40B4-BE49-F238E27FC236}">
                <a16:creationId xmlns:a16="http://schemas.microsoft.com/office/drawing/2014/main" id="{98773D1F-848C-47A5-BE76-3597D7DF5001}"/>
              </a:ext>
            </a:extLst>
          </p:cNvPr>
          <p:cNvSpPr txBox="1"/>
          <p:nvPr/>
        </p:nvSpPr>
        <p:spPr>
          <a:xfrm>
            <a:off x="9534651" y="5031002"/>
            <a:ext cx="938889" cy="261503"/>
          </a:xfrm>
          <a:prstGeom prst="rect">
            <a:avLst/>
          </a:prstGeom>
          <a:noFill/>
        </p:spPr>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250000km</a:t>
            </a:r>
            <a:endParaRPr kumimoji="0" lang="ko-KR" altLang="en-US" sz="1133"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73" name="TextBox 72">
            <a:extLst>
              <a:ext uri="{FF2B5EF4-FFF2-40B4-BE49-F238E27FC236}">
                <a16:creationId xmlns:a16="http://schemas.microsoft.com/office/drawing/2014/main" id="{AB20FA47-B096-4EB5-82F6-43FA8BFFD056}"/>
              </a:ext>
            </a:extLst>
          </p:cNvPr>
          <p:cNvSpPr txBox="1"/>
          <p:nvPr/>
        </p:nvSpPr>
        <p:spPr>
          <a:xfrm>
            <a:off x="81419" y="5319860"/>
            <a:ext cx="12062565" cy="552065"/>
          </a:xfrm>
          <a:prstGeom prst="rect">
            <a:avLst/>
          </a:prstGeom>
          <a:noFill/>
        </p:spPr>
        <p:txBody>
          <a:bodyPr wrap="square" lIns="86225" tIns="43112" rIns="86225" bIns="43112"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Luminosity and flux of emitted neutrinos from PNS are described by the </a:t>
            </a:r>
            <a:r>
              <a:rPr kumimoji="0" lang="en-US" altLang="ko-KR" sz="1511" b="1"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transport equation </a:t>
            </a: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depending on flavor</a:t>
            </a:r>
            <a:r>
              <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a:t>
            </a: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and electron density !</a:t>
            </a:r>
            <a:endParaRPr kumimoji="0" lang="ko-KR" altLang="en-US"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cxnSp>
        <p:nvCxnSpPr>
          <p:cNvPr id="99" name="직선 화살표 연결선 98">
            <a:extLst>
              <a:ext uri="{FF2B5EF4-FFF2-40B4-BE49-F238E27FC236}">
                <a16:creationId xmlns:a16="http://schemas.microsoft.com/office/drawing/2014/main" id="{811B4A9D-BF50-4A00-B860-E55C6BF2B8C8}"/>
              </a:ext>
            </a:extLst>
          </p:cNvPr>
          <p:cNvCxnSpPr>
            <a:cxnSpLocks/>
            <a:endCxn id="65" idx="0"/>
          </p:cNvCxnSpPr>
          <p:nvPr/>
        </p:nvCxnSpPr>
        <p:spPr>
          <a:xfrm flipH="1">
            <a:off x="2795508" y="4619796"/>
            <a:ext cx="3183" cy="422817"/>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1" name="직선 화살표 연결선 100">
            <a:extLst>
              <a:ext uri="{FF2B5EF4-FFF2-40B4-BE49-F238E27FC236}">
                <a16:creationId xmlns:a16="http://schemas.microsoft.com/office/drawing/2014/main" id="{46C5F16D-4F82-4616-A512-DCD4AD1E46C5}"/>
              </a:ext>
            </a:extLst>
          </p:cNvPr>
          <p:cNvCxnSpPr>
            <a:cxnSpLocks/>
            <a:endCxn id="66" idx="0"/>
          </p:cNvCxnSpPr>
          <p:nvPr/>
        </p:nvCxnSpPr>
        <p:spPr>
          <a:xfrm flipH="1">
            <a:off x="4093555" y="4619797"/>
            <a:ext cx="7396" cy="414445"/>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2" name="직선 화살표 연결선 101">
            <a:extLst>
              <a:ext uri="{FF2B5EF4-FFF2-40B4-BE49-F238E27FC236}">
                <a16:creationId xmlns:a16="http://schemas.microsoft.com/office/drawing/2014/main" id="{734FE18A-AC7F-439A-A29A-F78B790FD49F}"/>
              </a:ext>
            </a:extLst>
          </p:cNvPr>
          <p:cNvCxnSpPr>
            <a:cxnSpLocks/>
            <a:endCxn id="72" idx="0"/>
          </p:cNvCxnSpPr>
          <p:nvPr/>
        </p:nvCxnSpPr>
        <p:spPr>
          <a:xfrm>
            <a:off x="10004089" y="4601441"/>
            <a:ext cx="0" cy="429554"/>
          </a:xfrm>
          <a:prstGeom prst="straightConnector1">
            <a:avLst/>
          </a:prstGeom>
          <a:ln w="19050">
            <a:solidFill>
              <a:srgbClr val="1B223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1" name="TextBox 110">
            <a:extLst>
              <a:ext uri="{FF2B5EF4-FFF2-40B4-BE49-F238E27FC236}">
                <a16:creationId xmlns:a16="http://schemas.microsoft.com/office/drawing/2014/main" id="{B00D1416-34DD-4C15-BAF7-83F3FAFDD215}"/>
              </a:ext>
            </a:extLst>
          </p:cNvPr>
          <p:cNvSpPr txBox="1"/>
          <p:nvPr/>
        </p:nvSpPr>
        <p:spPr>
          <a:xfrm>
            <a:off x="1744892" y="608690"/>
            <a:ext cx="6896586" cy="377595"/>
          </a:xfrm>
          <a:prstGeom prst="rect">
            <a:avLst/>
          </a:prstGeom>
          <a:noFill/>
        </p:spPr>
        <p:txBody>
          <a:bodyPr wrap="square" lIns="86225" tIns="43112" rIns="86225" bIns="43112"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Why neutrino process in SN?</a:t>
            </a:r>
            <a:endParaRPr kumimoji="0" lang="ko-KR" altLang="en-US"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sp>
        <p:nvSpPr>
          <p:cNvPr id="112" name="TextBox 111">
            <a:extLst>
              <a:ext uri="{FF2B5EF4-FFF2-40B4-BE49-F238E27FC236}">
                <a16:creationId xmlns:a16="http://schemas.microsoft.com/office/drawing/2014/main" id="{F8978E93-DF1E-46D8-95AE-729C59772F15}"/>
              </a:ext>
            </a:extLst>
          </p:cNvPr>
          <p:cNvSpPr txBox="1"/>
          <p:nvPr/>
        </p:nvSpPr>
        <p:spPr>
          <a:xfrm>
            <a:off x="1524249" y="3462901"/>
            <a:ext cx="9206281" cy="377595"/>
          </a:xfrm>
          <a:prstGeom prst="rect">
            <a:avLst/>
          </a:prstGeom>
          <a:noFill/>
        </p:spPr>
        <p:txBody>
          <a:bodyPr wrap="square" lIns="86225" tIns="43112" rIns="86225" bIns="43112"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We need to understand the neutrino source and its propagation in </a:t>
            </a:r>
            <a:r>
              <a:rPr kumimoji="0" lang="en-US" altLang="ko-KR" sz="1888" b="1" i="0" u="none" strike="noStrike" kern="1200" cap="none" spc="0" normalizeH="0" baseline="0" noProof="0" dirty="0" err="1">
                <a:ln>
                  <a:noFill/>
                </a:ln>
                <a:solidFill>
                  <a:srgbClr val="1B2230"/>
                </a:solidFill>
                <a:effectLst/>
                <a:uLnTx/>
                <a:uFillTx/>
                <a:latin typeface="맑은 고딕"/>
                <a:ea typeface="맑은 고딕" panose="020B0503020000020004" pitchFamily="50" charset="-127"/>
                <a:cs typeface="+mn-cs"/>
              </a:rPr>
              <a:t>SNe</a:t>
            </a:r>
            <a:r>
              <a:rPr kumimoji="0" lang="en-US" altLang="ko-KR" sz="1888" b="1"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 ?</a:t>
            </a:r>
          </a:p>
        </p:txBody>
      </p:sp>
      <p:cxnSp>
        <p:nvCxnSpPr>
          <p:cNvPr id="6" name="직선 화살표 연결선 5">
            <a:extLst>
              <a:ext uri="{FF2B5EF4-FFF2-40B4-BE49-F238E27FC236}">
                <a16:creationId xmlns:a16="http://schemas.microsoft.com/office/drawing/2014/main" id="{E083C74A-8695-4FCD-BD10-537EBD960A23}"/>
              </a:ext>
            </a:extLst>
          </p:cNvPr>
          <p:cNvCxnSpPr>
            <a:cxnSpLocks/>
          </p:cNvCxnSpPr>
          <p:nvPr/>
        </p:nvCxnSpPr>
        <p:spPr>
          <a:xfrm>
            <a:off x="2790728" y="4569108"/>
            <a:ext cx="130719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타원 62">
            <a:extLst>
              <a:ext uri="{FF2B5EF4-FFF2-40B4-BE49-F238E27FC236}">
                <a16:creationId xmlns:a16="http://schemas.microsoft.com/office/drawing/2014/main" id="{C2B00009-7288-48D7-8105-A9E4D4DC2485}"/>
              </a:ext>
            </a:extLst>
          </p:cNvPr>
          <p:cNvSpPr/>
          <p:nvPr/>
        </p:nvSpPr>
        <p:spPr>
          <a:xfrm>
            <a:off x="2792978" y="4518430"/>
            <a:ext cx="101356" cy="101356"/>
          </a:xfrm>
          <a:prstGeom prst="ellipse">
            <a:avLst/>
          </a:prstGeom>
          <a:solidFill>
            <a:srgbClr val="1B2230"/>
          </a:solidFill>
          <a:ln>
            <a:solidFill>
              <a:srgbClr val="1B2230"/>
            </a:solidFill>
          </a:ln>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cxnSp>
        <p:nvCxnSpPr>
          <p:cNvPr id="139" name="직선 화살표 연결선 138">
            <a:extLst>
              <a:ext uri="{FF2B5EF4-FFF2-40B4-BE49-F238E27FC236}">
                <a16:creationId xmlns:a16="http://schemas.microsoft.com/office/drawing/2014/main" id="{59A5823A-9503-4CAC-93ED-129CD4DE87CF}"/>
              </a:ext>
            </a:extLst>
          </p:cNvPr>
          <p:cNvCxnSpPr/>
          <p:nvPr/>
        </p:nvCxnSpPr>
        <p:spPr>
          <a:xfrm flipH="1" flipV="1">
            <a:off x="7610485" y="2338250"/>
            <a:ext cx="329861" cy="40027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0" name="직선 화살표 연결선 139">
            <a:extLst>
              <a:ext uri="{FF2B5EF4-FFF2-40B4-BE49-F238E27FC236}">
                <a16:creationId xmlns:a16="http://schemas.microsoft.com/office/drawing/2014/main" id="{CB4CCA97-84E8-4C4C-9D30-166D632CF184}"/>
              </a:ext>
            </a:extLst>
          </p:cNvPr>
          <p:cNvCxnSpPr/>
          <p:nvPr/>
        </p:nvCxnSpPr>
        <p:spPr>
          <a:xfrm rot="10800000" flipH="1" flipV="1">
            <a:off x="6755401" y="1461279"/>
            <a:ext cx="329861" cy="40027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1" name="직사각형 140">
                <a:extLst>
                  <a:ext uri="{FF2B5EF4-FFF2-40B4-BE49-F238E27FC236}">
                    <a16:creationId xmlns:a16="http://schemas.microsoft.com/office/drawing/2014/main" id="{2DDBCF75-3CFC-46F2-8916-CFA1C699F8A9}"/>
                  </a:ext>
                </a:extLst>
              </p:cNvPr>
              <p:cNvSpPr/>
              <p:nvPr/>
            </p:nvSpPr>
            <p:spPr>
              <a:xfrm rot="2659113">
                <a:off x="6603356" y="1575949"/>
                <a:ext cx="425165" cy="290520"/>
              </a:xfrm>
              <a:prstGeom prst="rect">
                <a:avLst/>
              </a:prstGeom>
            </p:spPr>
            <p:txBody>
              <a:bodyPr wrap="non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t>𝛽</m:t>
                          </m:r>
                        </m:e>
                        <m:sup>
                          <m: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t>+</m:t>
                          </m:r>
                        </m:sup>
                      </m:sSup>
                    </m:oMath>
                  </m:oMathPara>
                </a14:m>
                <a:endParaRPr kumimoji="0" lang="ko-KR" altLang="en-US" sz="1322" b="0" i="0" u="none" strike="noStrike" kern="1200" cap="none" spc="0" normalizeH="0" baseline="0" noProof="0" dirty="0">
                  <a:ln>
                    <a:noFill/>
                  </a:ln>
                  <a:solidFill>
                    <a:srgbClr val="7030A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mc:Choice>
        <mc:Fallback xmlns="">
          <p:sp>
            <p:nvSpPr>
              <p:cNvPr id="141" name="직사각형 140">
                <a:extLst>
                  <a:ext uri="{FF2B5EF4-FFF2-40B4-BE49-F238E27FC236}">
                    <a16:creationId xmlns:a16="http://schemas.microsoft.com/office/drawing/2014/main" id="{2DDBCF75-3CFC-46F2-8916-CFA1C699F8A9}"/>
                  </a:ext>
                </a:extLst>
              </p:cNvPr>
              <p:cNvSpPr>
                <a:spLocks noRot="1" noChangeAspect="1" noMove="1" noResize="1" noEditPoints="1" noAdjustHandles="1" noChangeArrowheads="1" noChangeShapeType="1" noTextEdit="1"/>
              </p:cNvSpPr>
              <p:nvPr/>
            </p:nvSpPr>
            <p:spPr>
              <a:xfrm rot="2659113">
                <a:off x="6603356" y="1575949"/>
                <a:ext cx="425165" cy="290520"/>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2" name="직사각형 141">
                <a:extLst>
                  <a:ext uri="{FF2B5EF4-FFF2-40B4-BE49-F238E27FC236}">
                    <a16:creationId xmlns:a16="http://schemas.microsoft.com/office/drawing/2014/main" id="{6AA7DC76-1218-43E3-A4FA-E0078AB8F4A9}"/>
                  </a:ext>
                </a:extLst>
              </p:cNvPr>
              <p:cNvSpPr/>
              <p:nvPr/>
            </p:nvSpPr>
            <p:spPr>
              <a:xfrm rot="2659113">
                <a:off x="7491605" y="2501262"/>
                <a:ext cx="425165" cy="290520"/>
              </a:xfrm>
              <a:prstGeom prst="rect">
                <a:avLst/>
              </a:prstGeom>
            </p:spPr>
            <p:txBody>
              <a:bodyPr wrap="non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t>𝛽</m:t>
                          </m:r>
                        </m:e>
                        <m:sup>
                          <m:r>
                            <a:rPr kumimoji="0" lang="en-US" altLang="ko-KR" sz="1322" b="0" i="1" u="none" strike="noStrike" kern="1200" cap="none" spc="0" normalizeH="0" baseline="0" noProof="0">
                              <a:ln>
                                <a:noFill/>
                              </a:ln>
                              <a:solidFill>
                                <a:srgbClr val="7030A0"/>
                              </a:solidFill>
                              <a:effectLst/>
                              <a:uLnTx/>
                              <a:uFillTx/>
                              <a:latin typeface="Cambria Math" panose="02040503050406030204" pitchFamily="18" charset="0"/>
                              <a:cs typeface="+mn-cs"/>
                            </a:rPr>
                            <m:t>−</m:t>
                          </m:r>
                        </m:sup>
                      </m:sSup>
                    </m:oMath>
                  </m:oMathPara>
                </a14:m>
                <a:endParaRPr kumimoji="0" lang="ko-KR" altLang="en-US" sz="1322" b="0" i="0" u="none" strike="noStrike" kern="1200" cap="none" spc="0" normalizeH="0" baseline="0" noProof="0" dirty="0">
                  <a:ln>
                    <a:noFill/>
                  </a:ln>
                  <a:solidFill>
                    <a:srgbClr val="7030A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mc:Choice>
        <mc:Fallback xmlns="">
          <p:sp>
            <p:nvSpPr>
              <p:cNvPr id="142" name="직사각형 141">
                <a:extLst>
                  <a:ext uri="{FF2B5EF4-FFF2-40B4-BE49-F238E27FC236}">
                    <a16:creationId xmlns:a16="http://schemas.microsoft.com/office/drawing/2014/main" id="{6AA7DC76-1218-43E3-A4FA-E0078AB8F4A9}"/>
                  </a:ext>
                </a:extLst>
              </p:cNvPr>
              <p:cNvSpPr>
                <a:spLocks noRot="1" noChangeAspect="1" noMove="1" noResize="1" noEditPoints="1" noAdjustHandles="1" noChangeArrowheads="1" noChangeShapeType="1" noTextEdit="1"/>
              </p:cNvSpPr>
              <p:nvPr/>
            </p:nvSpPr>
            <p:spPr>
              <a:xfrm rot="2659113">
                <a:off x="7491605" y="2501262"/>
                <a:ext cx="425165" cy="290520"/>
              </a:xfrm>
              <a:prstGeom prst="rect">
                <a:avLst/>
              </a:prstGeom>
              <a:blipFill>
                <a:blip r:embed="rId12"/>
                <a:stretch>
                  <a:fillRect/>
                </a:stretch>
              </a:blipFill>
            </p:spPr>
            <p:txBody>
              <a:bodyPr/>
              <a:lstStyle/>
              <a:p>
                <a:r>
                  <a:rPr lang="ko-KR" altLang="en-US">
                    <a:noFill/>
                  </a:rPr>
                  <a:t> </a:t>
                </a:r>
              </a:p>
            </p:txBody>
          </p:sp>
        </mc:Fallback>
      </mc:AlternateContent>
      <p:grpSp>
        <p:nvGrpSpPr>
          <p:cNvPr id="143" name="그룹 142">
            <a:extLst>
              <a:ext uri="{FF2B5EF4-FFF2-40B4-BE49-F238E27FC236}">
                <a16:creationId xmlns:a16="http://schemas.microsoft.com/office/drawing/2014/main" id="{4392CE3C-6DAD-46B2-B1DB-42D23C57938A}"/>
              </a:ext>
            </a:extLst>
          </p:cNvPr>
          <p:cNvGrpSpPr/>
          <p:nvPr/>
        </p:nvGrpSpPr>
        <p:grpSpPr>
          <a:xfrm>
            <a:off x="6694290" y="1415031"/>
            <a:ext cx="1319483" cy="1367089"/>
            <a:chOff x="65376" y="4501740"/>
            <a:chExt cx="1397675" cy="1448102"/>
          </a:xfrm>
        </p:grpSpPr>
        <p:sp>
          <p:nvSpPr>
            <p:cNvPr id="144" name="곱셈 기호 114">
              <a:extLst>
                <a:ext uri="{FF2B5EF4-FFF2-40B4-BE49-F238E27FC236}">
                  <a16:creationId xmlns:a16="http://schemas.microsoft.com/office/drawing/2014/main" id="{4A291C91-F994-445C-98E0-78B3131A3D5C}"/>
                </a:ext>
              </a:extLst>
            </p:cNvPr>
            <p:cNvSpPr/>
            <p:nvPr/>
          </p:nvSpPr>
          <p:spPr>
            <a:xfrm>
              <a:off x="65376" y="4501740"/>
              <a:ext cx="466165" cy="469203"/>
            </a:xfrm>
            <a:prstGeom prst="mathMultiply">
              <a:avLst>
                <a:gd name="adj1" fmla="val 1005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45" name="곱셈 기호 115">
              <a:extLst>
                <a:ext uri="{FF2B5EF4-FFF2-40B4-BE49-F238E27FC236}">
                  <a16:creationId xmlns:a16="http://schemas.microsoft.com/office/drawing/2014/main" id="{015E5533-6C12-4D1C-B076-83DABEE1C164}"/>
                </a:ext>
              </a:extLst>
            </p:cNvPr>
            <p:cNvSpPr/>
            <p:nvPr/>
          </p:nvSpPr>
          <p:spPr>
            <a:xfrm>
              <a:off x="996886" y="5480639"/>
              <a:ext cx="466165" cy="469203"/>
            </a:xfrm>
            <a:prstGeom prst="mathMultiply">
              <a:avLst>
                <a:gd name="adj1" fmla="val 1005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grpSp>
      <p:grpSp>
        <p:nvGrpSpPr>
          <p:cNvPr id="146" name="그룹 145">
            <a:extLst>
              <a:ext uri="{FF2B5EF4-FFF2-40B4-BE49-F238E27FC236}">
                <a16:creationId xmlns:a16="http://schemas.microsoft.com/office/drawing/2014/main" id="{25C75D2E-12A0-4F66-84D2-AAB564C695A0}"/>
              </a:ext>
            </a:extLst>
          </p:cNvPr>
          <p:cNvGrpSpPr/>
          <p:nvPr/>
        </p:nvGrpSpPr>
        <p:grpSpPr>
          <a:xfrm>
            <a:off x="4923417" y="831613"/>
            <a:ext cx="4982565" cy="2366993"/>
            <a:chOff x="-619057" y="3968496"/>
            <a:chExt cx="5277828" cy="2507259"/>
          </a:xfrm>
        </p:grpSpPr>
        <p:grpSp>
          <p:nvGrpSpPr>
            <p:cNvPr id="147" name="그룹 146">
              <a:extLst>
                <a:ext uri="{FF2B5EF4-FFF2-40B4-BE49-F238E27FC236}">
                  <a16:creationId xmlns:a16="http://schemas.microsoft.com/office/drawing/2014/main" id="{6559F044-BCF8-4967-BE30-8E1967C09B8F}"/>
                </a:ext>
              </a:extLst>
            </p:cNvPr>
            <p:cNvGrpSpPr/>
            <p:nvPr/>
          </p:nvGrpSpPr>
          <p:grpSpPr>
            <a:xfrm>
              <a:off x="-619057" y="4070462"/>
              <a:ext cx="5277828" cy="2405293"/>
              <a:chOff x="-619057" y="4070462"/>
              <a:chExt cx="5277828" cy="2405293"/>
            </a:xfrm>
          </p:grpSpPr>
          <p:grpSp>
            <p:nvGrpSpPr>
              <p:cNvPr id="149" name="그룹 148">
                <a:extLst>
                  <a:ext uri="{FF2B5EF4-FFF2-40B4-BE49-F238E27FC236}">
                    <a16:creationId xmlns:a16="http://schemas.microsoft.com/office/drawing/2014/main" id="{4480370D-8AA1-4423-8A83-2BF0A2971D5A}"/>
                  </a:ext>
                </a:extLst>
              </p:cNvPr>
              <p:cNvGrpSpPr/>
              <p:nvPr/>
            </p:nvGrpSpPr>
            <p:grpSpPr>
              <a:xfrm>
                <a:off x="-619057" y="4070462"/>
                <a:ext cx="5277828" cy="2405293"/>
                <a:chOff x="1381101" y="4279380"/>
                <a:chExt cx="5277828" cy="2405293"/>
              </a:xfrm>
            </p:grpSpPr>
            <p:grpSp>
              <p:nvGrpSpPr>
                <p:cNvPr id="152" name="그룹 151">
                  <a:extLst>
                    <a:ext uri="{FF2B5EF4-FFF2-40B4-BE49-F238E27FC236}">
                      <a16:creationId xmlns:a16="http://schemas.microsoft.com/office/drawing/2014/main" id="{C37237FC-DCE2-45B6-B778-3D65EB23333E}"/>
                    </a:ext>
                  </a:extLst>
                </p:cNvPr>
                <p:cNvGrpSpPr/>
                <p:nvPr/>
              </p:nvGrpSpPr>
              <p:grpSpPr>
                <a:xfrm>
                  <a:off x="2735854" y="4372110"/>
                  <a:ext cx="2353616" cy="2312563"/>
                  <a:chOff x="5971892" y="4190684"/>
                  <a:chExt cx="2353616" cy="2312563"/>
                </a:xfrm>
              </p:grpSpPr>
              <mc:AlternateContent xmlns:mc="http://schemas.openxmlformats.org/markup-compatibility/2006" xmlns:a14="http://schemas.microsoft.com/office/drawing/2010/main">
                <mc:Choice Requires="a14">
                  <p:sp>
                    <p:nvSpPr>
                      <p:cNvPr id="159" name="순서도: 대체 처리 158">
                        <a:extLst>
                          <a:ext uri="{FF2B5EF4-FFF2-40B4-BE49-F238E27FC236}">
                            <a16:creationId xmlns:a16="http://schemas.microsoft.com/office/drawing/2014/main" id="{C3D55A71-024B-444C-AAEA-83F6B1976A4C}"/>
                          </a:ext>
                        </a:extLst>
                      </p:cNvPr>
                      <p:cNvSpPr/>
                      <p:nvPr/>
                    </p:nvSpPr>
                    <p:spPr>
                      <a:xfrm>
                        <a:off x="6875227" y="5060600"/>
                        <a:ext cx="595107" cy="558664"/>
                      </a:xfrm>
                      <a:prstGeom prst="flowChartAlternateProcess">
                        <a:avLst/>
                      </a:prstGeom>
                      <a:solidFill>
                        <a:srgbClr val="294474"/>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prstClr val="white"/>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prstClr val="white"/>
                                      </a:solidFill>
                                      <a:effectLst/>
                                      <a:uLnTx/>
                                      <a:uFillTx/>
                                      <a:latin typeface="Cambria Math" panose="02040503050406030204" pitchFamily="18" charset="0"/>
                                      <a:cs typeface="+mn-cs"/>
                                    </a:rPr>
                                    <m:t>𝟏𝟑𝟖</m:t>
                                  </m:r>
                                </m:sup>
                                <m:e>
                                  <m:r>
                                    <a:rPr kumimoji="0" lang="en-US" altLang="ko-KR" sz="1699" b="1" i="0" u="none" strike="noStrike" kern="1200" cap="none" spc="0" normalizeH="0" baseline="0" noProof="0">
                                      <a:ln>
                                        <a:noFill/>
                                      </a:ln>
                                      <a:solidFill>
                                        <a:prstClr val="white"/>
                                      </a:solidFill>
                                      <a:effectLst/>
                                      <a:uLnTx/>
                                      <a:uFillTx/>
                                      <a:latin typeface="Cambria Math" panose="02040503050406030204" pitchFamily="18" charset="0"/>
                                      <a:cs typeface="+mn-cs"/>
                                    </a:rPr>
                                    <m:t>𝐋𝐚</m:t>
                                  </m:r>
                                </m:e>
                              </m:sPre>
                            </m:oMath>
                          </m:oMathPara>
                        </a14:m>
                        <a:endParaRPr kumimoji="0" lang="ko-KR" altLang="en-US" sz="1699" b="1"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endParaRPr>
                      </a:p>
                    </p:txBody>
                  </p:sp>
                </mc:Choice>
                <mc:Fallback xmlns="">
                  <p:sp>
                    <p:nvSpPr>
                      <p:cNvPr id="132" name="순서도: 대체 처리 131"/>
                      <p:cNvSpPr>
                        <a:spLocks noRot="1" noChangeAspect="1" noMove="1" noResize="1" noEditPoints="1" noAdjustHandles="1" noChangeArrowheads="1" noChangeShapeType="1" noTextEdit="1"/>
                      </p:cNvSpPr>
                      <p:nvPr/>
                    </p:nvSpPr>
                    <p:spPr>
                      <a:xfrm>
                        <a:off x="6875227" y="5060600"/>
                        <a:ext cx="595107" cy="558664"/>
                      </a:xfrm>
                      <a:prstGeom prst="flowChartAlternateProcess">
                        <a:avLst/>
                      </a:prstGeom>
                      <a:blipFill>
                        <a:blip r:embed="rId42"/>
                        <a:stretch>
                          <a:fillRect l="-6796" r="-4854"/>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0" name="순서도: 대체 처리 159">
                        <a:extLst>
                          <a:ext uri="{FF2B5EF4-FFF2-40B4-BE49-F238E27FC236}">
                            <a16:creationId xmlns:a16="http://schemas.microsoft.com/office/drawing/2014/main" id="{15F4E43D-584D-4320-9C65-940CA7B35F96}"/>
                          </a:ext>
                        </a:extLst>
                      </p:cNvPr>
                      <p:cNvSpPr/>
                      <p:nvPr/>
                    </p:nvSpPr>
                    <p:spPr>
                      <a:xfrm>
                        <a:off x="6868333" y="4216980"/>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𝟏𝟑𝟗</m:t>
                                  </m:r>
                                </m:sup>
                                <m:e>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𝐂𝐞</m:t>
                                  </m:r>
                                </m:e>
                              </m:sPre>
                            </m:oMath>
                          </m:oMathPara>
                        </a14:m>
                        <a:endParaRPr kumimoji="0" lang="ko-KR" altLang="en-US" sz="1888"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0" name="순서도: 대체 처리 159">
                        <a:extLst>
                          <a:ext uri="{FF2B5EF4-FFF2-40B4-BE49-F238E27FC236}">
                            <a16:creationId xmlns:a16="http://schemas.microsoft.com/office/drawing/2014/main" id="{15F4E43D-584D-4320-9C65-940CA7B35F96}"/>
                          </a:ext>
                        </a:extLst>
                      </p:cNvPr>
                      <p:cNvSpPr>
                        <a:spLocks noRot="1" noChangeAspect="1" noMove="1" noResize="1" noEditPoints="1" noAdjustHandles="1" noChangeArrowheads="1" noChangeShapeType="1" noTextEdit="1"/>
                      </p:cNvSpPr>
                      <p:nvPr/>
                    </p:nvSpPr>
                    <p:spPr>
                      <a:xfrm>
                        <a:off x="6868333" y="4216980"/>
                        <a:ext cx="595107" cy="558664"/>
                      </a:xfrm>
                      <a:prstGeom prst="flowChartAlternateProcess">
                        <a:avLst/>
                      </a:prstGeom>
                      <a:blipFill>
                        <a:blip r:embed="rId43"/>
                        <a:stretch>
                          <a:fillRect l="-97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1" name="순서도: 대체 처리 160">
                        <a:extLst>
                          <a:ext uri="{FF2B5EF4-FFF2-40B4-BE49-F238E27FC236}">
                            <a16:creationId xmlns:a16="http://schemas.microsoft.com/office/drawing/2014/main" id="{CCEBA16C-BED2-4EF6-BF19-AE90081C5CEC}"/>
                          </a:ext>
                        </a:extLst>
                      </p:cNvPr>
                      <p:cNvSpPr/>
                      <p:nvPr/>
                    </p:nvSpPr>
                    <p:spPr>
                      <a:xfrm>
                        <a:off x="6878205" y="5944582"/>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𝟏𝟑𝟕</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𝐁𝐚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1" name="순서도: 대체 처리 160">
                        <a:extLst>
                          <a:ext uri="{FF2B5EF4-FFF2-40B4-BE49-F238E27FC236}">
                            <a16:creationId xmlns:a16="http://schemas.microsoft.com/office/drawing/2014/main" id="{CCEBA16C-BED2-4EF6-BF19-AE90081C5CEC}"/>
                          </a:ext>
                        </a:extLst>
                      </p:cNvPr>
                      <p:cNvSpPr>
                        <a:spLocks noRot="1" noChangeAspect="1" noMove="1" noResize="1" noEditPoints="1" noAdjustHandles="1" noChangeArrowheads="1" noChangeShapeType="1" noTextEdit="1"/>
                      </p:cNvSpPr>
                      <p:nvPr/>
                    </p:nvSpPr>
                    <p:spPr>
                      <a:xfrm>
                        <a:off x="6878205" y="5944582"/>
                        <a:ext cx="595107" cy="558664"/>
                      </a:xfrm>
                      <a:prstGeom prst="flowChartAlternateProcess">
                        <a:avLst/>
                      </a:prstGeom>
                      <a:blipFill>
                        <a:blip r:embed="rId44"/>
                        <a:stretch>
                          <a:fillRect l="-8738" r="-5825"/>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2" name="순서도: 대체 처리 161">
                        <a:extLst>
                          <a:ext uri="{FF2B5EF4-FFF2-40B4-BE49-F238E27FC236}">
                            <a16:creationId xmlns:a16="http://schemas.microsoft.com/office/drawing/2014/main" id="{2EB0603B-176B-43C6-B5D3-8020B55F4BD9}"/>
                          </a:ext>
                        </a:extLst>
                      </p:cNvPr>
                      <p:cNvSpPr/>
                      <p:nvPr/>
                    </p:nvSpPr>
                    <p:spPr>
                      <a:xfrm>
                        <a:off x="7730401" y="5944583"/>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𝟏𝟑𝟖</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𝐁𝐚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2" name="순서도: 대체 처리 161">
                        <a:extLst>
                          <a:ext uri="{FF2B5EF4-FFF2-40B4-BE49-F238E27FC236}">
                            <a16:creationId xmlns:a16="http://schemas.microsoft.com/office/drawing/2014/main" id="{2EB0603B-176B-43C6-B5D3-8020B55F4BD9}"/>
                          </a:ext>
                        </a:extLst>
                      </p:cNvPr>
                      <p:cNvSpPr>
                        <a:spLocks noRot="1" noChangeAspect="1" noMove="1" noResize="1" noEditPoints="1" noAdjustHandles="1" noChangeArrowheads="1" noChangeShapeType="1" noTextEdit="1"/>
                      </p:cNvSpPr>
                      <p:nvPr/>
                    </p:nvSpPr>
                    <p:spPr>
                      <a:xfrm>
                        <a:off x="7730401" y="5944583"/>
                        <a:ext cx="595107" cy="558664"/>
                      </a:xfrm>
                      <a:prstGeom prst="flowChartAlternateProcess">
                        <a:avLst/>
                      </a:prstGeom>
                      <a:blipFill>
                        <a:blip r:embed="rId45"/>
                        <a:stretch>
                          <a:fillRect l="-8824" r="-6863"/>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3" name="순서도: 대체 처리 162">
                        <a:extLst>
                          <a:ext uri="{FF2B5EF4-FFF2-40B4-BE49-F238E27FC236}">
                            <a16:creationId xmlns:a16="http://schemas.microsoft.com/office/drawing/2014/main" id="{FA169EF5-5369-4CB3-8EB7-ED1CD57E2EE0}"/>
                          </a:ext>
                        </a:extLst>
                      </p:cNvPr>
                      <p:cNvSpPr/>
                      <p:nvPr/>
                    </p:nvSpPr>
                    <p:spPr>
                      <a:xfrm>
                        <a:off x="5973014" y="5063697"/>
                        <a:ext cx="595107" cy="558664"/>
                      </a:xfrm>
                      <a:prstGeom prst="flowChartAlternateProcess">
                        <a:avLst/>
                      </a:prstGeom>
                      <a:solidFill>
                        <a:schemeClr val="accent5">
                          <a:lumMod val="20000"/>
                          <a:lumOff val="80000"/>
                        </a:schemeClr>
                      </a:solidFill>
                      <a:ln>
                        <a:solidFill>
                          <a:srgbClr val="98ADE8"/>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t>𝟏𝟑𝟕</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𝐋𝐚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3" name="순서도: 대체 처리 162">
                        <a:extLst>
                          <a:ext uri="{FF2B5EF4-FFF2-40B4-BE49-F238E27FC236}">
                            <a16:creationId xmlns:a16="http://schemas.microsoft.com/office/drawing/2014/main" id="{FA169EF5-5369-4CB3-8EB7-ED1CD57E2EE0}"/>
                          </a:ext>
                        </a:extLst>
                      </p:cNvPr>
                      <p:cNvSpPr>
                        <a:spLocks noRot="1" noChangeAspect="1" noMove="1" noResize="1" noEditPoints="1" noAdjustHandles="1" noChangeArrowheads="1" noChangeShapeType="1" noTextEdit="1"/>
                      </p:cNvSpPr>
                      <p:nvPr/>
                    </p:nvSpPr>
                    <p:spPr>
                      <a:xfrm>
                        <a:off x="5973014" y="5063697"/>
                        <a:ext cx="595107" cy="558664"/>
                      </a:xfrm>
                      <a:prstGeom prst="flowChartAlternateProcess">
                        <a:avLst/>
                      </a:prstGeom>
                      <a:blipFill>
                        <a:blip r:embed="rId46"/>
                        <a:stretch>
                          <a:fillRect l="-6000" r="-4000"/>
                        </a:stretch>
                      </a:blipFill>
                      <a:ln>
                        <a:solidFill>
                          <a:srgbClr val="98ADE8"/>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4" name="순서도: 대체 처리 163">
                        <a:extLst>
                          <a:ext uri="{FF2B5EF4-FFF2-40B4-BE49-F238E27FC236}">
                            <a16:creationId xmlns:a16="http://schemas.microsoft.com/office/drawing/2014/main" id="{96442F89-C89D-4DE5-8216-B75450CCDE19}"/>
                          </a:ext>
                        </a:extLst>
                      </p:cNvPr>
                      <p:cNvSpPr/>
                      <p:nvPr/>
                    </p:nvSpPr>
                    <p:spPr>
                      <a:xfrm>
                        <a:off x="5992721" y="4190684"/>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𝟏𝟑𝟖</m:t>
                                  </m:r>
                                </m:sup>
                                <m:e>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𝐂𝐞</m:t>
                                  </m:r>
                                </m:e>
                              </m:sPre>
                            </m:oMath>
                          </m:oMathPara>
                        </a14:m>
                        <a:endParaRPr kumimoji="0" lang="ko-KR" altLang="en-US" sz="1511"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4" name="순서도: 대체 처리 163">
                        <a:extLst>
                          <a:ext uri="{FF2B5EF4-FFF2-40B4-BE49-F238E27FC236}">
                            <a16:creationId xmlns:a16="http://schemas.microsoft.com/office/drawing/2014/main" id="{96442F89-C89D-4DE5-8216-B75450CCDE19}"/>
                          </a:ext>
                        </a:extLst>
                      </p:cNvPr>
                      <p:cNvSpPr>
                        <a:spLocks noRot="1" noChangeAspect="1" noMove="1" noResize="1" noEditPoints="1" noAdjustHandles="1" noChangeArrowheads="1" noChangeShapeType="1" noTextEdit="1"/>
                      </p:cNvSpPr>
                      <p:nvPr/>
                    </p:nvSpPr>
                    <p:spPr>
                      <a:xfrm>
                        <a:off x="5992721" y="4190684"/>
                        <a:ext cx="595107" cy="558664"/>
                      </a:xfrm>
                      <a:prstGeom prst="flowChartAlternateProcess">
                        <a:avLst/>
                      </a:prstGeom>
                      <a:blipFill>
                        <a:blip r:embed="rId47"/>
                        <a:stretch>
                          <a:fillRect l="-196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5" name="순서도: 대체 처리 164">
                        <a:extLst>
                          <a:ext uri="{FF2B5EF4-FFF2-40B4-BE49-F238E27FC236}">
                            <a16:creationId xmlns:a16="http://schemas.microsoft.com/office/drawing/2014/main" id="{43F229B4-65B0-4AFA-8F1A-7036E9801042}"/>
                          </a:ext>
                        </a:extLst>
                      </p:cNvPr>
                      <p:cNvSpPr/>
                      <p:nvPr/>
                    </p:nvSpPr>
                    <p:spPr>
                      <a:xfrm>
                        <a:off x="7730401" y="4216980"/>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511" b="1" i="0" u="none" strike="noStrike" kern="1200" cap="none" spc="0" normalizeH="0" baseline="0" noProof="0">
                                      <a:ln>
                                        <a:noFill/>
                                      </a:ln>
                                      <a:solidFill>
                                        <a:srgbClr val="203864"/>
                                      </a:solidFill>
                                      <a:effectLst/>
                                      <a:uLnTx/>
                                      <a:uFillTx/>
                                      <a:latin typeface="Cambria Math"/>
                                      <a:cs typeface="+mn-cs"/>
                                    </a:rPr>
                                    <m:t>𝟏</m:t>
                                  </m:r>
                                  <m: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t>𝟒𝟎</m:t>
                                  </m:r>
                                </m:sup>
                                <m:e>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𝐂𝐞</m:t>
                                  </m:r>
                                </m:e>
                              </m:sPre>
                            </m:oMath>
                          </m:oMathPara>
                        </a14:m>
                        <a:endParaRPr kumimoji="0" lang="ko-KR" altLang="en-US" sz="1511"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5" name="순서도: 대체 처리 164">
                        <a:extLst>
                          <a:ext uri="{FF2B5EF4-FFF2-40B4-BE49-F238E27FC236}">
                            <a16:creationId xmlns:a16="http://schemas.microsoft.com/office/drawing/2014/main" id="{43F229B4-65B0-4AFA-8F1A-7036E9801042}"/>
                          </a:ext>
                        </a:extLst>
                      </p:cNvPr>
                      <p:cNvSpPr>
                        <a:spLocks noRot="1" noChangeAspect="1" noMove="1" noResize="1" noEditPoints="1" noAdjustHandles="1" noChangeArrowheads="1" noChangeShapeType="1" noTextEdit="1"/>
                      </p:cNvSpPr>
                      <p:nvPr/>
                    </p:nvSpPr>
                    <p:spPr>
                      <a:xfrm>
                        <a:off x="7730401" y="4216980"/>
                        <a:ext cx="595107" cy="558664"/>
                      </a:xfrm>
                      <a:prstGeom prst="flowChartAlternateProcess">
                        <a:avLst/>
                      </a:prstGeom>
                      <a:blipFill>
                        <a:blip r:embed="rId48"/>
                        <a:stretch>
                          <a:fillRect l="-196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6" name="순서도: 대체 처리 165">
                        <a:extLst>
                          <a:ext uri="{FF2B5EF4-FFF2-40B4-BE49-F238E27FC236}">
                            <a16:creationId xmlns:a16="http://schemas.microsoft.com/office/drawing/2014/main" id="{54C1E233-9CE4-4173-B672-DEECC390911E}"/>
                          </a:ext>
                        </a:extLst>
                      </p:cNvPr>
                      <p:cNvSpPr/>
                      <p:nvPr/>
                    </p:nvSpPr>
                    <p:spPr>
                      <a:xfrm>
                        <a:off x="5971892" y="5929016"/>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𝟏𝟑𝟔</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𝐁𝐚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6" name="순서도: 대체 처리 165">
                        <a:extLst>
                          <a:ext uri="{FF2B5EF4-FFF2-40B4-BE49-F238E27FC236}">
                            <a16:creationId xmlns:a16="http://schemas.microsoft.com/office/drawing/2014/main" id="{54C1E233-9CE4-4173-B672-DEECC390911E}"/>
                          </a:ext>
                        </a:extLst>
                      </p:cNvPr>
                      <p:cNvSpPr>
                        <a:spLocks noRot="1" noChangeAspect="1" noMove="1" noResize="1" noEditPoints="1" noAdjustHandles="1" noChangeArrowheads="1" noChangeShapeType="1" noTextEdit="1"/>
                      </p:cNvSpPr>
                      <p:nvPr/>
                    </p:nvSpPr>
                    <p:spPr>
                      <a:xfrm>
                        <a:off x="5971892" y="5929016"/>
                        <a:ext cx="595107" cy="558664"/>
                      </a:xfrm>
                      <a:prstGeom prst="flowChartAlternateProcess">
                        <a:avLst/>
                      </a:prstGeom>
                      <a:blipFill>
                        <a:blip r:embed="rId49"/>
                        <a:stretch>
                          <a:fillRect l="-8738" r="-6796"/>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7" name="순서도: 대체 처리 166">
                        <a:extLst>
                          <a:ext uri="{FF2B5EF4-FFF2-40B4-BE49-F238E27FC236}">
                            <a16:creationId xmlns:a16="http://schemas.microsoft.com/office/drawing/2014/main" id="{B51A00E8-94D3-40F7-AC05-0178A54BD992}"/>
                          </a:ext>
                        </a:extLst>
                      </p:cNvPr>
                      <p:cNvSpPr/>
                      <p:nvPr/>
                    </p:nvSpPr>
                    <p:spPr>
                      <a:xfrm>
                        <a:off x="7730401" y="5052954"/>
                        <a:ext cx="595107" cy="558664"/>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511" b="1" i="0" u="none" strike="noStrike" kern="1200" cap="none" spc="0" normalizeH="0" baseline="0" noProof="0">
                                      <a:ln>
                                        <a:noFill/>
                                      </a:ln>
                                      <a:solidFill>
                                        <a:srgbClr val="203864"/>
                                      </a:solidFill>
                                      <a:effectLst/>
                                      <a:uLnTx/>
                                      <a:uFillTx/>
                                      <a:latin typeface="Cambria Math"/>
                                      <a:cs typeface="+mn-cs"/>
                                    </a:rPr>
                                    <m:t>𝟏</m:t>
                                  </m:r>
                                  <m:r>
                                    <a:rPr kumimoji="0" lang="en-US" altLang="ko-KR" sz="1511" b="1" i="1" u="none" strike="noStrike" kern="1200" cap="none" spc="0" normalizeH="0" baseline="0" noProof="0">
                                      <a:ln>
                                        <a:noFill/>
                                      </a:ln>
                                      <a:solidFill>
                                        <a:srgbClr val="203864"/>
                                      </a:solidFill>
                                      <a:effectLst/>
                                      <a:uLnTx/>
                                      <a:uFillTx/>
                                      <a:latin typeface="Cambria Math" panose="02040503050406030204" pitchFamily="18" charset="0"/>
                                      <a:cs typeface="+mn-cs"/>
                                    </a:rPr>
                                    <m:t>𝟑𝟗</m:t>
                                  </m:r>
                                </m:sup>
                                <m:e>
                                  <m:r>
                                    <a:rPr kumimoji="0" lang="en-US" altLang="ko-KR" sz="1511" b="1" i="0" u="none" strike="noStrike" kern="1200" cap="none" spc="0" normalizeH="0" baseline="0" noProof="0">
                                      <a:ln>
                                        <a:noFill/>
                                      </a:ln>
                                      <a:solidFill>
                                        <a:srgbClr val="203864"/>
                                      </a:solidFill>
                                      <a:effectLst/>
                                      <a:uLnTx/>
                                      <a:uFillTx/>
                                      <a:latin typeface="Cambria Math" panose="02040503050406030204" pitchFamily="18" charset="0"/>
                                      <a:cs typeface="+mn-cs"/>
                                    </a:rPr>
                                    <m:t>𝐋𝐚</m:t>
                                  </m:r>
                                </m:e>
                              </m:sPre>
                            </m:oMath>
                          </m:oMathPara>
                        </a14:m>
                        <a:endParaRPr kumimoji="0" lang="ko-KR" altLang="en-US" sz="1511"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67" name="순서도: 대체 처리 166">
                        <a:extLst>
                          <a:ext uri="{FF2B5EF4-FFF2-40B4-BE49-F238E27FC236}">
                            <a16:creationId xmlns:a16="http://schemas.microsoft.com/office/drawing/2014/main" id="{B51A00E8-94D3-40F7-AC05-0178A54BD992}"/>
                          </a:ext>
                        </a:extLst>
                      </p:cNvPr>
                      <p:cNvSpPr>
                        <a:spLocks noRot="1" noChangeAspect="1" noMove="1" noResize="1" noEditPoints="1" noAdjustHandles="1" noChangeArrowheads="1" noChangeShapeType="1" noTextEdit="1"/>
                      </p:cNvSpPr>
                      <p:nvPr/>
                    </p:nvSpPr>
                    <p:spPr>
                      <a:xfrm>
                        <a:off x="7730401" y="5052954"/>
                        <a:ext cx="595107" cy="558664"/>
                      </a:xfrm>
                      <a:prstGeom prst="flowChartAlternateProcess">
                        <a:avLst/>
                      </a:prstGeom>
                      <a:blipFill>
                        <a:blip r:embed="rId50"/>
                        <a:stretch>
                          <a:fillRect l="-980"/>
                        </a:stretch>
                      </a:blipFill>
                      <a:ln>
                        <a:noFill/>
                      </a:ln>
                    </p:spPr>
                    <p:txBody>
                      <a:bodyPr/>
                      <a:lstStyle/>
                      <a:p>
                        <a:r>
                          <a:rPr lang="ko-KR" altLang="en-US">
                            <a:noFill/>
                          </a:rPr>
                          <a:t> </a:t>
                        </a:r>
                      </a:p>
                    </p:txBody>
                  </p:sp>
                </mc:Fallback>
              </mc:AlternateContent>
            </p:grpSp>
            <p:grpSp>
              <p:nvGrpSpPr>
                <p:cNvPr id="153" name="그룹 152">
                  <a:extLst>
                    <a:ext uri="{FF2B5EF4-FFF2-40B4-BE49-F238E27FC236}">
                      <a16:creationId xmlns:a16="http://schemas.microsoft.com/office/drawing/2014/main" id="{52D1061A-DAF3-4C0F-9176-D418460E8D65}"/>
                    </a:ext>
                  </a:extLst>
                </p:cNvPr>
                <p:cNvGrpSpPr/>
                <p:nvPr/>
              </p:nvGrpSpPr>
              <p:grpSpPr>
                <a:xfrm>
                  <a:off x="1381101" y="4279380"/>
                  <a:ext cx="5277828" cy="1493963"/>
                  <a:chOff x="7668344" y="-369219"/>
                  <a:chExt cx="5277828" cy="1493963"/>
                </a:xfrm>
              </p:grpSpPr>
              <p:sp>
                <p:nvSpPr>
                  <p:cNvPr id="154" name="순서도: 대체 처리 153">
                    <a:extLst>
                      <a:ext uri="{FF2B5EF4-FFF2-40B4-BE49-F238E27FC236}">
                        <a16:creationId xmlns:a16="http://schemas.microsoft.com/office/drawing/2014/main" id="{D1BC38A0-F10B-482F-B554-7EC6F3EDFA17}"/>
                      </a:ext>
                    </a:extLst>
                  </p:cNvPr>
                  <p:cNvSpPr/>
                  <p:nvPr/>
                </p:nvSpPr>
                <p:spPr>
                  <a:xfrm>
                    <a:off x="11743361" y="6207"/>
                    <a:ext cx="297554" cy="279332"/>
                  </a:xfrm>
                  <a:prstGeom prst="flowChartAlternateProcess">
                    <a:avLst/>
                  </a:prstGeom>
                  <a:solidFill>
                    <a:schemeClr val="accent5">
                      <a:lumMod val="20000"/>
                      <a:lumOff val="8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511"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p:sp>
                <p:nvSpPr>
                  <p:cNvPr id="155" name="순서도: 대체 처리 154">
                    <a:extLst>
                      <a:ext uri="{FF2B5EF4-FFF2-40B4-BE49-F238E27FC236}">
                        <a16:creationId xmlns:a16="http://schemas.microsoft.com/office/drawing/2014/main" id="{554FD416-F3C1-4A11-86E5-86C7A5DD1717}"/>
                      </a:ext>
                    </a:extLst>
                  </p:cNvPr>
                  <p:cNvSpPr/>
                  <p:nvPr/>
                </p:nvSpPr>
                <p:spPr>
                  <a:xfrm>
                    <a:off x="11743361" y="-369219"/>
                    <a:ext cx="297554" cy="279332"/>
                  </a:xfrm>
                  <a:prstGeom prst="flowChartAlternateProcess">
                    <a:avLst/>
                  </a:prstGeom>
                  <a:solidFill>
                    <a:srgbClr val="A2B8F6"/>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511"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p:sp>
                <p:nvSpPr>
                  <p:cNvPr id="156" name="TextBox 155">
                    <a:extLst>
                      <a:ext uri="{FF2B5EF4-FFF2-40B4-BE49-F238E27FC236}">
                        <a16:creationId xmlns:a16="http://schemas.microsoft.com/office/drawing/2014/main" id="{6AD88950-950F-4213-95C7-E709250AD85D}"/>
                      </a:ext>
                    </a:extLst>
                  </p:cNvPr>
                  <p:cNvSpPr txBox="1"/>
                  <p:nvPr/>
                </p:nvSpPr>
                <p:spPr>
                  <a:xfrm>
                    <a:off x="12074894" y="-369219"/>
                    <a:ext cx="812680" cy="313315"/>
                  </a:xfrm>
                  <a:prstGeom prst="rect">
                    <a:avLst/>
                  </a:prstGeom>
                  <a:noFill/>
                  <a:ln>
                    <a:noFill/>
                  </a:ln>
                </p:spPr>
                <p:txBody>
                  <a:bodyPr wrap="squar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322"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stable</a:t>
                    </a:r>
                    <a:endParaRPr kumimoji="0" lang="ko-KR" altLang="en-US" sz="1322"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sp>
                <p:nvSpPr>
                  <p:cNvPr id="157" name="TextBox 156">
                    <a:extLst>
                      <a:ext uri="{FF2B5EF4-FFF2-40B4-BE49-F238E27FC236}">
                        <a16:creationId xmlns:a16="http://schemas.microsoft.com/office/drawing/2014/main" id="{BA81CED2-6FB6-4F25-B16C-5BE300C76D3B}"/>
                      </a:ext>
                    </a:extLst>
                  </p:cNvPr>
                  <p:cNvSpPr txBox="1"/>
                  <p:nvPr/>
                </p:nvSpPr>
                <p:spPr>
                  <a:xfrm>
                    <a:off x="12074894" y="-44832"/>
                    <a:ext cx="871278" cy="528823"/>
                  </a:xfrm>
                  <a:prstGeom prst="rect">
                    <a:avLst/>
                  </a:prstGeom>
                  <a:noFill/>
                  <a:ln>
                    <a:noFill/>
                  </a:ln>
                </p:spPr>
                <p:txBody>
                  <a:bodyPr wrap="squar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1322"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rPr>
                      <a:t>unstable</a:t>
                    </a:r>
                    <a:endParaRPr kumimoji="0" lang="ko-KR" altLang="en-US" sz="1322"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p:sp>
                <p:nvSpPr>
                  <p:cNvPr id="158" name="직사각형 157">
                    <a:extLst>
                      <a:ext uri="{FF2B5EF4-FFF2-40B4-BE49-F238E27FC236}">
                        <a16:creationId xmlns:a16="http://schemas.microsoft.com/office/drawing/2014/main" id="{E60BE118-A0CB-4A5E-A962-F1678F285DD8}"/>
                      </a:ext>
                    </a:extLst>
                  </p:cNvPr>
                  <p:cNvSpPr/>
                  <p:nvPr/>
                </p:nvSpPr>
                <p:spPr>
                  <a:xfrm>
                    <a:off x="7668344" y="332656"/>
                    <a:ext cx="1395145"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srgbClr val="203864"/>
                      </a:solidFill>
                      <a:effectLst/>
                      <a:uLnTx/>
                      <a:uFillTx/>
                      <a:latin typeface="맑은 고딕"/>
                      <a:ea typeface="맑은 고딕" panose="020B0503020000020004" pitchFamily="50" charset="-127"/>
                      <a:cs typeface="+mn-cs"/>
                    </a:endParaRPr>
                  </a:p>
                </p:txBody>
              </p:sp>
            </p:grpSp>
          </p:grpSp>
          <mc:AlternateContent xmlns:mc="http://schemas.openxmlformats.org/markup-compatibility/2006" xmlns:a14="http://schemas.microsoft.com/office/drawing/2010/main">
            <mc:Choice Requires="a14">
              <p:sp>
                <p:nvSpPr>
                  <p:cNvPr id="150" name="순서도: 대체 처리 149">
                    <a:extLst>
                      <a:ext uri="{FF2B5EF4-FFF2-40B4-BE49-F238E27FC236}">
                        <a16:creationId xmlns:a16="http://schemas.microsoft.com/office/drawing/2014/main" id="{FCAFF70B-6A5C-4A72-8FD4-A61D38D93C07}"/>
                      </a:ext>
                    </a:extLst>
                  </p:cNvPr>
                  <p:cNvSpPr/>
                  <p:nvPr/>
                </p:nvSpPr>
                <p:spPr>
                  <a:xfrm>
                    <a:off x="3395318" y="5903434"/>
                    <a:ext cx="595107" cy="558664"/>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𝟏𝟑</m:t>
                              </m:r>
                              <m: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t>𝟗</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𝐁𝐚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90" name="순서도: 대체 처리 89"/>
                  <p:cNvSpPr>
                    <a:spLocks noRot="1" noChangeAspect="1" noMove="1" noResize="1" noEditPoints="1" noAdjustHandles="1" noChangeArrowheads="1" noChangeShapeType="1" noTextEdit="1"/>
                  </p:cNvSpPr>
                  <p:nvPr/>
                </p:nvSpPr>
                <p:spPr>
                  <a:xfrm>
                    <a:off x="3395318" y="5903434"/>
                    <a:ext cx="595107" cy="558664"/>
                  </a:xfrm>
                  <a:prstGeom prst="flowChartAlternateProcess">
                    <a:avLst/>
                  </a:prstGeom>
                  <a:blipFill>
                    <a:blip r:embed="rId51"/>
                    <a:stretch>
                      <a:fillRect l="-8738" r="-6796"/>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1" name="순서도: 대체 처리 150">
                    <a:extLst>
                      <a:ext uri="{FF2B5EF4-FFF2-40B4-BE49-F238E27FC236}">
                        <a16:creationId xmlns:a16="http://schemas.microsoft.com/office/drawing/2014/main" id="{AFC8D990-944A-49AF-9B8B-A23F41EA39DC}"/>
                      </a:ext>
                    </a:extLst>
                  </p:cNvPr>
                  <p:cNvSpPr/>
                  <p:nvPr/>
                </p:nvSpPr>
                <p:spPr>
                  <a:xfrm>
                    <a:off x="3391639" y="5031880"/>
                    <a:ext cx="595107" cy="558664"/>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m:t>
                              </m:r>
                              <m: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t>𝟒𝟎</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𝐋𝐚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91" name="순서도: 대체 처리 90"/>
                  <p:cNvSpPr>
                    <a:spLocks noRot="1" noChangeAspect="1" noMove="1" noResize="1" noEditPoints="1" noAdjustHandles="1" noChangeArrowheads="1" noChangeShapeType="1" noTextEdit="1"/>
                  </p:cNvSpPr>
                  <p:nvPr/>
                </p:nvSpPr>
                <p:spPr>
                  <a:xfrm>
                    <a:off x="3391639" y="5031880"/>
                    <a:ext cx="595107" cy="558664"/>
                  </a:xfrm>
                  <a:prstGeom prst="flowChartAlternateProcess">
                    <a:avLst/>
                  </a:prstGeom>
                  <a:blipFill>
                    <a:blip r:embed="rId52"/>
                    <a:stretch>
                      <a:fillRect l="-6863" r="-1961"/>
                    </a:stretch>
                  </a:blipFill>
                  <a:ln>
                    <a:noFill/>
                  </a:ln>
                </p:spPr>
                <p:txBody>
                  <a:bodyPr/>
                  <a:lstStyle/>
                  <a:p>
                    <a:r>
                      <a:rPr lang="ko-KR" altLang="en-US">
                        <a:noFill/>
                      </a:rPr>
                      <a:t> </a:t>
                    </a:r>
                  </a:p>
                </p:txBody>
              </p:sp>
            </mc:Fallback>
          </mc:AlternateContent>
        </p:grpSp>
        <p:sp>
          <p:nvSpPr>
            <p:cNvPr id="148" name="직사각형 147">
              <a:extLst>
                <a:ext uri="{FF2B5EF4-FFF2-40B4-BE49-F238E27FC236}">
                  <a16:creationId xmlns:a16="http://schemas.microsoft.com/office/drawing/2014/main" id="{1605F92A-E70D-4C2B-84D2-BB5FCA3C2974}"/>
                </a:ext>
              </a:extLst>
            </p:cNvPr>
            <p:cNvSpPr/>
            <p:nvPr/>
          </p:nvSpPr>
          <p:spPr>
            <a:xfrm>
              <a:off x="3391639" y="3968496"/>
              <a:ext cx="1208534" cy="8027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grpSp>
      <p:grpSp>
        <p:nvGrpSpPr>
          <p:cNvPr id="168" name="그룹 167">
            <a:extLst>
              <a:ext uri="{FF2B5EF4-FFF2-40B4-BE49-F238E27FC236}">
                <a16:creationId xmlns:a16="http://schemas.microsoft.com/office/drawing/2014/main" id="{291CD027-F1F9-4DA1-BF7A-A7BDBFD14D74}"/>
              </a:ext>
            </a:extLst>
          </p:cNvPr>
          <p:cNvGrpSpPr/>
          <p:nvPr/>
        </p:nvGrpSpPr>
        <p:grpSpPr>
          <a:xfrm>
            <a:off x="4470738" y="1482556"/>
            <a:ext cx="5104126" cy="1267898"/>
            <a:chOff x="-1098562" y="4658024"/>
            <a:chExt cx="5406592" cy="1343033"/>
          </a:xfrm>
        </p:grpSpPr>
        <p:cxnSp>
          <p:nvCxnSpPr>
            <p:cNvPr id="169" name="직선 연결선 168">
              <a:extLst>
                <a:ext uri="{FF2B5EF4-FFF2-40B4-BE49-F238E27FC236}">
                  <a16:creationId xmlns:a16="http://schemas.microsoft.com/office/drawing/2014/main" id="{DE025739-6ACA-4D89-A322-9B54A14CDC99}"/>
                </a:ext>
              </a:extLst>
            </p:cNvPr>
            <p:cNvCxnSpPr/>
            <p:nvPr/>
          </p:nvCxnSpPr>
          <p:spPr>
            <a:xfrm flipH="1">
              <a:off x="888651" y="6001057"/>
              <a:ext cx="2610184" cy="0"/>
            </a:xfrm>
            <a:prstGeom prst="line">
              <a:avLst/>
            </a:prstGeom>
            <a:ln w="57150">
              <a:solidFill>
                <a:srgbClr val="FFC000"/>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0" name="직사각형 169">
              <a:extLst>
                <a:ext uri="{FF2B5EF4-FFF2-40B4-BE49-F238E27FC236}">
                  <a16:creationId xmlns:a16="http://schemas.microsoft.com/office/drawing/2014/main" id="{95D7BB08-B571-4463-9153-2ED6E7B2D91A}"/>
                </a:ext>
              </a:extLst>
            </p:cNvPr>
            <p:cNvSpPr/>
            <p:nvPr/>
          </p:nvSpPr>
          <p:spPr>
            <a:xfrm>
              <a:off x="-1098562" y="5118517"/>
              <a:ext cx="1866437" cy="513474"/>
            </a:xfrm>
            <a:prstGeom prst="rect">
              <a:avLst/>
            </a:prstGeom>
            <a:ln>
              <a:noFill/>
            </a:ln>
          </p:spPr>
          <p:txBody>
            <a:bodyPr wrap="none">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1" i="0" u="none" strike="noStrike" kern="1200" cap="none" spc="0" normalizeH="0" baseline="0" noProof="0" dirty="0">
                  <a:ln>
                    <a:noFill/>
                  </a:ln>
                  <a:solidFill>
                    <a:srgbClr val="FFC000"/>
                  </a:solidFill>
                  <a:effectLst/>
                  <a:uLnTx/>
                  <a:uFillTx/>
                  <a:latin typeface="Arial" panose="020B0604020202020204" pitchFamily="34" charset="0"/>
                  <a:ea typeface="맑은 고딕" panose="020B0503020000020004" pitchFamily="50" charset="-127"/>
                  <a:cs typeface="Arial" panose="020B0604020202020204" pitchFamily="34" charset="0"/>
                </a:rPr>
                <a:t>r-process</a:t>
              </a:r>
            </a:p>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039" b="1" i="0" u="none" strike="noStrike" kern="1200" cap="none" spc="0" normalizeH="0" baseline="0" noProof="0" dirty="0">
                  <a:ln>
                    <a:noFill/>
                  </a:ln>
                  <a:solidFill>
                    <a:srgbClr val="FFC000"/>
                  </a:solidFill>
                  <a:effectLst/>
                  <a:uLnTx/>
                  <a:uFillTx/>
                  <a:latin typeface="Arial" panose="020B0604020202020204" pitchFamily="34" charset="0"/>
                  <a:ea typeface="맑은 고딕" panose="020B0503020000020004" pitchFamily="50" charset="-127"/>
                  <a:cs typeface="Arial" panose="020B0604020202020204" pitchFamily="34" charset="0"/>
                </a:rPr>
                <a:t>(rapidly neutron capture)</a:t>
              </a:r>
              <a:endParaRPr kumimoji="0" lang="ko-KR" altLang="en-US" sz="1039" b="0" i="0" u="none" strike="noStrike" kern="1200" cap="none" spc="0" normalizeH="0" baseline="0" noProof="0" dirty="0">
                <a:ln>
                  <a:noFill/>
                </a:ln>
                <a:solidFill>
                  <a:srgbClr val="FFC000"/>
                </a:solidFill>
                <a:effectLst/>
                <a:uLnTx/>
                <a:uFillTx/>
                <a:latin typeface="맑은 고딕"/>
                <a:ea typeface="맑은 고딕" panose="020B0503020000020004" pitchFamily="50" charset="-127"/>
                <a:cs typeface="+mn-cs"/>
              </a:endParaRPr>
            </a:p>
          </p:txBody>
        </p:sp>
        <p:cxnSp>
          <p:nvCxnSpPr>
            <p:cNvPr id="171" name="직선 연결선 170">
              <a:extLst>
                <a:ext uri="{FF2B5EF4-FFF2-40B4-BE49-F238E27FC236}">
                  <a16:creationId xmlns:a16="http://schemas.microsoft.com/office/drawing/2014/main" id="{9A778CFA-F5FE-46E2-B2D5-206BFCB21653}"/>
                </a:ext>
              </a:extLst>
            </p:cNvPr>
            <p:cNvCxnSpPr/>
            <p:nvPr/>
          </p:nvCxnSpPr>
          <p:spPr>
            <a:xfrm>
              <a:off x="3084027" y="5548279"/>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직선 연결선 171">
              <a:extLst>
                <a:ext uri="{FF2B5EF4-FFF2-40B4-BE49-F238E27FC236}">
                  <a16:creationId xmlns:a16="http://schemas.microsoft.com/office/drawing/2014/main" id="{31DB9DCB-3C24-46B1-ABE4-CE1EE42ADE30}"/>
                </a:ext>
              </a:extLst>
            </p:cNvPr>
            <p:cNvCxnSpPr/>
            <p:nvPr/>
          </p:nvCxnSpPr>
          <p:spPr>
            <a:xfrm>
              <a:off x="3048937" y="4658024"/>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직선 연결선 172">
              <a:extLst>
                <a:ext uri="{FF2B5EF4-FFF2-40B4-BE49-F238E27FC236}">
                  <a16:creationId xmlns:a16="http://schemas.microsoft.com/office/drawing/2014/main" id="{D47DC873-11C2-45DC-BBB8-C94EAD8E3117}"/>
                </a:ext>
              </a:extLst>
            </p:cNvPr>
            <p:cNvCxnSpPr/>
            <p:nvPr/>
          </p:nvCxnSpPr>
          <p:spPr>
            <a:xfrm>
              <a:off x="3893222" y="5547800"/>
              <a:ext cx="414808" cy="434823"/>
            </a:xfrm>
            <a:prstGeom prst="line">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4" name="순서도: 대체 처리 173">
                <a:extLst>
                  <a:ext uri="{FF2B5EF4-FFF2-40B4-BE49-F238E27FC236}">
                    <a16:creationId xmlns:a16="http://schemas.microsoft.com/office/drawing/2014/main" id="{0337652B-1933-47DB-AB43-0131298C50C8}"/>
                  </a:ext>
                </a:extLst>
              </p:cNvPr>
              <p:cNvSpPr/>
              <p:nvPr/>
            </p:nvSpPr>
            <p:spPr>
              <a:xfrm>
                <a:off x="9515303" y="2658293"/>
                <a:ext cx="561814" cy="527410"/>
              </a:xfrm>
              <a:prstGeom prst="flowChartAlternateProcess">
                <a:avLst/>
              </a:prstGeom>
              <a:solidFill>
                <a:srgbClr val="C8E3FA"/>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86225" tIns="43112" rIns="86225" bIns="43112"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𝟏</m:t>
                          </m:r>
                          <m:r>
                            <a:rPr kumimoji="0" lang="en-US" altLang="ko-KR" sz="1699" b="1" i="1" u="none" strike="noStrike" kern="1200" cap="none" spc="0" normalizeH="0" baseline="0" noProof="0">
                              <a:ln>
                                <a:noFill/>
                              </a:ln>
                              <a:solidFill>
                                <a:srgbClr val="203864"/>
                              </a:solidFill>
                              <a:effectLst/>
                              <a:uLnTx/>
                              <a:uFillTx/>
                              <a:latin typeface="Cambria Math" panose="02040503050406030204" pitchFamily="18" charset="0"/>
                              <a:cs typeface="+mn-cs"/>
                            </a:rPr>
                            <m:t>𝟒𝟎</m:t>
                          </m:r>
                        </m:sup>
                        <m:e>
                          <m:r>
                            <a:rPr kumimoji="0" lang="en-US" altLang="ko-KR" sz="1699" b="1" i="0" u="none" strike="noStrike" kern="1200" cap="none" spc="0" normalizeH="0" baseline="0" noProof="0">
                              <a:ln>
                                <a:noFill/>
                              </a:ln>
                              <a:solidFill>
                                <a:srgbClr val="203864"/>
                              </a:solidFill>
                              <a:effectLst/>
                              <a:uLnTx/>
                              <a:uFillTx/>
                              <a:latin typeface="Cambria Math" panose="02040503050406030204" pitchFamily="18" charset="0"/>
                              <a:cs typeface="+mn-cs"/>
                            </a:rPr>
                            <m:t>𝐁𝐚</m:t>
                          </m:r>
                        </m:e>
                      </m:sPre>
                    </m:oMath>
                  </m:oMathPara>
                </a14:m>
                <a:endParaRPr kumimoji="0" lang="ko-KR" altLang="en-US" sz="1699" b="1" i="0" u="none" strike="noStrike" kern="1200" cap="none" spc="0" normalizeH="0" baseline="0" noProof="0" dirty="0">
                  <a:ln>
                    <a:noFill/>
                  </a:ln>
                  <a:solidFill>
                    <a:srgbClr val="203864"/>
                  </a:solidFill>
                  <a:effectLst/>
                  <a:uLnTx/>
                  <a:uFillTx/>
                  <a:latin typeface="맑은 고딕"/>
                  <a:ea typeface="맑은 고딕" panose="020B0503020000020004" pitchFamily="50" charset="-127"/>
                  <a:cs typeface="+mn-cs"/>
                </a:endParaRPr>
              </a:p>
            </p:txBody>
          </p:sp>
        </mc:Choice>
        <mc:Fallback xmlns="">
          <p:sp>
            <p:nvSpPr>
              <p:cNvPr id="174" name="순서도: 대체 처리 173">
                <a:extLst>
                  <a:ext uri="{FF2B5EF4-FFF2-40B4-BE49-F238E27FC236}">
                    <a16:creationId xmlns:a16="http://schemas.microsoft.com/office/drawing/2014/main" id="{0337652B-1933-47DB-AB43-0131298C50C8}"/>
                  </a:ext>
                </a:extLst>
              </p:cNvPr>
              <p:cNvSpPr>
                <a:spLocks noRot="1" noChangeAspect="1" noMove="1" noResize="1" noEditPoints="1" noAdjustHandles="1" noChangeArrowheads="1" noChangeShapeType="1" noTextEdit="1"/>
              </p:cNvSpPr>
              <p:nvPr/>
            </p:nvSpPr>
            <p:spPr>
              <a:xfrm>
                <a:off x="9515303" y="2658293"/>
                <a:ext cx="561814" cy="527410"/>
              </a:xfrm>
              <a:prstGeom prst="flowChartAlternateProcess">
                <a:avLst/>
              </a:prstGeom>
              <a:blipFill>
                <a:blip r:embed="rId53"/>
                <a:stretch>
                  <a:fillRect l="-11224" r="-2041"/>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6" name="직사각형 175">
                <a:extLst>
                  <a:ext uri="{FF2B5EF4-FFF2-40B4-BE49-F238E27FC236}">
                    <a16:creationId xmlns:a16="http://schemas.microsoft.com/office/drawing/2014/main" id="{646DA354-300A-4025-AE50-BC46D36D93E7}"/>
                  </a:ext>
                </a:extLst>
              </p:cNvPr>
              <p:cNvSpPr/>
              <p:nvPr/>
            </p:nvSpPr>
            <p:spPr>
              <a:xfrm>
                <a:off x="6592805" y="3179242"/>
                <a:ext cx="2073757" cy="383301"/>
              </a:xfrm>
              <a:prstGeom prst="rect">
                <a:avLst/>
              </a:prstGeom>
            </p:spPr>
            <p:txBody>
              <a:bodyPr wrap="non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00B050"/>
                              </a:solidFill>
                              <a:effectLst/>
                              <a:uLnTx/>
                              <a:uFillTx/>
                              <a:latin typeface="Cambria Math" panose="02040503050406030204" pitchFamily="18" charset="0"/>
                              <a:cs typeface="+mn-cs"/>
                            </a:rPr>
                            <m:t>𝟏𝟑𝟖</m:t>
                          </m:r>
                        </m:sup>
                        <m:e>
                          <m:r>
                            <a:rPr kumimoji="0" lang="en-US" altLang="ko-KR" sz="1699" b="1" i="0" u="none" strike="noStrike" kern="1200" cap="none" spc="0" normalizeH="0" baseline="0" noProof="0">
                              <a:ln>
                                <a:noFill/>
                              </a:ln>
                              <a:solidFill>
                                <a:srgbClr val="00B050"/>
                              </a:solidFill>
                              <a:effectLst/>
                              <a:uLnTx/>
                              <a:uFillTx/>
                              <a:latin typeface="Cambria Math" panose="02040503050406030204" pitchFamily="18" charset="0"/>
                              <a:cs typeface="+mn-cs"/>
                            </a:rPr>
                            <m:t>𝐁𝐚</m:t>
                          </m:r>
                          <m:d>
                            <m:dPr>
                              <m:ctrlP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ctrlPr>
                            </m:dPr>
                            <m:e>
                              <m:sSub>
                                <m:sSubPr>
                                  <m:ctrlP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ctrlPr>
                                </m:sSubPr>
                                <m:e>
                                  <m: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t>𝝂</m:t>
                                  </m:r>
                                </m:e>
                                <m:sub>
                                  <m: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t>𝒆</m:t>
                                  </m:r>
                                </m:sub>
                              </m:sSub>
                              <m: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t>,</m:t>
                              </m:r>
                              <m:sSup>
                                <m:sSupPr>
                                  <m:ctrlP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ctrlPr>
                                </m:sSupPr>
                                <m:e>
                                  <m: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t>𝒆</m:t>
                                  </m:r>
                                </m:e>
                                <m:sup>
                                  <m: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t>−</m:t>
                                  </m:r>
                                </m:sup>
                              </m:sSup>
                            </m:e>
                          </m:d>
                        </m:e>
                      </m:sPre>
                      <m:sPre>
                        <m:sPrePr>
                          <m:ctrlPr>
                            <a:rPr kumimoji="0" lang="en-US" altLang="ko-KR" sz="1699" b="1" i="1" u="none" strike="noStrike" kern="1200" cap="none" spc="0" normalizeH="0" baseline="0" noProof="0">
                              <a:ln>
                                <a:noFill/>
                              </a:ln>
                              <a:solidFill>
                                <a:srgbClr val="00B050"/>
                              </a:solidFill>
                              <a:effectLst/>
                              <a:uLnTx/>
                              <a:uFillTx/>
                              <a:latin typeface="Cambria Math" panose="02040503050406030204" pitchFamily="18" charset="0"/>
                              <a:cs typeface="+mn-cs"/>
                            </a:rPr>
                          </m:ctrlPr>
                        </m:sPrePr>
                        <m:sub/>
                        <m:sup>
                          <m:r>
                            <a:rPr kumimoji="0" lang="en-US" altLang="ko-KR" sz="1699" b="1" i="0" u="none" strike="noStrike" kern="1200" cap="none" spc="0" normalizeH="0" baseline="0" noProof="0">
                              <a:ln>
                                <a:noFill/>
                              </a:ln>
                              <a:solidFill>
                                <a:srgbClr val="00B050"/>
                              </a:solidFill>
                              <a:effectLst/>
                              <a:uLnTx/>
                              <a:uFillTx/>
                              <a:latin typeface="Cambria Math" panose="02040503050406030204" pitchFamily="18" charset="0"/>
                              <a:cs typeface="+mn-cs"/>
                            </a:rPr>
                            <m:t>𝟏𝟑𝟖</m:t>
                          </m:r>
                        </m:sup>
                        <m:e>
                          <m:r>
                            <a:rPr kumimoji="0" lang="en-US" altLang="ko-KR" sz="1699" b="1" i="0" u="none" strike="noStrike" kern="1200" cap="none" spc="0" normalizeH="0" baseline="0" noProof="0">
                              <a:ln>
                                <a:noFill/>
                              </a:ln>
                              <a:solidFill>
                                <a:srgbClr val="00B050"/>
                              </a:solidFill>
                              <a:effectLst/>
                              <a:uLnTx/>
                              <a:uFillTx/>
                              <a:latin typeface="Cambria Math" panose="02040503050406030204" pitchFamily="18" charset="0"/>
                              <a:cs typeface="+mn-cs"/>
                            </a:rPr>
                            <m:t>𝐋</m:t>
                          </m:r>
                        </m:e>
                      </m:sPre>
                      <m:r>
                        <a:rPr kumimoji="0" lang="en-US" altLang="ko-KR" sz="1699" b="1" i="0" u="none" strike="noStrike" kern="1200" cap="none" spc="0" normalizeH="0" baseline="0" noProof="0">
                          <a:ln>
                            <a:noFill/>
                          </a:ln>
                          <a:solidFill>
                            <a:srgbClr val="00B050"/>
                          </a:solidFill>
                          <a:effectLst/>
                          <a:uLnTx/>
                          <a:uFillTx/>
                          <a:latin typeface="Cambria Math" panose="02040503050406030204" pitchFamily="18" charset="0"/>
                          <a:cs typeface="+mn-cs"/>
                        </a:rPr>
                        <m:t>𝐚</m:t>
                      </m:r>
                    </m:oMath>
                  </m:oMathPara>
                </a14:m>
                <a:endParaRPr kumimoji="0" lang="ko-KR" altLang="en-US" sz="1699" b="0" i="0" u="none" strike="noStrike" kern="1200" cap="none" spc="0" normalizeH="0" baseline="0" noProof="0" dirty="0">
                  <a:ln>
                    <a:noFill/>
                  </a:ln>
                  <a:solidFill>
                    <a:srgbClr val="00B050"/>
                  </a:solidFill>
                  <a:effectLst/>
                  <a:uLnTx/>
                  <a:uFillTx/>
                  <a:latin typeface="맑은 고딕"/>
                  <a:ea typeface="맑은 고딕" panose="020B0503020000020004" pitchFamily="50" charset="-127"/>
                  <a:cs typeface="+mn-cs"/>
                </a:endParaRPr>
              </a:p>
            </p:txBody>
          </p:sp>
        </mc:Choice>
        <mc:Fallback xmlns="">
          <p:sp>
            <p:nvSpPr>
              <p:cNvPr id="176" name="직사각형 175">
                <a:extLst>
                  <a:ext uri="{FF2B5EF4-FFF2-40B4-BE49-F238E27FC236}">
                    <a16:creationId xmlns:a16="http://schemas.microsoft.com/office/drawing/2014/main" id="{646DA354-300A-4025-AE50-BC46D36D93E7}"/>
                  </a:ext>
                </a:extLst>
              </p:cNvPr>
              <p:cNvSpPr>
                <a:spLocks noRot="1" noChangeAspect="1" noMove="1" noResize="1" noEditPoints="1" noAdjustHandles="1" noChangeArrowheads="1" noChangeShapeType="1" noTextEdit="1"/>
              </p:cNvSpPr>
              <p:nvPr/>
            </p:nvSpPr>
            <p:spPr>
              <a:xfrm>
                <a:off x="6592805" y="3179242"/>
                <a:ext cx="2073757" cy="383301"/>
              </a:xfrm>
              <a:prstGeom prst="rect">
                <a:avLst/>
              </a:prstGeom>
              <a:blipFill>
                <a:blip r:embed="rId5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6" name="TextBox 39">
                <a:extLst>
                  <a:ext uri="{FF2B5EF4-FFF2-40B4-BE49-F238E27FC236}">
                    <a16:creationId xmlns:a16="http://schemas.microsoft.com/office/drawing/2014/main" id="{134D942C-9784-BB45-A6D7-30EE5D83D340}"/>
                  </a:ext>
                </a:extLst>
              </p:cNvPr>
              <p:cNvSpPr txBox="1"/>
              <p:nvPr/>
            </p:nvSpPr>
            <p:spPr>
              <a:xfrm>
                <a:off x="7731678" y="5777601"/>
                <a:ext cx="2158520" cy="784565"/>
              </a:xfrm>
              <a:prstGeom prst="rect">
                <a:avLst/>
              </a:prstGeom>
              <a:ln w="28575">
                <a:solidFill>
                  <a:srgbClr val="1B2230"/>
                </a:solidFill>
              </a:ln>
            </p:spPr>
            <p:style>
              <a:lnRef idx="2">
                <a:schemeClr val="accent5"/>
              </a:lnRef>
              <a:fillRef idx="1">
                <a:schemeClr val="lt1"/>
              </a:fillRef>
              <a:effectRef idx="0">
                <a:schemeClr val="accent5"/>
              </a:effectRef>
              <a:fontRef idx="minor">
                <a:schemeClr val="dk1"/>
              </a:fontRef>
            </p:style>
            <p:txBody>
              <a:bodyPr wrap="square" lIns="86225" tIns="43112" rIns="86225" bIns="43112" rtlCol="0">
                <a:spAutoFit/>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Neutrino-nucleus</a:t>
                </a:r>
              </a:p>
              <a:p>
                <a:pPr marL="0" marR="0" lvl="0" indent="0" algn="ctr" defTabSz="431146"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t>𝜈</m:t>
                    </m:r>
                    <m:r>
                      <a:rPr kumimoji="0" lang="en-US" altLang="ko-KR" sz="1511" b="0" i="1" u="none" strike="noStrike" kern="1200" cap="none" spc="0" normalizeH="0" baseline="0" noProof="0">
                        <a:ln>
                          <a:noFill/>
                        </a:ln>
                        <a:solidFill>
                          <a:prstClr val="black"/>
                        </a:solidFill>
                        <a:effectLst/>
                        <a:uLnTx/>
                        <a:uFillTx/>
                        <a:latin typeface="Cambria Math" panose="02040503050406030204" pitchFamily="18" charset="0"/>
                        <a:cs typeface="+mn-cs"/>
                      </a:rPr>
                      <m:t>𝐴</m:t>
                    </m:r>
                  </m:oMath>
                </a14:m>
                <a:r>
                  <a:rPr kumimoji="0" lang="en-US" altLang="ko-KR" sz="1511"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-scattering with </a:t>
                </a:r>
                <a:r>
                  <a:rPr kumimoji="0" lang="en-US" altLang="ko-KR" sz="1511" b="1" i="0" u="none" strike="noStrike" kern="1200" cap="none" spc="0" normalizeH="0" baseline="0" noProof="0" dirty="0" err="1">
                    <a:ln>
                      <a:noFill/>
                    </a:ln>
                    <a:solidFill>
                      <a:srgbClr val="FF0000"/>
                    </a:solidFill>
                    <a:effectLst/>
                    <a:uLnTx/>
                    <a:uFillTx/>
                    <a:latin typeface="맑은 고딕"/>
                    <a:ea typeface="맑은 고딕" panose="020B0503020000020004" pitchFamily="50" charset="-127"/>
                    <a:cs typeface="+mn-cs"/>
                  </a:rPr>
                  <a:t>SMaF</a:t>
                </a:r>
                <a:endParaRPr kumimoji="0" lang="ko-KR" altLang="en-US" sz="1511" b="1"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endParaRPr>
              </a:p>
            </p:txBody>
          </p:sp>
        </mc:Choice>
        <mc:Fallback xmlns="">
          <p:sp>
            <p:nvSpPr>
              <p:cNvPr id="76" name="TextBox 39">
                <a:extLst>
                  <a:ext uri="{FF2B5EF4-FFF2-40B4-BE49-F238E27FC236}">
                    <a16:creationId xmlns:a16="http://schemas.microsoft.com/office/drawing/2014/main" id="{134D942C-9784-BB45-A6D7-30EE5D83D340}"/>
                  </a:ext>
                </a:extLst>
              </p:cNvPr>
              <p:cNvSpPr txBox="1">
                <a:spLocks noRot="1" noChangeAspect="1" noMove="1" noResize="1" noEditPoints="1" noAdjustHandles="1" noChangeArrowheads="1" noChangeShapeType="1" noTextEdit="1"/>
              </p:cNvSpPr>
              <p:nvPr/>
            </p:nvSpPr>
            <p:spPr>
              <a:xfrm>
                <a:off x="7731678" y="5777601"/>
                <a:ext cx="2158520" cy="784565"/>
              </a:xfrm>
              <a:prstGeom prst="rect">
                <a:avLst/>
              </a:prstGeom>
              <a:blipFill>
                <a:blip r:embed="rId55"/>
                <a:stretch>
                  <a:fillRect t="-752" b="-5263"/>
                </a:stretch>
              </a:blipFill>
              <a:ln w="28575">
                <a:solidFill>
                  <a:srgbClr val="1B2230"/>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타원 77">
                <a:extLst>
                  <a:ext uri="{FF2B5EF4-FFF2-40B4-BE49-F238E27FC236}">
                    <a16:creationId xmlns:a16="http://schemas.microsoft.com/office/drawing/2014/main" id="{D814C816-FA80-E242-8379-FE5925335FB9}"/>
                  </a:ext>
                </a:extLst>
              </p:cNvPr>
              <p:cNvSpPr/>
              <p:nvPr/>
            </p:nvSpPr>
            <p:spPr>
              <a:xfrm>
                <a:off x="8487415" y="4269008"/>
                <a:ext cx="503241" cy="530970"/>
              </a:xfrm>
              <a:prstGeom prst="ellipse">
                <a:avLst/>
              </a:prstGeom>
              <a:solidFill>
                <a:srgbClr val="1B2230"/>
              </a:solidFill>
              <a:effectLst>
                <a:outerShdw blurRad="50800" dist="38100" dir="5400000" algn="t" rotWithShape="0">
                  <a:prstClr val="black">
                    <a:alpha val="40000"/>
                  </a:prstClr>
                </a:outerShdw>
              </a:effectLst>
            </p:spPr>
            <p:txBody>
              <a:bodyPr wrap="squar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88" b="1" i="1" u="none" strike="noStrike" kern="1200" cap="none" spc="0" normalizeH="0" baseline="0" noProof="0">
                          <a:ln>
                            <a:noFill/>
                          </a:ln>
                          <a:solidFill>
                            <a:prstClr val="white"/>
                          </a:solidFill>
                          <a:effectLst/>
                          <a:uLnTx/>
                          <a:uFillTx/>
                          <a:latin typeface="Cambria Math" panose="02040503050406030204" pitchFamily="18" charset="0"/>
                          <a:cs typeface="+mn-cs"/>
                        </a:rPr>
                        <m:t>𝑨</m:t>
                      </m:r>
                    </m:oMath>
                  </m:oMathPara>
                </a14:m>
                <a:endParaRPr kumimoji="0" lang="ko-KR" altLang="en-US" sz="1888" b="1"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endParaRPr>
              </a:p>
            </p:txBody>
          </p:sp>
        </mc:Choice>
        <mc:Fallback xmlns="">
          <p:sp>
            <p:nvSpPr>
              <p:cNvPr id="78" name="타원 77">
                <a:extLst>
                  <a:ext uri="{FF2B5EF4-FFF2-40B4-BE49-F238E27FC236}">
                    <a16:creationId xmlns:a16="http://schemas.microsoft.com/office/drawing/2014/main" id="{D814C816-FA80-E242-8379-FE5925335FB9}"/>
                  </a:ext>
                </a:extLst>
              </p:cNvPr>
              <p:cNvSpPr>
                <a:spLocks noRot="1" noChangeAspect="1" noMove="1" noResize="1" noEditPoints="1" noAdjustHandles="1" noChangeArrowheads="1" noChangeShapeType="1" noTextEdit="1"/>
              </p:cNvSpPr>
              <p:nvPr/>
            </p:nvSpPr>
            <p:spPr>
              <a:xfrm>
                <a:off x="8487415" y="4269008"/>
                <a:ext cx="503241" cy="530970"/>
              </a:xfrm>
              <a:prstGeom prst="ellipse">
                <a:avLst/>
              </a:prstGeom>
              <a:blipFill>
                <a:blip r:embed="rId56"/>
                <a:stretch>
                  <a:fillRect/>
                </a:stretch>
              </a:blipFill>
              <a:effectLst>
                <a:outerShdw blurRad="50800" dist="38100" dir="5400000" algn="t" rotWithShape="0">
                  <a:prstClr val="black">
                    <a:alpha val="40000"/>
                  </a:prstClr>
                </a:outerShdw>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a:extLst>
                  <a:ext uri="{FF2B5EF4-FFF2-40B4-BE49-F238E27FC236}">
                    <a16:creationId xmlns:a16="http://schemas.microsoft.com/office/drawing/2014/main" id="{DF381BDF-9C7F-4093-911B-6EDC83958321}"/>
                  </a:ext>
                </a:extLst>
              </p:cNvPr>
              <p:cNvSpPr/>
              <p:nvPr/>
            </p:nvSpPr>
            <p:spPr>
              <a:xfrm>
                <a:off x="2859785" y="4129853"/>
                <a:ext cx="1175497" cy="261409"/>
              </a:xfrm>
              <a:prstGeom prst="rect">
                <a:avLst/>
              </a:prstGeom>
            </p:spPr>
            <p:txBody>
              <a:bodyPr wrap="none" lIns="86225" tIns="43112" rIns="86225" bIns="43112">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m:rPr>
                              <m:sty m:val="p"/>
                            </m:rPr>
                            <a:rPr kumimoji="0" lang="en-US" altLang="ko-KR" sz="1133" b="0" i="0" u="none" strike="noStrike" kern="1200" cap="none" spc="0" normalizeH="0" baseline="0" noProof="0">
                              <a:ln>
                                <a:noFill/>
                              </a:ln>
                              <a:solidFill>
                                <a:srgbClr val="1B2230"/>
                              </a:solidFill>
                              <a:effectLst/>
                              <a:uLnTx/>
                              <a:uFillTx/>
                              <a:latin typeface="Cambria Math" panose="02040503050406030204" pitchFamily="18" charset="0"/>
                              <a:cs typeface="+mn-cs"/>
                            </a:rPr>
                            <m:t>n</m:t>
                          </m:r>
                        </m:e>
                        <m:sub>
                          <m: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t>𝜈</m:t>
                          </m:r>
                        </m:sub>
                      </m:sSub>
                      <m: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t>≈</m:t>
                      </m:r>
                      <m:sSup>
                        <m:sSupPr>
                          <m:ctrlP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ctrlPr>
                        </m:sSupPr>
                        <m:e>
                          <m: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t>10</m:t>
                          </m:r>
                        </m:e>
                        <m:sup>
                          <m: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t>32</m:t>
                          </m:r>
                        </m:sup>
                      </m:sSup>
                      <m: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t>/</m:t>
                      </m:r>
                      <m:r>
                        <m:rPr>
                          <m:sty m:val="p"/>
                        </m:rPr>
                        <a:rPr kumimoji="0" lang="en-US" altLang="ko-KR" sz="1133" b="0" i="0" u="none" strike="noStrike" kern="1200" cap="none" spc="0" normalizeH="0" baseline="0" noProof="0">
                          <a:ln>
                            <a:noFill/>
                          </a:ln>
                          <a:solidFill>
                            <a:srgbClr val="1B2230"/>
                          </a:solidFill>
                          <a:effectLst/>
                          <a:uLnTx/>
                          <a:uFillTx/>
                          <a:latin typeface="Cambria Math" panose="02040503050406030204" pitchFamily="18" charset="0"/>
                          <a:cs typeface="+mn-cs"/>
                        </a:rPr>
                        <m:t>c</m:t>
                      </m:r>
                      <m:sSup>
                        <m:sSupPr>
                          <m:ctrlPr>
                            <a:rPr kumimoji="0" lang="en-US" altLang="ko-KR" sz="1133" b="0" i="1" u="none" strike="noStrike" kern="1200" cap="none" spc="0" normalizeH="0" baseline="0" noProof="0">
                              <a:ln>
                                <a:noFill/>
                              </a:ln>
                              <a:solidFill>
                                <a:srgbClr val="1B2230"/>
                              </a:solidFill>
                              <a:effectLst/>
                              <a:uLnTx/>
                              <a:uFillTx/>
                              <a:latin typeface="Cambria Math" panose="02040503050406030204" pitchFamily="18" charset="0"/>
                              <a:cs typeface="+mn-cs"/>
                            </a:rPr>
                          </m:ctrlPr>
                        </m:sSupPr>
                        <m:e>
                          <m:r>
                            <m:rPr>
                              <m:sty m:val="p"/>
                            </m:rPr>
                            <a:rPr kumimoji="0" lang="en-US" altLang="ko-KR" sz="1133" b="0" i="0" u="none" strike="noStrike" kern="1200" cap="none" spc="0" normalizeH="0" baseline="0" noProof="0">
                              <a:ln>
                                <a:noFill/>
                              </a:ln>
                              <a:solidFill>
                                <a:srgbClr val="1B2230"/>
                              </a:solidFill>
                              <a:effectLst/>
                              <a:uLnTx/>
                              <a:uFillTx/>
                              <a:latin typeface="Cambria Math" panose="02040503050406030204" pitchFamily="18" charset="0"/>
                              <a:cs typeface="+mn-cs"/>
                            </a:rPr>
                            <m:t>m</m:t>
                          </m:r>
                        </m:e>
                        <m:sup>
                          <m:r>
                            <a:rPr kumimoji="0" lang="en-US" altLang="ko-KR" sz="1133" b="0" i="0" u="none" strike="noStrike" kern="1200" cap="none" spc="0" normalizeH="0" baseline="0" noProof="0">
                              <a:ln>
                                <a:noFill/>
                              </a:ln>
                              <a:solidFill>
                                <a:srgbClr val="1B2230"/>
                              </a:solidFill>
                              <a:effectLst/>
                              <a:uLnTx/>
                              <a:uFillTx/>
                              <a:latin typeface="Cambria Math" panose="02040503050406030204" pitchFamily="18" charset="0"/>
                              <a:cs typeface="+mn-cs"/>
                            </a:rPr>
                            <m:t>3</m:t>
                          </m:r>
                        </m:sup>
                      </m:sSup>
                    </m:oMath>
                  </m:oMathPara>
                </a14:m>
                <a:endParaRPr kumimoji="0" lang="ko-KR" altLang="en-US" sz="1133" b="0" i="0" u="none" strike="noStrike" kern="1200" cap="none" spc="0" normalizeH="0" baseline="0" noProof="0" dirty="0">
                  <a:ln>
                    <a:noFill/>
                  </a:ln>
                  <a:solidFill>
                    <a:srgbClr val="1B2230"/>
                  </a:solidFill>
                  <a:effectLst/>
                  <a:uLnTx/>
                  <a:uFillTx/>
                  <a:latin typeface="맑은 고딕"/>
                  <a:ea typeface="맑은 고딕" panose="020B0503020000020004" pitchFamily="50" charset="-127"/>
                  <a:cs typeface="+mn-cs"/>
                </a:endParaRPr>
              </a:p>
            </p:txBody>
          </p:sp>
        </mc:Choice>
        <mc:Fallback xmlns="">
          <p:sp>
            <p:nvSpPr>
              <p:cNvPr id="3" name="직사각형 2">
                <a:extLst>
                  <a:ext uri="{FF2B5EF4-FFF2-40B4-BE49-F238E27FC236}">
                    <a16:creationId xmlns:a16="http://schemas.microsoft.com/office/drawing/2014/main" id="{DF381BDF-9C7F-4093-911B-6EDC83958321}"/>
                  </a:ext>
                </a:extLst>
              </p:cNvPr>
              <p:cNvSpPr>
                <a:spLocks noRot="1" noChangeAspect="1" noMove="1" noResize="1" noEditPoints="1" noAdjustHandles="1" noChangeArrowheads="1" noChangeShapeType="1" noTextEdit="1"/>
              </p:cNvSpPr>
              <p:nvPr/>
            </p:nvSpPr>
            <p:spPr>
              <a:xfrm>
                <a:off x="2859785" y="4129853"/>
                <a:ext cx="1175497" cy="261409"/>
              </a:xfrm>
              <a:prstGeom prst="rect">
                <a:avLst/>
              </a:prstGeom>
              <a:blipFill>
                <a:blip r:embed="rId57"/>
                <a:stretch>
                  <a:fillRect b="-9302"/>
                </a:stretch>
              </a:blipFill>
            </p:spPr>
            <p:txBody>
              <a:bodyPr/>
              <a:lstStyle/>
              <a:p>
                <a:r>
                  <a:rPr lang="ko-KR" altLang="en-US">
                    <a:noFill/>
                  </a:rPr>
                  <a:t> </a:t>
                </a:r>
              </a:p>
            </p:txBody>
          </p:sp>
        </mc:Fallback>
      </mc:AlternateContent>
      <p:cxnSp>
        <p:nvCxnSpPr>
          <p:cNvPr id="80" name="직선 연결선 6">
            <a:extLst>
              <a:ext uri="{FF2B5EF4-FFF2-40B4-BE49-F238E27FC236}">
                <a16:creationId xmlns:a16="http://schemas.microsoft.com/office/drawing/2014/main" id="{10E2B0C6-04BA-7945-A215-E052B08AF5CB}"/>
              </a:ext>
            </a:extLst>
          </p:cNvPr>
          <p:cNvCxnSpPr/>
          <p:nvPr/>
        </p:nvCxnSpPr>
        <p:spPr>
          <a:xfrm>
            <a:off x="7578091" y="2278580"/>
            <a:ext cx="379845" cy="440220"/>
          </a:xfrm>
          <a:prstGeom prst="line">
            <a:avLst/>
          </a:prstGeom>
          <a:ln w="762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직선 화살표 연결선 80">
            <a:extLst>
              <a:ext uri="{FF2B5EF4-FFF2-40B4-BE49-F238E27FC236}">
                <a16:creationId xmlns:a16="http://schemas.microsoft.com/office/drawing/2014/main" id="{B56B679B-E90A-4307-B8EC-5F98D4231910}"/>
              </a:ext>
            </a:extLst>
          </p:cNvPr>
          <p:cNvCxnSpPr>
            <a:cxnSpLocks/>
          </p:cNvCxnSpPr>
          <p:nvPr/>
        </p:nvCxnSpPr>
        <p:spPr>
          <a:xfrm>
            <a:off x="3165343" y="2153371"/>
            <a:ext cx="627117" cy="27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 Box 11"/>
          <p:cNvSpPr txBox="1">
            <a:spLocks noChangeArrowheads="1"/>
          </p:cNvSpPr>
          <p:nvPr/>
        </p:nvSpPr>
        <p:spPr bwMode="auto">
          <a:xfrm>
            <a:off x="-81419" y="0"/>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84" name="Text Box 12"/>
          <p:cNvSpPr txBox="1">
            <a:spLocks noChangeArrowheads="1"/>
          </p:cNvSpPr>
          <p:nvPr/>
        </p:nvSpPr>
        <p:spPr bwMode="auto">
          <a:xfrm>
            <a:off x="3803828" y="8"/>
            <a:ext cx="8388172" cy="435844"/>
          </a:xfrm>
          <a:prstGeom prst="rect">
            <a:avLst/>
          </a:prstGeom>
          <a:solidFill>
            <a:sysClr val="windowText" lastClr="000000">
              <a:alpha val="47842"/>
            </a:sysClr>
          </a:solidFill>
          <a:ln w="38100">
            <a:noFill/>
            <a:miter lim="800000"/>
            <a:headEnd/>
            <a:tailEnd/>
          </a:ln>
        </p:spPr>
        <p:txBody>
          <a:bodyPr wrap="square" lIns="86321" tIns="43158" rIns="86321" bIns="43158">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Neutrino</a:t>
            </a:r>
            <a:r>
              <a:rPr kumimoji="0" lang="ko-KR" altLang="en-US"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Process in CCSN Explosion</a:t>
            </a:r>
          </a:p>
        </p:txBody>
      </p:sp>
      <p:sp>
        <p:nvSpPr>
          <p:cNvPr id="2" name="직사각형 1"/>
          <p:cNvSpPr/>
          <p:nvPr/>
        </p:nvSpPr>
        <p:spPr>
          <a:xfrm>
            <a:off x="1461470" y="3492860"/>
            <a:ext cx="8978920" cy="294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4" name="직사각형 3"/>
          <p:cNvSpPr/>
          <p:nvPr/>
        </p:nvSpPr>
        <p:spPr>
          <a:xfrm>
            <a:off x="33902" y="5414355"/>
            <a:ext cx="11909069" cy="1454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endParaRPr>
          </a:p>
        </p:txBody>
      </p:sp>
      <p:sp>
        <p:nvSpPr>
          <p:cNvPr id="7" name="바닥글 개체 틀 6">
            <a:extLst>
              <a:ext uri="{FF2B5EF4-FFF2-40B4-BE49-F238E27FC236}">
                <a16:creationId xmlns:a16="http://schemas.microsoft.com/office/drawing/2014/main" id="{C82B425F-3740-AB40-23C9-E9ADC42647E3}"/>
              </a:ext>
            </a:extLst>
          </p:cNvPr>
          <p:cNvSpPr>
            <a:spLocks noGrp="1"/>
          </p:cNvSpPr>
          <p:nvPr>
            <p:ph type="ftr" sz="quarter" idx="11"/>
          </p:nvPr>
        </p:nvSpPr>
        <p:spPr>
          <a:xfrm>
            <a:off x="96856" y="6477271"/>
            <a:ext cx="3860800" cy="365125"/>
          </a:xfrm>
        </p:spPr>
        <p:txBody>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227"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rPr>
              <a:t>CPNR-OMEG Joint Workshop  2026 May 21-23</a:t>
            </a:r>
            <a:endParaRPr kumimoji="0" lang="ko-KR" altLang="en-US" sz="1227" b="0" i="0" u="none" strike="noStrike" kern="1200" cap="none" spc="0" normalizeH="0" baseline="0" noProof="0" dirty="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8" name="Text Box 11">
            <a:extLst>
              <a:ext uri="{FF2B5EF4-FFF2-40B4-BE49-F238E27FC236}">
                <a16:creationId xmlns:a16="http://schemas.microsoft.com/office/drawing/2014/main" id="{261DE02E-4DF0-B60E-B47E-D4A9C6D3F517}"/>
              </a:ext>
            </a:extLst>
          </p:cNvPr>
          <p:cNvSpPr txBox="1">
            <a:spLocks noChangeArrowheads="1"/>
          </p:cNvSpPr>
          <p:nvPr/>
        </p:nvSpPr>
        <p:spPr bwMode="auto">
          <a:xfrm>
            <a:off x="-81419" y="-8"/>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11" name="Text Box 12">
            <a:extLst>
              <a:ext uri="{FF2B5EF4-FFF2-40B4-BE49-F238E27FC236}">
                <a16:creationId xmlns:a16="http://schemas.microsoft.com/office/drawing/2014/main" id="{2310DC32-E02F-B7C3-2157-1276C8E2A943}"/>
              </a:ext>
            </a:extLst>
          </p:cNvPr>
          <p:cNvSpPr txBox="1">
            <a:spLocks noChangeArrowheads="1"/>
          </p:cNvSpPr>
          <p:nvPr/>
        </p:nvSpPr>
        <p:spPr bwMode="auto">
          <a:xfrm>
            <a:off x="3803828" y="0"/>
            <a:ext cx="8388172" cy="435844"/>
          </a:xfrm>
          <a:prstGeom prst="rect">
            <a:avLst/>
          </a:prstGeom>
          <a:solidFill>
            <a:sysClr val="windowText" lastClr="000000">
              <a:alpha val="47842"/>
            </a:sysClr>
          </a:solidFill>
          <a:ln w="38100">
            <a:noFill/>
            <a:miter lim="800000"/>
            <a:headEnd/>
            <a:tailEnd/>
          </a:ln>
        </p:spPr>
        <p:txBody>
          <a:bodyPr wrap="square" lIns="86321" tIns="43158" rIns="86321" bIns="43158">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Neutrino</a:t>
            </a:r>
            <a:r>
              <a:rPr kumimoji="0" lang="ko-KR" altLang="en-US"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Process in CCSN Explosion</a:t>
            </a:r>
          </a:p>
        </p:txBody>
      </p:sp>
    </p:spTree>
    <p:extLst>
      <p:ext uri="{BB962C8B-B14F-4D97-AF65-F5344CB8AC3E}">
        <p14:creationId xmlns:p14="http://schemas.microsoft.com/office/powerpoint/2010/main" val="23101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400"/>
                                        <p:tgtEl>
                                          <p:spTgt spid="6"/>
                                        </p:tgtEl>
                                      </p:cBhvr>
                                    </p:animEffect>
                                  </p:childTnLst>
                                </p:cTn>
                              </p:par>
                              <p:par>
                                <p:cTn id="23" presetID="42" presetClass="path" presetSubtype="0" accel="50000" decel="50000" fill="hold" grpId="0" nodeType="withEffect">
                                  <p:stCondLst>
                                    <p:cond delay="0"/>
                                  </p:stCondLst>
                                  <p:childTnLst>
                                    <p:animMotion origin="layout" path="M 1.3506E-6 -2.44755E-6 L 0.13834 -2.44755E-6 " pathEditMode="relative" rAng="0" ptsTypes="AA">
                                      <p:cBhvr>
                                        <p:cTn id="24" dur="1100" fill="hold"/>
                                        <p:tgtEl>
                                          <p:spTgt spid="63"/>
                                        </p:tgtEl>
                                        <p:attrNameLst>
                                          <p:attrName>ppt_x</p:attrName>
                                          <p:attrName>ppt_y</p:attrName>
                                        </p:attrNameLst>
                                      </p:cBhvr>
                                      <p:rCtr x="6917" y="0"/>
                                    </p:animMotion>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1400"/>
                            </p:stCondLst>
                            <p:childTnLst>
                              <p:par>
                                <p:cTn id="29" presetID="1"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63"/>
                                        </p:tgtEl>
                                      </p:cBhvr>
                                    </p:animEffect>
                                    <p:set>
                                      <p:cBhvr>
                                        <p:cTn id="33" dur="1" fill="hold">
                                          <p:stCondLst>
                                            <p:cond delay="499"/>
                                          </p:stCondLst>
                                        </p:cTn>
                                        <p:tgtEl>
                                          <p:spTgt spid="6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600"/>
                                        <p:tgtEl>
                                          <p:spTgt spid="34"/>
                                        </p:tgtEl>
                                      </p:cBhvr>
                                    </p:animEffect>
                                  </p:childTnLst>
                                </p:cTn>
                              </p:par>
                              <p:par>
                                <p:cTn id="39" presetID="42" presetClass="path" presetSubtype="0" accel="50000" decel="50000" fill="hold" grpId="0" nodeType="withEffect">
                                  <p:stCondLst>
                                    <p:cond delay="0"/>
                                  </p:stCondLst>
                                  <p:childTnLst>
                                    <p:animMotion origin="layout" path="M -4.31569E-6 -2.44755E-6 L 0.76742 -2.44755E-6 " pathEditMode="relative" rAng="0" ptsTypes="AA">
                                      <p:cBhvr>
                                        <p:cTn id="40" dur="1400" fill="hold"/>
                                        <p:tgtEl>
                                          <p:spTgt spid="34"/>
                                        </p:tgtEl>
                                        <p:attrNameLst>
                                          <p:attrName>ppt_x</p:attrName>
                                          <p:attrName>ppt_y</p:attrName>
                                        </p:attrNameLst>
                                      </p:cBhvr>
                                      <p:rCtr x="38371" y="0"/>
                                    </p:animMotion>
                                  </p:childTnLst>
                                </p:cTn>
                              </p:par>
                              <p:par>
                                <p:cTn id="41" presetID="22" presetClass="entr" presetSubtype="8"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1100"/>
                                        <p:tgtEl>
                                          <p:spTgt spid="38"/>
                                        </p:tgtEl>
                                      </p:cBhvr>
                                    </p:animEffect>
                                  </p:childTnLst>
                                </p:cTn>
                              </p:par>
                            </p:childTnLst>
                          </p:cTn>
                        </p:par>
                        <p:par>
                          <p:cTn id="44" fill="hold">
                            <p:stCondLst>
                              <p:cond delay="14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par>
                          <p:cTn id="48" fill="hold">
                            <p:stCondLst>
                              <p:cond delay="1900"/>
                            </p:stCondLst>
                            <p:childTnLst>
                              <p:par>
                                <p:cTn id="49" presetID="10" presetClass="entr" presetSubtype="0" fill="hold" grpId="0"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fade">
                                      <p:cBhvr>
                                        <p:cTn id="51" dur="500"/>
                                        <p:tgtEl>
                                          <p:spTgt spid="76"/>
                                        </p:tgtEl>
                                      </p:cBhvr>
                                    </p:animEffect>
                                  </p:childTnLst>
                                </p:cTn>
                              </p:par>
                              <p:par>
                                <p:cTn id="52" presetID="53" presetClass="entr" presetSubtype="16" fill="hold" nodeType="with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500" fill="hold"/>
                                        <p:tgtEl>
                                          <p:spTgt spid="81"/>
                                        </p:tgtEl>
                                        <p:attrNameLst>
                                          <p:attrName>ppt_w</p:attrName>
                                        </p:attrNameLst>
                                      </p:cBhvr>
                                      <p:tavLst>
                                        <p:tav tm="0">
                                          <p:val>
                                            <p:fltVal val="0"/>
                                          </p:val>
                                        </p:tav>
                                        <p:tav tm="100000">
                                          <p:val>
                                            <p:strVal val="#ppt_w"/>
                                          </p:val>
                                        </p:tav>
                                      </p:tavLst>
                                    </p:anim>
                                    <p:anim calcmode="lin" valueType="num">
                                      <p:cBhvr>
                                        <p:cTn id="55" dur="500" fill="hold"/>
                                        <p:tgtEl>
                                          <p:spTgt spid="81"/>
                                        </p:tgtEl>
                                        <p:attrNameLst>
                                          <p:attrName>ppt_h</p:attrName>
                                        </p:attrNameLst>
                                      </p:cBhvr>
                                      <p:tavLst>
                                        <p:tav tm="0">
                                          <p:val>
                                            <p:fltVal val="0"/>
                                          </p:val>
                                        </p:tav>
                                        <p:tav tm="100000">
                                          <p:val>
                                            <p:strVal val="#ppt_h"/>
                                          </p:val>
                                        </p:tav>
                                      </p:tavLst>
                                    </p:anim>
                                    <p:animEffect transition="in" filter="fade">
                                      <p:cBhvr>
                                        <p:cTn id="5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4" grpId="1" animBg="1"/>
      <p:bldP spid="40" grpId="0" animBg="1"/>
      <p:bldP spid="63" grpId="0" animBg="1"/>
      <p:bldP spid="63" grpId="1" animBg="1"/>
      <p:bldP spid="176" grpId="0"/>
      <p:bldP spid="76" grpId="0" animBg="1"/>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p:cNvSpPr>
            <a:spLocks noGrp="1"/>
          </p:cNvSpPr>
          <p:nvPr>
            <p:ph type="title"/>
          </p:nvPr>
        </p:nvSpPr>
        <p:spPr>
          <a:xfrm>
            <a:off x="3184793" y="3500610"/>
            <a:ext cx="8639930" cy="355667"/>
          </a:xfrm>
        </p:spPr>
        <p:txBody>
          <a:bodyPr>
            <a:normAutofit fontScale="90000"/>
          </a:bodyPr>
          <a:lstStyle/>
          <a:p>
            <a:r>
              <a:rPr lang="en-US" altLang="ko-KR" sz="3399" b="1" dirty="0"/>
              <a:t>Numerical results for elements abundances </a:t>
            </a:r>
            <a:br>
              <a:rPr lang="en-US" altLang="ko-KR" dirty="0"/>
            </a:br>
            <a:endParaRPr lang="ko-KR" altLang="en-US" dirty="0"/>
          </a:p>
        </p:txBody>
      </p:sp>
      <p:sp>
        <p:nvSpPr>
          <p:cNvPr id="4" name="바닥글 개체 틀 3"/>
          <p:cNvSpPr>
            <a:spLocks noGrp="1"/>
          </p:cNvSpPr>
          <p:nvPr>
            <p:ph type="ftr" sz="quarter" idx="11"/>
          </p:nvPr>
        </p:nvSpPr>
        <p:spPr>
          <a:xfrm>
            <a:off x="5539295" y="6358180"/>
            <a:ext cx="3860800" cy="365125"/>
          </a:xfrm>
        </p:spPr>
        <p:txBody>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227"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rPr>
              <a:t>CPNR-OMEG Joint Workshop  2026 May 21-23</a:t>
            </a:r>
            <a:endParaRPr kumimoji="0" lang="ko-KR" altLang="en-US" sz="1227"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3" name="TextBox 2"/>
          <p:cNvSpPr txBox="1"/>
          <p:nvPr/>
        </p:nvSpPr>
        <p:spPr>
          <a:xfrm>
            <a:off x="487986" y="1502460"/>
            <a:ext cx="1792414" cy="441018"/>
          </a:xfrm>
          <a:prstGeom prst="rect">
            <a:avLst/>
          </a:prstGeom>
          <a:solidFill>
            <a:srgbClr val="FFFF00"/>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JINA REALIB</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6" name="TextBox 5"/>
          <p:cNvSpPr txBox="1"/>
          <p:nvPr/>
        </p:nvSpPr>
        <p:spPr>
          <a:xfrm>
            <a:off x="510818" y="2614912"/>
            <a:ext cx="8373446" cy="441018"/>
          </a:xfrm>
          <a:prstGeom prst="rect">
            <a:avLst/>
          </a:prstGeom>
          <a:solidFill>
            <a:srgbClr val="FFFF00"/>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1"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rPr>
              <a:t>+</a:t>
            </a: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Neutrino-induced Reactions by QRPA &amp; Branching Ratios </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7" name="TextBox 6"/>
          <p:cNvSpPr txBox="1"/>
          <p:nvPr/>
        </p:nvSpPr>
        <p:spPr>
          <a:xfrm>
            <a:off x="4165368" y="3790192"/>
            <a:ext cx="2244525" cy="441018"/>
          </a:xfrm>
          <a:prstGeom prst="rect">
            <a:avLst/>
          </a:prstGeom>
          <a:solidFill>
            <a:srgbClr val="FFC000"/>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1987 SN model</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8" name="TextBox 7"/>
          <p:cNvSpPr txBox="1"/>
          <p:nvPr/>
        </p:nvSpPr>
        <p:spPr>
          <a:xfrm>
            <a:off x="487986" y="2003434"/>
            <a:ext cx="3715312" cy="441018"/>
          </a:xfrm>
          <a:prstGeom prst="rect">
            <a:avLst/>
          </a:prstGeom>
          <a:solidFill>
            <a:srgbClr val="FFFF00"/>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1"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rPr>
              <a:t>+ </a:t>
            </a: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Modified (</a:t>
            </a:r>
            <a:r>
              <a:rPr kumimoji="0" lang="en-US" altLang="ko-KR" sz="2266" b="0" i="0" u="none" strike="noStrike" kern="1200" cap="none" spc="0" normalizeH="0" baseline="0" noProof="0" dirty="0" err="1">
                <a:ln>
                  <a:noFill/>
                </a:ln>
                <a:solidFill>
                  <a:prstClr val="black"/>
                </a:solidFill>
                <a:effectLst/>
                <a:uLnTx/>
                <a:uFillTx/>
                <a:latin typeface="맑은 고딕"/>
                <a:ea typeface="맑은 고딕" panose="020B0503020000020004" pitchFamily="50" charset="-127"/>
                <a:cs typeface="+mn-cs"/>
              </a:rPr>
              <a:t>n,g</a:t>
            </a: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 Reactions</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9" name="TextBox 8"/>
          <p:cNvSpPr txBox="1"/>
          <p:nvPr/>
        </p:nvSpPr>
        <p:spPr>
          <a:xfrm>
            <a:off x="4186216" y="5015312"/>
            <a:ext cx="7603428" cy="441018"/>
          </a:xfrm>
          <a:prstGeom prst="rect">
            <a:avLst/>
          </a:prstGeom>
          <a:solidFill>
            <a:schemeClr val="bg1"/>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Modified Neutrino Flux by Self-interaction : w/ and wo/</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10" name="TextBox 9"/>
          <p:cNvSpPr txBox="1"/>
          <p:nvPr/>
        </p:nvSpPr>
        <p:spPr>
          <a:xfrm>
            <a:off x="6592662" y="3773562"/>
            <a:ext cx="3024418" cy="441018"/>
          </a:xfrm>
          <a:prstGeom prst="rect">
            <a:avLst/>
          </a:prstGeom>
          <a:solidFill>
            <a:srgbClr val="FFC000"/>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Pre-supernova Model</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11" name="TextBox 10"/>
          <p:cNvSpPr txBox="1"/>
          <p:nvPr/>
        </p:nvSpPr>
        <p:spPr>
          <a:xfrm>
            <a:off x="4181923" y="5577787"/>
            <a:ext cx="4812536" cy="441018"/>
          </a:xfrm>
          <a:prstGeom prst="rect">
            <a:avLst/>
          </a:prstGeom>
          <a:solidFill>
            <a:schemeClr val="bg1"/>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Neutrino Luminosity : EQ and NEQ</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13" name="TextBox 12"/>
          <p:cNvSpPr txBox="1"/>
          <p:nvPr/>
        </p:nvSpPr>
        <p:spPr>
          <a:xfrm>
            <a:off x="4181923" y="4420431"/>
            <a:ext cx="5368084" cy="441018"/>
          </a:xfrm>
          <a:prstGeom prst="rect">
            <a:avLst/>
          </a:prstGeom>
          <a:solidFill>
            <a:srgbClr val="FFC000"/>
          </a:solidFill>
          <a:ln>
            <a:solidFill>
              <a:schemeClr val="accent1"/>
            </a:solidFill>
          </a:ln>
        </p:spPr>
        <p:txBody>
          <a:bodyPr wrap="squar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Hydrodynamics Model: HCK18, KCK19</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pic>
        <p:nvPicPr>
          <p:cNvPr id="14" name="그림 13">
            <a:extLst>
              <a:ext uri="{FF2B5EF4-FFF2-40B4-BE49-F238E27FC236}">
                <a16:creationId xmlns:a16="http://schemas.microsoft.com/office/drawing/2014/main" id="{0BC4EF7E-BD3B-4382-BAAB-A53AB17AA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2448" y="361980"/>
            <a:ext cx="4468545" cy="2420462"/>
          </a:xfrm>
          <a:prstGeom prst="rect">
            <a:avLst/>
          </a:prstGeom>
        </p:spPr>
      </p:pic>
      <p:sp>
        <p:nvSpPr>
          <p:cNvPr id="15" name="TextBox 14"/>
          <p:cNvSpPr txBox="1"/>
          <p:nvPr/>
        </p:nvSpPr>
        <p:spPr>
          <a:xfrm>
            <a:off x="4165367" y="6104905"/>
            <a:ext cx="3885103" cy="441018"/>
          </a:xfrm>
          <a:prstGeom prst="rect">
            <a:avLst/>
          </a:prstGeom>
          <a:solidFill>
            <a:schemeClr val="bg1"/>
          </a:solidFill>
          <a:ln>
            <a:solidFill>
              <a:schemeClr val="accent1"/>
            </a:solidFill>
          </a:ln>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rPr>
              <a:t>Mass Hierarchy : NH and IH</a:t>
            </a:r>
            <a:endParaRPr kumimoji="0" lang="ko-KR" altLang="en-US" sz="2266"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
        <p:nvSpPr>
          <p:cNvPr id="12" name="직사각형 11"/>
          <p:cNvSpPr/>
          <p:nvPr/>
        </p:nvSpPr>
        <p:spPr>
          <a:xfrm>
            <a:off x="4002390" y="4318054"/>
            <a:ext cx="7978667" cy="23485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9" name="Text Box 11">
            <a:extLst>
              <a:ext uri="{FF2B5EF4-FFF2-40B4-BE49-F238E27FC236}">
                <a16:creationId xmlns:a16="http://schemas.microsoft.com/office/drawing/2014/main" id="{B03C406A-6972-0376-3276-F2A8087B8074}"/>
              </a:ext>
            </a:extLst>
          </p:cNvPr>
          <p:cNvSpPr txBox="1">
            <a:spLocks noChangeArrowheads="1"/>
          </p:cNvSpPr>
          <p:nvPr/>
        </p:nvSpPr>
        <p:spPr bwMode="auto">
          <a:xfrm>
            <a:off x="-84867" y="-18234"/>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20" name="Text Box 12">
            <a:extLst>
              <a:ext uri="{FF2B5EF4-FFF2-40B4-BE49-F238E27FC236}">
                <a16:creationId xmlns:a16="http://schemas.microsoft.com/office/drawing/2014/main" id="{71E13FE8-BD33-506E-2CAF-EFAE0C4C1775}"/>
              </a:ext>
            </a:extLst>
          </p:cNvPr>
          <p:cNvSpPr txBox="1">
            <a:spLocks noChangeArrowheads="1"/>
          </p:cNvSpPr>
          <p:nvPr/>
        </p:nvSpPr>
        <p:spPr bwMode="auto">
          <a:xfrm>
            <a:off x="3797638" y="-28965"/>
            <a:ext cx="8388172" cy="435844"/>
          </a:xfrm>
          <a:prstGeom prst="rect">
            <a:avLst/>
          </a:prstGeom>
          <a:solidFill>
            <a:sysClr val="windowText" lastClr="000000">
              <a:alpha val="47842"/>
            </a:sysClr>
          </a:solidFill>
          <a:ln w="38100">
            <a:noFill/>
            <a:miter lim="800000"/>
            <a:headEnd/>
            <a:tailEnd/>
          </a:ln>
        </p:spPr>
        <p:txBody>
          <a:bodyPr wrap="square" lIns="86321" tIns="43158" rIns="86321" bIns="43158">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Input Data Model for  neutrino-process for CCSN Explosion</a:t>
            </a:r>
          </a:p>
        </p:txBody>
      </p:sp>
      <p:sp>
        <p:nvSpPr>
          <p:cNvPr id="21" name="포인트가 5개인 별 11">
            <a:extLst>
              <a:ext uri="{FF2B5EF4-FFF2-40B4-BE49-F238E27FC236}">
                <a16:creationId xmlns:a16="http://schemas.microsoft.com/office/drawing/2014/main" id="{D11063CB-E62D-43A5-CB1A-5160A7EF5B25}"/>
              </a:ext>
            </a:extLst>
          </p:cNvPr>
          <p:cNvSpPr/>
          <p:nvPr/>
        </p:nvSpPr>
        <p:spPr>
          <a:xfrm>
            <a:off x="3676361" y="4983820"/>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22" name="포인트가 5개인 별 11">
            <a:extLst>
              <a:ext uri="{FF2B5EF4-FFF2-40B4-BE49-F238E27FC236}">
                <a16:creationId xmlns:a16="http://schemas.microsoft.com/office/drawing/2014/main" id="{69B5E702-E3FB-0061-69C1-2EB247010B4E}"/>
              </a:ext>
            </a:extLst>
          </p:cNvPr>
          <p:cNvSpPr/>
          <p:nvPr/>
        </p:nvSpPr>
        <p:spPr>
          <a:xfrm>
            <a:off x="3692917" y="5542430"/>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5" name="직사각형 4">
                <a:extLst>
                  <a:ext uri="{FF2B5EF4-FFF2-40B4-BE49-F238E27FC236}">
                    <a16:creationId xmlns:a16="http://schemas.microsoft.com/office/drawing/2014/main" id="{E47C6DBA-DD87-1E26-01F9-45F914BBE6CF}"/>
                  </a:ext>
                </a:extLst>
              </p:cNvPr>
              <p:cNvSpPr/>
              <p:nvPr/>
            </p:nvSpPr>
            <p:spPr>
              <a:xfrm>
                <a:off x="227347" y="591641"/>
                <a:ext cx="5756512" cy="893130"/>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ko-KR" sz="1800" b="0" i="1" u="none" strike="noStrike" kern="1200" cap="none" spc="0" normalizeH="0" baseline="0" noProof="0" smtClean="0">
                              <a:ln>
                                <a:noFill/>
                              </a:ln>
                              <a:solidFill>
                                <a:srgbClr val="1B2230"/>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srgbClr val="1B2230"/>
                              </a:solidFill>
                              <a:effectLst/>
                              <a:uLnTx/>
                              <a:uFillTx/>
                              <a:latin typeface="Cambria Math"/>
                              <a:cs typeface="+mn-cs"/>
                            </a:rPr>
                            <m:t>𝑑</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𝑁</m:t>
                              </m:r>
                            </m:e>
                            <m:sub>
                              <m:r>
                                <a:rPr kumimoji="0" lang="en-US" altLang="ko-KR" sz="1800" b="0" i="1" u="none" strike="noStrike" kern="1200" cap="none" spc="0" normalizeH="0" baseline="0" noProof="0">
                                  <a:ln>
                                    <a:noFill/>
                                  </a:ln>
                                  <a:solidFill>
                                    <a:srgbClr val="1B2230"/>
                                  </a:solidFill>
                                  <a:effectLst/>
                                  <a:uLnTx/>
                                  <a:uFillTx/>
                                  <a:latin typeface="Cambria Math"/>
                                  <a:cs typeface="+mn-cs"/>
                                </a:rPr>
                                <m:t>𝑗</m:t>
                              </m:r>
                            </m:sub>
                          </m:sSub>
                        </m:num>
                        <m:den>
                          <m:r>
                            <a:rPr kumimoji="0" lang="en-US" altLang="ko-KR" sz="1800" b="0" i="1" u="none" strike="noStrike" kern="1200" cap="none" spc="0" normalizeH="0" baseline="0" noProof="0">
                              <a:ln>
                                <a:noFill/>
                              </a:ln>
                              <a:solidFill>
                                <a:srgbClr val="1B2230"/>
                              </a:solidFill>
                              <a:effectLst/>
                              <a:uLnTx/>
                              <a:uFillTx/>
                              <a:latin typeface="Cambria Math"/>
                              <a:cs typeface="+mn-cs"/>
                            </a:rPr>
                            <m:t>𝑑𝑡</m:t>
                          </m:r>
                        </m:den>
                      </m:f>
                      <m:r>
                        <a:rPr kumimoji="0" lang="en-US" altLang="ko-KR" sz="1800" b="1" i="1" u="none" strike="noStrike" kern="1200" cap="none" spc="0" normalizeH="0" baseline="0" noProof="0">
                          <a:ln>
                            <a:noFill/>
                          </a:ln>
                          <a:solidFill>
                            <a:srgbClr val="1B2230"/>
                          </a:solidFill>
                          <a:effectLst/>
                          <a:uLnTx/>
                          <a:uFillTx/>
                          <a:latin typeface="Cambria Math"/>
                          <a:cs typeface="+mn-cs"/>
                        </a:rPr>
                        <m:t>=</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𝑁</m:t>
                          </m:r>
                        </m:e>
                        <m:sub>
                          <m:r>
                            <a:rPr kumimoji="0" lang="en-US" altLang="ko-KR" sz="1800" b="0" i="1" u="none" strike="noStrike" kern="1200" cap="none" spc="0" normalizeH="0" baseline="0" noProof="0">
                              <a:ln>
                                <a:noFill/>
                              </a:ln>
                              <a:solidFill>
                                <a:srgbClr val="1B2230"/>
                              </a:solidFill>
                              <a:effectLst/>
                              <a:uLnTx/>
                              <a:uFillTx/>
                              <a:latin typeface="Cambria Math"/>
                              <a:cs typeface="+mn-cs"/>
                            </a:rPr>
                            <m:t>𝑖</m:t>
                          </m:r>
                        </m:sub>
                      </m:sSub>
                      <m:r>
                        <a:rPr kumimoji="0" lang="en-US" altLang="ko-KR" sz="1800" b="0" i="1" u="none" strike="noStrike" kern="1200" cap="none" spc="0" normalizeH="0" baseline="0" noProof="0">
                          <a:ln>
                            <a:noFill/>
                          </a:ln>
                          <a:solidFill>
                            <a:srgbClr val="1B2230"/>
                          </a:solidFill>
                          <a:effectLst/>
                          <a:uLnTx/>
                          <a:uFillTx/>
                          <a:latin typeface="Cambria Math"/>
                          <a:cs typeface="+mn-cs"/>
                        </a:rPr>
                        <m:t> </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𝜆</m:t>
                          </m:r>
                        </m:e>
                        <m:sub>
                          <m:r>
                            <a:rPr kumimoji="0" lang="en-US" altLang="ko-KR" sz="1800" b="0" i="1" u="none" strike="noStrike" kern="1200" cap="none" spc="0" normalizeH="0" baseline="0" noProof="0">
                              <a:ln>
                                <a:noFill/>
                              </a:ln>
                              <a:solidFill>
                                <a:srgbClr val="1B2230"/>
                              </a:solidFill>
                              <a:effectLst/>
                              <a:uLnTx/>
                              <a:uFillTx/>
                              <a:latin typeface="Cambria Math"/>
                              <a:cs typeface="+mn-cs"/>
                            </a:rPr>
                            <m:t>𝑖</m:t>
                          </m:r>
                          <m:r>
                            <a:rPr kumimoji="0" lang="en-US" altLang="ko-KR" sz="1800" b="0" i="1" u="none" strike="noStrike" kern="1200" cap="none" spc="0" normalizeH="0" baseline="0" noProof="0">
                              <a:ln>
                                <a:noFill/>
                              </a:ln>
                              <a:solidFill>
                                <a:srgbClr val="1B2230"/>
                              </a:solidFill>
                              <a:effectLst/>
                              <a:uLnTx/>
                              <a:uFillTx/>
                              <a:latin typeface="Cambria Math"/>
                              <a:cs typeface="+mn-cs"/>
                            </a:rPr>
                            <m:t>,</m:t>
                          </m:r>
                          <m:r>
                            <a:rPr kumimoji="0" lang="en-US" altLang="ko-KR" sz="1800" b="0" i="1" u="none" strike="noStrike" kern="1200" cap="none" spc="0" normalizeH="0" baseline="0" noProof="0">
                              <a:ln>
                                <a:noFill/>
                              </a:ln>
                              <a:solidFill>
                                <a:srgbClr val="1B2230"/>
                              </a:solidFill>
                              <a:effectLst/>
                              <a:uLnTx/>
                              <a:uFillTx/>
                              <a:latin typeface="Cambria Math"/>
                              <a:cs typeface="+mn-cs"/>
                            </a:rPr>
                            <m:t>𝑗</m:t>
                          </m:r>
                        </m:sub>
                      </m:sSub>
                      <m:r>
                        <a:rPr kumimoji="0" lang="en-US" altLang="ko-KR" sz="1800" b="0" i="1" u="none" strike="noStrike" kern="1200" cap="none" spc="0" normalizeH="0" baseline="0" noProof="0">
                          <a:ln>
                            <a:noFill/>
                          </a:ln>
                          <a:solidFill>
                            <a:srgbClr val="1B2230"/>
                          </a:solidFill>
                          <a:effectLst/>
                          <a:uLnTx/>
                          <a:uFillTx/>
                          <a:latin typeface="Cambria Math"/>
                          <a:cs typeface="+mn-cs"/>
                        </a:rPr>
                        <m:t>−</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𝑁</m:t>
                          </m:r>
                        </m:e>
                        <m:sub>
                          <m:r>
                            <a:rPr kumimoji="0" lang="en-US" altLang="ko-KR" sz="1800" b="0" i="1" u="none" strike="noStrike" kern="1200" cap="none" spc="0" normalizeH="0" baseline="0" noProof="0">
                              <a:ln>
                                <a:noFill/>
                              </a:ln>
                              <a:solidFill>
                                <a:srgbClr val="1B2230"/>
                              </a:solidFill>
                              <a:effectLst/>
                              <a:uLnTx/>
                              <a:uFillTx/>
                              <a:latin typeface="Cambria Math"/>
                              <a:cs typeface="+mn-cs"/>
                            </a:rPr>
                            <m:t>𝑗</m:t>
                          </m:r>
                        </m:sub>
                      </m:sSub>
                      <m:r>
                        <a:rPr kumimoji="0" lang="en-US" altLang="ko-KR" sz="1800" b="0" i="1" u="none" strike="noStrike" kern="1200" cap="none" spc="0" normalizeH="0" baseline="0" noProof="0">
                          <a:ln>
                            <a:noFill/>
                          </a:ln>
                          <a:solidFill>
                            <a:srgbClr val="1B2230"/>
                          </a:solidFill>
                          <a:effectLst/>
                          <a:uLnTx/>
                          <a:uFillTx/>
                          <a:latin typeface="Cambria Math"/>
                          <a:cs typeface="+mn-cs"/>
                        </a:rPr>
                        <m:t> </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𝜆</m:t>
                          </m:r>
                        </m:e>
                        <m:sub>
                          <m:r>
                            <a:rPr kumimoji="0" lang="en-US" altLang="ko-KR" sz="1800" b="0" i="1" u="none" strike="noStrike" kern="1200" cap="none" spc="0" normalizeH="0" baseline="0" noProof="0">
                              <a:ln>
                                <a:noFill/>
                              </a:ln>
                              <a:solidFill>
                                <a:srgbClr val="1B2230"/>
                              </a:solidFill>
                              <a:effectLst/>
                              <a:uLnTx/>
                              <a:uFillTx/>
                              <a:latin typeface="Cambria Math"/>
                              <a:cs typeface="+mn-cs"/>
                            </a:rPr>
                            <m:t>𝑗</m:t>
                          </m:r>
                          <m:r>
                            <a:rPr kumimoji="0" lang="en-US" altLang="ko-KR" sz="1800" b="0" i="1" u="none" strike="noStrike" kern="1200" cap="none" spc="0" normalizeH="0" baseline="0" noProof="0">
                              <a:ln>
                                <a:noFill/>
                              </a:ln>
                              <a:solidFill>
                                <a:srgbClr val="1B2230"/>
                              </a:solidFill>
                              <a:effectLst/>
                              <a:uLnTx/>
                              <a:uFillTx/>
                              <a:latin typeface="Cambria Math"/>
                              <a:cs typeface="+mn-cs"/>
                            </a:rPr>
                            <m:t>,</m:t>
                          </m:r>
                          <m:r>
                            <a:rPr kumimoji="0" lang="en-US" altLang="ko-KR" sz="1800" b="0" i="1" u="none" strike="noStrike" kern="1200" cap="none" spc="0" normalizeH="0" baseline="0" noProof="0">
                              <a:ln>
                                <a:noFill/>
                              </a:ln>
                              <a:solidFill>
                                <a:srgbClr val="1B2230"/>
                              </a:solidFill>
                              <a:effectLst/>
                              <a:uLnTx/>
                              <a:uFillTx/>
                              <a:latin typeface="Cambria Math"/>
                              <a:cs typeface="+mn-cs"/>
                            </a:rPr>
                            <m:t>h</m:t>
                          </m:r>
                        </m:sub>
                      </m:sSub>
                      <m:r>
                        <a:rPr kumimoji="0" lang="en-US" altLang="ko-KR" sz="1800" b="0" i="1" u="none" strike="noStrike" kern="1200" cap="none" spc="0" normalizeH="0" baseline="0" noProof="0" smtClean="0">
                          <a:ln>
                            <a:noFill/>
                          </a:ln>
                          <a:solidFill>
                            <a:srgbClr val="1B2230"/>
                          </a:solidFill>
                          <a:effectLst/>
                          <a:uLnTx/>
                          <a:uFillTx/>
                          <a:latin typeface="Cambria Math" panose="02040503050406030204" pitchFamily="18" charset="0"/>
                          <a:cs typeface="+mn-cs"/>
                        </a:rPr>
                        <m:t>+ …</m:t>
                      </m:r>
                      <m: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srgbClr val="1B2230"/>
                              </a:solidFill>
                              <a:effectLst/>
                              <a:uLnTx/>
                              <a:uFillTx/>
                              <a:latin typeface="Cambria Math"/>
                              <a:cs typeface="+mn-cs"/>
                            </a:rPr>
                            <m:t>𝑑</m:t>
                          </m:r>
                          <m:sSub>
                            <m:sSubPr>
                              <m:ctrlPr>
                                <a:rPr kumimoji="0" lang="en-US" altLang="ko-KR" sz="1800" b="0"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srgbClr val="1B2230"/>
                                  </a:solidFill>
                                  <a:effectLst/>
                                  <a:uLnTx/>
                                  <a:uFillTx/>
                                  <a:latin typeface="Cambria Math"/>
                                  <a:cs typeface="+mn-cs"/>
                                </a:rPr>
                                <m:t>𝑌</m:t>
                              </m:r>
                            </m:e>
                            <m:sub>
                              <m:r>
                                <a:rPr kumimoji="0" lang="en-US" altLang="ko-KR" sz="1800" b="0" i="1" u="none" strike="noStrike" kern="1200" cap="none" spc="0" normalizeH="0" baseline="0" noProof="0">
                                  <a:ln>
                                    <a:noFill/>
                                  </a:ln>
                                  <a:solidFill>
                                    <a:srgbClr val="1B2230"/>
                                  </a:solidFill>
                                  <a:effectLst/>
                                  <a:uLnTx/>
                                  <a:uFillTx/>
                                  <a:latin typeface="Cambria Math"/>
                                  <a:cs typeface="+mn-cs"/>
                                </a:rPr>
                                <m:t>𝑗</m:t>
                              </m:r>
                            </m:sub>
                          </m:sSub>
                        </m:num>
                        <m:den>
                          <m:r>
                            <a:rPr kumimoji="0" lang="en-US" altLang="ko-KR" sz="1800" b="0" i="1" u="none" strike="noStrike" kern="1200" cap="none" spc="0" normalizeH="0" baseline="0" noProof="0">
                              <a:ln>
                                <a:noFill/>
                              </a:ln>
                              <a:solidFill>
                                <a:srgbClr val="1B2230"/>
                              </a:solidFill>
                              <a:effectLst/>
                              <a:uLnTx/>
                              <a:uFillTx/>
                              <a:latin typeface="Cambria Math"/>
                              <a:cs typeface="+mn-cs"/>
                            </a:rPr>
                            <m:t>𝑑𝑡</m:t>
                          </m:r>
                        </m:den>
                      </m:f>
                      <m:r>
                        <a:rPr kumimoji="0" lang="en-US" altLang="ko-KR" sz="1800" b="1" i="1" u="none" strike="noStrike" kern="1200" cap="none" spc="0" normalizeH="0" baseline="0" noProof="0">
                          <a:ln>
                            <a:noFill/>
                          </a:ln>
                          <a:solidFill>
                            <a:srgbClr val="1B2230"/>
                          </a:solidFill>
                          <a:effectLst/>
                          <a:uLnTx/>
                          <a:uFillTx/>
                          <a:latin typeface="Cambria Math"/>
                          <a:cs typeface="+mn-cs"/>
                        </a:rPr>
                        <m:t>=</m:t>
                      </m:r>
                      <m:sSub>
                        <m:sSubPr>
                          <m:ctrlPr>
                            <a:rPr kumimoji="0" lang="en-US" altLang="ko-KR" sz="1800" b="1"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1B2230"/>
                              </a:solidFill>
                              <a:effectLst/>
                              <a:uLnTx/>
                              <a:uFillTx/>
                              <a:latin typeface="Cambria Math"/>
                              <a:cs typeface="+mn-cs"/>
                            </a:rPr>
                            <m:t>𝒀</m:t>
                          </m:r>
                        </m:e>
                        <m:sub>
                          <m:r>
                            <a:rPr kumimoji="0" lang="en-US" altLang="ko-KR" sz="1800" b="1" i="1" u="none" strike="noStrike" kern="1200" cap="none" spc="0" normalizeH="0" baseline="0" noProof="0">
                              <a:ln>
                                <a:noFill/>
                              </a:ln>
                              <a:solidFill>
                                <a:srgbClr val="1B2230"/>
                              </a:solidFill>
                              <a:effectLst/>
                              <a:uLnTx/>
                              <a:uFillTx/>
                              <a:latin typeface="Cambria Math"/>
                              <a:cs typeface="+mn-cs"/>
                            </a:rPr>
                            <m:t>𝒊</m:t>
                          </m:r>
                        </m:sub>
                      </m:sSub>
                      <m:r>
                        <a:rPr kumimoji="0" lang="en-US" altLang="ko-KR" sz="1800" b="1" i="1" u="none" strike="noStrike" kern="1200" cap="none" spc="0" normalizeH="0" baseline="0" noProof="0">
                          <a:ln>
                            <a:noFill/>
                          </a:ln>
                          <a:solidFill>
                            <a:srgbClr val="1B2230"/>
                          </a:solidFill>
                          <a:effectLst/>
                          <a:uLnTx/>
                          <a:uFillTx/>
                          <a:latin typeface="Cambria Math"/>
                          <a:cs typeface="+mn-cs"/>
                        </a:rPr>
                        <m:t> </m:t>
                      </m:r>
                      <m:sSub>
                        <m:sSubPr>
                          <m:ctrlPr>
                            <a:rPr kumimoji="0" lang="en-US" altLang="ko-KR" sz="1800" b="1"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1B2230"/>
                              </a:solidFill>
                              <a:effectLst/>
                              <a:uLnTx/>
                              <a:uFillTx/>
                              <a:latin typeface="Cambria Math"/>
                              <a:cs typeface="+mn-cs"/>
                            </a:rPr>
                            <m:t>𝝀</m:t>
                          </m:r>
                        </m:e>
                        <m:sub>
                          <m:r>
                            <a:rPr kumimoji="0" lang="en-US" altLang="ko-KR" sz="1800" b="1" i="1" u="none" strike="noStrike" kern="1200" cap="none" spc="0" normalizeH="0" baseline="0" noProof="0">
                              <a:ln>
                                <a:noFill/>
                              </a:ln>
                              <a:solidFill>
                                <a:srgbClr val="1B2230"/>
                              </a:solidFill>
                              <a:effectLst/>
                              <a:uLnTx/>
                              <a:uFillTx/>
                              <a:latin typeface="Cambria Math"/>
                              <a:cs typeface="+mn-cs"/>
                            </a:rPr>
                            <m:t>𝒊</m:t>
                          </m:r>
                          <m:r>
                            <a:rPr kumimoji="0" lang="en-US" altLang="ko-KR" sz="1800" b="1" i="1" u="none" strike="noStrike" kern="1200" cap="none" spc="0" normalizeH="0" baseline="0" noProof="0">
                              <a:ln>
                                <a:noFill/>
                              </a:ln>
                              <a:solidFill>
                                <a:srgbClr val="1B2230"/>
                              </a:solidFill>
                              <a:effectLst/>
                              <a:uLnTx/>
                              <a:uFillTx/>
                              <a:latin typeface="Cambria Math"/>
                              <a:cs typeface="+mn-cs"/>
                            </a:rPr>
                            <m:t>,</m:t>
                          </m:r>
                          <m:r>
                            <a:rPr kumimoji="0" lang="en-US" altLang="ko-KR" sz="1800" b="1" i="1" u="none" strike="noStrike" kern="1200" cap="none" spc="0" normalizeH="0" baseline="0" noProof="0">
                              <a:ln>
                                <a:noFill/>
                              </a:ln>
                              <a:solidFill>
                                <a:srgbClr val="1B2230"/>
                              </a:solidFill>
                              <a:effectLst/>
                              <a:uLnTx/>
                              <a:uFillTx/>
                              <a:latin typeface="Cambria Math"/>
                              <a:cs typeface="+mn-cs"/>
                            </a:rPr>
                            <m:t>𝒋</m:t>
                          </m:r>
                        </m:sub>
                      </m:sSub>
                      <m:r>
                        <a:rPr kumimoji="0" lang="en-US" altLang="ko-KR" sz="1800" b="0" i="1" u="none" strike="noStrike" kern="1200" cap="none" spc="0" normalizeH="0" baseline="0" noProof="0">
                          <a:ln>
                            <a:noFill/>
                          </a:ln>
                          <a:solidFill>
                            <a:srgbClr val="1B2230"/>
                          </a:solidFill>
                          <a:effectLst/>
                          <a:uLnTx/>
                          <a:uFillTx/>
                          <a:latin typeface="Cambria Math"/>
                          <a:cs typeface="+mn-cs"/>
                        </a:rPr>
                        <m:t>−</m:t>
                      </m:r>
                      <m:sSub>
                        <m:sSubPr>
                          <m:ctrlPr>
                            <a:rPr kumimoji="0" lang="en-US" altLang="ko-KR" sz="1800" b="1"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1B2230"/>
                              </a:solidFill>
                              <a:effectLst/>
                              <a:uLnTx/>
                              <a:uFillTx/>
                              <a:latin typeface="Cambria Math"/>
                              <a:cs typeface="+mn-cs"/>
                            </a:rPr>
                            <m:t>𝒀</m:t>
                          </m:r>
                        </m:e>
                        <m:sub>
                          <m:r>
                            <a:rPr kumimoji="0" lang="en-US" altLang="ko-KR" sz="1800" b="1" i="1" u="none" strike="noStrike" kern="1200" cap="none" spc="0" normalizeH="0" baseline="0" noProof="0">
                              <a:ln>
                                <a:noFill/>
                              </a:ln>
                              <a:solidFill>
                                <a:srgbClr val="1B2230"/>
                              </a:solidFill>
                              <a:effectLst/>
                              <a:uLnTx/>
                              <a:uFillTx/>
                              <a:latin typeface="Cambria Math"/>
                              <a:cs typeface="+mn-cs"/>
                            </a:rPr>
                            <m:t>𝒋</m:t>
                          </m:r>
                        </m:sub>
                      </m:sSub>
                      <m:r>
                        <a:rPr kumimoji="0" lang="en-US" altLang="ko-KR" sz="1800" b="1" i="1" u="none" strike="noStrike" kern="1200" cap="none" spc="0" normalizeH="0" baseline="0" noProof="0">
                          <a:ln>
                            <a:noFill/>
                          </a:ln>
                          <a:solidFill>
                            <a:srgbClr val="1B2230"/>
                          </a:solidFill>
                          <a:effectLst/>
                          <a:uLnTx/>
                          <a:uFillTx/>
                          <a:latin typeface="Cambria Math"/>
                          <a:cs typeface="+mn-cs"/>
                        </a:rPr>
                        <m:t> </m:t>
                      </m:r>
                      <m:sSub>
                        <m:sSubPr>
                          <m:ctrlPr>
                            <a:rPr kumimoji="0" lang="en-US" altLang="ko-KR" sz="1800" b="1" i="1" u="none" strike="noStrike" kern="1200" cap="none" spc="0" normalizeH="0" baseline="0" noProof="0">
                              <a:ln>
                                <a:noFill/>
                              </a:ln>
                              <a:solidFill>
                                <a:srgbClr val="1B2230"/>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srgbClr val="1B2230"/>
                              </a:solidFill>
                              <a:effectLst/>
                              <a:uLnTx/>
                              <a:uFillTx/>
                              <a:latin typeface="Cambria Math"/>
                              <a:cs typeface="+mn-cs"/>
                            </a:rPr>
                            <m:t>𝝀</m:t>
                          </m:r>
                        </m:e>
                        <m:sub>
                          <m:r>
                            <a:rPr kumimoji="0" lang="en-US" altLang="ko-KR" sz="1800" b="1" i="1" u="none" strike="noStrike" kern="1200" cap="none" spc="0" normalizeH="0" baseline="0" noProof="0">
                              <a:ln>
                                <a:noFill/>
                              </a:ln>
                              <a:solidFill>
                                <a:srgbClr val="1B2230"/>
                              </a:solidFill>
                              <a:effectLst/>
                              <a:uLnTx/>
                              <a:uFillTx/>
                              <a:latin typeface="Cambria Math"/>
                              <a:cs typeface="+mn-cs"/>
                            </a:rPr>
                            <m:t>𝒋</m:t>
                          </m:r>
                          <m:r>
                            <a:rPr kumimoji="0" lang="en-US" altLang="ko-KR" sz="1800" b="1" i="1" u="none" strike="noStrike" kern="1200" cap="none" spc="0" normalizeH="0" baseline="0" noProof="0">
                              <a:ln>
                                <a:noFill/>
                              </a:ln>
                              <a:solidFill>
                                <a:srgbClr val="1B2230"/>
                              </a:solidFill>
                              <a:effectLst/>
                              <a:uLnTx/>
                              <a:uFillTx/>
                              <a:latin typeface="Cambria Math"/>
                              <a:cs typeface="+mn-cs"/>
                            </a:rPr>
                            <m:t>,</m:t>
                          </m:r>
                          <m:r>
                            <a:rPr kumimoji="0" lang="en-US" altLang="ko-KR" sz="1800" b="1" i="1" u="none" strike="noStrike" kern="1200" cap="none" spc="0" normalizeH="0" baseline="0" noProof="0">
                              <a:ln>
                                <a:noFill/>
                              </a:ln>
                              <a:solidFill>
                                <a:srgbClr val="1B2230"/>
                              </a:solidFill>
                              <a:effectLst/>
                              <a:uLnTx/>
                              <a:uFillTx/>
                              <a:latin typeface="Cambria Math"/>
                              <a:cs typeface="+mn-cs"/>
                            </a:rPr>
                            <m:t>𝒉</m:t>
                          </m:r>
                        </m:sub>
                      </m:sSub>
                      <m:r>
                        <a:rPr kumimoji="0" lang="en-US" altLang="ko-KR" sz="1800" b="1" i="1" u="none" strike="noStrike" kern="1200" cap="none" spc="0" normalizeH="0" baseline="0" noProof="0" smtClean="0">
                          <a:ln>
                            <a:noFill/>
                          </a:ln>
                          <a:solidFill>
                            <a:srgbClr val="1B2230"/>
                          </a:solidFill>
                          <a:effectLst/>
                          <a:uLnTx/>
                          <a:uFillTx/>
                          <a:latin typeface="Cambria Math" panose="02040503050406030204" pitchFamily="18" charset="0"/>
                          <a:cs typeface="+mn-cs"/>
                        </a:rPr>
                        <m:t>+…</m:t>
                      </m:r>
                    </m:oMath>
                  </m:oMathPara>
                </a14:m>
                <a:endParaRPr kumimoji="0" lang="ko-KR" altLang="en-US" sz="1800" b="1" i="0" u="none" strike="noStrike" kern="1200" cap="none" spc="0" normalizeH="0" baseline="0" noProof="0" dirty="0">
                  <a:ln>
                    <a:noFill/>
                  </a:ln>
                  <a:solidFill>
                    <a:srgbClr val="1B2230"/>
                  </a:solidFill>
                  <a:effectLst/>
                  <a:uLnTx/>
                  <a:uFillTx/>
                  <a:latin typeface="Calibri" panose="020F0502020204030204"/>
                  <a:ea typeface="맑은 고딕" panose="020B0503020000020004" pitchFamily="50" charset="-127"/>
                  <a:cs typeface="+mn-cs"/>
                </a:endParaRPr>
              </a:p>
            </p:txBody>
          </p:sp>
        </mc:Choice>
        <mc:Fallback xmlns="">
          <p:sp>
            <p:nvSpPr>
              <p:cNvPr id="5" name="직사각형 4">
                <a:extLst>
                  <a:ext uri="{FF2B5EF4-FFF2-40B4-BE49-F238E27FC236}">
                    <a16:creationId xmlns:a16="http://schemas.microsoft.com/office/drawing/2014/main" id="{E47C6DBA-DD87-1E26-01F9-45F914BBE6CF}"/>
                  </a:ext>
                </a:extLst>
              </p:cNvPr>
              <p:cNvSpPr>
                <a:spLocks noRot="1" noChangeAspect="1" noMove="1" noResize="1" noEditPoints="1" noAdjustHandles="1" noChangeArrowheads="1" noChangeShapeType="1" noTextEdit="1"/>
              </p:cNvSpPr>
              <p:nvPr/>
            </p:nvSpPr>
            <p:spPr>
              <a:xfrm>
                <a:off x="227347" y="591641"/>
                <a:ext cx="5756512" cy="893130"/>
              </a:xfrm>
              <a:prstGeom prst="rect">
                <a:avLst/>
              </a:prstGeom>
              <a:blipFill>
                <a:blip r:embed="rId5"/>
                <a:stretch>
                  <a:fillRect/>
                </a:stretch>
              </a:blipFill>
            </p:spPr>
            <p:txBody>
              <a:bodyPr/>
              <a:lstStyle/>
              <a:p>
                <a:r>
                  <a:rPr lang="ko-KR" altLang="en-US">
                    <a:noFill/>
                  </a:rPr>
                  <a:t> </a:t>
                </a:r>
              </a:p>
            </p:txBody>
          </p:sp>
        </mc:Fallback>
      </mc:AlternateContent>
      <p:sp>
        <p:nvSpPr>
          <p:cNvPr id="16" name="TextBox 15">
            <a:extLst>
              <a:ext uri="{FF2B5EF4-FFF2-40B4-BE49-F238E27FC236}">
                <a16:creationId xmlns:a16="http://schemas.microsoft.com/office/drawing/2014/main" id="{B71AD154-5D68-E734-633C-0B5EBD431F2A}"/>
              </a:ext>
            </a:extLst>
          </p:cNvPr>
          <p:cNvSpPr txBox="1"/>
          <p:nvPr/>
        </p:nvSpPr>
        <p:spPr>
          <a:xfrm>
            <a:off x="24635" y="518376"/>
            <a:ext cx="730527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1B2230"/>
                </a:solidFill>
                <a:effectLst/>
                <a:uLnTx/>
                <a:uFillTx/>
                <a:latin typeface="Calibri" panose="020F0502020204030204"/>
                <a:ea typeface="맑은 고딕" panose="020B0503020000020004" pitchFamily="50" charset="-127"/>
                <a:cs typeface="+mn-cs"/>
              </a:rPr>
              <a:t>Network calculation for nucleosynthesis</a:t>
            </a:r>
            <a:endParaRPr kumimoji="0" lang="ko-KR" altLang="en-US" sz="2000" b="1" i="0" u="none" strike="noStrike" kern="1200" cap="none" spc="0" normalizeH="0" baseline="0" noProof="0" dirty="0">
              <a:ln>
                <a:noFill/>
              </a:ln>
              <a:solidFill>
                <a:srgbClr val="1B2230"/>
              </a:solidFill>
              <a:effectLst/>
              <a:uLnTx/>
              <a:uFillTx/>
              <a:latin typeface="Calibri" panose="020F0502020204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7" name="직사각형 16">
                <a:extLst>
                  <a:ext uri="{FF2B5EF4-FFF2-40B4-BE49-F238E27FC236}">
                    <a16:creationId xmlns:a16="http://schemas.microsoft.com/office/drawing/2014/main" id="{66A06DF0-12B1-58AB-E319-D37F0355D494}"/>
                  </a:ext>
                </a:extLst>
              </p:cNvPr>
              <p:cNvSpPr/>
              <p:nvPr/>
            </p:nvSpPr>
            <p:spPr>
              <a:xfrm>
                <a:off x="4809938" y="1365679"/>
                <a:ext cx="1000044" cy="538289"/>
              </a:xfrm>
              <a:prstGeom prst="rect">
                <a:avLst/>
              </a:prstGeom>
              <a:ln>
                <a:solidFill>
                  <a:sysClr val="windowText" lastClr="00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400" b="0" i="1" u="none" strike="noStrike" kern="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0" cap="none" spc="0" normalizeH="0" baseline="0" noProof="0">
                              <a:ln>
                                <a:noFill/>
                              </a:ln>
                              <a:solidFill>
                                <a:prstClr val="black"/>
                              </a:solidFill>
                              <a:effectLst/>
                              <a:uLnTx/>
                              <a:uFillTx/>
                              <a:latin typeface="Cambria Math"/>
                              <a:cs typeface="+mn-cs"/>
                            </a:rPr>
                            <m:t>𝑌</m:t>
                          </m:r>
                        </m:e>
                        <m:sub>
                          <m:r>
                            <a:rPr kumimoji="0" lang="en-US" altLang="ko-KR" sz="1400" b="0" i="1" u="none" strike="noStrike" kern="0" cap="none" spc="0" normalizeH="0" baseline="0" noProof="0">
                              <a:ln>
                                <a:noFill/>
                              </a:ln>
                              <a:solidFill>
                                <a:prstClr val="black"/>
                              </a:solidFill>
                              <a:effectLst/>
                              <a:uLnTx/>
                              <a:uFillTx/>
                              <a:latin typeface="Cambria Math"/>
                              <a:cs typeface="+mn-cs"/>
                            </a:rPr>
                            <m:t>𝑗</m:t>
                          </m:r>
                        </m:sub>
                      </m:sSub>
                      <m:r>
                        <a:rPr kumimoji="0" lang="en-US" altLang="ko-KR" sz="1400" b="0" i="1" u="none" strike="noStrike" kern="0" cap="none" spc="0" normalizeH="0" baseline="0" noProof="0">
                          <a:ln>
                            <a:noFill/>
                          </a:ln>
                          <a:solidFill>
                            <a:prstClr val="black"/>
                          </a:solidFill>
                          <a:effectLst/>
                          <a:uLnTx/>
                          <a:uFillTx/>
                          <a:latin typeface="Cambria Math"/>
                          <a:cs typeface="+mn-cs"/>
                        </a:rPr>
                        <m:t>=</m:t>
                      </m:r>
                      <m:f>
                        <m:fPr>
                          <m:ctrlPr>
                            <a:rPr kumimoji="0" lang="en-US" altLang="ko-KR" sz="1400" b="0" i="1" u="none" strike="noStrike" kern="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ko-KR" sz="1400" b="0"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0" cap="none" spc="0" normalizeH="0" baseline="0" noProof="0">
                                  <a:ln>
                                    <a:noFill/>
                                  </a:ln>
                                  <a:solidFill>
                                    <a:prstClr val="black"/>
                                  </a:solidFill>
                                  <a:effectLst/>
                                  <a:uLnTx/>
                                  <a:uFillTx/>
                                  <a:latin typeface="Cambria Math"/>
                                  <a:cs typeface="+mn-cs"/>
                                </a:rPr>
                                <m:t>𝑁</m:t>
                              </m:r>
                            </m:e>
                            <m:sub>
                              <m:r>
                                <a:rPr kumimoji="0" lang="en-US" altLang="ko-KR" sz="1400" b="0" i="1" u="none" strike="noStrike" kern="0" cap="none" spc="0" normalizeH="0" baseline="0" noProof="0">
                                  <a:ln>
                                    <a:noFill/>
                                  </a:ln>
                                  <a:solidFill>
                                    <a:prstClr val="black"/>
                                  </a:solidFill>
                                  <a:effectLst/>
                                  <a:uLnTx/>
                                  <a:uFillTx/>
                                  <a:latin typeface="Cambria Math"/>
                                  <a:cs typeface="+mn-cs"/>
                                </a:rPr>
                                <m:t>𝑗</m:t>
                              </m:r>
                            </m:sub>
                          </m:sSub>
                        </m:num>
                        <m:den>
                          <m:r>
                            <a:rPr kumimoji="0" lang="en-US" altLang="ko-KR" sz="1400" b="0" i="1" u="none" strike="noStrike" kern="0" cap="none" spc="0" normalizeH="0" baseline="0" noProof="0">
                              <a:ln>
                                <a:noFill/>
                              </a:ln>
                              <a:solidFill>
                                <a:prstClr val="black"/>
                              </a:solidFill>
                              <a:effectLst/>
                              <a:uLnTx/>
                              <a:uFillTx/>
                              <a:latin typeface="Cambria Math"/>
                              <a:cs typeface="+mn-cs"/>
                            </a:rPr>
                            <m:t>𝜌</m:t>
                          </m:r>
                          <m:r>
                            <a:rPr kumimoji="0" lang="en-US" altLang="ko-KR" sz="1400" b="0" i="1" u="none" strike="noStrike" kern="0" cap="none" spc="0" normalizeH="0" baseline="0" noProof="0">
                              <a:ln>
                                <a:noFill/>
                              </a:ln>
                              <a:solidFill>
                                <a:prstClr val="black"/>
                              </a:solidFill>
                              <a:effectLst/>
                              <a:uLnTx/>
                              <a:uFillTx/>
                              <a:latin typeface="Cambria Math"/>
                              <a:cs typeface="+mn-cs"/>
                            </a:rPr>
                            <m:t> </m:t>
                          </m:r>
                          <m:sSub>
                            <m:sSubPr>
                              <m:ctrlPr>
                                <a:rPr kumimoji="0" lang="en-US" altLang="ko-KR" sz="1400" b="0" i="1" u="none" strike="noStrike" kern="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0" cap="none" spc="0" normalizeH="0" baseline="0" noProof="0">
                                  <a:ln>
                                    <a:noFill/>
                                  </a:ln>
                                  <a:solidFill>
                                    <a:prstClr val="black"/>
                                  </a:solidFill>
                                  <a:effectLst/>
                                  <a:uLnTx/>
                                  <a:uFillTx/>
                                  <a:latin typeface="Cambria Math"/>
                                  <a:cs typeface="+mn-cs"/>
                                </a:rPr>
                                <m:t>𝑁</m:t>
                              </m:r>
                            </m:e>
                            <m:sub>
                              <m:r>
                                <a:rPr kumimoji="0" lang="en-US" altLang="ko-KR" sz="1400" b="0" i="1" u="none" strike="noStrike" kern="0" cap="none" spc="0" normalizeH="0" baseline="0" noProof="0">
                                  <a:ln>
                                    <a:noFill/>
                                  </a:ln>
                                  <a:solidFill>
                                    <a:prstClr val="black"/>
                                  </a:solidFill>
                                  <a:effectLst/>
                                  <a:uLnTx/>
                                  <a:uFillTx/>
                                  <a:latin typeface="Cambria Math"/>
                                  <a:cs typeface="+mn-cs"/>
                                </a:rPr>
                                <m:t>𝐴</m:t>
                              </m:r>
                            </m:sub>
                          </m:sSub>
                        </m:den>
                      </m:f>
                    </m:oMath>
                  </m:oMathPara>
                </a14:m>
                <a:endParaRPr kumimoji="0" lang="ko-KR" altLang="en-US" sz="1400" b="0" i="0" u="none" strike="noStrike" kern="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17" name="직사각형 16">
                <a:extLst>
                  <a:ext uri="{FF2B5EF4-FFF2-40B4-BE49-F238E27FC236}">
                    <a16:creationId xmlns:a16="http://schemas.microsoft.com/office/drawing/2014/main" id="{66A06DF0-12B1-58AB-E319-D37F0355D494}"/>
                  </a:ext>
                </a:extLst>
              </p:cNvPr>
              <p:cNvSpPr>
                <a:spLocks noRot="1" noChangeAspect="1" noMove="1" noResize="1" noEditPoints="1" noAdjustHandles="1" noChangeArrowheads="1" noChangeShapeType="1" noTextEdit="1"/>
              </p:cNvSpPr>
              <p:nvPr/>
            </p:nvSpPr>
            <p:spPr>
              <a:xfrm>
                <a:off x="4809938" y="1365679"/>
                <a:ext cx="1000044" cy="538289"/>
              </a:xfrm>
              <a:prstGeom prst="rect">
                <a:avLst/>
              </a:prstGeom>
              <a:blipFill>
                <a:blip r:embed="rId6"/>
                <a:stretch>
                  <a:fillRect b="-1111"/>
                </a:stretch>
              </a:blipFill>
              <a:ln>
                <a:solidFill>
                  <a:sysClr val="windowText" lastClr="000000"/>
                </a:solidFill>
              </a:ln>
            </p:spPr>
            <p:txBody>
              <a:bodyPr/>
              <a:lstStyle/>
              <a:p>
                <a:r>
                  <a:rPr lang="ko-KR" altLang="en-US">
                    <a:noFill/>
                  </a:rPr>
                  <a:t> </a:t>
                </a:r>
              </a:p>
            </p:txBody>
          </p:sp>
        </mc:Fallback>
      </mc:AlternateContent>
      <p:sp>
        <p:nvSpPr>
          <p:cNvPr id="23" name="TextBox 22">
            <a:extLst>
              <a:ext uri="{FF2B5EF4-FFF2-40B4-BE49-F238E27FC236}">
                <a16:creationId xmlns:a16="http://schemas.microsoft.com/office/drawing/2014/main" id="{1BABB8AC-1479-3F4C-6DDC-8218837C2D37}"/>
              </a:ext>
            </a:extLst>
          </p:cNvPr>
          <p:cNvSpPr txBox="1"/>
          <p:nvPr/>
        </p:nvSpPr>
        <p:spPr>
          <a:xfrm>
            <a:off x="49351" y="3609670"/>
            <a:ext cx="4095167" cy="3970318"/>
          </a:xfrm>
          <a:prstGeom prst="rect">
            <a:avLst/>
          </a:prstGeom>
          <a:noFill/>
        </p:spPr>
        <p:txBody>
          <a:bodyPr wrap="square">
            <a:spAutoFit/>
          </a:bodyPr>
          <a:lstStyle/>
          <a:p>
            <a:pPr algn="l"/>
            <a:r>
              <a:rPr lang="en-US" altLang="ko-KR" b="0" i="1" dirty="0" err="1">
                <a:effectLst/>
                <a:latin typeface="-apple-system"/>
              </a:rPr>
              <a:t>Astrophys.J</a:t>
            </a:r>
            <a:r>
              <a:rPr lang="en-US" altLang="ko-KR" b="0" i="1" dirty="0">
                <a:effectLst/>
                <a:latin typeface="-apple-system"/>
              </a:rPr>
              <a:t>.</a:t>
            </a:r>
            <a:r>
              <a:rPr lang="en-US" altLang="ko-KR" b="0" i="0" dirty="0">
                <a:effectLst/>
                <a:latin typeface="-apple-system"/>
              </a:rPr>
              <a:t> 980 (2025) 2, 247</a:t>
            </a:r>
          </a:p>
          <a:p>
            <a:r>
              <a:rPr lang="en-US" altLang="ko-KR" i="1" dirty="0" err="1"/>
              <a:t>Phys.Rev.C</a:t>
            </a:r>
            <a:r>
              <a:rPr lang="en-US" altLang="ko-KR" dirty="0"/>
              <a:t> 107 (2023) 2, 024607</a:t>
            </a:r>
          </a:p>
          <a:p>
            <a:r>
              <a:rPr lang="en-US" altLang="ko-KR" i="1" dirty="0" err="1"/>
              <a:t>Astrophys.J</a:t>
            </a:r>
            <a:r>
              <a:rPr lang="en-US" altLang="ko-KR" i="1" dirty="0"/>
              <a:t>.</a:t>
            </a:r>
            <a:r>
              <a:rPr lang="en-US" altLang="ko-KR" dirty="0"/>
              <a:t> 937 (2022) 2, 116</a:t>
            </a:r>
          </a:p>
          <a:p>
            <a:r>
              <a:rPr lang="en-US" altLang="ko-KR" i="1" dirty="0" err="1"/>
              <a:t>Phys.Lett.B</a:t>
            </a:r>
            <a:r>
              <a:rPr lang="en-US" altLang="ko-KR" dirty="0"/>
              <a:t> 824 (2022) 136813</a:t>
            </a:r>
          </a:p>
          <a:p>
            <a:r>
              <a:rPr lang="en-US" altLang="ko-KR" i="1" dirty="0" err="1"/>
              <a:t>Astrophys.J</a:t>
            </a:r>
            <a:r>
              <a:rPr lang="en-US" altLang="ko-KR" i="1" dirty="0"/>
              <a:t>.</a:t>
            </a:r>
            <a:r>
              <a:rPr lang="en-US" altLang="ko-KR" dirty="0"/>
              <a:t> 894 (2020) 2, 99</a:t>
            </a:r>
          </a:p>
          <a:p>
            <a:r>
              <a:rPr lang="en-US" altLang="ko-KR" i="1" dirty="0" err="1"/>
              <a:t>Phys.Rev.C</a:t>
            </a:r>
            <a:r>
              <a:rPr lang="en-US" altLang="ko-KR" dirty="0"/>
              <a:t> 100 (2019) 3, 034604</a:t>
            </a:r>
          </a:p>
          <a:p>
            <a:r>
              <a:rPr lang="de-DE" altLang="ko-KR" i="1" dirty="0"/>
              <a:t>Astrophys.J.Lett.</a:t>
            </a:r>
            <a:r>
              <a:rPr lang="de-DE" altLang="ko-KR" dirty="0"/>
              <a:t> 891 (2020) 1, L24</a:t>
            </a:r>
          </a:p>
          <a:p>
            <a:r>
              <a:rPr lang="en-US" altLang="ko-KR" i="1" dirty="0" err="1"/>
              <a:t>Astrophys.J</a:t>
            </a:r>
            <a:r>
              <a:rPr lang="en-US" altLang="ko-KR" i="1" dirty="0"/>
              <a:t>.</a:t>
            </a:r>
            <a:r>
              <a:rPr lang="en-US" altLang="ko-KR" dirty="0"/>
              <a:t> 872 (2019) 2, 164</a:t>
            </a:r>
          </a:p>
          <a:p>
            <a:r>
              <a:rPr lang="fr-FR" altLang="ko-KR" i="1" dirty="0"/>
              <a:t>Acta Phys.Polon.B</a:t>
            </a:r>
            <a:r>
              <a:rPr lang="fr-FR" altLang="ko-KR" dirty="0"/>
              <a:t> 50 (2019) 3, 385</a:t>
            </a:r>
          </a:p>
          <a:p>
            <a:r>
              <a:rPr lang="en-US" altLang="ko-KR" i="1" dirty="0" err="1"/>
              <a:t>Phys.Rev.Lett</a:t>
            </a:r>
            <a:r>
              <a:rPr lang="en-US" altLang="ko-KR" i="1" dirty="0"/>
              <a:t>.</a:t>
            </a:r>
            <a:r>
              <a:rPr lang="en-US" altLang="ko-KR" dirty="0"/>
              <a:t> 121 (2018) 10, 102701</a:t>
            </a:r>
          </a:p>
          <a:p>
            <a:r>
              <a:rPr lang="en-US" altLang="ko-KR" dirty="0"/>
              <a:t>…</a:t>
            </a:r>
          </a:p>
          <a:p>
            <a:r>
              <a:rPr lang="en-US" altLang="ko-KR" dirty="0"/>
              <a:t> </a:t>
            </a:r>
          </a:p>
          <a:p>
            <a:r>
              <a:rPr lang="en-US" altLang="ko-KR" dirty="0"/>
              <a:t> </a:t>
            </a:r>
            <a:endParaRPr lang="en-US" altLang="ko-KR" b="0" i="0" dirty="0">
              <a:effectLst/>
              <a:latin typeface="-apple-system"/>
            </a:endParaRPr>
          </a:p>
          <a:p>
            <a:pPr>
              <a:buNone/>
            </a:pPr>
            <a:r>
              <a:rPr lang="en-US" altLang="ko-KR" b="0" i="0" dirty="0">
                <a:effectLst/>
                <a:latin typeface="-apple-system"/>
              </a:rPr>
              <a:t> </a:t>
            </a:r>
            <a:endParaRPr lang="ko-KR" altLang="en-US" dirty="0"/>
          </a:p>
        </p:txBody>
      </p:sp>
    </p:spTree>
    <p:custDataLst>
      <p:tags r:id="rId1"/>
    </p:custDataLst>
    <p:extLst>
      <p:ext uri="{BB962C8B-B14F-4D97-AF65-F5344CB8AC3E}">
        <p14:creationId xmlns:p14="http://schemas.microsoft.com/office/powerpoint/2010/main" val="1004735566"/>
      </p:ext>
    </p:extLst>
  </p:cSld>
  <p:clrMapOvr>
    <a:masterClrMapping/>
  </p:clrMapOvr>
  <mc:AlternateContent xmlns:mc="http://schemas.openxmlformats.org/markup-compatibility/2006" xmlns:p14="http://schemas.microsoft.com/office/powerpoint/2010/main">
    <mc:Choice Requires="p14">
      <p:transition spd="slow" p14:dur="2000" advTm="91326"/>
    </mc:Choice>
    <mc:Fallback xmlns="">
      <p:transition spd="slow" advTm="91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5"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바닥글 개체 틀 3">
            <a:extLst>
              <a:ext uri="{FF2B5EF4-FFF2-40B4-BE49-F238E27FC236}">
                <a16:creationId xmlns:a16="http://schemas.microsoft.com/office/drawing/2014/main" id="{E2DF077C-F06D-36CE-8A63-FA71FF7B12EB}"/>
              </a:ext>
            </a:extLst>
          </p:cNvPr>
          <p:cNvSpPr>
            <a:spLocks noGrp="1"/>
          </p:cNvSpPr>
          <p:nvPr>
            <p:ph type="ftr" sz="quarter" idx="11"/>
          </p:nvPr>
        </p:nvSpPr>
        <p:spPr/>
        <p:txBody>
          <a:bodyPr/>
          <a:lstStyle/>
          <a:p>
            <a:r>
              <a:rPr lang="en-US" altLang="ko-KR">
                <a:solidFill>
                  <a:prstClr val="black">
                    <a:tint val="75000"/>
                  </a:prstClr>
                </a:solidFill>
              </a:rPr>
              <a:t>CPNR-OMEG Joint Workshop  2026 May 21-23</a:t>
            </a:r>
            <a:endParaRPr lang="ko-KR" altLang="en-US">
              <a:solidFill>
                <a:prstClr val="black">
                  <a:tint val="75000"/>
                </a:prstClr>
              </a:solidFill>
            </a:endParaRPr>
          </a:p>
        </p:txBody>
      </p:sp>
      <p:pic>
        <p:nvPicPr>
          <p:cNvPr id="7" name="그림 6">
            <a:extLst>
              <a:ext uri="{FF2B5EF4-FFF2-40B4-BE49-F238E27FC236}">
                <a16:creationId xmlns:a16="http://schemas.microsoft.com/office/drawing/2014/main" id="{C7FB8F61-FC6F-0CF5-BAC5-F5F7F53E56F9}"/>
              </a:ext>
            </a:extLst>
          </p:cNvPr>
          <p:cNvPicPr>
            <a:picLocks noChangeAspect="1"/>
          </p:cNvPicPr>
          <p:nvPr/>
        </p:nvPicPr>
        <p:blipFill>
          <a:blip r:embed="rId2"/>
          <a:stretch>
            <a:fillRect/>
          </a:stretch>
        </p:blipFill>
        <p:spPr>
          <a:xfrm>
            <a:off x="3771995" y="1357312"/>
            <a:ext cx="8580277" cy="4889072"/>
          </a:xfrm>
          <a:prstGeom prst="rect">
            <a:avLst/>
          </a:prstGeom>
        </p:spPr>
      </p:pic>
      <p:pic>
        <p:nvPicPr>
          <p:cNvPr id="9" name="그림 8">
            <a:extLst>
              <a:ext uri="{FF2B5EF4-FFF2-40B4-BE49-F238E27FC236}">
                <a16:creationId xmlns:a16="http://schemas.microsoft.com/office/drawing/2014/main" id="{9F885DA8-E308-0E91-6045-D23029CED606}"/>
              </a:ext>
            </a:extLst>
          </p:cNvPr>
          <p:cNvPicPr>
            <a:picLocks noChangeAspect="1"/>
          </p:cNvPicPr>
          <p:nvPr/>
        </p:nvPicPr>
        <p:blipFill>
          <a:blip r:embed="rId3"/>
          <a:stretch>
            <a:fillRect/>
          </a:stretch>
        </p:blipFill>
        <p:spPr>
          <a:xfrm>
            <a:off x="0" y="415550"/>
            <a:ext cx="3972467" cy="3532060"/>
          </a:xfrm>
          <a:prstGeom prst="rect">
            <a:avLst/>
          </a:prstGeom>
        </p:spPr>
      </p:pic>
      <p:sp>
        <p:nvSpPr>
          <p:cNvPr id="10" name="Text Box 11">
            <a:extLst>
              <a:ext uri="{FF2B5EF4-FFF2-40B4-BE49-F238E27FC236}">
                <a16:creationId xmlns:a16="http://schemas.microsoft.com/office/drawing/2014/main" id="{92C94196-5892-0D57-9646-B4578129F149}"/>
              </a:ext>
            </a:extLst>
          </p:cNvPr>
          <p:cNvSpPr txBox="1">
            <a:spLocks noChangeArrowheads="1"/>
          </p:cNvSpPr>
          <p:nvPr/>
        </p:nvSpPr>
        <p:spPr bwMode="auto">
          <a:xfrm>
            <a:off x="-81419" y="0"/>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11" name="Text Box 11">
            <a:extLst>
              <a:ext uri="{FF2B5EF4-FFF2-40B4-BE49-F238E27FC236}">
                <a16:creationId xmlns:a16="http://schemas.microsoft.com/office/drawing/2014/main" id="{D76E0EBC-05A0-DBA3-3BE9-3966383189D8}"/>
              </a:ext>
            </a:extLst>
          </p:cNvPr>
          <p:cNvSpPr txBox="1">
            <a:spLocks noChangeArrowheads="1"/>
          </p:cNvSpPr>
          <p:nvPr/>
        </p:nvSpPr>
        <p:spPr bwMode="auto">
          <a:xfrm>
            <a:off x="-81419" y="-8"/>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12" name="Text Box 12">
            <a:extLst>
              <a:ext uri="{FF2B5EF4-FFF2-40B4-BE49-F238E27FC236}">
                <a16:creationId xmlns:a16="http://schemas.microsoft.com/office/drawing/2014/main" id="{AAF511F0-0073-1925-AACC-883836D1B1BA}"/>
              </a:ext>
            </a:extLst>
          </p:cNvPr>
          <p:cNvSpPr txBox="1">
            <a:spLocks noChangeArrowheads="1"/>
          </p:cNvSpPr>
          <p:nvPr/>
        </p:nvSpPr>
        <p:spPr bwMode="auto">
          <a:xfrm>
            <a:off x="3771995" y="-20294"/>
            <a:ext cx="8388172" cy="435844"/>
          </a:xfrm>
          <a:prstGeom prst="rect">
            <a:avLst/>
          </a:prstGeom>
          <a:solidFill>
            <a:sysClr val="windowText" lastClr="000000">
              <a:alpha val="47842"/>
            </a:sysClr>
          </a:solidFill>
          <a:ln w="38100">
            <a:noFill/>
            <a:miter lim="800000"/>
            <a:headEnd/>
            <a:tailEnd/>
          </a:ln>
        </p:spPr>
        <p:txBody>
          <a:bodyPr wrap="square" lIns="86321" tIns="43158" rIns="86321" bIns="43158">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Non-equal (NEQ)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Neutrino</a:t>
            </a:r>
            <a:r>
              <a:rPr kumimoji="0" lang="ko-KR" altLang="en-US"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Luminosity in CCSN Explosion</a:t>
            </a:r>
          </a:p>
        </p:txBody>
      </p:sp>
      <mc:AlternateContent xmlns:mc="http://schemas.openxmlformats.org/markup-compatibility/2006" xmlns:p14="http://schemas.microsoft.com/office/powerpoint/2010/main">
        <mc:Choice Requires="p14">
          <p:contentPart p14:bwMode="auto" r:id="rId4">
            <p14:nvContentPartPr>
              <p14:cNvPr id="3" name="잉크 2">
                <a:extLst>
                  <a:ext uri="{FF2B5EF4-FFF2-40B4-BE49-F238E27FC236}">
                    <a16:creationId xmlns:a16="http://schemas.microsoft.com/office/drawing/2014/main" id="{F82A078F-DD2F-E93A-00F8-9A3BBAD0F528}"/>
                  </a:ext>
                </a:extLst>
              </p14:cNvPr>
              <p14:cNvContentPartPr/>
              <p14:nvPr/>
            </p14:nvContentPartPr>
            <p14:xfrm>
              <a:off x="10544070" y="3971550"/>
              <a:ext cx="390600" cy="10080"/>
            </p14:xfrm>
          </p:contentPart>
        </mc:Choice>
        <mc:Fallback xmlns="">
          <p:pic>
            <p:nvPicPr>
              <p:cNvPr id="3" name="잉크 2">
                <a:extLst>
                  <a:ext uri="{FF2B5EF4-FFF2-40B4-BE49-F238E27FC236}">
                    <a16:creationId xmlns:a16="http://schemas.microsoft.com/office/drawing/2014/main" id="{F82A078F-DD2F-E93A-00F8-9A3BBAD0F528}"/>
                  </a:ext>
                </a:extLst>
              </p:cNvPr>
              <p:cNvPicPr/>
              <p:nvPr/>
            </p:nvPicPr>
            <p:blipFill>
              <a:blip r:embed="rId5"/>
              <a:stretch>
                <a:fillRect/>
              </a:stretch>
            </p:blipFill>
            <p:spPr>
              <a:xfrm>
                <a:off x="10490070" y="3863550"/>
                <a:ext cx="4982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잉크 7">
                <a:extLst>
                  <a:ext uri="{FF2B5EF4-FFF2-40B4-BE49-F238E27FC236}">
                    <a16:creationId xmlns:a16="http://schemas.microsoft.com/office/drawing/2014/main" id="{2580BCB8-F387-AB7F-7A93-55F8A86C2E9A}"/>
                  </a:ext>
                </a:extLst>
              </p14:cNvPr>
              <p14:cNvContentPartPr/>
              <p14:nvPr/>
            </p14:nvContentPartPr>
            <p14:xfrm>
              <a:off x="10524990" y="3190710"/>
              <a:ext cx="438480" cy="28800"/>
            </p14:xfrm>
          </p:contentPart>
        </mc:Choice>
        <mc:Fallback xmlns="">
          <p:pic>
            <p:nvPicPr>
              <p:cNvPr id="8" name="잉크 7">
                <a:extLst>
                  <a:ext uri="{FF2B5EF4-FFF2-40B4-BE49-F238E27FC236}">
                    <a16:creationId xmlns:a16="http://schemas.microsoft.com/office/drawing/2014/main" id="{2580BCB8-F387-AB7F-7A93-55F8A86C2E9A}"/>
                  </a:ext>
                </a:extLst>
              </p:cNvPr>
              <p:cNvPicPr/>
              <p:nvPr/>
            </p:nvPicPr>
            <p:blipFill>
              <a:blip r:embed="rId7"/>
              <a:stretch>
                <a:fillRect/>
              </a:stretch>
            </p:blipFill>
            <p:spPr>
              <a:xfrm>
                <a:off x="10470990" y="3082710"/>
                <a:ext cx="5461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잉크 12">
                <a:extLst>
                  <a:ext uri="{FF2B5EF4-FFF2-40B4-BE49-F238E27FC236}">
                    <a16:creationId xmlns:a16="http://schemas.microsoft.com/office/drawing/2014/main" id="{E59F760F-630B-7A2E-2355-CA224EC17DFC}"/>
                  </a:ext>
                </a:extLst>
              </p14:cNvPr>
              <p14:cNvContentPartPr/>
              <p14:nvPr/>
            </p14:nvContentPartPr>
            <p14:xfrm>
              <a:off x="6924270" y="-1724370"/>
              <a:ext cx="360" cy="360"/>
            </p14:xfrm>
          </p:contentPart>
        </mc:Choice>
        <mc:Fallback xmlns="">
          <p:pic>
            <p:nvPicPr>
              <p:cNvPr id="13" name="잉크 12">
                <a:extLst>
                  <a:ext uri="{FF2B5EF4-FFF2-40B4-BE49-F238E27FC236}">
                    <a16:creationId xmlns:a16="http://schemas.microsoft.com/office/drawing/2014/main" id="{E59F760F-630B-7A2E-2355-CA224EC17DFC}"/>
                  </a:ext>
                </a:extLst>
              </p:cNvPr>
              <p:cNvPicPr/>
              <p:nvPr/>
            </p:nvPicPr>
            <p:blipFill>
              <a:blip r:embed="rId9"/>
              <a:stretch>
                <a:fillRect/>
              </a:stretch>
            </p:blipFill>
            <p:spPr>
              <a:xfrm>
                <a:off x="6870630" y="-1832010"/>
                <a:ext cx="108000" cy="216000"/>
              </a:xfrm>
              <a:prstGeom prst="rect">
                <a:avLst/>
              </a:prstGeom>
            </p:spPr>
          </p:pic>
        </mc:Fallback>
      </mc:AlternateContent>
      <p:pic>
        <p:nvPicPr>
          <p:cNvPr id="15" name="그림 14">
            <a:extLst>
              <a:ext uri="{FF2B5EF4-FFF2-40B4-BE49-F238E27FC236}">
                <a16:creationId xmlns:a16="http://schemas.microsoft.com/office/drawing/2014/main" id="{867FD78A-21AA-FCD8-0350-955CBD4214D1}"/>
              </a:ext>
            </a:extLst>
          </p:cNvPr>
          <p:cNvPicPr>
            <a:picLocks noChangeAspect="1"/>
          </p:cNvPicPr>
          <p:nvPr/>
        </p:nvPicPr>
        <p:blipFill>
          <a:blip r:embed="rId10"/>
          <a:stretch>
            <a:fillRect/>
          </a:stretch>
        </p:blipFill>
        <p:spPr>
          <a:xfrm>
            <a:off x="5438436" y="680943"/>
            <a:ext cx="4858428" cy="676369"/>
          </a:xfrm>
          <a:prstGeom prst="rect">
            <a:avLst/>
          </a:prstGeom>
          <a:ln w="28575">
            <a:solidFill>
              <a:srgbClr val="FF0000"/>
            </a:solidFill>
          </a:ln>
        </p:spPr>
      </p:pic>
      <p:pic>
        <p:nvPicPr>
          <p:cNvPr id="17" name="그림 16">
            <a:extLst>
              <a:ext uri="{FF2B5EF4-FFF2-40B4-BE49-F238E27FC236}">
                <a16:creationId xmlns:a16="http://schemas.microsoft.com/office/drawing/2014/main" id="{0B659F06-0063-7863-5480-E8E63C4C410E}"/>
              </a:ext>
            </a:extLst>
          </p:cNvPr>
          <p:cNvPicPr>
            <a:picLocks noChangeAspect="1"/>
          </p:cNvPicPr>
          <p:nvPr/>
        </p:nvPicPr>
        <p:blipFill>
          <a:blip r:embed="rId11"/>
          <a:stretch>
            <a:fillRect/>
          </a:stretch>
        </p:blipFill>
        <p:spPr>
          <a:xfrm>
            <a:off x="85725" y="5724813"/>
            <a:ext cx="4605579" cy="859708"/>
          </a:xfrm>
          <a:prstGeom prst="rect">
            <a:avLst/>
          </a:prstGeom>
          <a:ln w="28575">
            <a:solidFill>
              <a:srgbClr val="FF0000"/>
            </a:solidFill>
          </a:ln>
        </p:spPr>
      </p:pic>
      <p:sp>
        <p:nvSpPr>
          <p:cNvPr id="18" name="직사각형 17">
            <a:extLst>
              <a:ext uri="{FF2B5EF4-FFF2-40B4-BE49-F238E27FC236}">
                <a16:creationId xmlns:a16="http://schemas.microsoft.com/office/drawing/2014/main" id="{B6AFD11A-0DFA-B9BE-8AD1-4B1097B747D1}"/>
              </a:ext>
            </a:extLst>
          </p:cNvPr>
          <p:cNvSpPr/>
          <p:nvPr/>
        </p:nvSpPr>
        <p:spPr>
          <a:xfrm>
            <a:off x="3886200" y="4057576"/>
            <a:ext cx="8134350" cy="170125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mc:Choice Requires="p14">
          <p:contentPart p14:bwMode="auto" r:id="rId12">
            <p14:nvContentPartPr>
              <p14:cNvPr id="19" name="잉크 18">
                <a:extLst>
                  <a:ext uri="{FF2B5EF4-FFF2-40B4-BE49-F238E27FC236}">
                    <a16:creationId xmlns:a16="http://schemas.microsoft.com/office/drawing/2014/main" id="{7D360D37-2A4D-1620-D229-C02AE952450C}"/>
                  </a:ext>
                </a:extLst>
              </p14:cNvPr>
              <p14:cNvContentPartPr/>
              <p14:nvPr/>
            </p14:nvContentPartPr>
            <p14:xfrm>
              <a:off x="9428430" y="980670"/>
              <a:ext cx="798480" cy="76680"/>
            </p14:xfrm>
          </p:contentPart>
        </mc:Choice>
        <mc:Fallback xmlns="">
          <p:pic>
            <p:nvPicPr>
              <p:cNvPr id="19" name="잉크 18">
                <a:extLst>
                  <a:ext uri="{FF2B5EF4-FFF2-40B4-BE49-F238E27FC236}">
                    <a16:creationId xmlns:a16="http://schemas.microsoft.com/office/drawing/2014/main" id="{7D360D37-2A4D-1620-D229-C02AE952450C}"/>
                  </a:ext>
                </a:extLst>
              </p:cNvPr>
              <p:cNvPicPr/>
              <p:nvPr/>
            </p:nvPicPr>
            <p:blipFill>
              <a:blip r:embed="rId13"/>
              <a:stretch>
                <a:fillRect/>
              </a:stretch>
            </p:blipFill>
            <p:spPr>
              <a:xfrm>
                <a:off x="9374790" y="873030"/>
                <a:ext cx="9061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잉크 20">
                <a:extLst>
                  <a:ext uri="{FF2B5EF4-FFF2-40B4-BE49-F238E27FC236}">
                    <a16:creationId xmlns:a16="http://schemas.microsoft.com/office/drawing/2014/main" id="{21C7D81B-3E44-1F49-A01D-3D979A44D99F}"/>
                  </a:ext>
                </a:extLst>
              </p14:cNvPr>
              <p14:cNvContentPartPr/>
              <p14:nvPr/>
            </p14:nvContentPartPr>
            <p14:xfrm>
              <a:off x="5886390" y="1209630"/>
              <a:ext cx="962280" cy="28800"/>
            </p14:xfrm>
          </p:contentPart>
        </mc:Choice>
        <mc:Fallback xmlns="">
          <p:pic>
            <p:nvPicPr>
              <p:cNvPr id="21" name="잉크 20">
                <a:extLst>
                  <a:ext uri="{FF2B5EF4-FFF2-40B4-BE49-F238E27FC236}">
                    <a16:creationId xmlns:a16="http://schemas.microsoft.com/office/drawing/2014/main" id="{21C7D81B-3E44-1F49-A01D-3D979A44D99F}"/>
                  </a:ext>
                </a:extLst>
              </p:cNvPr>
              <p:cNvPicPr/>
              <p:nvPr/>
            </p:nvPicPr>
            <p:blipFill>
              <a:blip r:embed="rId15"/>
              <a:stretch>
                <a:fillRect/>
              </a:stretch>
            </p:blipFill>
            <p:spPr>
              <a:xfrm>
                <a:off x="5832390" y="1101630"/>
                <a:ext cx="10699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잉크 22">
                <a:extLst>
                  <a:ext uri="{FF2B5EF4-FFF2-40B4-BE49-F238E27FC236}">
                    <a16:creationId xmlns:a16="http://schemas.microsoft.com/office/drawing/2014/main" id="{04358713-6FB7-BBAE-5E27-ADB7E3329B42}"/>
                  </a:ext>
                </a:extLst>
              </p14:cNvPr>
              <p14:cNvContentPartPr/>
              <p14:nvPr/>
            </p14:nvContentPartPr>
            <p14:xfrm>
              <a:off x="628590" y="6000510"/>
              <a:ext cx="1209960" cy="10080"/>
            </p14:xfrm>
          </p:contentPart>
        </mc:Choice>
        <mc:Fallback xmlns="">
          <p:pic>
            <p:nvPicPr>
              <p:cNvPr id="23" name="잉크 22">
                <a:extLst>
                  <a:ext uri="{FF2B5EF4-FFF2-40B4-BE49-F238E27FC236}">
                    <a16:creationId xmlns:a16="http://schemas.microsoft.com/office/drawing/2014/main" id="{04358713-6FB7-BBAE-5E27-ADB7E3329B42}"/>
                  </a:ext>
                </a:extLst>
              </p:cNvPr>
              <p:cNvPicPr/>
              <p:nvPr/>
            </p:nvPicPr>
            <p:blipFill>
              <a:blip r:embed="rId17"/>
              <a:stretch>
                <a:fillRect/>
              </a:stretch>
            </p:blipFill>
            <p:spPr>
              <a:xfrm>
                <a:off x="574590" y="5892510"/>
                <a:ext cx="13176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잉크 23">
                <a:extLst>
                  <a:ext uri="{FF2B5EF4-FFF2-40B4-BE49-F238E27FC236}">
                    <a16:creationId xmlns:a16="http://schemas.microsoft.com/office/drawing/2014/main" id="{79A1DBE5-18C2-8381-AA3F-E71153E2FB8D}"/>
                  </a:ext>
                </a:extLst>
              </p14:cNvPr>
              <p14:cNvContentPartPr/>
              <p14:nvPr/>
            </p14:nvContentPartPr>
            <p14:xfrm>
              <a:off x="11448750" y="3032670"/>
              <a:ext cx="291240" cy="7200"/>
            </p14:xfrm>
          </p:contentPart>
        </mc:Choice>
        <mc:Fallback xmlns="">
          <p:pic>
            <p:nvPicPr>
              <p:cNvPr id="24" name="잉크 23">
                <a:extLst>
                  <a:ext uri="{FF2B5EF4-FFF2-40B4-BE49-F238E27FC236}">
                    <a16:creationId xmlns:a16="http://schemas.microsoft.com/office/drawing/2014/main" id="{79A1DBE5-18C2-8381-AA3F-E71153E2FB8D}"/>
                  </a:ext>
                </a:extLst>
              </p:cNvPr>
              <p:cNvPicPr/>
              <p:nvPr/>
            </p:nvPicPr>
            <p:blipFill>
              <a:blip r:embed="rId19"/>
              <a:stretch>
                <a:fillRect/>
              </a:stretch>
            </p:blipFill>
            <p:spPr>
              <a:xfrm>
                <a:off x="11395110" y="2924670"/>
                <a:ext cx="3988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잉크 25">
                <a:extLst>
                  <a:ext uri="{FF2B5EF4-FFF2-40B4-BE49-F238E27FC236}">
                    <a16:creationId xmlns:a16="http://schemas.microsoft.com/office/drawing/2014/main" id="{49ECAA67-4404-1509-6A5E-C00EB35CDAE4}"/>
                  </a:ext>
                </a:extLst>
              </p14:cNvPr>
              <p14:cNvContentPartPr/>
              <p14:nvPr/>
            </p14:nvContentPartPr>
            <p14:xfrm>
              <a:off x="11477550" y="3466830"/>
              <a:ext cx="343080" cy="360"/>
            </p14:xfrm>
          </p:contentPart>
        </mc:Choice>
        <mc:Fallback xmlns="">
          <p:pic>
            <p:nvPicPr>
              <p:cNvPr id="26" name="잉크 25">
                <a:extLst>
                  <a:ext uri="{FF2B5EF4-FFF2-40B4-BE49-F238E27FC236}">
                    <a16:creationId xmlns:a16="http://schemas.microsoft.com/office/drawing/2014/main" id="{49ECAA67-4404-1509-6A5E-C00EB35CDAE4}"/>
                  </a:ext>
                </a:extLst>
              </p:cNvPr>
              <p:cNvPicPr/>
              <p:nvPr/>
            </p:nvPicPr>
            <p:blipFill>
              <a:blip r:embed="rId21"/>
              <a:stretch>
                <a:fillRect/>
              </a:stretch>
            </p:blipFill>
            <p:spPr>
              <a:xfrm>
                <a:off x="11423550" y="3358830"/>
                <a:ext cx="450720" cy="216000"/>
              </a:xfrm>
              <a:prstGeom prst="rect">
                <a:avLst/>
              </a:prstGeom>
            </p:spPr>
          </p:pic>
        </mc:Fallback>
      </mc:AlternateContent>
      <p:sp>
        <p:nvSpPr>
          <p:cNvPr id="2" name="직사각형 1">
            <a:extLst>
              <a:ext uri="{FF2B5EF4-FFF2-40B4-BE49-F238E27FC236}">
                <a16:creationId xmlns:a16="http://schemas.microsoft.com/office/drawing/2014/main" id="{7FBCD5E3-B654-AC50-D437-53796121D3B8}"/>
              </a:ext>
            </a:extLst>
          </p:cNvPr>
          <p:cNvSpPr/>
          <p:nvPr/>
        </p:nvSpPr>
        <p:spPr>
          <a:xfrm>
            <a:off x="10296864" y="1916581"/>
            <a:ext cx="1723686" cy="426047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EB810059-116C-BCF3-6111-C17B24601ACA}"/>
              </a:ext>
            </a:extLst>
          </p:cNvPr>
          <p:cNvSpPr/>
          <p:nvPr/>
        </p:nvSpPr>
        <p:spPr>
          <a:xfrm>
            <a:off x="10372954" y="2604211"/>
            <a:ext cx="1580083" cy="14533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45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DB36-B7D7-4A7D-C997-58120EE2AD8D}"/>
            </a:ext>
          </a:extLst>
        </p:cNvPr>
        <p:cNvGrpSpPr/>
        <p:nvPr/>
      </p:nvGrpSpPr>
      <p:grpSpPr>
        <a:xfrm>
          <a:off x="0" y="0"/>
          <a:ext cx="0" cy="0"/>
          <a:chOff x="0" y="0"/>
          <a:chExt cx="0" cy="0"/>
        </a:xfrm>
      </p:grpSpPr>
      <p:pic>
        <p:nvPicPr>
          <p:cNvPr id="5" name="그림 4">
            <a:extLst>
              <a:ext uri="{FF2B5EF4-FFF2-40B4-BE49-F238E27FC236}">
                <a16:creationId xmlns:a16="http://schemas.microsoft.com/office/drawing/2014/main" id="{30FE9427-6E7E-CCFA-5990-E2D15C7EC283}"/>
              </a:ext>
            </a:extLst>
          </p:cNvPr>
          <p:cNvPicPr>
            <a:picLocks noChangeAspect="1"/>
          </p:cNvPicPr>
          <p:nvPr/>
        </p:nvPicPr>
        <p:blipFill>
          <a:blip r:embed="rId3"/>
          <a:stretch>
            <a:fillRect/>
          </a:stretch>
        </p:blipFill>
        <p:spPr>
          <a:xfrm>
            <a:off x="1859833" y="354226"/>
            <a:ext cx="6991890" cy="4094409"/>
          </a:xfrm>
          <a:prstGeom prst="rect">
            <a:avLst/>
          </a:prstGeom>
        </p:spPr>
      </p:pic>
      <p:pic>
        <p:nvPicPr>
          <p:cNvPr id="2" name="그림 1">
            <a:extLst>
              <a:ext uri="{FF2B5EF4-FFF2-40B4-BE49-F238E27FC236}">
                <a16:creationId xmlns:a16="http://schemas.microsoft.com/office/drawing/2014/main" id="{67D446BB-BC18-3C35-331A-5B5C44BA26EE}"/>
              </a:ext>
            </a:extLst>
          </p:cNvPr>
          <p:cNvPicPr>
            <a:picLocks noChangeAspect="1"/>
          </p:cNvPicPr>
          <p:nvPr/>
        </p:nvPicPr>
        <p:blipFill>
          <a:blip r:embed="rId4"/>
          <a:stretch>
            <a:fillRect/>
          </a:stretch>
        </p:blipFill>
        <p:spPr>
          <a:xfrm>
            <a:off x="10063" y="3952657"/>
            <a:ext cx="2170336" cy="367474"/>
          </a:xfrm>
          <a:prstGeom prst="rect">
            <a:avLst/>
          </a:prstGeom>
        </p:spPr>
      </p:pic>
      <p:pic>
        <p:nvPicPr>
          <p:cNvPr id="3" name="그림 2">
            <a:extLst>
              <a:ext uri="{FF2B5EF4-FFF2-40B4-BE49-F238E27FC236}">
                <a16:creationId xmlns:a16="http://schemas.microsoft.com/office/drawing/2014/main" id="{B67745D8-3857-E25D-74EC-EA2A90D3D066}"/>
              </a:ext>
            </a:extLst>
          </p:cNvPr>
          <p:cNvPicPr>
            <a:picLocks noChangeAspect="1"/>
          </p:cNvPicPr>
          <p:nvPr/>
        </p:nvPicPr>
        <p:blipFill>
          <a:blip r:embed="rId5"/>
          <a:stretch>
            <a:fillRect/>
          </a:stretch>
        </p:blipFill>
        <p:spPr>
          <a:xfrm>
            <a:off x="-2855" y="4379310"/>
            <a:ext cx="4121053" cy="493189"/>
          </a:xfrm>
          <a:prstGeom prst="rect">
            <a:avLst/>
          </a:prstGeom>
        </p:spPr>
      </p:pic>
      <p:pic>
        <p:nvPicPr>
          <p:cNvPr id="8" name="그림 7">
            <a:extLst>
              <a:ext uri="{FF2B5EF4-FFF2-40B4-BE49-F238E27FC236}">
                <a16:creationId xmlns:a16="http://schemas.microsoft.com/office/drawing/2014/main" id="{8C8A36E3-DBBD-5E54-4EAA-A48EA63C1A1C}"/>
              </a:ext>
            </a:extLst>
          </p:cNvPr>
          <p:cNvPicPr>
            <a:picLocks noChangeAspect="1"/>
          </p:cNvPicPr>
          <p:nvPr/>
        </p:nvPicPr>
        <p:blipFill>
          <a:blip r:embed="rId6"/>
          <a:stretch>
            <a:fillRect/>
          </a:stretch>
        </p:blipFill>
        <p:spPr>
          <a:xfrm>
            <a:off x="22983" y="5003623"/>
            <a:ext cx="2144498" cy="364251"/>
          </a:xfrm>
          <a:prstGeom prst="rect">
            <a:avLst/>
          </a:prstGeom>
        </p:spPr>
      </p:pic>
      <p:pic>
        <p:nvPicPr>
          <p:cNvPr id="9" name="그림 8">
            <a:extLst>
              <a:ext uri="{FF2B5EF4-FFF2-40B4-BE49-F238E27FC236}">
                <a16:creationId xmlns:a16="http://schemas.microsoft.com/office/drawing/2014/main" id="{1601DE56-C3A1-C554-5906-563231A45CDD}"/>
              </a:ext>
            </a:extLst>
          </p:cNvPr>
          <p:cNvPicPr>
            <a:picLocks noChangeAspect="1"/>
          </p:cNvPicPr>
          <p:nvPr/>
        </p:nvPicPr>
        <p:blipFill>
          <a:blip r:embed="rId7"/>
          <a:stretch>
            <a:fillRect/>
          </a:stretch>
        </p:blipFill>
        <p:spPr>
          <a:xfrm>
            <a:off x="-2855" y="5498999"/>
            <a:ext cx="2338278" cy="361027"/>
          </a:xfrm>
          <a:prstGeom prst="rect">
            <a:avLst/>
          </a:prstGeom>
        </p:spPr>
      </p:pic>
      <p:pic>
        <p:nvPicPr>
          <p:cNvPr id="10" name="그림 9">
            <a:extLst>
              <a:ext uri="{FF2B5EF4-FFF2-40B4-BE49-F238E27FC236}">
                <a16:creationId xmlns:a16="http://schemas.microsoft.com/office/drawing/2014/main" id="{18154B7E-1506-7F5C-A6CF-14DD12B5D80B}"/>
              </a:ext>
            </a:extLst>
          </p:cNvPr>
          <p:cNvPicPr>
            <a:picLocks noChangeAspect="1"/>
          </p:cNvPicPr>
          <p:nvPr/>
        </p:nvPicPr>
        <p:blipFill>
          <a:blip r:embed="rId8"/>
          <a:stretch>
            <a:fillRect/>
          </a:stretch>
        </p:blipFill>
        <p:spPr>
          <a:xfrm>
            <a:off x="57912" y="5978385"/>
            <a:ext cx="1511484" cy="354580"/>
          </a:xfrm>
          <a:prstGeom prst="rect">
            <a:avLst/>
          </a:prstGeom>
        </p:spPr>
      </p:pic>
      <p:pic>
        <p:nvPicPr>
          <p:cNvPr id="11" name="그림 10">
            <a:extLst>
              <a:ext uri="{FF2B5EF4-FFF2-40B4-BE49-F238E27FC236}">
                <a16:creationId xmlns:a16="http://schemas.microsoft.com/office/drawing/2014/main" id="{4DF3CC9D-DD91-38EB-6D2E-F177EC9799E9}"/>
              </a:ext>
            </a:extLst>
          </p:cNvPr>
          <p:cNvPicPr>
            <a:picLocks noChangeAspect="1"/>
          </p:cNvPicPr>
          <p:nvPr/>
        </p:nvPicPr>
        <p:blipFill>
          <a:blip r:embed="rId9"/>
          <a:stretch>
            <a:fillRect/>
          </a:stretch>
        </p:blipFill>
        <p:spPr>
          <a:xfrm>
            <a:off x="22983" y="6365845"/>
            <a:ext cx="2364115" cy="370698"/>
          </a:xfrm>
          <a:prstGeom prst="rect">
            <a:avLst/>
          </a:prstGeom>
        </p:spPr>
      </p:pic>
      <p:sp>
        <p:nvSpPr>
          <p:cNvPr id="12" name="포인트가 5개인 별 11">
            <a:extLst>
              <a:ext uri="{FF2B5EF4-FFF2-40B4-BE49-F238E27FC236}">
                <a16:creationId xmlns:a16="http://schemas.microsoft.com/office/drawing/2014/main" id="{CA4D74A0-6318-263E-D3AC-6C8468447A74}"/>
              </a:ext>
            </a:extLst>
          </p:cNvPr>
          <p:cNvSpPr/>
          <p:nvPr/>
        </p:nvSpPr>
        <p:spPr>
          <a:xfrm>
            <a:off x="6698110" y="1222204"/>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3" name="포인트가 5개인 별 12">
            <a:extLst>
              <a:ext uri="{FF2B5EF4-FFF2-40B4-BE49-F238E27FC236}">
                <a16:creationId xmlns:a16="http://schemas.microsoft.com/office/drawing/2014/main" id="{72194966-B1E8-B49D-5CB0-603E64AF0FF7}"/>
              </a:ext>
            </a:extLst>
          </p:cNvPr>
          <p:cNvSpPr/>
          <p:nvPr/>
        </p:nvSpPr>
        <p:spPr>
          <a:xfrm>
            <a:off x="3939152" y="308539"/>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14" name="포인트가 5개인 별 13">
            <a:extLst>
              <a:ext uri="{FF2B5EF4-FFF2-40B4-BE49-F238E27FC236}">
                <a16:creationId xmlns:a16="http://schemas.microsoft.com/office/drawing/2014/main" id="{EAC65EE1-CBD2-11C8-0BBE-042EC64E0914}"/>
              </a:ext>
            </a:extLst>
          </p:cNvPr>
          <p:cNvSpPr/>
          <p:nvPr/>
        </p:nvSpPr>
        <p:spPr>
          <a:xfrm>
            <a:off x="7721579" y="4204783"/>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pic>
        <p:nvPicPr>
          <p:cNvPr id="15" name="그림 14">
            <a:extLst>
              <a:ext uri="{FF2B5EF4-FFF2-40B4-BE49-F238E27FC236}">
                <a16:creationId xmlns:a16="http://schemas.microsoft.com/office/drawing/2014/main" id="{1245B478-6E39-9B35-ECB3-15ED2B673A76}"/>
              </a:ext>
            </a:extLst>
          </p:cNvPr>
          <p:cNvPicPr>
            <a:picLocks noChangeAspect="1"/>
          </p:cNvPicPr>
          <p:nvPr/>
        </p:nvPicPr>
        <p:blipFill>
          <a:blip r:embed="rId10"/>
          <a:stretch>
            <a:fillRect/>
          </a:stretch>
        </p:blipFill>
        <p:spPr>
          <a:xfrm>
            <a:off x="6847064" y="3688256"/>
            <a:ext cx="4147146" cy="3048287"/>
          </a:xfrm>
          <a:prstGeom prst="rect">
            <a:avLst/>
          </a:prstGeom>
        </p:spPr>
      </p:pic>
      <p:cxnSp>
        <p:nvCxnSpPr>
          <p:cNvPr id="17" name="직선 화살표 연결선 16">
            <a:extLst>
              <a:ext uri="{FF2B5EF4-FFF2-40B4-BE49-F238E27FC236}">
                <a16:creationId xmlns:a16="http://schemas.microsoft.com/office/drawing/2014/main" id="{B3C96E92-46EA-2715-D232-A564714AE2B4}"/>
              </a:ext>
            </a:extLst>
          </p:cNvPr>
          <p:cNvCxnSpPr/>
          <p:nvPr/>
        </p:nvCxnSpPr>
        <p:spPr>
          <a:xfrm>
            <a:off x="6942613" y="1854973"/>
            <a:ext cx="2046937" cy="252433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9" name="직선 화살표 연결선 18">
            <a:extLst>
              <a:ext uri="{FF2B5EF4-FFF2-40B4-BE49-F238E27FC236}">
                <a16:creationId xmlns:a16="http://schemas.microsoft.com/office/drawing/2014/main" id="{26D98B46-9243-3D49-C53D-CF3507AD34D2}"/>
              </a:ext>
            </a:extLst>
          </p:cNvPr>
          <p:cNvCxnSpPr>
            <a:cxnSpLocks/>
          </p:cNvCxnSpPr>
          <p:nvPr/>
        </p:nvCxnSpPr>
        <p:spPr>
          <a:xfrm>
            <a:off x="4335727" y="819816"/>
            <a:ext cx="3329332" cy="3189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 Box 11">
            <a:extLst>
              <a:ext uri="{FF2B5EF4-FFF2-40B4-BE49-F238E27FC236}">
                <a16:creationId xmlns:a16="http://schemas.microsoft.com/office/drawing/2014/main" id="{4FA11AC9-B34C-267B-714B-29E29CDF6174}"/>
              </a:ext>
            </a:extLst>
          </p:cNvPr>
          <p:cNvSpPr txBox="1">
            <a:spLocks noChangeArrowheads="1"/>
          </p:cNvSpPr>
          <p:nvPr/>
        </p:nvSpPr>
        <p:spPr bwMode="auto">
          <a:xfrm>
            <a:off x="-81419" y="0"/>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16" name="Text Box 11">
            <a:extLst>
              <a:ext uri="{FF2B5EF4-FFF2-40B4-BE49-F238E27FC236}">
                <a16:creationId xmlns:a16="http://schemas.microsoft.com/office/drawing/2014/main" id="{EE53B2BB-1DBA-C883-436C-F3784DAEC748}"/>
              </a:ext>
            </a:extLst>
          </p:cNvPr>
          <p:cNvSpPr txBox="1">
            <a:spLocks noChangeArrowheads="1"/>
          </p:cNvSpPr>
          <p:nvPr/>
        </p:nvSpPr>
        <p:spPr bwMode="auto">
          <a:xfrm>
            <a:off x="-81419" y="-8"/>
            <a:ext cx="3882505" cy="441018"/>
          </a:xfrm>
          <a:prstGeom prst="rect">
            <a:avLst/>
          </a:prstGeom>
          <a:solidFill>
            <a:sysClr val="windowText" lastClr="000000">
              <a:alpha val="87057"/>
            </a:sysClr>
          </a:solidFill>
          <a:ln w="57150" algn="ctr">
            <a:noFill/>
            <a:miter lim="800000"/>
            <a:headEnd/>
            <a:tailEnd/>
          </a:ln>
        </p:spPr>
        <p:txBody>
          <a:bodyPr wrap="square">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Introduction</a:t>
            </a:r>
            <a:endParaRPr kumimoji="0" lang="en-US" altLang="ko-KR" sz="1699"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endParaRPr>
          </a:p>
        </p:txBody>
      </p:sp>
      <p:sp>
        <p:nvSpPr>
          <p:cNvPr id="18" name="Text Box 12">
            <a:extLst>
              <a:ext uri="{FF2B5EF4-FFF2-40B4-BE49-F238E27FC236}">
                <a16:creationId xmlns:a16="http://schemas.microsoft.com/office/drawing/2014/main" id="{147D940F-4833-D5EC-01D0-C308517EDEE4}"/>
              </a:ext>
            </a:extLst>
          </p:cNvPr>
          <p:cNvSpPr txBox="1">
            <a:spLocks noChangeArrowheads="1"/>
          </p:cNvSpPr>
          <p:nvPr/>
        </p:nvSpPr>
        <p:spPr bwMode="auto">
          <a:xfrm>
            <a:off x="3771995" y="-20294"/>
            <a:ext cx="8388172" cy="435844"/>
          </a:xfrm>
          <a:prstGeom prst="rect">
            <a:avLst/>
          </a:prstGeom>
          <a:solidFill>
            <a:sysClr val="windowText" lastClr="000000">
              <a:alpha val="47842"/>
            </a:sysClr>
          </a:solidFill>
          <a:ln w="38100">
            <a:noFill/>
            <a:miter lim="800000"/>
            <a:headEnd/>
            <a:tailEnd/>
          </a:ln>
        </p:spPr>
        <p:txBody>
          <a:bodyPr wrap="square" lIns="86321" tIns="43158" rIns="86321" bIns="43158">
            <a:spAutoFit/>
          </a:bodyPr>
          <a:lstStyle/>
          <a:p>
            <a:pPr marL="0" marR="0" lvl="0" indent="0" algn="l" defTabSz="863285" rtl="0" eaLnBrk="1" fontAlgn="auto" latinLnBrk="1" hangingPunct="1">
              <a:lnSpc>
                <a:spcPct val="100000"/>
              </a:lnSpc>
              <a:spcBef>
                <a:spcPts val="0"/>
              </a:spcBef>
              <a:spcAft>
                <a:spcPts val="0"/>
              </a:spcAft>
              <a:buClrTx/>
              <a:buSzTx/>
              <a:buFontTx/>
              <a:buNone/>
              <a:tabLst/>
              <a:defRPr/>
            </a:pPr>
            <a:r>
              <a:rPr kumimoji="0" lang="en-US" altLang="ko-KR" sz="2266" b="0"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Non-equal (NEQ)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Neutrino</a:t>
            </a:r>
            <a:r>
              <a:rPr kumimoji="0" lang="ko-KR" altLang="en-US"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 </a:t>
            </a:r>
            <a:r>
              <a:rPr kumimoji="0" lang="en-US" altLang="ko-KR" sz="2266" b="1" i="0" u="none" strike="noStrike" kern="0" cap="none" spc="0" normalizeH="0" baseline="0" noProof="0" dirty="0">
                <a:ln>
                  <a:noFill/>
                </a:ln>
                <a:solidFill>
                  <a:prstClr val="white"/>
                </a:solidFill>
                <a:effectLst/>
                <a:uLnTx/>
                <a:uFillTx/>
                <a:latin typeface="Century Gothic" panose="020B0502020202020204"/>
                <a:ea typeface="맑은 고딕" panose="020B0503020000020004" pitchFamily="50" charset="-127"/>
                <a:cs typeface="+mn-cs"/>
              </a:rPr>
              <a:t>Luminosity in CCSN Explosion</a:t>
            </a:r>
          </a:p>
        </p:txBody>
      </p:sp>
      <p:sp>
        <p:nvSpPr>
          <p:cNvPr id="21" name="바닥글 개체 틀 20">
            <a:extLst>
              <a:ext uri="{FF2B5EF4-FFF2-40B4-BE49-F238E27FC236}">
                <a16:creationId xmlns:a16="http://schemas.microsoft.com/office/drawing/2014/main" id="{04FAD4AF-6F3E-2804-98E5-A5B04C4ADE64}"/>
              </a:ext>
            </a:extLst>
          </p:cNvPr>
          <p:cNvSpPr>
            <a:spLocks noGrp="1"/>
          </p:cNvSpPr>
          <p:nvPr>
            <p:ph type="ftr" sz="quarter" idx="11"/>
          </p:nvPr>
        </p:nvSpPr>
        <p:spPr>
          <a:xfrm>
            <a:off x="2609163" y="6321211"/>
            <a:ext cx="3860800" cy="365125"/>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rPr>
              <a:t>CPNR-OMEG Joint Workshop  2026 May 21-23</a:t>
            </a:r>
            <a:endParaRPr kumimoji="0" lang="ko-KR" altLang="en-US" sz="1200" b="0" i="0" u="none" strike="noStrike" kern="1200" cap="none" spc="0" normalizeH="0" baseline="0" noProof="0" dirty="0">
              <a:ln>
                <a:noFill/>
              </a:ln>
              <a:solidFill>
                <a:prstClr val="black">
                  <a:tint val="75000"/>
                </a:prstClr>
              </a:solidFill>
              <a:effectLst/>
              <a:uLnTx/>
              <a:uFillTx/>
              <a:latin typeface="맑은 고딕"/>
              <a:ea typeface="맑은 고딕" panose="020B0503020000020004" pitchFamily="50" charset="-127"/>
              <a:cs typeface="+mn-cs"/>
            </a:endParaRPr>
          </a:p>
        </p:txBody>
      </p:sp>
      <p:sp>
        <p:nvSpPr>
          <p:cNvPr id="4" name="TextBox 3">
            <a:extLst>
              <a:ext uri="{FF2B5EF4-FFF2-40B4-BE49-F238E27FC236}">
                <a16:creationId xmlns:a16="http://schemas.microsoft.com/office/drawing/2014/main" id="{2FDCE439-9188-51BE-473E-6731E327EC2F}"/>
              </a:ext>
            </a:extLst>
          </p:cNvPr>
          <p:cNvSpPr txBox="1"/>
          <p:nvPr/>
        </p:nvSpPr>
        <p:spPr>
          <a:xfrm>
            <a:off x="8851723" y="1484334"/>
            <a:ext cx="3016688" cy="92333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highlight>
                  <a:srgbClr val="FF0000"/>
                </a:highlight>
                <a:uLnTx/>
                <a:uFillTx/>
                <a:latin typeface="맑은 고딕"/>
                <a:ea typeface="맑은 고딕" panose="020B0503020000020004" pitchFamily="50" charset="-127"/>
                <a:cs typeface="+mn-cs"/>
              </a:rPr>
              <a:t>NEQ Luminosity is higher than EQ luminosity scenario !! </a:t>
            </a:r>
            <a:endParaRPr kumimoji="0" lang="ko-KR" altLang="en-US" sz="1800" b="1" i="0" u="none" strike="noStrike" kern="1200" cap="none" spc="0" normalizeH="0" baseline="0" noProof="0" dirty="0">
              <a:ln>
                <a:noFill/>
              </a:ln>
              <a:solidFill>
                <a:prstClr val="white"/>
              </a:solidFill>
              <a:effectLst/>
              <a:highlight>
                <a:srgbClr val="FF0000"/>
              </a:highlight>
              <a:uLnTx/>
              <a:uFillTx/>
              <a:latin typeface="맑은 고딕"/>
              <a:ea typeface="맑은 고딕" panose="020B0503020000020004" pitchFamily="50" charset="-127"/>
              <a:cs typeface="+mn-cs"/>
            </a:endParaRPr>
          </a:p>
        </p:txBody>
      </p:sp>
      <p:sp>
        <p:nvSpPr>
          <p:cNvPr id="20" name="포인트가 5개인 별 12">
            <a:extLst>
              <a:ext uri="{FF2B5EF4-FFF2-40B4-BE49-F238E27FC236}">
                <a16:creationId xmlns:a16="http://schemas.microsoft.com/office/drawing/2014/main" id="{5A199D66-E0BD-3DFE-5FDE-D668B5183C7F}"/>
              </a:ext>
            </a:extLst>
          </p:cNvPr>
          <p:cNvSpPr/>
          <p:nvPr/>
        </p:nvSpPr>
        <p:spPr>
          <a:xfrm>
            <a:off x="1440674" y="5860026"/>
            <a:ext cx="489006" cy="49898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31146" rtl="0" eaLnBrk="1" fontAlgn="auto" latinLnBrk="0" hangingPunct="1">
              <a:lnSpc>
                <a:spcPct val="100000"/>
              </a:lnSpc>
              <a:spcBef>
                <a:spcPts val="0"/>
              </a:spcBef>
              <a:spcAft>
                <a:spcPts val="0"/>
              </a:spcAft>
              <a:buClrTx/>
              <a:buSzTx/>
              <a:buFontTx/>
              <a:buNone/>
              <a:tabLst/>
              <a:defRPr/>
            </a:pPr>
            <a:endParaRPr kumimoji="0" lang="ko-KR" altLang="en-US" sz="1699"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4286597343"/>
      </p:ext>
    </p:extLst>
  </p:cSld>
  <p:clrMapOvr>
    <a:masterClrMapping/>
  </p:clrMapOvr>
  <mc:AlternateContent xmlns:mc="http://schemas.openxmlformats.org/markup-compatibility/2006" xmlns:p14="http://schemas.microsoft.com/office/powerpoint/2010/main">
    <mc:Choice Requires="p14">
      <p:transition spd="slow" p14:dur="2000" advTm="87164"/>
    </mc:Choice>
    <mc:Fallback xmlns="">
      <p:transition spd="slow" advTm="87164"/>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0A3129-BBA6-02C6-5AE4-D3356CA9A1C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A3BD4D3-59E2-A11B-F5BB-64A85611E992}"/>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E6B34918-2C04-EA9E-3D83-C6828C9BFE8A}"/>
              </a:ext>
            </a:extLst>
          </p:cNvPr>
          <p:cNvSpPr txBox="1"/>
          <p:nvPr/>
        </p:nvSpPr>
        <p:spPr>
          <a:xfrm>
            <a:off x="838200" y="1645411"/>
            <a:ext cx="10326612" cy="4647426"/>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Introduction and Motivation from </a:t>
            </a:r>
            <a:r>
              <a:rPr kumimoji="0" lang="en-US" altLang="ko-KR" sz="2000" i="0" u="none" strike="noStrike" kern="1200" cap="none" spc="0" normalizeH="0" baseline="0" noProof="0" dirty="0" err="1">
                <a:ln>
                  <a:noFill/>
                </a:ln>
                <a:effectLst/>
                <a:uLnTx/>
                <a:uFillTx/>
                <a:latin typeface="Cambria" panose="02040503050406030204"/>
                <a:ea typeface="맑은 고딕" panose="020B0503020000020004" pitchFamily="50" charset="-127"/>
                <a:cs typeface="+mn-cs"/>
              </a:rPr>
              <a:t>CCSNe</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Neutrino and Neutrino Process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Neutrino Luminosity from </a:t>
            </a:r>
            <a:r>
              <a:rPr kumimoji="0" lang="en-US" altLang="ko-KR" sz="2000" b="1" i="0" u="none" strike="noStrike" kern="1200" cap="none" spc="0" normalizeH="0" baseline="0" noProof="0" dirty="0" err="1">
                <a:ln>
                  <a:noFill/>
                </a:ln>
                <a:solidFill>
                  <a:srgbClr val="FF0000"/>
                </a:solidFill>
                <a:effectLst/>
                <a:uLnTx/>
                <a:uFillTx/>
                <a:latin typeface="Cambria" panose="02040503050406030204"/>
                <a:ea typeface="맑은 고딕" panose="020B0503020000020004" pitchFamily="50" charset="-127"/>
                <a:cs typeface="+mn-cs"/>
              </a:rPr>
              <a:t>CCSNe</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by Neutrino Transport Equation by GR1D code</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Effects of axial vector quenching and nucleon effective mass in nuclear dense matter</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Degeneracy</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factor</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CCSN2</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and</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Degenerate and Non-degenerate Description in GR1D</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Hybrid Model for Degenerate (Friman..) and Non-degenerate (A. Burrow..)  Cases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lvl="0" indent="-342900">
              <a:buFontTx/>
              <a:buAutoNum type="arabicPeriod"/>
            </a:pPr>
            <a:r>
              <a:rPr lang="en-US" altLang="ko-KR" sz="2000" dirty="0"/>
              <a:t>Effects of axial vector quenching and nucleon effective mass in Hybrid Model</a:t>
            </a: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Summary and Conclusion </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3083337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53BF7-97F1-8011-C299-534493E5194D}"/>
            </a:ext>
          </a:extLst>
        </p:cNvPr>
        <p:cNvGrpSpPr/>
        <p:nvPr/>
      </p:nvGrpSpPr>
      <p:grpSpPr>
        <a:xfrm>
          <a:off x="0" y="0"/>
          <a:ext cx="0" cy="0"/>
          <a:chOff x="0" y="0"/>
          <a:chExt cx="0" cy="0"/>
        </a:xfrm>
      </p:grpSpPr>
      <p:sp>
        <p:nvSpPr>
          <p:cNvPr id="8" name="제목 1">
            <a:extLst>
              <a:ext uri="{FF2B5EF4-FFF2-40B4-BE49-F238E27FC236}">
                <a16:creationId xmlns:a16="http://schemas.microsoft.com/office/drawing/2014/main" id="{8412BBCB-874E-B0FA-EBAF-255EB3C6A430}"/>
              </a:ext>
            </a:extLst>
          </p:cNvPr>
          <p:cNvSpPr>
            <a:spLocks noGrp="1"/>
          </p:cNvSpPr>
          <p:nvPr>
            <p:ph type="title"/>
          </p:nvPr>
        </p:nvSpPr>
        <p:spPr/>
        <p:txBody>
          <a:bodyPr>
            <a:normAutofit fontScale="90000"/>
          </a:bodyPr>
          <a:lstStyle/>
          <a:p>
            <a:pPr algn="ctr"/>
            <a:r>
              <a:rPr lang="en-US" altLang="ko-KR" dirty="0"/>
              <a:t>Neutrino transport : GR Boltzmann equation</a:t>
            </a:r>
            <a:endParaRPr lang="ko-KR" altLang="en-US" dirty="0"/>
          </a:p>
        </p:txBody>
      </p:sp>
      <mc:AlternateContent xmlns:mc="http://schemas.openxmlformats.org/markup-compatibility/2006" xmlns:a14="http://schemas.microsoft.com/office/drawing/2010/main">
        <mc:Choice Requires="a14">
          <p:sp>
            <p:nvSpPr>
              <p:cNvPr id="7" name="내용 개체 틀 6">
                <a:extLst>
                  <a:ext uri="{FF2B5EF4-FFF2-40B4-BE49-F238E27FC236}">
                    <a16:creationId xmlns:a16="http://schemas.microsoft.com/office/drawing/2014/main" id="{FEA5FEC4-A830-8186-9B5F-2DEB17A65A1A}"/>
                  </a:ext>
                </a:extLst>
              </p:cNvPr>
              <p:cNvSpPr>
                <a:spLocks noGrp="1"/>
              </p:cNvSpPr>
              <p:nvPr>
                <p:ph idx="1"/>
              </p:nvPr>
            </p:nvSpPr>
            <p:spPr>
              <a:xfrm>
                <a:off x="409168" y="1193244"/>
                <a:ext cx="5218457" cy="4939386"/>
              </a:xfrm>
            </p:spPr>
            <p:txBody>
              <a:bodyPr>
                <a:normAutofit/>
              </a:bodyPr>
              <a:lstStyle/>
              <a:p>
                <a:pPr marL="0" indent="0">
                  <a:buNone/>
                </a:pPr>
                <a:r>
                  <a:rPr lang="en-US" altLang="ko-KR" sz="2600" b="1" dirty="0"/>
                  <a:t>Boltzmann equation –</a:t>
                </a:r>
                <a:r>
                  <a:rPr lang="en-US" altLang="ko-KR" sz="1800" dirty="0"/>
                  <a:t> </a:t>
                </a:r>
              </a:p>
              <a:p>
                <a:pPr marL="0" indent="0">
                  <a:buNone/>
                </a:pPr>
                <a:r>
                  <a:rPr lang="en-US" altLang="ko-KR" sz="1800" b="1" dirty="0"/>
                  <a:t>Equation describing non-equilibrium system</a:t>
                </a:r>
              </a:p>
              <a:p>
                <a:pPr marL="292608" lvl="1" indent="0">
                  <a:buNone/>
                </a:pPr>
                <a:endParaRPr lang="en-US" altLang="ko-KR" sz="1800" dirty="0"/>
              </a:p>
              <a:p>
                <a:pPr marL="0" indent="0">
                  <a:buNone/>
                </a:pPr>
                <a:r>
                  <a:rPr lang="en-US" altLang="ko-KR" sz="1800" dirty="0">
                    <a:solidFill>
                      <a:srgbClr val="FF0000"/>
                    </a:solidFill>
                  </a:rPr>
                  <a:t>General Relativistic form </a:t>
                </a:r>
                <a:r>
                  <a:rPr lang="en-US" altLang="ko-KR" sz="1800" dirty="0"/>
                  <a:t>of Boltzmann equation</a:t>
                </a:r>
              </a:p>
              <a:p>
                <a:pPr marL="0" indent="0">
                  <a:buNone/>
                </a:pPr>
                <a:r>
                  <a:rPr lang="en-US" altLang="ko-KR" sz="2000" b="0" dirty="0"/>
                  <a:t>  </a:t>
                </a:r>
                <a14:m>
                  <m:oMath xmlns:m="http://schemas.openxmlformats.org/officeDocument/2006/math">
                    <m:r>
                      <a:rPr lang="en-US" altLang="ko-KR" sz="2400" b="0" i="1" smtClean="0">
                        <a:latin typeface="Cambria Math" panose="02040503050406030204" pitchFamily="18" charset="0"/>
                      </a:rPr>
                      <m:t>→  </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𝑝</m:t>
                        </m:r>
                      </m:e>
                      <m:sup>
                        <m:r>
                          <a:rPr lang="en-US" altLang="ko-KR" sz="2400" b="0" i="1" smtClean="0">
                            <a:latin typeface="Cambria Math" panose="02040503050406030204" pitchFamily="18" charset="0"/>
                          </a:rPr>
                          <m:t>𝛼</m:t>
                        </m:r>
                      </m:sup>
                    </m:sSup>
                    <m:d>
                      <m:dPr>
                        <m:begChr m:val="["/>
                        <m:endChr m:val="]"/>
                        <m:ctrlPr>
                          <a:rPr lang="en-US" altLang="ko-KR" sz="2400" b="0" i="1" smtClean="0">
                            <a:latin typeface="Cambria Math" panose="02040503050406030204" pitchFamily="18" charset="0"/>
                          </a:rPr>
                        </m:ctrlPr>
                      </m:dPr>
                      <m:e>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𝑓</m:t>
                                </m:r>
                              </m:e>
                              <m:sub>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𝜇</m:t>
                                    </m:r>
                                  </m:e>
                                  <m:sub>
                                    <m:r>
                                      <a:rPr lang="en-US" altLang="ko-KR" sz="2400" b="0" i="1" smtClean="0">
                                        <a:latin typeface="Cambria Math" panose="02040503050406030204" pitchFamily="18" charset="0"/>
                                      </a:rPr>
                                      <m:t>𝑖</m:t>
                                    </m:r>
                                  </m:sub>
                                </m:sSub>
                              </m:sub>
                            </m:sSub>
                          </m:num>
                          <m:den>
                            <m:r>
                              <a:rPr lang="en-US" altLang="ko-KR" sz="2400" b="0" i="1" smtClean="0">
                                <a:latin typeface="Cambria Math" panose="02040503050406030204" pitchFamily="18" charset="0"/>
                              </a:rPr>
                              <m:t>𝜕</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𝑥</m:t>
                                </m:r>
                              </m:e>
                              <m:sup>
                                <m:r>
                                  <a:rPr lang="en-US" altLang="ko-KR" sz="2400" b="0" i="1" smtClean="0">
                                    <a:latin typeface="Cambria Math" panose="02040503050406030204" pitchFamily="18" charset="0"/>
                                  </a:rPr>
                                  <m:t>𝛼</m:t>
                                </m:r>
                              </m:sup>
                            </m:sSup>
                          </m:den>
                        </m:f>
                        <m:r>
                          <a:rPr lang="en-US" altLang="ko-KR" sz="2400" b="0" i="1" smtClean="0">
                            <a:latin typeface="Cambria Math" panose="02040503050406030204" pitchFamily="18" charset="0"/>
                          </a:rPr>
                          <m:t>−</m:t>
                        </m:r>
                        <m:sSubSup>
                          <m:sSubSupPr>
                            <m:ctrlPr>
                              <a:rPr lang="en-US" altLang="ko-KR" sz="2400" b="0" i="1" smtClean="0">
                                <a:latin typeface="Cambria Math" panose="02040503050406030204" pitchFamily="18" charset="0"/>
                              </a:rPr>
                            </m:ctrlPr>
                          </m:sSubSupPr>
                          <m:e>
                            <m:r>
                              <m:rPr>
                                <m:sty m:val="p"/>
                              </m:rPr>
                              <a:rPr lang="en-US" altLang="ko-KR" sz="2400" b="0" i="0" smtClean="0">
                                <a:latin typeface="Cambria Math" panose="02040503050406030204" pitchFamily="18" charset="0"/>
                              </a:rPr>
                              <m:t>Γ</m:t>
                            </m:r>
                          </m:e>
                          <m:sub>
                            <m:r>
                              <a:rPr lang="en-US" altLang="ko-KR" sz="2400" b="0" i="1" smtClean="0">
                                <a:latin typeface="Cambria Math" panose="02040503050406030204" pitchFamily="18" charset="0"/>
                              </a:rPr>
                              <m:t>𝛼𝛾</m:t>
                            </m:r>
                          </m:sub>
                          <m:sup>
                            <m:r>
                              <a:rPr lang="en-US" altLang="ko-KR" sz="2400" b="0" i="1" smtClean="0">
                                <a:latin typeface="Cambria Math" panose="02040503050406030204" pitchFamily="18" charset="0"/>
                              </a:rPr>
                              <m:t>𝛽</m:t>
                            </m:r>
                          </m:sup>
                        </m:sSubSup>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𝑝</m:t>
                            </m:r>
                          </m:e>
                          <m:sup>
                            <m:r>
                              <a:rPr lang="en-US" altLang="ko-KR" sz="2400" b="0" i="1" smtClean="0">
                                <a:latin typeface="Cambria Math" panose="02040503050406030204" pitchFamily="18" charset="0"/>
                              </a:rPr>
                              <m:t>𝛾</m:t>
                            </m:r>
                          </m:sup>
                        </m:sSup>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𝑓</m:t>
                                </m:r>
                              </m:e>
                              <m:sub>
                                <m:r>
                                  <a:rPr lang="en-US" altLang="ko-KR" sz="2400" b="0" i="1" smtClean="0">
                                    <a:latin typeface="Cambria Math" panose="02040503050406030204" pitchFamily="18" charset="0"/>
                                  </a:rPr>
                                  <m:t>𝜈</m:t>
                                </m:r>
                              </m:sub>
                            </m:sSub>
                          </m:num>
                          <m:den>
                            <m:r>
                              <a:rPr lang="en-US" altLang="ko-KR" sz="2400" b="0" i="1" smtClean="0">
                                <a:latin typeface="Cambria Math" panose="02040503050406030204" pitchFamily="18" charset="0"/>
                              </a:rPr>
                              <m:t>𝜕</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𝑝</m:t>
                                </m:r>
                              </m:e>
                              <m:sup>
                                <m:r>
                                  <a:rPr lang="en-US" altLang="ko-KR" sz="2400" b="0" i="1" smtClean="0">
                                    <a:latin typeface="Cambria Math" panose="02040503050406030204" pitchFamily="18" charset="0"/>
                                  </a:rPr>
                                  <m:t>𝛽</m:t>
                                </m:r>
                              </m:sup>
                            </m:sSup>
                          </m:den>
                        </m:f>
                      </m:e>
                    </m:d>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d>
                          <m:dPr>
                            <m:begChr m:val="["/>
                            <m:endChr m:val="]"/>
                            <m:ctrlPr>
                              <a:rPr lang="en-US" altLang="ko-KR" sz="2400" b="0" i="1" smtClean="0">
                                <a:latin typeface="Cambria Math" panose="02040503050406030204" pitchFamily="18" charset="0"/>
                              </a:rPr>
                            </m:ctrlPr>
                          </m:dPr>
                          <m:e>
                            <m:f>
                              <m:fPr>
                                <m:ctrlPr>
                                  <a:rPr lang="en-US" altLang="ko-KR" sz="2400" b="0" i="1" smtClean="0">
                                    <a:latin typeface="Cambria Math" panose="02040503050406030204" pitchFamily="18" charset="0"/>
                                  </a:rPr>
                                </m:ctrlPr>
                              </m:fPr>
                              <m:num>
                                <m:r>
                                  <a:rPr lang="en-US" altLang="ko-KR" sz="2400" b="0" i="1" smtClean="0">
                                    <a:latin typeface="Cambria Math" panose="02040503050406030204" pitchFamily="18" charset="0"/>
                                  </a:rPr>
                                  <m:t>𝑑</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𝑓</m:t>
                                    </m:r>
                                  </m:e>
                                  <m:sub>
                                    <m:r>
                                      <a:rPr lang="en-US" altLang="ko-KR" sz="2400" b="0" i="1" smtClean="0">
                                        <a:latin typeface="Cambria Math" panose="02040503050406030204" pitchFamily="18" charset="0"/>
                                      </a:rPr>
                                      <m:t>𝜈</m:t>
                                    </m:r>
                                  </m:sub>
                                </m:sSub>
                              </m:num>
                              <m:den>
                                <m:r>
                                  <a:rPr lang="en-US" altLang="ko-KR" sz="2400" b="0" i="1" smtClean="0">
                                    <a:latin typeface="Cambria Math" panose="02040503050406030204" pitchFamily="18" charset="0"/>
                                  </a:rPr>
                                  <m:t>𝑑</m:t>
                                </m:r>
                                <m:r>
                                  <a:rPr lang="en-US" altLang="ko-KR" sz="2400" b="0" i="1" smtClean="0">
                                    <a:latin typeface="Cambria Math" panose="02040503050406030204" pitchFamily="18" charset="0"/>
                                  </a:rPr>
                                  <m:t>𝜏</m:t>
                                </m:r>
                              </m:den>
                            </m:f>
                          </m:e>
                        </m:d>
                      </m:e>
                      <m:sub>
                        <m:r>
                          <a:rPr lang="en-US" altLang="ko-KR" sz="2400" b="0" i="1" smtClean="0">
                            <a:latin typeface="Cambria Math" panose="02040503050406030204" pitchFamily="18" charset="0"/>
                          </a:rPr>
                          <m:t>𝑐𝑜𝑙𝑙</m:t>
                        </m:r>
                      </m:sub>
                    </m:sSub>
                  </m:oMath>
                </a14:m>
                <a:endParaRPr lang="ko-KR" altLang="en-US" sz="2000" dirty="0"/>
              </a:p>
              <a:p>
                <a:pPr marL="0" indent="0">
                  <a:buNone/>
                </a:pPr>
                <a:endParaRPr lang="en-US" altLang="ko-KR" sz="2000" dirty="0"/>
              </a:p>
            </p:txBody>
          </p:sp>
        </mc:Choice>
        <mc:Fallback xmlns="">
          <p:sp>
            <p:nvSpPr>
              <p:cNvPr id="7" name="내용 개체 틀 6">
                <a:extLst>
                  <a:ext uri="{FF2B5EF4-FFF2-40B4-BE49-F238E27FC236}">
                    <a16:creationId xmlns:a16="http://schemas.microsoft.com/office/drawing/2014/main" id="{FEA5FEC4-A830-8186-9B5F-2DEB17A65A1A}"/>
                  </a:ext>
                </a:extLst>
              </p:cNvPr>
              <p:cNvSpPr>
                <a:spLocks noGrp="1" noRot="1" noChangeAspect="1" noMove="1" noResize="1" noEditPoints="1" noAdjustHandles="1" noChangeArrowheads="1" noChangeShapeType="1" noTextEdit="1"/>
              </p:cNvSpPr>
              <p:nvPr>
                <p:ph idx="1"/>
              </p:nvPr>
            </p:nvSpPr>
            <p:spPr>
              <a:xfrm>
                <a:off x="409168" y="1193244"/>
                <a:ext cx="5218457" cy="4939386"/>
              </a:xfrm>
              <a:blipFill>
                <a:blip r:embed="rId3"/>
                <a:stretch>
                  <a:fillRect l="-2103" t="-2099"/>
                </a:stretch>
              </a:blipFill>
            </p:spPr>
            <p:txBody>
              <a:bodyPr/>
              <a:lstStyle/>
              <a:p>
                <a:r>
                  <a:rPr lang="ko-KR" altLang="en-US">
                    <a:noFill/>
                  </a:rPr>
                  <a:t> </a:t>
                </a:r>
              </a:p>
            </p:txBody>
          </p:sp>
        </mc:Fallback>
      </mc:AlternateContent>
      <p:cxnSp>
        <p:nvCxnSpPr>
          <p:cNvPr id="6" name="직선 연결선 5">
            <a:extLst>
              <a:ext uri="{FF2B5EF4-FFF2-40B4-BE49-F238E27FC236}">
                <a16:creationId xmlns:a16="http://schemas.microsoft.com/office/drawing/2014/main" id="{608198AD-286E-5E12-5F1F-2CA5EEA071E0}"/>
              </a:ext>
            </a:extLst>
          </p:cNvPr>
          <p:cNvCxnSpPr>
            <a:cxnSpLocks/>
          </p:cNvCxnSpPr>
          <p:nvPr/>
        </p:nvCxnSpPr>
        <p:spPr>
          <a:xfrm>
            <a:off x="4766104" y="3455690"/>
            <a:ext cx="1172655"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D7B41F7-D63C-5096-7C04-881B84A5340F}"/>
              </a:ext>
            </a:extLst>
          </p:cNvPr>
          <p:cNvSpPr txBox="1"/>
          <p:nvPr/>
        </p:nvSpPr>
        <p:spPr>
          <a:xfrm>
            <a:off x="3039808" y="3472101"/>
            <a:ext cx="3411921" cy="369332"/>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 Matter interaction</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8F57A9-966F-AC71-E984-2BE4C7A985BB}"/>
                  </a:ext>
                </a:extLst>
              </p:cNvPr>
              <p:cNvSpPr txBox="1"/>
              <p:nvPr/>
            </p:nvSpPr>
            <p:spPr>
              <a:xfrm>
                <a:off x="409168" y="4735023"/>
                <a:ext cx="3078096" cy="682944"/>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𝑆</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𝜅</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sub>
                        </m:sSub>
                        <m:r>
                          <a:rPr kumimoji="0" lang="ko-KR"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𝒥</m:t>
                        </m:r>
                      </m:e>
                    </m:d>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𝑢</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𝜅</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ℋ</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sup>
                    </m:sSup>
                  </m:oMath>
                </a14:m>
                <a:r>
                  <a:rPr kumimoji="0" lang="en-US" altLang="ko-KR" sz="1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𝑆</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𝑖𝑠𝑜</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p>
                    </m:sSubSup>
                    <m: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𝜅</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𝑠</m:t>
                        </m:r>
                      </m:sub>
                    </m:sSub>
                    <m:sSup>
                      <m:s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ℋ</m:t>
                        </m:r>
                      </m:e>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sup>
                    </m:sSup>
                    <m: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altLang="ko-KR" sz="1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p>
            </p:txBody>
          </p:sp>
        </mc:Choice>
        <mc:Fallback xmlns="">
          <p:sp>
            <p:nvSpPr>
              <p:cNvPr id="4" name="TextBox 3">
                <a:extLst>
                  <a:ext uri="{FF2B5EF4-FFF2-40B4-BE49-F238E27FC236}">
                    <a16:creationId xmlns:a16="http://schemas.microsoft.com/office/drawing/2014/main" id="{858F57A9-966F-AC71-E984-2BE4C7A985BB}"/>
                  </a:ext>
                </a:extLst>
              </p:cNvPr>
              <p:cNvSpPr txBox="1">
                <a:spLocks noRot="1" noChangeAspect="1" noMove="1" noResize="1" noEditPoints="1" noAdjustHandles="1" noChangeArrowheads="1" noChangeShapeType="1" noTextEdit="1"/>
              </p:cNvSpPr>
              <p:nvPr/>
            </p:nvSpPr>
            <p:spPr>
              <a:xfrm>
                <a:off x="409168" y="4735023"/>
                <a:ext cx="3078096" cy="682944"/>
              </a:xfrm>
              <a:prstGeom prst="rect">
                <a:avLst/>
              </a:prstGeom>
              <a:blipFill>
                <a:blip r:embed="rId4"/>
                <a:stretch>
                  <a:fillRect b="-178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509D285-BC14-1BE9-C9C9-898602DB494B}"/>
                  </a:ext>
                </a:extLst>
              </p:cNvPr>
              <p:cNvSpPr txBox="1"/>
              <p:nvPr/>
            </p:nvSpPr>
            <p:spPr>
              <a:xfrm>
                <a:off x="547325" y="5779939"/>
                <a:ext cx="2269372" cy="830997"/>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oMath>
                </a14:m>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emissivity</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𝜅</m:t>
                        </m:r>
                      </m:e>
                      <m:sub>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b>
                    </m:sSub>
                  </m:oMath>
                </a14:m>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absorption opacity</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𝜅</m:t>
                        </m:r>
                      </m:e>
                      <m:sub>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𝑠</m:t>
                        </m:r>
                      </m:sub>
                    </m:sSub>
                  </m:oMath>
                </a14:m>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scattering opacity</a:t>
                </a:r>
              </a:p>
            </p:txBody>
          </p:sp>
        </mc:Choice>
        <mc:Fallback xmlns="">
          <p:sp>
            <p:nvSpPr>
              <p:cNvPr id="13" name="TextBox 12">
                <a:extLst>
                  <a:ext uri="{FF2B5EF4-FFF2-40B4-BE49-F238E27FC236}">
                    <a16:creationId xmlns:a16="http://schemas.microsoft.com/office/drawing/2014/main" id="{4509D285-BC14-1BE9-C9C9-898602DB494B}"/>
                  </a:ext>
                </a:extLst>
              </p:cNvPr>
              <p:cNvSpPr txBox="1">
                <a:spLocks noRot="1" noChangeAspect="1" noMove="1" noResize="1" noEditPoints="1" noAdjustHandles="1" noChangeArrowheads="1" noChangeShapeType="1" noTextEdit="1"/>
              </p:cNvSpPr>
              <p:nvPr/>
            </p:nvSpPr>
            <p:spPr>
              <a:xfrm>
                <a:off x="547325" y="5779939"/>
                <a:ext cx="2269372" cy="830997"/>
              </a:xfrm>
              <a:prstGeom prst="rect">
                <a:avLst/>
              </a:prstGeom>
              <a:blipFill>
                <a:blip r:embed="rId5"/>
                <a:stretch>
                  <a:fillRect t="-2941" b="-808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A2C6AEE-9AA6-F7C0-7AF0-8444C26D585B}"/>
                  </a:ext>
                </a:extLst>
              </p:cNvPr>
              <p:cNvSpPr txBox="1"/>
              <p:nvPr/>
            </p:nvSpPr>
            <p:spPr>
              <a:xfrm>
                <a:off x="892339" y="4228223"/>
                <a:ext cx="4239488" cy="439479"/>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𝑆</m:t>
                          </m:r>
                        </m:e>
                        <m:sub>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𝑒</m:t>
                          </m:r>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𝑎</m:t>
                          </m:r>
                        </m:sub>
                        <m:sup>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p>
                      </m:sSubSup>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𝑆</m:t>
                          </m:r>
                        </m:e>
                        <m:sub>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𝑖𝑠𝑜</m:t>
                          </m:r>
                        </m:sub>
                        <m:sup>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p>
                      </m:sSubSup>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𝑆</m:t>
                          </m:r>
                        </m:e>
                        <m:sub>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𝑠𝑐𝑎𝑡𝑡𝑒𝑟</m:t>
                          </m:r>
                        </m:sub>
                        <m:sup>
                          <m:r>
                            <a:rPr kumimoji="0" lang="en-US" altLang="ko-KR" sz="2000" b="0" i="1" u="none" strike="noStrike" kern="1200" cap="none" spc="0" normalizeH="0" baseline="0" noProof="0">
                              <a:ln>
                                <a:noFill/>
                              </a:ln>
                              <a:solidFill>
                                <a:prstClr val="black"/>
                              </a:solidFill>
                              <a:effectLst/>
                              <a:uLnTx/>
                              <a:uFillTx/>
                              <a:latin typeface="Cambria Math" panose="02040503050406030204" pitchFamily="18" charset="0"/>
                              <a:cs typeface="+mn-cs"/>
                            </a:rPr>
                            <m:t>𝛼</m:t>
                          </m:r>
                        </m:sup>
                      </m:sSubSup>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𝑆</m:t>
                          </m:r>
                        </m:e>
                        <m:sub>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𝑡h𝑒𝑟𝑚𝑎𝑙</m:t>
                          </m:r>
                        </m:sub>
                        <m:sup>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sup>
                      </m:sSubSup>
                      <m:r>
                        <a:rPr kumimoji="0" lang="en-US" altLang="ko-KR"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18" name="TextBox 17">
                <a:extLst>
                  <a:ext uri="{FF2B5EF4-FFF2-40B4-BE49-F238E27FC236}">
                    <a16:creationId xmlns:a16="http://schemas.microsoft.com/office/drawing/2014/main" id="{CA2C6AEE-9AA6-F7C0-7AF0-8444C26D585B}"/>
                  </a:ext>
                </a:extLst>
              </p:cNvPr>
              <p:cNvSpPr txBox="1">
                <a:spLocks noRot="1" noChangeAspect="1" noMove="1" noResize="1" noEditPoints="1" noAdjustHandles="1" noChangeArrowheads="1" noChangeShapeType="1" noTextEdit="1"/>
              </p:cNvSpPr>
              <p:nvPr/>
            </p:nvSpPr>
            <p:spPr>
              <a:xfrm>
                <a:off x="892339" y="4228223"/>
                <a:ext cx="4239488" cy="439479"/>
              </a:xfrm>
              <a:prstGeom prst="rect">
                <a:avLst/>
              </a:prstGeom>
              <a:blipFill>
                <a:blip r:embed="rId6"/>
                <a:stretch>
                  <a:fillRect b="-11111"/>
                </a:stretch>
              </a:blipFill>
            </p:spPr>
            <p:txBody>
              <a:bodyPr/>
              <a:lstStyle/>
              <a:p>
                <a:r>
                  <a:rPr lang="ko-KR" altLang="en-US">
                    <a:noFill/>
                  </a:rPr>
                  <a:t> </a:t>
                </a:r>
              </a:p>
            </p:txBody>
          </p:sp>
        </mc:Fallback>
      </mc:AlternateContent>
      <p:cxnSp>
        <p:nvCxnSpPr>
          <p:cNvPr id="11" name="직선 화살표 연결선 10">
            <a:extLst>
              <a:ext uri="{FF2B5EF4-FFF2-40B4-BE49-F238E27FC236}">
                <a16:creationId xmlns:a16="http://schemas.microsoft.com/office/drawing/2014/main" id="{53CD18A7-02B1-D119-8D9A-7DE73AA2EB2D}"/>
              </a:ext>
            </a:extLst>
          </p:cNvPr>
          <p:cNvCxnSpPr>
            <a:cxnSpLocks/>
          </p:cNvCxnSpPr>
          <p:nvPr/>
        </p:nvCxnSpPr>
        <p:spPr>
          <a:xfrm flipV="1">
            <a:off x="3573535" y="3820769"/>
            <a:ext cx="0" cy="3865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직선 화살표 연결선 4">
            <a:extLst>
              <a:ext uri="{FF2B5EF4-FFF2-40B4-BE49-F238E27FC236}">
                <a16:creationId xmlns:a16="http://schemas.microsoft.com/office/drawing/2014/main" id="{A44F3623-5F24-747C-DDC8-A3A59DF1DD32}"/>
              </a:ext>
            </a:extLst>
          </p:cNvPr>
          <p:cNvCxnSpPr>
            <a:cxnSpLocks/>
          </p:cNvCxnSpPr>
          <p:nvPr/>
        </p:nvCxnSpPr>
        <p:spPr>
          <a:xfrm flipV="1">
            <a:off x="1414159" y="5417967"/>
            <a:ext cx="0" cy="3865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C63290-2B00-F2DD-F814-5BDDCFB56D5A}"/>
                  </a:ext>
                </a:extLst>
              </p:cNvPr>
              <p:cNvSpPr txBox="1"/>
              <p:nvPr/>
            </p:nvSpPr>
            <p:spPr>
              <a:xfrm>
                <a:off x="7854530" y="6544366"/>
                <a:ext cx="4351224" cy="287447"/>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sup>
                          <m: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Burrows</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Reddy</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&amp; </m:t>
                      </m:r>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Thompson</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Nuclear</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Physics</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m:rPr>
                          <m:sty m:val="p"/>
                        </m:rP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A</m:t>
                      </m:r>
                      <m:r>
                        <a:rPr kumimoji="0" lang="en-US" altLang="ko-KR" sz="1100" b="0" i="0" u="none" strike="noStrike" kern="1200" cap="none" spc="0" normalizeH="0" baseline="0" noProof="0" smtClean="0">
                          <a:ln>
                            <a:noFill/>
                          </a:ln>
                          <a:solidFill>
                            <a:prstClr val="black"/>
                          </a:solidFill>
                          <a:effectLst/>
                          <a:uLnTx/>
                          <a:uFillTx/>
                          <a:latin typeface="Cambria Math" panose="02040503050406030204" pitchFamily="18" charset="0"/>
                          <a:cs typeface="+mn-cs"/>
                        </a:rPr>
                        <m:t> 777, 356 (2006)</m:t>
                      </m:r>
                    </m:oMath>
                  </m:oMathPara>
                </a14:m>
                <a:endParaRPr kumimoji="0" lang="ko-KR" altLang="en-US"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12" name="TextBox 11">
                <a:extLst>
                  <a:ext uri="{FF2B5EF4-FFF2-40B4-BE49-F238E27FC236}">
                    <a16:creationId xmlns:a16="http://schemas.microsoft.com/office/drawing/2014/main" id="{C3C63290-2B00-F2DD-F814-5BDDCFB56D5A}"/>
                  </a:ext>
                </a:extLst>
              </p:cNvPr>
              <p:cNvSpPr txBox="1">
                <a:spLocks noRot="1" noChangeAspect="1" noMove="1" noResize="1" noEditPoints="1" noAdjustHandles="1" noChangeArrowheads="1" noChangeShapeType="1" noTextEdit="1"/>
              </p:cNvSpPr>
              <p:nvPr/>
            </p:nvSpPr>
            <p:spPr>
              <a:xfrm>
                <a:off x="7854530" y="6544366"/>
                <a:ext cx="4351224" cy="287447"/>
              </a:xfrm>
              <a:prstGeom prst="rect">
                <a:avLst/>
              </a:prstGeom>
              <a:blipFill>
                <a:blip r:embed="rId7"/>
                <a:stretch>
                  <a:fillRect b="-425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A300793-08A5-3904-4A9C-2EA1263DE834}"/>
                  </a:ext>
                </a:extLst>
              </p:cNvPr>
              <p:cNvSpPr txBox="1"/>
              <p:nvPr/>
            </p:nvSpPr>
            <p:spPr>
              <a:xfrm>
                <a:off x="6516791" y="5178733"/>
                <a:ext cx="5065720" cy="1314142"/>
              </a:xfrm>
              <a:prstGeom prst="rect">
                <a:avLst/>
              </a:prstGeom>
              <a:noFill/>
            </p:spPr>
            <p:txBody>
              <a:bodyPr wrap="squar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Root mean square Energy </a:t>
                </a:r>
                <a14:m>
                  <m:oMath xmlns:m="http://schemas.openxmlformats.org/officeDocument/2006/math">
                    <m:d>
                      <m:dPr>
                        <m:begChr m:val="⟨"/>
                        <m:endChr m:val="⟩"/>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𝝐</m:t>
                        </m:r>
                      </m:e>
                    </m:d>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d>
                  </m:oMath>
                </a14:m>
                <a:endParaRPr kumimoji="0" lang="en-US" altLang="ko-KR" sz="1800" b="1"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𝜶</m:t>
                        </m:r>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𝒔𝒖𝒓𝒇𝒂𝒄𝒆</m:t>
                                </m:r>
                              </m:sub>
                            </m:sSub>
                          </m:e>
                        </m:d>
                      </m:num>
                      <m:den>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𝜶</m:t>
                        </m:r>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d>
                      </m:den>
                    </m:f>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d>
                          <m:dPr>
                            <m:begChr m:val="⟨"/>
                            <m:endChr m:val="⟩"/>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𝝐</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𝒔𝒖𝒓𝒇𝒂𝒄𝒆</m:t>
                                </m:r>
                              </m:sub>
                            </m:sSub>
                          </m:e>
                        </m:d>
                      </m:num>
                      <m:den>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𝑾</m:t>
                        </m:r>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𝝂</m:t>
                            </m:r>
                          </m:e>
                        </m:d>
                      </m:den>
                    </m:f>
                  </m:oMath>
                </a14:m>
                <a:r>
                  <a:rPr kumimoji="0" lang="ko-KR" altLang="en-US"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p:txBody>
          </p:sp>
        </mc:Choice>
        <mc:Fallback xmlns="">
          <p:sp>
            <p:nvSpPr>
              <p:cNvPr id="20" name="TextBox 19">
                <a:extLst>
                  <a:ext uri="{FF2B5EF4-FFF2-40B4-BE49-F238E27FC236}">
                    <a16:creationId xmlns:a16="http://schemas.microsoft.com/office/drawing/2014/main" id="{6A300793-08A5-3904-4A9C-2EA1263DE834}"/>
                  </a:ext>
                </a:extLst>
              </p:cNvPr>
              <p:cNvSpPr txBox="1">
                <a:spLocks noRot="1" noChangeAspect="1" noMove="1" noResize="1" noEditPoints="1" noAdjustHandles="1" noChangeArrowheads="1" noChangeShapeType="1" noTextEdit="1"/>
              </p:cNvSpPr>
              <p:nvPr/>
            </p:nvSpPr>
            <p:spPr>
              <a:xfrm>
                <a:off x="6516791" y="5178733"/>
                <a:ext cx="5065720" cy="1314142"/>
              </a:xfrm>
              <a:prstGeom prst="rect">
                <a:avLst/>
              </a:prstGeom>
              <a:blipFill>
                <a:blip r:embed="rId8"/>
                <a:stretch>
                  <a:fillRect l="-276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8BF0278-44CF-9679-ED7B-EE57C1A1A1E6}"/>
                  </a:ext>
                </a:extLst>
              </p:cNvPr>
              <p:cNvSpPr txBox="1"/>
              <p:nvPr/>
            </p:nvSpPr>
            <p:spPr>
              <a:xfrm>
                <a:off x="6516791" y="3949980"/>
                <a:ext cx="5218457" cy="1659685"/>
              </a:xfrm>
              <a:prstGeom prst="rect">
                <a:avLst/>
              </a:prstGeom>
              <a:noFill/>
            </p:spPr>
            <p:txBody>
              <a:bodyPr wrap="squar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𝑑𝑚</m:t>
                        </m:r>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𝑑𝑟</m:t>
                        </m:r>
                      </m:den>
                    </m:f>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h</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𝑊</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sup>
                        </m:sSubSup>
                      </m:e>
                    </m:d>
                  </m:oMath>
                </a14:m>
                <a:r>
                  <a:rPr kumimoji="0" lang="en-US" altLang="ko-KR" sz="18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oMath>
                </a14:m>
                <a:r>
                  <a:rPr kumimoji="0" lang="en-US" altLang="ko-KR" sz="1600" b="0" i="0"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 density, h =enthalpy, W =Lorentz factor, P = pressure</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𝑋</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ad>
                          <m:radPr>
                            <m:degHide m:val="on"/>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rad>
                      </m:den>
                    </m:f>
                  </m:oMath>
                </a14:m>
                <a:r>
                  <a:rPr kumimoji="0" lang="en-US" altLang="ko-KR" sz="16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num>
                      <m:den>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𝑑𝑟</m:t>
                        </m:r>
                      </m:den>
                    </m:f>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𝑋</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
                      <m:dPr>
                        <m:begChr m:val="["/>
                        <m:endChr m:val="]"/>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num>
                          <m:den>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𝜌</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h</m:t>
                            </m:r>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𝑊</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𝑃</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sup>
                            </m:sSubSup>
                          </m:e>
                        </m:d>
                      </m:e>
                    </m:d>
                  </m:oMath>
                </a14:m>
                <a:r>
                  <a:rPr kumimoji="0" lang="en-US" altLang="ko-KR" sz="16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𝛼</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cs typeface="+mn-cs"/>
                          </a:rPr>
                          <m:t>exp</m:t>
                        </m:r>
                      </m:fName>
                      <m:e>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𝜙</m:t>
                            </m:r>
                          </m:e>
                        </m:d>
                      </m:e>
                    </m:fun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oMath>
                </a14:m>
                <a:r>
                  <a:rPr kumimoji="0" lang="ko-KR" altLang="en-US"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fluid velocity</a:t>
                </a:r>
                <a:r>
                  <a:rPr kumimoji="0" lang="ko-KR" altLang="en-US"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endPar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21" name="TextBox 20">
                <a:extLst>
                  <a:ext uri="{FF2B5EF4-FFF2-40B4-BE49-F238E27FC236}">
                    <a16:creationId xmlns:a16="http://schemas.microsoft.com/office/drawing/2014/main" id="{F8BF0278-44CF-9679-ED7B-EE57C1A1A1E6}"/>
                  </a:ext>
                </a:extLst>
              </p:cNvPr>
              <p:cNvSpPr txBox="1">
                <a:spLocks noRot="1" noChangeAspect="1" noMove="1" noResize="1" noEditPoints="1" noAdjustHandles="1" noChangeArrowheads="1" noChangeShapeType="1" noTextEdit="1"/>
              </p:cNvSpPr>
              <p:nvPr/>
            </p:nvSpPr>
            <p:spPr>
              <a:xfrm>
                <a:off x="6516791" y="3949980"/>
                <a:ext cx="5218457" cy="1659685"/>
              </a:xfrm>
              <a:prstGeom prst="rect">
                <a:avLst/>
              </a:prstGeom>
              <a:blipFill>
                <a:blip r:embed="rId9"/>
                <a:stretch>
                  <a:fillRect l="-1402" b="-625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D220E72-AF0A-BA98-2C7B-EFCE66008B84}"/>
                  </a:ext>
                </a:extLst>
              </p:cNvPr>
              <p:cNvSpPr txBox="1"/>
              <p:nvPr/>
            </p:nvSpPr>
            <p:spPr>
              <a:xfrm>
                <a:off x="6544167" y="1123971"/>
                <a:ext cx="3590406" cy="1234377"/>
              </a:xfrm>
              <a:prstGeom prst="rect">
                <a:avLst/>
              </a:prstGeom>
              <a:noFill/>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ko-KR" alt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𝒥</m:t>
                        </m:r>
                      </m:e>
                      <m:sub>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bSup>
                      </m:num>
                      <m:den>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h𝑐</m:t>
                                </m:r>
                              </m:e>
                            </m:d>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den>
                    </m:f>
                    <m:nary>
                      <m:nary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sub>
                      <m:sup/>
                      <m:e>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nary>
                  </m:oMath>
                </a14:m>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ℋ</m:t>
                        </m:r>
                      </m:e>
                      <m:sub>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p>
                    </m:sSubSup>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bSup>
                      </m:num>
                      <m:den>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h𝑐</m:t>
                                </m:r>
                              </m:e>
                            </m:d>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den>
                    </m:f>
                    <m:nary>
                      <m:nary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sub>
                      <m:sup/>
                      <m:e>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𝑙</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p>
                        </m:sSup>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nary>
                  </m:oMath>
                </a14:m>
                <a:r>
                  <a:rPr kumimoji="0" lang="en-US" altLang="ko-KR"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ko-KR" altLang="en-US"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𝒦</m:t>
                        </m:r>
                      </m:e>
                      <m:sub>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𝜈</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𝑖𝑗</m:t>
                        </m:r>
                      </m:sup>
                    </m:sSubSup>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bSup>
                      </m:num>
                      <m:den>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h𝑐</m:t>
                                </m:r>
                              </m:e>
                            </m:d>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den>
                    </m:f>
                    <m:nary>
                      <m:nary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sub>
                      <m:sup/>
                      <m:e>
                        <m:sSup>
                          <m:sSupPr>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𝑙</m:t>
                            </m:r>
                          </m:e>
                          <m:sup>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p>
                        </m:sSup>
                        <m:sSup>
                          <m:sSupPr>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𝑙</m:t>
                            </m:r>
                          </m:e>
                          <m:sup>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p>
                        </m:sSup>
                        <m:sSub>
                          <m:sSub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𝜈</m:t>
                            </m:r>
                          </m:sub>
                        </m:sSub>
                        <m:d>
                          <m:dPr>
                            <m:ctrlP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e>
                            </m:acc>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altLang="ko-KR" sz="1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m:rPr>
                            <m:sty m:val="p"/>
                          </m:rPr>
                          <a:rPr kumimoji="0" lang="en-US" altLang="ko-KR" sz="16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Ω</m:t>
                        </m:r>
                      </m:e>
                    </m:nary>
                  </m:oMath>
                </a14:m>
                <a:r>
                  <a:rPr kumimoji="0" lang="ko-KR" altLang="en-US" sz="16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p:txBody>
          </p:sp>
        </mc:Choice>
        <mc:Fallback xmlns="">
          <p:sp>
            <p:nvSpPr>
              <p:cNvPr id="22" name="TextBox 21">
                <a:extLst>
                  <a:ext uri="{FF2B5EF4-FFF2-40B4-BE49-F238E27FC236}">
                    <a16:creationId xmlns:a16="http://schemas.microsoft.com/office/drawing/2014/main" id="{3D220E72-AF0A-BA98-2C7B-EFCE66008B84}"/>
                  </a:ext>
                </a:extLst>
              </p:cNvPr>
              <p:cNvSpPr txBox="1">
                <a:spLocks noRot="1" noChangeAspect="1" noMove="1" noResize="1" noEditPoints="1" noAdjustHandles="1" noChangeArrowheads="1" noChangeShapeType="1" noTextEdit="1"/>
              </p:cNvSpPr>
              <p:nvPr/>
            </p:nvSpPr>
            <p:spPr>
              <a:xfrm>
                <a:off x="6544167" y="1123971"/>
                <a:ext cx="3590406" cy="1234377"/>
              </a:xfrm>
              <a:prstGeom prst="rect">
                <a:avLst/>
              </a:prstGeom>
              <a:blipFill>
                <a:blip r:embed="rId10"/>
                <a:stretch>
                  <a:fillRect l="-2381" t="-34975" b="-5517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134A7A-C1A1-E230-0633-71A592DD4869}"/>
                  </a:ext>
                </a:extLst>
              </p:cNvPr>
              <p:cNvSpPr txBox="1"/>
              <p:nvPr/>
            </p:nvSpPr>
            <p:spPr>
              <a:xfrm>
                <a:off x="6451729" y="2409839"/>
                <a:ext cx="6100174" cy="1092158"/>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Luminsotiy </a:t>
                </a:r>
                <a14:m>
                  <m:oMath xmlns:m="http://schemas.openxmlformats.org/officeDocument/2006/math">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𝑳</m:t>
                    </m:r>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d>
                  </m:oMath>
                </a14:m>
                <a:endParaRPr kumimoji="0" lang="en-US" altLang="ko-KR" sz="1800" b="1"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𝟒</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𝝅</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d>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p>
                      </m:sSup>
                      <m:nary>
                        <m:nary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𝝐</m:t>
                          </m:r>
                        </m:sub>
                        <m:sup/>
                        <m:e>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𝓗</m:t>
                              </m:r>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𝒓</m:t>
                              </m:r>
                            </m:sup>
                          </m:s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𝒅</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𝝐</m:t>
                          </m:r>
                        </m:e>
                      </m:nary>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𝟒</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𝝅</m:t>
                              </m:r>
                            </m:e>
                          </m:d>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p>
                      </m:sSup>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𝑾</m:t>
                          </m:r>
                        </m:num>
                        <m:den>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𝜶</m:t>
                          </m:r>
                        </m:den>
                      </m:f>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𝝂</m:t>
                          </m:r>
                        </m:num>
                        <m:den>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𝝂</m:t>
                          </m:r>
                        </m:den>
                      </m:f>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𝜶</m:t>
                          </m:r>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p>
                          </m:sSup>
                          <m:nary>
                            <m:nary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𝝐</m:t>
                              </m:r>
                            </m:sub>
                            <m:sup/>
                            <m:e>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𝑭</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𝒓</m:t>
                                  </m:r>
                                </m:sub>
                              </m:s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𝒅</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𝝐</m:t>
                              </m:r>
                            </m:e>
                          </m:nary>
                        </m:num>
                        <m:den>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𝑿</m:t>
                              </m:r>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p>
                          </m:sSup>
                        </m:den>
                      </m:f>
                    </m:oMath>
                  </m:oMathPara>
                </a14:m>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9" name="TextBox 8">
                <a:extLst>
                  <a:ext uri="{FF2B5EF4-FFF2-40B4-BE49-F238E27FC236}">
                    <a16:creationId xmlns:a16="http://schemas.microsoft.com/office/drawing/2014/main" id="{22134A7A-C1A1-E230-0633-71A592DD4869}"/>
                  </a:ext>
                </a:extLst>
              </p:cNvPr>
              <p:cNvSpPr txBox="1">
                <a:spLocks noRot="1" noChangeAspect="1" noMove="1" noResize="1" noEditPoints="1" noAdjustHandles="1" noChangeArrowheads="1" noChangeShapeType="1" noTextEdit="1"/>
              </p:cNvSpPr>
              <p:nvPr/>
            </p:nvSpPr>
            <p:spPr>
              <a:xfrm>
                <a:off x="6451729" y="2409839"/>
                <a:ext cx="6100174" cy="1092158"/>
              </a:xfrm>
              <a:prstGeom prst="rect">
                <a:avLst/>
              </a:prstGeom>
              <a:blipFill>
                <a:blip r:embed="rId11"/>
                <a:stretch>
                  <a:fillRect l="-799" t="-3352"/>
                </a:stretch>
              </a:blipFill>
            </p:spPr>
            <p:txBody>
              <a:bodyPr/>
              <a:lstStyle/>
              <a:p>
                <a:r>
                  <a:rPr lang="ko-KR" altLang="en-US">
                    <a:noFill/>
                  </a:rPr>
                  <a:t> </a:t>
                </a:r>
              </a:p>
            </p:txBody>
          </p:sp>
        </mc:Fallback>
      </mc:AlternateContent>
      <p:pic>
        <p:nvPicPr>
          <p:cNvPr id="14" name="그림 13">
            <a:extLst>
              <a:ext uri="{FF2B5EF4-FFF2-40B4-BE49-F238E27FC236}">
                <a16:creationId xmlns:a16="http://schemas.microsoft.com/office/drawing/2014/main" id="{E953DE51-C8ED-C9F7-BDB8-B17575372102}"/>
              </a:ext>
            </a:extLst>
          </p:cNvPr>
          <p:cNvPicPr>
            <a:picLocks noChangeAspect="1"/>
          </p:cNvPicPr>
          <p:nvPr/>
        </p:nvPicPr>
        <p:blipFill>
          <a:blip r:embed="rId12"/>
          <a:stretch>
            <a:fillRect/>
          </a:stretch>
        </p:blipFill>
        <p:spPr>
          <a:xfrm>
            <a:off x="2835886" y="5139272"/>
            <a:ext cx="3528168" cy="900460"/>
          </a:xfrm>
          <a:prstGeom prst="rect">
            <a:avLst/>
          </a:prstGeom>
        </p:spPr>
      </p:pic>
      <mc:AlternateContent xmlns:mc="http://schemas.openxmlformats.org/markup-compatibility/2006" xmlns:p14="http://schemas.microsoft.com/office/powerpoint/2010/main">
        <mc:Choice Requires="p14">
          <p:contentPart p14:bwMode="auto" r:id="rId13">
            <p14:nvContentPartPr>
              <p14:cNvPr id="16" name="잉크 15">
                <a:extLst>
                  <a:ext uri="{FF2B5EF4-FFF2-40B4-BE49-F238E27FC236}">
                    <a16:creationId xmlns:a16="http://schemas.microsoft.com/office/drawing/2014/main" id="{74B6EB3B-E399-F016-2C26-F6E095F5F39F}"/>
                  </a:ext>
                </a:extLst>
              </p14:cNvPr>
              <p14:cNvContentPartPr/>
              <p14:nvPr/>
            </p14:nvContentPartPr>
            <p14:xfrm>
              <a:off x="1170750" y="4706310"/>
              <a:ext cx="928707" cy="358530"/>
            </p14:xfrm>
          </p:contentPart>
        </mc:Choice>
        <mc:Fallback xmlns="">
          <p:pic>
            <p:nvPicPr>
              <p:cNvPr id="16" name="잉크 15">
                <a:extLst>
                  <a:ext uri="{FF2B5EF4-FFF2-40B4-BE49-F238E27FC236}">
                    <a16:creationId xmlns:a16="http://schemas.microsoft.com/office/drawing/2014/main" id="{74B6EB3B-E399-F016-2C26-F6E095F5F39F}"/>
                  </a:ext>
                </a:extLst>
              </p:cNvPr>
              <p:cNvPicPr/>
              <p:nvPr/>
            </p:nvPicPr>
            <p:blipFill>
              <a:blip r:embed="rId14"/>
              <a:stretch>
                <a:fillRect/>
              </a:stretch>
            </p:blipFill>
            <p:spPr>
              <a:xfrm>
                <a:off x="1161751" y="4697311"/>
                <a:ext cx="946345" cy="376169"/>
              </a:xfrm>
              <a:prstGeom prst="rect">
                <a:avLst/>
              </a:prstGeom>
            </p:spPr>
          </p:pic>
        </mc:Fallback>
      </mc:AlternateContent>
      <p:sp>
        <p:nvSpPr>
          <p:cNvPr id="2" name="직사각형 1">
            <a:extLst>
              <a:ext uri="{FF2B5EF4-FFF2-40B4-BE49-F238E27FC236}">
                <a16:creationId xmlns:a16="http://schemas.microsoft.com/office/drawing/2014/main" id="{75CF1A0C-ADE5-62E4-C903-8D4D76CD3AF7}"/>
              </a:ext>
            </a:extLst>
          </p:cNvPr>
          <p:cNvSpPr/>
          <p:nvPr/>
        </p:nvSpPr>
        <p:spPr>
          <a:xfrm>
            <a:off x="346841" y="2358348"/>
            <a:ext cx="5546152" cy="1098946"/>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그림 16">
            <a:extLst>
              <a:ext uri="{FF2B5EF4-FFF2-40B4-BE49-F238E27FC236}">
                <a16:creationId xmlns:a16="http://schemas.microsoft.com/office/drawing/2014/main" id="{8B51F476-FF36-275C-9F6E-004EE3817FAA}"/>
              </a:ext>
            </a:extLst>
          </p:cNvPr>
          <p:cNvPicPr>
            <a:picLocks noChangeAspect="1"/>
          </p:cNvPicPr>
          <p:nvPr/>
        </p:nvPicPr>
        <p:blipFill>
          <a:blip r:embed="rId15"/>
          <a:stretch>
            <a:fillRect/>
          </a:stretch>
        </p:blipFill>
        <p:spPr>
          <a:xfrm>
            <a:off x="322048" y="3494076"/>
            <a:ext cx="2362321" cy="762039"/>
          </a:xfrm>
          <a:prstGeom prst="rect">
            <a:avLst/>
          </a:prstGeom>
        </p:spPr>
      </p:pic>
    </p:spTree>
    <p:extLst>
      <p:ext uri="{BB962C8B-B14F-4D97-AF65-F5344CB8AC3E}">
        <p14:creationId xmlns:p14="http://schemas.microsoft.com/office/powerpoint/2010/main" val="378075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397F66F-F116-8D89-72DB-376BD81685C0}"/>
              </a:ext>
            </a:extLst>
          </p:cNvPr>
          <p:cNvSpPr>
            <a:spLocks noGrp="1"/>
          </p:cNvSpPr>
          <p:nvPr>
            <p:ph type="title"/>
          </p:nvPr>
        </p:nvSpPr>
        <p:spPr/>
        <p:txBody>
          <a:bodyPr/>
          <a:lstStyle/>
          <a:p>
            <a:pPr algn="ctr"/>
            <a:r>
              <a:rPr lang="en-US" altLang="ko-KR" dirty="0"/>
              <a:t> Data Making </a:t>
            </a:r>
            <a:r>
              <a:rPr lang="en-US" altLang="ko-KR" sz="4000" dirty="0"/>
              <a:t>Process</a:t>
            </a:r>
            <a:endParaRPr lang="ko-KR" altLang="en-US" dirty="0"/>
          </a:p>
        </p:txBody>
      </p:sp>
      <mc:AlternateContent xmlns:mc="http://schemas.openxmlformats.org/markup-compatibility/2006" xmlns:a14="http://schemas.microsoft.com/office/drawing/2010/main">
        <mc:Choice Requires="a14">
          <p:sp>
            <p:nvSpPr>
              <p:cNvPr id="5" name="직사각형 4">
                <a:extLst>
                  <a:ext uri="{FF2B5EF4-FFF2-40B4-BE49-F238E27FC236}">
                    <a16:creationId xmlns:a16="http://schemas.microsoft.com/office/drawing/2014/main" id="{04A485F9-8F8F-4773-B3FE-94F8763757C9}"/>
                  </a:ext>
                </a:extLst>
              </p:cNvPr>
              <p:cNvSpPr/>
              <p:nvPr/>
            </p:nvSpPr>
            <p:spPr>
              <a:xfrm>
                <a:off x="4498173" y="2601370"/>
                <a:ext cx="3181056" cy="3133914"/>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prstClr val="black"/>
                    </a:solidFill>
                    <a:effectLst/>
                    <a:uLnTx/>
                    <a:uFillTx/>
                    <a:latin typeface="Cambria Math" panose="02040503050406030204" pitchFamily="18" charset="0"/>
                    <a:ea typeface="맑은 고딕" panose="020B0503020000020004" pitchFamily="50" charset="-127"/>
                    <a:cs typeface="+mn-cs"/>
                  </a:rPr>
                  <a:t>Nulib</a:t>
                </a:r>
                <a:endParaRPr kumimoji="0" lang="en-US" altLang="ko-KR" sz="2400" b="1" i="0"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2400" b="1" i="0"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Making Data table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of neutrino interaction</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d>
                        <m:dPr>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dPr>
                        <m:e>
                          <m:m>
                            <m:mPr>
                              <m:mcs>
                                <m:mc>
                                  <m:mcPr>
                                    <m:count m:val="1"/>
                                    <m:mcJc m:val="center"/>
                                  </m:mcPr>
                                </m:mc>
                              </m:mcs>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mPr>
                            <m:mr>
                              <m:e>
                                <m:r>
                                  <m:rPr>
                                    <m:nor/>
                                  </m:rPr>
                                  <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m:t>Emissi</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𝐯𝐢𝐭𝐲</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 </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𝛈</m:t>
                                </m:r>
                              </m:e>
                            </m:mr>
                            <m:mr>
                              <m:e>
                                <m:r>
                                  <m:rPr>
                                    <m:nor/>
                                  </m:rPr>
                                  <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m:t>Absorption</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 </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𝐨𝐩𝐚𝐜𝐢𝐭𝐲</m:t>
                                </m:r>
                              </m:e>
                            </m:mr>
                            <m:mr>
                              <m:e>
                                <m:r>
                                  <a:rPr kumimoji="0" lang="en-US" altLang="ko-KR" sz="16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𝐒𝐜𝐚𝐭𝐭𝐞𝐫𝐢𝐧𝐠</m:t>
                                </m:r>
                                <m:r>
                                  <a:rPr kumimoji="0" lang="en-US" altLang="ko-KR" sz="16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ko-KR" sz="16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𝐨𝐩𝐚𝐜𝐢𝐭𝐲</m:t>
                                </m:r>
                              </m:e>
                            </m:mr>
                          </m:m>
                        </m:e>
                      </m:d>
                    </m:oMath>
                  </m:oMathPara>
                </a14:m>
                <a:endPar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p:txBody>
          </p:sp>
        </mc:Choice>
        <mc:Fallback xmlns="">
          <p:sp>
            <p:nvSpPr>
              <p:cNvPr id="5" name="직사각형 4">
                <a:extLst>
                  <a:ext uri="{FF2B5EF4-FFF2-40B4-BE49-F238E27FC236}">
                    <a16:creationId xmlns:a16="http://schemas.microsoft.com/office/drawing/2014/main" id="{04A485F9-8F8F-4773-B3FE-94F8763757C9}"/>
                  </a:ext>
                </a:extLst>
              </p:cNvPr>
              <p:cNvSpPr>
                <a:spLocks noRot="1" noChangeAspect="1" noMove="1" noResize="1" noEditPoints="1" noAdjustHandles="1" noChangeArrowheads="1" noChangeShapeType="1" noTextEdit="1"/>
              </p:cNvSpPr>
              <p:nvPr/>
            </p:nvSpPr>
            <p:spPr>
              <a:xfrm>
                <a:off x="4498173" y="2601370"/>
                <a:ext cx="3181056" cy="3133914"/>
              </a:xfrm>
              <a:prstGeom prst="rect">
                <a:avLst/>
              </a:prstGeom>
              <a:blipFill>
                <a:blip r:embed="rId3"/>
                <a:stretch>
                  <a:fillRect/>
                </a:stretch>
              </a:blipFill>
              <a:ln w="57150">
                <a:solidFill>
                  <a:schemeClr val="tx1"/>
                </a:solidFill>
              </a:ln>
            </p:spPr>
            <p:txBody>
              <a:bodyPr/>
              <a:lstStyle/>
              <a:p>
                <a:r>
                  <a:rPr lang="ko-KR" altLang="en-US">
                    <a:noFill/>
                  </a:rPr>
                  <a:t> </a:t>
                </a:r>
              </a:p>
            </p:txBody>
          </p:sp>
        </mc:Fallback>
      </mc:AlternateContent>
      <p:sp>
        <p:nvSpPr>
          <p:cNvPr id="11" name="직사각형 10">
            <a:extLst>
              <a:ext uri="{FF2B5EF4-FFF2-40B4-BE49-F238E27FC236}">
                <a16:creationId xmlns:a16="http://schemas.microsoft.com/office/drawing/2014/main" id="{0AF53B0A-C15F-F24C-0396-BD08D4B9F486}"/>
              </a:ext>
            </a:extLst>
          </p:cNvPr>
          <p:cNvSpPr/>
          <p:nvPr/>
        </p:nvSpPr>
        <p:spPr>
          <a:xfrm>
            <a:off x="250988" y="1482620"/>
            <a:ext cx="3395207" cy="566592"/>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8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Equation of State (EOS) Model</a:t>
            </a:r>
            <a:endPar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2" name="직사각형 11">
                <a:extLst>
                  <a:ext uri="{FF2B5EF4-FFF2-40B4-BE49-F238E27FC236}">
                    <a16:creationId xmlns:a16="http://schemas.microsoft.com/office/drawing/2014/main" id="{2797045F-0EFC-6BB2-589E-E8C468DB1AFB}"/>
                  </a:ext>
                </a:extLst>
              </p:cNvPr>
              <p:cNvSpPr/>
              <p:nvPr/>
            </p:nvSpPr>
            <p:spPr>
              <a:xfrm>
                <a:off x="8531208" y="2601370"/>
                <a:ext cx="3417602" cy="3133911"/>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GR1D</a:t>
                </a:r>
                <a:endParaRPr kumimoji="0" lang="en-US" altLang="ko-KR" sz="14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Making Data table</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of Core Collapse supernova</a:t>
                </a:r>
                <a:endParaRPr kumimoji="0" lang="en-US" altLang="ko-KR" sz="2000" b="0" i="0" u="none" strike="noStrike" kern="1200" cap="none" spc="0" normalizeH="0" baseline="0" noProof="0" dirty="0">
                  <a:ln>
                    <a:noFill/>
                  </a:ln>
                  <a:solidFill>
                    <a:srgbClr val="222222"/>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05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dPr>
                        <m:e>
                          <m:m>
                            <m:mPr>
                              <m:mcs>
                                <m:mc>
                                  <m:mcPr>
                                    <m:count m:val="1"/>
                                    <m:mcJc m:val="center"/>
                                  </m:mcPr>
                                </m:mc>
                              </m:mcs>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mPr>
                            <m:mr>
                              <m:e>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𝐋𝐮𝐦𝐢𝐧𝐨𝐬𝐢𝐭𝐲</m:t>
                                </m:r>
                              </m:e>
                            </m:mr>
                            <m:mr>
                              <m:e>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𝐑𝐌𝐒</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 </m:t>
                                </m:r>
                                <m:r>
                                  <m:rPr>
                                    <m:nor/>
                                  </m:rP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ea typeface="맑은 고딕" panose="020B0503020000020004" pitchFamily="50" charset="-127"/>
                                    <a:cs typeface="+mn-cs"/>
                                  </a:rPr>
                                  <m:t>Energy</m:t>
                                </m:r>
                              </m:e>
                            </m:mr>
                            <m:mr>
                              <m:e>
                                <m:m>
                                  <m:mPr>
                                    <m:mcs>
                                      <m:mc>
                                        <m:mcPr>
                                          <m:count m:val="1"/>
                                          <m:mcJc m:val="center"/>
                                        </m:mcPr>
                                      </m:mc>
                                    </m:mcs>
                                    <m:ctrlPr>
                                      <a:rPr kumimoji="0" lang="en-US" altLang="ko-KR" sz="1600" b="1"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mPr>
                                  <m:mr>
                                    <m:e>
                                      <m:r>
                                        <m:rPr>
                                          <m:brk m:alnAt="7"/>
                                        </m:rP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𝐄</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𝐧𝐭𝐫𝐨𝐩𝐲</m:t>
                                      </m:r>
                                    </m:e>
                                  </m:mr>
                                  <m:mr>
                                    <m:e>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mr>
                                </m:m>
                              </m:e>
                            </m:mr>
                          </m:m>
                        </m:e>
                      </m:d>
                    </m:oMath>
                  </m:oMathPara>
                </a14:m>
                <a:endParaRPr kumimoji="0" lang="ko-KR" altLang="en-US" sz="16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mc:Choice>
        <mc:Fallback xmlns="">
          <p:sp>
            <p:nvSpPr>
              <p:cNvPr id="12" name="직사각형 11">
                <a:extLst>
                  <a:ext uri="{FF2B5EF4-FFF2-40B4-BE49-F238E27FC236}">
                    <a16:creationId xmlns:a16="http://schemas.microsoft.com/office/drawing/2014/main" id="{2797045F-0EFC-6BB2-589E-E8C468DB1AFB}"/>
                  </a:ext>
                </a:extLst>
              </p:cNvPr>
              <p:cNvSpPr>
                <a:spLocks noRot="1" noChangeAspect="1" noMove="1" noResize="1" noEditPoints="1" noAdjustHandles="1" noChangeArrowheads="1" noChangeShapeType="1" noTextEdit="1"/>
              </p:cNvSpPr>
              <p:nvPr/>
            </p:nvSpPr>
            <p:spPr>
              <a:xfrm>
                <a:off x="8531208" y="2601370"/>
                <a:ext cx="3417602" cy="3133911"/>
              </a:xfrm>
              <a:prstGeom prst="rect">
                <a:avLst/>
              </a:prstGeom>
              <a:blipFill>
                <a:blip r:embed="rId4"/>
                <a:stretch>
                  <a:fillRect/>
                </a:stretch>
              </a:blipFill>
              <a:ln w="57150">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947B02-EB21-7358-D1EF-CB98C7D553FC}"/>
                  </a:ext>
                </a:extLst>
              </p:cNvPr>
              <p:cNvSpPr txBox="1"/>
              <p:nvPr/>
            </p:nvSpPr>
            <p:spPr>
              <a:xfrm>
                <a:off x="4382038" y="1519772"/>
                <a:ext cx="3202802" cy="529440"/>
              </a:xfrm>
              <a:prstGeom prst="rect">
                <a:avLst/>
              </a:prstGeom>
              <a:noFill/>
              <a:ln w="57150">
                <a:solidFill>
                  <a:schemeClr val="bg2">
                    <a:lumMod val="90000"/>
                  </a:schemeClr>
                </a:solidFill>
              </a:ln>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Initial</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 </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profile</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 – </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S</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15</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s</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7</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b</m:t>
                          </m:r>
                          <m:r>
                            <m:rPr>
                              <m:nor/>
                            </m:rP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m:t>2</m:t>
                          </m:r>
                        </m:e>
                        <m: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p>
                      </m:sSup>
                    </m:oMath>
                  </m:oMathPara>
                </a14:m>
                <a:endPar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10" name="TextBox 9">
                <a:extLst>
                  <a:ext uri="{FF2B5EF4-FFF2-40B4-BE49-F238E27FC236}">
                    <a16:creationId xmlns:a16="http://schemas.microsoft.com/office/drawing/2014/main" id="{49947B02-EB21-7358-D1EF-CB98C7D553FC}"/>
                  </a:ext>
                </a:extLst>
              </p:cNvPr>
              <p:cNvSpPr txBox="1">
                <a:spLocks noRot="1" noChangeAspect="1" noMove="1" noResize="1" noEditPoints="1" noAdjustHandles="1" noChangeArrowheads="1" noChangeShapeType="1" noTextEdit="1"/>
              </p:cNvSpPr>
              <p:nvPr/>
            </p:nvSpPr>
            <p:spPr>
              <a:xfrm>
                <a:off x="4382038" y="1519772"/>
                <a:ext cx="3202802" cy="529440"/>
              </a:xfrm>
              <a:prstGeom prst="rect">
                <a:avLst/>
              </a:prstGeom>
              <a:blipFill>
                <a:blip r:embed="rId5"/>
                <a:stretch>
                  <a:fillRect/>
                </a:stretch>
              </a:blipFill>
              <a:ln w="57150">
                <a:solidFill>
                  <a:schemeClr val="bg2">
                    <a:lumMod val="90000"/>
                  </a:schemeClr>
                </a:solidFill>
              </a:ln>
            </p:spPr>
            <p:txBody>
              <a:bodyPr/>
              <a:lstStyle/>
              <a:p>
                <a:r>
                  <a:rPr lang="ko-KR" altLang="en-US">
                    <a:noFill/>
                  </a:rPr>
                  <a:t> </a:t>
                </a:r>
              </a:p>
            </p:txBody>
          </p:sp>
        </mc:Fallback>
      </mc:AlternateContent>
      <p:cxnSp>
        <p:nvCxnSpPr>
          <p:cNvPr id="9" name="연결선: 꺾임 8">
            <a:extLst>
              <a:ext uri="{FF2B5EF4-FFF2-40B4-BE49-F238E27FC236}">
                <a16:creationId xmlns:a16="http://schemas.microsoft.com/office/drawing/2014/main" id="{3BA3D1DC-ABFF-6A03-0CDB-1872AE5D8665}"/>
              </a:ext>
            </a:extLst>
          </p:cNvPr>
          <p:cNvCxnSpPr>
            <a:cxnSpLocks/>
            <a:stCxn id="10" idx="3"/>
          </p:cNvCxnSpPr>
          <p:nvPr/>
        </p:nvCxnSpPr>
        <p:spPr>
          <a:xfrm>
            <a:off x="7584840" y="1784492"/>
            <a:ext cx="488656" cy="2418897"/>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BD1045A-8F03-03BC-F30D-1F0BC736527D}"/>
                  </a:ext>
                </a:extLst>
              </p:cNvPr>
              <p:cNvSpPr txBox="1"/>
              <p:nvPr/>
            </p:nvSpPr>
            <p:spPr>
              <a:xfrm>
                <a:off x="7758901" y="6333314"/>
                <a:ext cx="2391744" cy="28713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sup>
                        <m: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oMath>
                </a14:m>
                <a:r>
                  <a:rPr kumimoji="0" lang="en-US" altLang="ko-KR"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O’Connor, E. 2015, </a:t>
                </a:r>
                <a:r>
                  <a:rPr kumimoji="0" lang="en-US" altLang="ko-KR" sz="11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ApJS</a:t>
                </a:r>
                <a:r>
                  <a:rPr kumimoji="0" lang="en-US" altLang="ko-KR"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219, 24.</a:t>
                </a:r>
                <a:endParaRPr kumimoji="0" lang="ko-KR" altLang="en-US"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8" name="TextBox 7">
                <a:extLst>
                  <a:ext uri="{FF2B5EF4-FFF2-40B4-BE49-F238E27FC236}">
                    <a16:creationId xmlns:a16="http://schemas.microsoft.com/office/drawing/2014/main" id="{BBD1045A-8F03-03BC-F30D-1F0BC736527D}"/>
                  </a:ext>
                </a:extLst>
              </p:cNvPr>
              <p:cNvSpPr txBox="1">
                <a:spLocks noRot="1" noChangeAspect="1" noMove="1" noResize="1" noEditPoints="1" noAdjustHandles="1" noChangeArrowheads="1" noChangeShapeType="1" noTextEdit="1"/>
              </p:cNvSpPr>
              <p:nvPr/>
            </p:nvSpPr>
            <p:spPr>
              <a:xfrm>
                <a:off x="7758901" y="6333314"/>
                <a:ext cx="2391744" cy="287130"/>
              </a:xfrm>
              <a:prstGeom prst="rect">
                <a:avLst/>
              </a:prstGeom>
              <a:blipFill>
                <a:blip r:embed="rId10"/>
                <a:stretch>
                  <a:fillRect b="-1276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E9A4752-D712-EAAF-907A-A714AFF99190}"/>
                  </a:ext>
                </a:extLst>
              </p:cNvPr>
              <p:cNvSpPr txBox="1"/>
              <p:nvPr/>
            </p:nvSpPr>
            <p:spPr>
              <a:xfrm>
                <a:off x="7758902" y="6570188"/>
                <a:ext cx="4189908" cy="287515"/>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sup>
                        <m: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1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ko-KR" sz="11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Woosley</a:t>
                </a:r>
                <a:r>
                  <a:rPr kumimoji="0" lang="en-US" altLang="ko-KR"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S.E. &amp; Weaver, T.A. 1995, LLNL Rep. UCRL-ID-122106.</a:t>
                </a:r>
                <a:endParaRPr kumimoji="0" lang="ko-KR" altLang="en-US" sz="11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20" name="TextBox 19">
                <a:extLst>
                  <a:ext uri="{FF2B5EF4-FFF2-40B4-BE49-F238E27FC236}">
                    <a16:creationId xmlns:a16="http://schemas.microsoft.com/office/drawing/2014/main" id="{CE9A4752-D712-EAAF-907A-A714AFF99190}"/>
                  </a:ext>
                </a:extLst>
              </p:cNvPr>
              <p:cNvSpPr txBox="1">
                <a:spLocks noRot="1" noChangeAspect="1" noMove="1" noResize="1" noEditPoints="1" noAdjustHandles="1" noChangeArrowheads="1" noChangeShapeType="1" noTextEdit="1"/>
              </p:cNvSpPr>
              <p:nvPr/>
            </p:nvSpPr>
            <p:spPr>
              <a:xfrm>
                <a:off x="7758902" y="6570188"/>
                <a:ext cx="4189908" cy="287515"/>
              </a:xfrm>
              <a:prstGeom prst="rect">
                <a:avLst/>
              </a:prstGeom>
              <a:blipFill>
                <a:blip r:embed="rId11"/>
                <a:stretch>
                  <a:fillRect b="-14894"/>
                </a:stretch>
              </a:blipFill>
            </p:spPr>
            <p:txBody>
              <a:bodyPr/>
              <a:lstStyle/>
              <a:p>
                <a:r>
                  <a:rPr lang="ko-KR" altLang="en-US">
                    <a:noFill/>
                  </a:rPr>
                  <a:t> </a:t>
                </a:r>
              </a:p>
            </p:txBody>
          </p:sp>
        </mc:Fallback>
      </mc:AlternateContent>
      <p:cxnSp>
        <p:nvCxnSpPr>
          <p:cNvPr id="17" name="직선 화살표 연결선 16">
            <a:extLst>
              <a:ext uri="{FF2B5EF4-FFF2-40B4-BE49-F238E27FC236}">
                <a16:creationId xmlns:a16="http://schemas.microsoft.com/office/drawing/2014/main" id="{E34582C2-ED44-C25E-C73D-22FD66A13546}"/>
              </a:ext>
            </a:extLst>
          </p:cNvPr>
          <p:cNvCxnSpPr>
            <a:cxnSpLocks/>
          </p:cNvCxnSpPr>
          <p:nvPr/>
        </p:nvCxnSpPr>
        <p:spPr>
          <a:xfrm>
            <a:off x="3785678" y="4203389"/>
            <a:ext cx="577697"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a:extLst>
              <a:ext uri="{FF2B5EF4-FFF2-40B4-BE49-F238E27FC236}">
                <a16:creationId xmlns:a16="http://schemas.microsoft.com/office/drawing/2014/main" id="{60BBD556-0F05-BFC0-3B94-0D1432CEEA37}"/>
              </a:ext>
            </a:extLst>
          </p:cNvPr>
          <p:cNvCxnSpPr>
            <a:cxnSpLocks/>
          </p:cNvCxnSpPr>
          <p:nvPr/>
        </p:nvCxnSpPr>
        <p:spPr>
          <a:xfrm>
            <a:off x="7803139" y="4218887"/>
            <a:ext cx="577697"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직사각형 2">
                <a:extLst>
                  <a:ext uri="{FF2B5EF4-FFF2-40B4-BE49-F238E27FC236}">
                    <a16:creationId xmlns:a16="http://schemas.microsoft.com/office/drawing/2014/main" id="{DAF85444-6765-F01B-D553-87C5AE40518C}"/>
                  </a:ext>
                </a:extLst>
              </p:cNvPr>
              <p:cNvSpPr/>
              <p:nvPr/>
            </p:nvSpPr>
            <p:spPr>
              <a:xfrm>
                <a:off x="250988" y="2601367"/>
                <a:ext cx="3395207" cy="3133914"/>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000000"/>
                    </a:solidFill>
                    <a:effectLst/>
                    <a:uLnTx/>
                    <a:uFillTx/>
                    <a:latin typeface="Cambria" panose="02040503050406030204"/>
                    <a:ea typeface="맑은 고딕" panose="020B0503020000020004" pitchFamily="50" charset="-127"/>
                    <a:cs typeface="+mn-cs"/>
                  </a:rPr>
                  <a:t>EOSmaker</a:t>
                </a:r>
                <a:endParaRPr kumimoji="0" lang="en-US" altLang="ko-KR" sz="28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20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Making Data table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of EOS </a:t>
                </a: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8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Data table dependent on</a:t>
                </a:r>
              </a:p>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d>
                      <m:dPr>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dPr>
                      <m:e>
                        <m:m>
                          <m:mPr>
                            <m:mcs>
                              <m:mc>
                                <m:mcPr>
                                  <m:count m:val="1"/>
                                  <m:mcJc m:val="center"/>
                                </m:mcPr>
                              </m:mc>
                            </m:mcs>
                            <m:ctrlPr>
                              <a:rPr kumimoji="0" lang="en-US" altLang="ko-KR" sz="16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mPr>
                          <m:mr>
                            <m:e>
                              <m:r>
                                <m:rPr>
                                  <m:brk m:alnAt="7"/>
                                </m:rPr>
                                <a:rPr kumimoji="0" lang="en-US" altLang="ko-KR" sz="16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𝐃</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𝐞𝐧𝐬𝐢𝐭𝐲</m:t>
                              </m:r>
                            </m:e>
                          </m:mr>
                          <m:mr>
                            <m:e>
                              <m:r>
                                <m:rPr>
                                  <m:nor/>
                                </m:rP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ea typeface="맑은 고딕" panose="020B0503020000020004" pitchFamily="50" charset="-127"/>
                                  <a:cs typeface="+mn-cs"/>
                                </a:rPr>
                                <m:t>Temperature</m:t>
                              </m:r>
                            </m:e>
                          </m:mr>
                          <m:mr>
                            <m:e>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𝐂𝐡𝐚𝐫𝐠𝐞</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 </m:t>
                              </m:r>
                              <m:r>
                                <a:rPr kumimoji="0" lang="en-US" altLang="ko-KR" sz="1600" b="1" i="0"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𝐟𝐫𝐚𝐜𝐭𝐢𝐨𝐧</m:t>
                              </m:r>
                            </m:e>
                          </m:mr>
                        </m:m>
                      </m:e>
                    </m:d>
                  </m:oMath>
                </a14:m>
                <a:r>
                  <a:rPr kumimoji="0" lang="en-US" altLang="ko-KR" sz="1600" b="1" i="0" u="none" strike="noStrike" kern="1200" cap="none" spc="0" normalizeH="0" baseline="0" noProof="0" dirty="0">
                    <a:ln>
                      <a:noFill/>
                    </a:ln>
                    <a:solidFill>
                      <a:srgbClr val="000000"/>
                    </a:solidFill>
                    <a:effectLst/>
                    <a:uLnTx/>
                    <a:uFillTx/>
                    <a:latin typeface="Cambria" panose="02040503050406030204"/>
                    <a:ea typeface="맑은 고딕" panose="020B0503020000020004" pitchFamily="50" charset="-127"/>
                    <a:cs typeface="+mn-cs"/>
                  </a:rPr>
                  <a:t> </a:t>
                </a:r>
              </a:p>
            </p:txBody>
          </p:sp>
        </mc:Choice>
        <mc:Fallback xmlns="">
          <p:sp>
            <p:nvSpPr>
              <p:cNvPr id="3" name="직사각형 2">
                <a:extLst>
                  <a:ext uri="{FF2B5EF4-FFF2-40B4-BE49-F238E27FC236}">
                    <a16:creationId xmlns:a16="http://schemas.microsoft.com/office/drawing/2014/main" id="{DAF85444-6765-F01B-D553-87C5AE40518C}"/>
                  </a:ext>
                </a:extLst>
              </p:cNvPr>
              <p:cNvSpPr>
                <a:spLocks noRot="1" noChangeAspect="1" noMove="1" noResize="1" noEditPoints="1" noAdjustHandles="1" noChangeArrowheads="1" noChangeShapeType="1" noTextEdit="1"/>
              </p:cNvSpPr>
              <p:nvPr/>
            </p:nvSpPr>
            <p:spPr>
              <a:xfrm>
                <a:off x="250988" y="2601367"/>
                <a:ext cx="3395207" cy="3133914"/>
              </a:xfrm>
              <a:prstGeom prst="rect">
                <a:avLst/>
              </a:prstGeom>
              <a:blipFill>
                <a:blip r:embed="rId12"/>
                <a:stretch>
                  <a:fillRect/>
                </a:stretch>
              </a:blipFill>
              <a:ln w="57150">
                <a:solidFill>
                  <a:schemeClr val="tx1"/>
                </a:solidFill>
              </a:ln>
            </p:spPr>
            <p:txBody>
              <a:bodyPr/>
              <a:lstStyle/>
              <a:p>
                <a:r>
                  <a:rPr lang="ko-KR" altLang="en-US">
                    <a:noFill/>
                  </a:rPr>
                  <a:t> </a:t>
                </a:r>
              </a:p>
            </p:txBody>
          </p:sp>
        </mc:Fallback>
      </mc:AlternateContent>
      <p:cxnSp>
        <p:nvCxnSpPr>
          <p:cNvPr id="6" name="직선 화살표 연결선 5">
            <a:extLst>
              <a:ext uri="{FF2B5EF4-FFF2-40B4-BE49-F238E27FC236}">
                <a16:creationId xmlns:a16="http://schemas.microsoft.com/office/drawing/2014/main" id="{757DE53B-1FC0-1689-242C-9E38801E831B}"/>
              </a:ext>
            </a:extLst>
          </p:cNvPr>
          <p:cNvCxnSpPr>
            <a:cxnSpLocks/>
          </p:cNvCxnSpPr>
          <p:nvPr/>
        </p:nvCxnSpPr>
        <p:spPr>
          <a:xfrm>
            <a:off x="2057077" y="2143093"/>
            <a:ext cx="0" cy="44277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19AACAF1-3B94-C9D3-FCCF-B1C497DF8CDC}"/>
              </a:ext>
            </a:extLst>
          </p:cNvPr>
          <p:cNvCxnSpPr/>
          <p:nvPr/>
        </p:nvCxnSpPr>
        <p:spPr>
          <a:xfrm flipH="1">
            <a:off x="7758901" y="1302707"/>
            <a:ext cx="621935" cy="2170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9D325A-4562-99D9-283E-829658ACA2CB}"/>
              </a:ext>
            </a:extLst>
          </p:cNvPr>
          <p:cNvSpPr txBox="1"/>
          <p:nvPr/>
        </p:nvSpPr>
        <p:spPr>
          <a:xfrm>
            <a:off x="8380836" y="1084404"/>
            <a:ext cx="1888659"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Model : SN1987A</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263342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C51AB3-8499-6355-9621-3B1B80C8D5AD}"/>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FDC4BEB-9BDD-9225-5ACF-404723411FDB}"/>
              </a:ext>
            </a:extLst>
          </p:cNvPr>
          <p:cNvSpPr>
            <a:spLocks noGrp="1"/>
          </p:cNvSpPr>
          <p:nvPr>
            <p:ph type="ctrTitle"/>
          </p:nvPr>
        </p:nvSpPr>
        <p:spPr>
          <a:xfrm>
            <a:off x="202518" y="88146"/>
            <a:ext cx="11813557" cy="2133110"/>
          </a:xfrm>
        </p:spPr>
        <p:txBody>
          <a:bodyPr>
            <a:normAutofit/>
          </a:bodyPr>
          <a:lstStyle/>
          <a:p>
            <a:pPr algn="ctr"/>
            <a:r>
              <a:rPr lang="en-US" altLang="ko-KR" dirty="0"/>
              <a:t>  Density Functional Theory </a:t>
            </a:r>
            <a:br>
              <a:rPr lang="en-US" altLang="ko-KR" dirty="0"/>
            </a:br>
            <a:r>
              <a:rPr lang="en-US" altLang="ko-KR" dirty="0"/>
              <a:t>      and CC Supernovae </a:t>
            </a:r>
            <a:endParaRPr lang="ko-KR" altLang="en-US" sz="4800" dirty="0"/>
          </a:p>
        </p:txBody>
      </p:sp>
      <p:sp>
        <p:nvSpPr>
          <p:cNvPr id="3" name="부제목 2">
            <a:extLst>
              <a:ext uri="{FF2B5EF4-FFF2-40B4-BE49-F238E27FC236}">
                <a16:creationId xmlns:a16="http://schemas.microsoft.com/office/drawing/2014/main" id="{37FCD5FF-CD86-D974-D6D3-1F79F4B48F98}"/>
              </a:ext>
            </a:extLst>
          </p:cNvPr>
          <p:cNvSpPr>
            <a:spLocks noGrp="1"/>
          </p:cNvSpPr>
          <p:nvPr>
            <p:ph type="subTitle" idx="1"/>
          </p:nvPr>
        </p:nvSpPr>
        <p:spPr/>
        <p:txBody>
          <a:bodyPr/>
          <a:lstStyle/>
          <a:p>
            <a:r>
              <a:rPr lang="en-US" altLang="ko-KR" dirty="0" err="1"/>
              <a:t>Youngso</a:t>
            </a:r>
            <a:r>
              <a:rPr lang="en-US" altLang="ko-KR" dirty="0"/>
              <a:t> Choi, </a:t>
            </a:r>
            <a:r>
              <a:rPr lang="en-US" altLang="ko-KR" dirty="0" err="1"/>
              <a:t>Dukjae</a:t>
            </a:r>
            <a:r>
              <a:rPr lang="en-US" altLang="ko-KR" dirty="0"/>
              <a:t> Jang and </a:t>
            </a:r>
            <a:r>
              <a:rPr lang="en-US" altLang="ko-KR" dirty="0">
                <a:solidFill>
                  <a:srgbClr val="00B0F0"/>
                </a:solidFill>
              </a:rPr>
              <a:t>Myung-Ki Cheoun </a:t>
            </a:r>
            <a:r>
              <a:rPr lang="en-US" altLang="ko-KR" dirty="0"/>
              <a:t>(OMEG/SSU)</a:t>
            </a:r>
          </a:p>
          <a:p>
            <a:r>
              <a:rPr lang="en-US" altLang="ko-KR" dirty="0"/>
              <a:t>H. Togashi (Kyoto Uni.)</a:t>
            </a:r>
            <a:endParaRPr lang="ko-KR" altLang="en-US" dirty="0"/>
          </a:p>
        </p:txBody>
      </p:sp>
      <p:sp>
        <p:nvSpPr>
          <p:cNvPr id="5" name="TextBox 4">
            <a:extLst>
              <a:ext uri="{FF2B5EF4-FFF2-40B4-BE49-F238E27FC236}">
                <a16:creationId xmlns:a16="http://schemas.microsoft.com/office/drawing/2014/main" id="{A2733E85-C4DE-A7DF-8CCA-187376BE8D64}"/>
              </a:ext>
            </a:extLst>
          </p:cNvPr>
          <p:cNvSpPr txBox="1"/>
          <p:nvPr/>
        </p:nvSpPr>
        <p:spPr>
          <a:xfrm>
            <a:off x="3044537" y="5464618"/>
            <a:ext cx="6102926" cy="1200329"/>
          </a:xfrm>
          <a:prstGeom prst="rect">
            <a:avLst/>
          </a:prstGeom>
          <a:noFill/>
        </p:spPr>
        <p:txBody>
          <a:bodyPr wrap="square">
            <a:spAutoFit/>
          </a:bodyPr>
          <a:lstStyle/>
          <a:p>
            <a:pPr lvl="0" algn="ctr"/>
            <a:r>
              <a:rPr lang="en-US" altLang="ko-KR" dirty="0">
                <a:solidFill>
                  <a:srgbClr val="FF0000"/>
                </a:solidFill>
              </a:rPr>
              <a:t>Japan-Korea Forum for Collaboration on Nuclear Density Functional Theory (Daegu2026)</a:t>
            </a:r>
            <a:endParaRPr kumimoji="0" lang="en-US" altLang="ko-KR" sz="1800" b="0" i="0" u="none" strike="noStrike" kern="1200" cap="none" spc="0" normalizeH="0" baseline="0" noProof="0" dirty="0">
              <a:ln>
                <a:noFill/>
              </a:ln>
              <a:solidFill>
                <a:srgbClr val="FF0000"/>
              </a:solidFill>
              <a:effectLst/>
              <a:uLnTx/>
              <a:uFillTx/>
              <a:latin typeface="Google Sans"/>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br>
              <a:rPr kumimoji="0" lang="en-US" altLang="ko-KR" sz="1800" b="0"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br>
            <a:endParaRPr kumimoji="0" lang="ko-KR" altLang="en-US" sz="1800" b="0"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286378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그룹 26">
            <a:extLst>
              <a:ext uri="{FF2B5EF4-FFF2-40B4-BE49-F238E27FC236}">
                <a16:creationId xmlns:a16="http://schemas.microsoft.com/office/drawing/2014/main" id="{417E7323-493A-27C4-C5C9-D2AE629B155C}"/>
              </a:ext>
            </a:extLst>
          </p:cNvPr>
          <p:cNvGrpSpPr/>
          <p:nvPr/>
        </p:nvGrpSpPr>
        <p:grpSpPr>
          <a:xfrm>
            <a:off x="282776" y="301529"/>
            <a:ext cx="4640916" cy="6310286"/>
            <a:chOff x="282776" y="301529"/>
            <a:chExt cx="3889718" cy="5604823"/>
          </a:xfrm>
        </p:grpSpPr>
        <p:sp>
          <p:nvSpPr>
            <p:cNvPr id="2" name="TextBox 1">
              <a:extLst>
                <a:ext uri="{FF2B5EF4-FFF2-40B4-BE49-F238E27FC236}">
                  <a16:creationId xmlns:a16="http://schemas.microsoft.com/office/drawing/2014/main" id="{D9F4AA47-8AA4-F44B-2072-1C8DFB678C27}"/>
                </a:ext>
              </a:extLst>
            </p:cNvPr>
            <p:cNvSpPr txBox="1"/>
            <p:nvPr/>
          </p:nvSpPr>
          <p:spPr>
            <a:xfrm>
              <a:off x="388283" y="301529"/>
              <a:ext cx="2110154" cy="369332"/>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Stellar collapse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id="{88D57A59-807E-A751-971B-850A2BBC3A30}"/>
                </a:ext>
              </a:extLst>
            </p:cNvPr>
            <p:cNvSpPr txBox="1"/>
            <p:nvPr/>
          </p:nvSpPr>
          <p:spPr>
            <a:xfrm>
              <a:off x="282776" y="1343888"/>
              <a:ext cx="2405575" cy="369332"/>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Eos.h5</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4" name="화살표: 아래쪽 3">
              <a:extLst>
                <a:ext uri="{FF2B5EF4-FFF2-40B4-BE49-F238E27FC236}">
                  <a16:creationId xmlns:a16="http://schemas.microsoft.com/office/drawing/2014/main" id="{FB43991D-6F80-5830-211B-160848B8B975}"/>
                </a:ext>
              </a:extLst>
            </p:cNvPr>
            <p:cNvSpPr/>
            <p:nvPr/>
          </p:nvSpPr>
          <p:spPr>
            <a:xfrm>
              <a:off x="388283" y="865744"/>
              <a:ext cx="2096086" cy="369332"/>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다운로드</a:t>
              </a:r>
            </a:p>
          </p:txBody>
        </p:sp>
        <p:sp>
          <p:nvSpPr>
            <p:cNvPr id="5" name="화살표: 아래쪽 4">
              <a:extLst>
                <a:ext uri="{FF2B5EF4-FFF2-40B4-BE49-F238E27FC236}">
                  <a16:creationId xmlns:a16="http://schemas.microsoft.com/office/drawing/2014/main" id="{74B1CF1A-BABD-BA75-5FB6-7F6EC00E2DAA}"/>
                </a:ext>
              </a:extLst>
            </p:cNvPr>
            <p:cNvSpPr/>
            <p:nvPr/>
          </p:nvSpPr>
          <p:spPr>
            <a:xfrm>
              <a:off x="416419" y="1830212"/>
              <a:ext cx="1083212" cy="369332"/>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6" name="TextBox 5">
              <a:extLst>
                <a:ext uri="{FF2B5EF4-FFF2-40B4-BE49-F238E27FC236}">
                  <a16:creationId xmlns:a16="http://schemas.microsoft.com/office/drawing/2014/main" id="{33883C40-767F-E592-C54F-0B5E30FBEDB7}"/>
                </a:ext>
              </a:extLst>
            </p:cNvPr>
            <p:cNvSpPr txBox="1"/>
            <p:nvPr/>
          </p:nvSpPr>
          <p:spPr>
            <a:xfrm>
              <a:off x="381249" y="2272101"/>
              <a:ext cx="1153550" cy="369332"/>
            </a:xfrm>
            <a:prstGeom prst="rect">
              <a:avLst/>
            </a:prstGeom>
            <a:solidFill>
              <a:schemeClr val="bg1">
                <a:lumMod val="7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Nulib.exe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7" name="화살표: 아래쪽 6">
              <a:extLst>
                <a:ext uri="{FF2B5EF4-FFF2-40B4-BE49-F238E27FC236}">
                  <a16:creationId xmlns:a16="http://schemas.microsoft.com/office/drawing/2014/main" id="{1914D191-E566-96A8-2654-01893A207758}"/>
                </a:ext>
              </a:extLst>
            </p:cNvPr>
            <p:cNvSpPr/>
            <p:nvPr/>
          </p:nvSpPr>
          <p:spPr>
            <a:xfrm>
              <a:off x="402353" y="2717678"/>
              <a:ext cx="1083212" cy="369332"/>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output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8" name="TextBox 7">
              <a:extLst>
                <a:ext uri="{FF2B5EF4-FFF2-40B4-BE49-F238E27FC236}">
                  <a16:creationId xmlns:a16="http://schemas.microsoft.com/office/drawing/2014/main" id="{0297EF2E-6CF2-499C-B3CB-1BF79056D201}"/>
                </a:ext>
              </a:extLst>
            </p:cNvPr>
            <p:cNvSpPr txBox="1"/>
            <p:nvPr/>
          </p:nvSpPr>
          <p:spPr>
            <a:xfrm>
              <a:off x="303880" y="3155171"/>
              <a:ext cx="1308295" cy="369332"/>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Opacity.h5</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9" name="화살표: 아래쪽 8">
              <a:extLst>
                <a:ext uri="{FF2B5EF4-FFF2-40B4-BE49-F238E27FC236}">
                  <a16:creationId xmlns:a16="http://schemas.microsoft.com/office/drawing/2014/main" id="{2350CFB7-8D01-A720-F992-B814F76D500E}"/>
                </a:ext>
              </a:extLst>
            </p:cNvPr>
            <p:cNvSpPr/>
            <p:nvPr/>
          </p:nvSpPr>
          <p:spPr>
            <a:xfrm>
              <a:off x="504339" y="3599066"/>
              <a:ext cx="907369" cy="369332"/>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0" name="화살표: 아래쪽 9">
              <a:extLst>
                <a:ext uri="{FF2B5EF4-FFF2-40B4-BE49-F238E27FC236}">
                  <a16:creationId xmlns:a16="http://schemas.microsoft.com/office/drawing/2014/main" id="{6AB55C9E-22A4-6051-96CB-3977A4B01803}"/>
                </a:ext>
              </a:extLst>
            </p:cNvPr>
            <p:cNvSpPr/>
            <p:nvPr/>
          </p:nvSpPr>
          <p:spPr>
            <a:xfrm>
              <a:off x="1752850" y="1839891"/>
              <a:ext cx="858130" cy="2128507"/>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1" name="TextBox 10">
              <a:extLst>
                <a:ext uri="{FF2B5EF4-FFF2-40B4-BE49-F238E27FC236}">
                  <a16:creationId xmlns:a16="http://schemas.microsoft.com/office/drawing/2014/main" id="{A6B5E583-CF4E-A444-44AC-FD6A40392B5B}"/>
                </a:ext>
              </a:extLst>
            </p:cNvPr>
            <p:cNvSpPr txBox="1"/>
            <p:nvPr/>
          </p:nvSpPr>
          <p:spPr>
            <a:xfrm>
              <a:off x="332011" y="4095069"/>
              <a:ext cx="3840483" cy="369332"/>
            </a:xfrm>
            <a:prstGeom prst="rect">
              <a:avLst/>
            </a:prstGeom>
            <a:solidFill>
              <a:schemeClr val="bg1">
                <a:lumMod val="7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GR1D.exe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2" name="화살표: 아래쪽 11">
              <a:extLst>
                <a:ext uri="{FF2B5EF4-FFF2-40B4-BE49-F238E27FC236}">
                  <a16:creationId xmlns:a16="http://schemas.microsoft.com/office/drawing/2014/main" id="{74E5B797-CEDE-5ED8-A78B-772F6C23576A}"/>
                </a:ext>
              </a:extLst>
            </p:cNvPr>
            <p:cNvSpPr/>
            <p:nvPr/>
          </p:nvSpPr>
          <p:spPr>
            <a:xfrm>
              <a:off x="1077600" y="4667855"/>
              <a:ext cx="2349303" cy="369332"/>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output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3" name="TextBox 12">
              <a:extLst>
                <a:ext uri="{FF2B5EF4-FFF2-40B4-BE49-F238E27FC236}">
                  <a16:creationId xmlns:a16="http://schemas.microsoft.com/office/drawing/2014/main" id="{04E7EAE1-9654-7C77-F22A-AF7AFEA9C033}"/>
                </a:ext>
              </a:extLst>
            </p:cNvPr>
            <p:cNvSpPr txBox="1"/>
            <p:nvPr/>
          </p:nvSpPr>
          <p:spPr>
            <a:xfrm>
              <a:off x="1049463" y="5260021"/>
              <a:ext cx="2405575" cy="646331"/>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luminosity</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energy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4" name="TextBox 13">
              <a:extLst>
                <a:ext uri="{FF2B5EF4-FFF2-40B4-BE49-F238E27FC236}">
                  <a16:creationId xmlns:a16="http://schemas.microsoft.com/office/drawing/2014/main" id="{46F0CE86-B55F-A09B-A4B5-55D1A281B7EF}"/>
                </a:ext>
              </a:extLst>
            </p:cNvPr>
            <p:cNvSpPr txBox="1"/>
            <p:nvPr/>
          </p:nvSpPr>
          <p:spPr>
            <a:xfrm>
              <a:off x="2864199" y="301529"/>
              <a:ext cx="1308295" cy="923330"/>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Stellar initial profile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5" name="화살표: 아래쪽 14">
              <a:extLst>
                <a:ext uri="{FF2B5EF4-FFF2-40B4-BE49-F238E27FC236}">
                  <a16:creationId xmlns:a16="http://schemas.microsoft.com/office/drawing/2014/main" id="{821F4129-9F55-DA81-5368-D29549591FDB}"/>
                </a:ext>
              </a:extLst>
            </p:cNvPr>
            <p:cNvSpPr/>
            <p:nvPr/>
          </p:nvSpPr>
          <p:spPr>
            <a:xfrm>
              <a:off x="3089281" y="1343889"/>
              <a:ext cx="858130" cy="2624510"/>
            </a:xfrm>
            <a:prstGeom prst="downArrow">
              <a:avLst>
                <a:gd name="adj1" fmla="val 75503"/>
                <a:gd name="adj2"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input</a:t>
              </a:r>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grpSp>
      <p:grpSp>
        <p:nvGrpSpPr>
          <p:cNvPr id="26" name="그룹 25">
            <a:extLst>
              <a:ext uri="{FF2B5EF4-FFF2-40B4-BE49-F238E27FC236}">
                <a16:creationId xmlns:a16="http://schemas.microsoft.com/office/drawing/2014/main" id="{FD9C1610-8000-6565-E32A-A54D492C0F48}"/>
              </a:ext>
            </a:extLst>
          </p:cNvPr>
          <p:cNvGrpSpPr/>
          <p:nvPr/>
        </p:nvGrpSpPr>
        <p:grpSpPr>
          <a:xfrm>
            <a:off x="5330587" y="4745882"/>
            <a:ext cx="4069783" cy="2031325"/>
            <a:chOff x="5574324" y="4803562"/>
            <a:chExt cx="4069783" cy="2031325"/>
          </a:xfrm>
        </p:grpSpPr>
        <p:sp>
          <p:nvSpPr>
            <p:cNvPr id="16" name="TextBox 15">
              <a:extLst>
                <a:ext uri="{FF2B5EF4-FFF2-40B4-BE49-F238E27FC236}">
                  <a16:creationId xmlns:a16="http://schemas.microsoft.com/office/drawing/2014/main" id="{C5ACE0D9-886E-F1DF-B27F-6EBD93C6DC2A}"/>
                </a:ext>
              </a:extLst>
            </p:cNvPr>
            <p:cNvSpPr txBox="1"/>
            <p:nvPr/>
          </p:nvSpPr>
          <p:spPr>
            <a:xfrm>
              <a:off x="5574324" y="4803562"/>
              <a:ext cx="1308295" cy="923330"/>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Stellar initial profile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9" name="TextBox 18">
              <a:extLst>
                <a:ext uri="{FF2B5EF4-FFF2-40B4-BE49-F238E27FC236}">
                  <a16:creationId xmlns:a16="http://schemas.microsoft.com/office/drawing/2014/main" id="{E7D93FB3-3196-4318-B232-C85B61B895ED}"/>
                </a:ext>
              </a:extLst>
            </p:cNvPr>
            <p:cNvSpPr txBox="1"/>
            <p:nvPr/>
          </p:nvSpPr>
          <p:spPr>
            <a:xfrm>
              <a:off x="7079431" y="4803562"/>
              <a:ext cx="2564676" cy="2031325"/>
            </a:xfrm>
            <a:prstGeom prst="rect">
              <a:avLst/>
            </a:prstGeom>
            <a:noFill/>
            <a:ln>
              <a:solidFill>
                <a:schemeClr val="tx1"/>
              </a:solidFill>
            </a:ln>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Mass (g)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Radial coordinate (cm)</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Temperature (K)</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Density (g/cm3)</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Radial velocity (cm/s)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Fraction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Angular velocity (rad/s)</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grpSp>
      <p:grpSp>
        <p:nvGrpSpPr>
          <p:cNvPr id="25" name="그룹 24">
            <a:extLst>
              <a:ext uri="{FF2B5EF4-FFF2-40B4-BE49-F238E27FC236}">
                <a16:creationId xmlns:a16="http://schemas.microsoft.com/office/drawing/2014/main" id="{004DBE8C-6F2E-DDC3-E299-9ECFDB4BF30C}"/>
              </a:ext>
            </a:extLst>
          </p:cNvPr>
          <p:cNvGrpSpPr/>
          <p:nvPr/>
        </p:nvGrpSpPr>
        <p:grpSpPr>
          <a:xfrm>
            <a:off x="5330587" y="3107145"/>
            <a:ext cx="7214735" cy="1477328"/>
            <a:chOff x="5574325" y="3177198"/>
            <a:chExt cx="7214735" cy="1477328"/>
          </a:xfrm>
        </p:grpSpPr>
        <p:sp>
          <p:nvSpPr>
            <p:cNvPr id="18" name="TextBox 17">
              <a:extLst>
                <a:ext uri="{FF2B5EF4-FFF2-40B4-BE49-F238E27FC236}">
                  <a16:creationId xmlns:a16="http://schemas.microsoft.com/office/drawing/2014/main" id="{B4CFFFE5-8A34-D9C7-83CA-D05F2577A922}"/>
                </a:ext>
              </a:extLst>
            </p:cNvPr>
            <p:cNvSpPr txBox="1"/>
            <p:nvPr/>
          </p:nvSpPr>
          <p:spPr>
            <a:xfrm>
              <a:off x="5574325" y="3177198"/>
              <a:ext cx="1308295" cy="369332"/>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Opacity.h5</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D7AB20B-22C8-0F1B-48D1-52D32525A018}"/>
                    </a:ext>
                  </a:extLst>
                </p:cNvPr>
                <p:cNvSpPr txBox="1"/>
                <p:nvPr/>
              </p:nvSpPr>
              <p:spPr>
                <a:xfrm>
                  <a:off x="9043035" y="3177198"/>
                  <a:ext cx="3746025" cy="923330"/>
                </a:xfrm>
                <a:prstGeom prst="rect">
                  <a:avLst/>
                </a:prstGeom>
                <a:noFill/>
                <a:ln>
                  <a:solidFill>
                    <a:schemeClr val="tx1"/>
                  </a:solidFill>
                </a:ln>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Absorption opacity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𝑐𝑚</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Emissivity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𝑒𝑟𝑔</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𝑠𝑟𝑎𝑑</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Scattering opacity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𝑐𝑚</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-1)</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20" name="TextBox 19">
                  <a:extLst>
                    <a:ext uri="{FF2B5EF4-FFF2-40B4-BE49-F238E27FC236}">
                      <a16:creationId xmlns:a16="http://schemas.microsoft.com/office/drawing/2014/main" id="{3D7AB20B-22C8-0F1B-48D1-52D32525A018}"/>
                    </a:ext>
                  </a:extLst>
                </p:cNvPr>
                <p:cNvSpPr txBox="1">
                  <a:spLocks noRot="1" noChangeAspect="1" noMove="1" noResize="1" noEditPoints="1" noAdjustHandles="1" noChangeArrowheads="1" noChangeShapeType="1" noTextEdit="1"/>
                </p:cNvSpPr>
                <p:nvPr/>
              </p:nvSpPr>
              <p:spPr>
                <a:xfrm>
                  <a:off x="9043035" y="3177198"/>
                  <a:ext cx="3746025" cy="923330"/>
                </a:xfrm>
                <a:prstGeom prst="rect">
                  <a:avLst/>
                </a:prstGeom>
                <a:blipFill>
                  <a:blip r:embed="rId2"/>
                  <a:stretch>
                    <a:fillRect l="-1135" t="-3922" b="-8497"/>
                  </a:stretch>
                </a:blipFill>
                <a:ln>
                  <a:solidFill>
                    <a:schemeClr val="tx1"/>
                  </a:solidFill>
                </a:ln>
              </p:spPr>
              <p:txBody>
                <a:bodyPr/>
                <a:lstStyle/>
                <a:p>
                  <a:r>
                    <a:rPr lang="ko-KR" altLang="en-US">
                      <a:noFill/>
                    </a:rPr>
                    <a:t> </a:t>
                  </a:r>
                </a:p>
              </p:txBody>
            </p:sp>
          </mc:Fallback>
        </mc:AlternateContent>
        <p:sp>
          <p:nvSpPr>
            <p:cNvPr id="21" name="TextBox 20">
              <a:extLst>
                <a:ext uri="{FF2B5EF4-FFF2-40B4-BE49-F238E27FC236}">
                  <a16:creationId xmlns:a16="http://schemas.microsoft.com/office/drawing/2014/main" id="{B90A2BB0-AFA8-DBB9-8721-61B067383117}"/>
                </a:ext>
              </a:extLst>
            </p:cNvPr>
            <p:cNvSpPr txBox="1"/>
            <p:nvPr/>
          </p:nvSpPr>
          <p:spPr>
            <a:xfrm>
              <a:off x="7079431" y="3177198"/>
              <a:ext cx="1915076" cy="1477328"/>
            </a:xfrm>
            <a:prstGeom prst="rect">
              <a:avLst/>
            </a:prstGeom>
            <a:noFill/>
            <a:ln>
              <a:solidFill>
                <a:schemeClr val="tx1"/>
              </a:solid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energy</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species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Electron fraction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Temperature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density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grpSp>
      <p:grpSp>
        <p:nvGrpSpPr>
          <p:cNvPr id="24" name="그룹 23">
            <a:extLst>
              <a:ext uri="{FF2B5EF4-FFF2-40B4-BE49-F238E27FC236}">
                <a16:creationId xmlns:a16="http://schemas.microsoft.com/office/drawing/2014/main" id="{613F6650-400E-D438-CA5E-E3D9F4EECE94}"/>
              </a:ext>
            </a:extLst>
          </p:cNvPr>
          <p:cNvGrpSpPr/>
          <p:nvPr/>
        </p:nvGrpSpPr>
        <p:grpSpPr>
          <a:xfrm>
            <a:off x="5330587" y="159470"/>
            <a:ext cx="7061810" cy="2862322"/>
            <a:chOff x="5574326" y="231223"/>
            <a:chExt cx="7061810" cy="2862322"/>
          </a:xfrm>
        </p:grpSpPr>
        <p:sp>
          <p:nvSpPr>
            <p:cNvPr id="17" name="TextBox 16">
              <a:extLst>
                <a:ext uri="{FF2B5EF4-FFF2-40B4-BE49-F238E27FC236}">
                  <a16:creationId xmlns:a16="http://schemas.microsoft.com/office/drawing/2014/main" id="{C4F302F5-814E-4D05-4957-1E0A72DE70A6}"/>
                </a:ext>
              </a:extLst>
            </p:cNvPr>
            <p:cNvSpPr txBox="1"/>
            <p:nvPr/>
          </p:nvSpPr>
          <p:spPr>
            <a:xfrm>
              <a:off x="5574326" y="232646"/>
              <a:ext cx="1308294" cy="369332"/>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Eos.h5</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22" name="TextBox 21">
              <a:extLst>
                <a:ext uri="{FF2B5EF4-FFF2-40B4-BE49-F238E27FC236}">
                  <a16:creationId xmlns:a16="http://schemas.microsoft.com/office/drawing/2014/main" id="{DD18B4ED-9866-E2FB-6AFF-B9698875AE12}"/>
                </a:ext>
              </a:extLst>
            </p:cNvPr>
            <p:cNvSpPr txBox="1"/>
            <p:nvPr/>
          </p:nvSpPr>
          <p:spPr>
            <a:xfrm>
              <a:off x="7079431" y="231223"/>
              <a:ext cx="1915076" cy="923330"/>
            </a:xfrm>
            <a:prstGeom prst="rect">
              <a:avLst/>
            </a:prstGeom>
            <a:noFill/>
            <a:ln>
              <a:solidFill>
                <a:schemeClr val="tx1"/>
              </a:solid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Electron fraction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Temperature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density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D521AF-0C94-1308-0C11-0FD858F43616}"/>
                    </a:ext>
                  </a:extLst>
                </p:cNvPr>
                <p:cNvSpPr txBox="1"/>
                <p:nvPr/>
              </p:nvSpPr>
              <p:spPr>
                <a:xfrm>
                  <a:off x="9043036" y="231223"/>
                  <a:ext cx="3593100" cy="2862322"/>
                </a:xfrm>
                <a:prstGeom prst="rect">
                  <a:avLst/>
                </a:prstGeom>
                <a:noFill/>
                <a:ln>
                  <a:solidFill>
                    <a:schemeClr val="tx1"/>
                  </a:solidFill>
                </a:ln>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Pressure</a:t>
                  </a:r>
                  <a14:m>
                    <m:oMath xmlns:m="http://schemas.openxmlformats.org/officeDocument/2006/math">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𝑑𝑦𝑛𝑒𝑠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Energy </a:t>
                  </a:r>
                  <a14:m>
                    <m:oMath xmlns:m="http://schemas.openxmlformats.org/officeDocument/2006/math">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𝑒𝑟𝑔</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d>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Mass number</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Mass fraction of all</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Number fraction of all</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Entropy </a:t>
                  </a:r>
                  <a14:m>
                    <m:oMath xmlns:m="http://schemas.openxmlformats.org/officeDocument/2006/math">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𝑘</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𝑏𝑎𝑟𝑦𝑜𝑛</m:t>
                          </m:r>
                        </m:e>
                      </m:d>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Adiabatic index</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Velocity of sound </a:t>
                  </a:r>
                  <a14:m>
                    <m:oMath xmlns:m="http://schemas.openxmlformats.org/officeDocument/2006/math">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Chemical potential </a:t>
                  </a:r>
                  <a14:m>
                    <m:oMath xmlns:m="http://schemas.openxmlformats.org/officeDocument/2006/math">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𝑏𝑎𝑟𝑦𝑜𝑛</m:t>
                          </m:r>
                        </m:e>
                      </m:d>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dpde</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dpdrho</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de/dt</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23" name="TextBox 22">
                  <a:extLst>
                    <a:ext uri="{FF2B5EF4-FFF2-40B4-BE49-F238E27FC236}">
                      <a16:creationId xmlns:a16="http://schemas.microsoft.com/office/drawing/2014/main" id="{10D521AF-0C94-1308-0C11-0FD858F43616}"/>
                    </a:ext>
                  </a:extLst>
                </p:cNvPr>
                <p:cNvSpPr txBox="1">
                  <a:spLocks noRot="1" noChangeAspect="1" noMove="1" noResize="1" noEditPoints="1" noAdjustHandles="1" noChangeArrowheads="1" noChangeShapeType="1" noTextEdit="1"/>
                </p:cNvSpPr>
                <p:nvPr/>
              </p:nvSpPr>
              <p:spPr>
                <a:xfrm>
                  <a:off x="9043036" y="231223"/>
                  <a:ext cx="3593100" cy="2862322"/>
                </a:xfrm>
                <a:prstGeom prst="rect">
                  <a:avLst/>
                </a:prstGeom>
                <a:blipFill>
                  <a:blip r:embed="rId3"/>
                  <a:stretch>
                    <a:fillRect l="-1182" t="-1059" b="-1907"/>
                  </a:stretch>
                </a:blipFill>
                <a:ln>
                  <a:solidFill>
                    <a:schemeClr val="tx1"/>
                  </a:solidFill>
                </a:ln>
              </p:spPr>
              <p:txBody>
                <a:bodyPr/>
                <a:lstStyle/>
                <a:p>
                  <a:r>
                    <a:rPr lang="ko-KR" altLang="en-US">
                      <a:noFill/>
                    </a:rPr>
                    <a:t> </a:t>
                  </a:r>
                </a:p>
              </p:txBody>
            </p:sp>
          </mc:Fallback>
        </mc:AlternateContent>
      </p:grpSp>
      <p:cxnSp>
        <p:nvCxnSpPr>
          <p:cNvPr id="28" name="직선 연결선 27">
            <a:extLst>
              <a:ext uri="{FF2B5EF4-FFF2-40B4-BE49-F238E27FC236}">
                <a16:creationId xmlns:a16="http://schemas.microsoft.com/office/drawing/2014/main" id="{2F433C4C-3154-0AC2-AD31-BF61A7E5F3DB}"/>
              </a:ext>
            </a:extLst>
          </p:cNvPr>
          <p:cNvCxnSpPr>
            <a:cxnSpLocks/>
          </p:cNvCxnSpPr>
          <p:nvPr/>
        </p:nvCxnSpPr>
        <p:spPr>
          <a:xfrm>
            <a:off x="6651457" y="329424"/>
            <a:ext cx="18423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직선 연결선 29">
            <a:extLst>
              <a:ext uri="{FF2B5EF4-FFF2-40B4-BE49-F238E27FC236}">
                <a16:creationId xmlns:a16="http://schemas.microsoft.com/office/drawing/2014/main" id="{48B08958-7BC1-2A6D-3800-314AC36696EB}"/>
              </a:ext>
            </a:extLst>
          </p:cNvPr>
          <p:cNvCxnSpPr>
            <a:cxnSpLocks/>
          </p:cNvCxnSpPr>
          <p:nvPr/>
        </p:nvCxnSpPr>
        <p:spPr>
          <a:xfrm>
            <a:off x="8750768" y="530225"/>
            <a:ext cx="4852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직선 연결선 32">
            <a:extLst>
              <a:ext uri="{FF2B5EF4-FFF2-40B4-BE49-F238E27FC236}">
                <a16:creationId xmlns:a16="http://schemas.microsoft.com/office/drawing/2014/main" id="{E753A528-7713-E560-C163-8F9B61B4721D}"/>
              </a:ext>
            </a:extLst>
          </p:cNvPr>
          <p:cNvCxnSpPr>
            <a:cxnSpLocks/>
          </p:cNvCxnSpPr>
          <p:nvPr/>
        </p:nvCxnSpPr>
        <p:spPr>
          <a:xfrm>
            <a:off x="6649109" y="3295359"/>
            <a:ext cx="18423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직선 연결선 33">
            <a:extLst>
              <a:ext uri="{FF2B5EF4-FFF2-40B4-BE49-F238E27FC236}">
                <a16:creationId xmlns:a16="http://schemas.microsoft.com/office/drawing/2014/main" id="{89EBED51-38F2-DDB0-19DA-E078EFDAECBF}"/>
              </a:ext>
            </a:extLst>
          </p:cNvPr>
          <p:cNvCxnSpPr>
            <a:cxnSpLocks/>
          </p:cNvCxnSpPr>
          <p:nvPr/>
        </p:nvCxnSpPr>
        <p:spPr>
          <a:xfrm>
            <a:off x="6646765" y="5192156"/>
            <a:ext cx="18423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직선 연결선 34">
            <a:extLst>
              <a:ext uri="{FF2B5EF4-FFF2-40B4-BE49-F238E27FC236}">
                <a16:creationId xmlns:a16="http://schemas.microsoft.com/office/drawing/2014/main" id="{40199036-7AA7-C4BD-FA8D-2D8E7219D92D}"/>
              </a:ext>
            </a:extLst>
          </p:cNvPr>
          <p:cNvCxnSpPr>
            <a:cxnSpLocks/>
          </p:cNvCxnSpPr>
          <p:nvPr/>
        </p:nvCxnSpPr>
        <p:spPr>
          <a:xfrm>
            <a:off x="8762488" y="3299214"/>
            <a:ext cx="48529" cy="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9" name="잉크 28">
                <a:extLst>
                  <a:ext uri="{FF2B5EF4-FFF2-40B4-BE49-F238E27FC236}">
                    <a16:creationId xmlns:a16="http://schemas.microsoft.com/office/drawing/2014/main" id="{1C0612D7-35BB-6496-107F-18F020D84B90}"/>
                  </a:ext>
                </a:extLst>
              </p14:cNvPr>
              <p14:cNvContentPartPr/>
              <p14:nvPr/>
            </p14:nvContentPartPr>
            <p14:xfrm>
              <a:off x="3764446" y="2666607"/>
              <a:ext cx="752400" cy="127440"/>
            </p14:xfrm>
          </p:contentPart>
        </mc:Choice>
        <mc:Fallback xmlns="">
          <p:pic>
            <p:nvPicPr>
              <p:cNvPr id="29" name="잉크 28">
                <a:extLst>
                  <a:ext uri="{FF2B5EF4-FFF2-40B4-BE49-F238E27FC236}">
                    <a16:creationId xmlns:a16="http://schemas.microsoft.com/office/drawing/2014/main" id="{1C0612D7-35BB-6496-107F-18F020D84B90}"/>
                  </a:ext>
                </a:extLst>
              </p:cNvPr>
              <p:cNvPicPr/>
              <p:nvPr/>
            </p:nvPicPr>
            <p:blipFill>
              <a:blip r:embed="rId5"/>
              <a:stretch>
                <a:fillRect/>
              </a:stretch>
            </p:blipFill>
            <p:spPr>
              <a:xfrm>
                <a:off x="3710806" y="2558967"/>
                <a:ext cx="86004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1" name="잉크 30">
                <a:extLst>
                  <a:ext uri="{FF2B5EF4-FFF2-40B4-BE49-F238E27FC236}">
                    <a16:creationId xmlns:a16="http://schemas.microsoft.com/office/drawing/2014/main" id="{E0D34944-82CD-E702-B5EF-4499C3C6966E}"/>
                  </a:ext>
                </a:extLst>
              </p14:cNvPr>
              <p14:cNvContentPartPr/>
              <p14:nvPr/>
            </p14:nvContentPartPr>
            <p14:xfrm>
              <a:off x="2263606" y="2988087"/>
              <a:ext cx="562680" cy="128160"/>
            </p14:xfrm>
          </p:contentPart>
        </mc:Choice>
        <mc:Fallback xmlns="">
          <p:pic>
            <p:nvPicPr>
              <p:cNvPr id="31" name="잉크 30">
                <a:extLst>
                  <a:ext uri="{FF2B5EF4-FFF2-40B4-BE49-F238E27FC236}">
                    <a16:creationId xmlns:a16="http://schemas.microsoft.com/office/drawing/2014/main" id="{E0D34944-82CD-E702-B5EF-4499C3C6966E}"/>
                  </a:ext>
                </a:extLst>
              </p:cNvPr>
              <p:cNvPicPr/>
              <p:nvPr/>
            </p:nvPicPr>
            <p:blipFill>
              <a:blip r:embed="rId7"/>
              <a:stretch>
                <a:fillRect/>
              </a:stretch>
            </p:blipFill>
            <p:spPr>
              <a:xfrm>
                <a:off x="2209606" y="2880447"/>
                <a:ext cx="67032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잉크 35">
                <a:extLst>
                  <a:ext uri="{FF2B5EF4-FFF2-40B4-BE49-F238E27FC236}">
                    <a16:creationId xmlns:a16="http://schemas.microsoft.com/office/drawing/2014/main" id="{694999BF-31C0-18E2-2640-E764C2143EB4}"/>
                  </a:ext>
                </a:extLst>
              </p14:cNvPr>
              <p14:cNvContentPartPr/>
              <p14:nvPr/>
            </p14:nvContentPartPr>
            <p14:xfrm>
              <a:off x="801124" y="4127073"/>
              <a:ext cx="663444" cy="154548"/>
            </p14:xfrm>
          </p:contentPart>
        </mc:Choice>
        <mc:Fallback xmlns="">
          <p:pic>
            <p:nvPicPr>
              <p:cNvPr id="36" name="잉크 35">
                <a:extLst>
                  <a:ext uri="{FF2B5EF4-FFF2-40B4-BE49-F238E27FC236}">
                    <a16:creationId xmlns:a16="http://schemas.microsoft.com/office/drawing/2014/main" id="{694999BF-31C0-18E2-2640-E764C2143EB4}"/>
                  </a:ext>
                </a:extLst>
              </p:cNvPr>
              <p:cNvPicPr/>
              <p:nvPr/>
            </p:nvPicPr>
            <p:blipFill>
              <a:blip r:embed="rId9"/>
              <a:stretch>
                <a:fillRect/>
              </a:stretch>
            </p:blipFill>
            <p:spPr>
              <a:xfrm>
                <a:off x="747487" y="4018997"/>
                <a:ext cx="771078" cy="370339"/>
              </a:xfrm>
              <a:prstGeom prst="rect">
                <a:avLst/>
              </a:prstGeom>
            </p:spPr>
          </p:pic>
        </mc:Fallback>
      </mc:AlternateContent>
      <p:sp>
        <p:nvSpPr>
          <p:cNvPr id="32" name="바닥글 개체 틀 31">
            <a:extLst>
              <a:ext uri="{FF2B5EF4-FFF2-40B4-BE49-F238E27FC236}">
                <a16:creationId xmlns:a16="http://schemas.microsoft.com/office/drawing/2014/main" id="{F79651D5-62EA-74D7-70DE-7828FC74A0DC}"/>
              </a:ext>
            </a:extLst>
          </p:cNvPr>
          <p:cNvSpPr>
            <a:spLocks noGrp="1"/>
          </p:cNvSpPr>
          <p:nvPr>
            <p:ph type="ftr" sz="quarter" idx="11"/>
          </p:nvPr>
        </p:nvSpPr>
        <p:spPr/>
        <p:txBody>
          <a:bodyPr/>
          <a:lstStyle/>
          <a:p>
            <a:r>
              <a:rPr lang="en-US" altLang="ko-KR"/>
              <a:t>CPNR-OMEG Joint Workshop  2026 May 21-23</a:t>
            </a:r>
            <a:endParaRPr lang="ko-KR" altLang="en-US"/>
          </a:p>
        </p:txBody>
      </p:sp>
      <p:cxnSp>
        <p:nvCxnSpPr>
          <p:cNvPr id="39" name="직선 연결선 38">
            <a:extLst>
              <a:ext uri="{FF2B5EF4-FFF2-40B4-BE49-F238E27FC236}">
                <a16:creationId xmlns:a16="http://schemas.microsoft.com/office/drawing/2014/main" id="{194CB88F-BA7D-A0C0-D755-B737D30CB0AA}"/>
              </a:ext>
            </a:extLst>
          </p:cNvPr>
          <p:cNvCxnSpPr/>
          <p:nvPr/>
        </p:nvCxnSpPr>
        <p:spPr>
          <a:xfrm>
            <a:off x="5186855" y="-126124"/>
            <a:ext cx="0" cy="6984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별: 꼭짓점 5개 37">
            <a:extLst>
              <a:ext uri="{FF2B5EF4-FFF2-40B4-BE49-F238E27FC236}">
                <a16:creationId xmlns:a16="http://schemas.microsoft.com/office/drawing/2014/main" id="{EBA28E95-9F07-6649-84DB-CFB0A27F5364}"/>
              </a:ext>
            </a:extLst>
          </p:cNvPr>
          <p:cNvSpPr/>
          <p:nvPr/>
        </p:nvSpPr>
        <p:spPr>
          <a:xfrm>
            <a:off x="425977" y="1144669"/>
            <a:ext cx="914400" cy="914400"/>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별: 꼭짓점 5개 39">
            <a:extLst>
              <a:ext uri="{FF2B5EF4-FFF2-40B4-BE49-F238E27FC236}">
                <a16:creationId xmlns:a16="http://schemas.microsoft.com/office/drawing/2014/main" id="{1C9C08ED-DF0E-4AEB-A8B7-7E3F48BB2DC7}"/>
              </a:ext>
            </a:extLst>
          </p:cNvPr>
          <p:cNvSpPr/>
          <p:nvPr/>
        </p:nvSpPr>
        <p:spPr>
          <a:xfrm>
            <a:off x="5638800" y="545243"/>
            <a:ext cx="914400" cy="914400"/>
          </a:xfrm>
          <a:prstGeom prst="star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63963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89320-B48A-4E9D-5888-B1DC6F056A57}"/>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078237A4-B6B3-7F40-0B3D-352FDC94E63B}"/>
              </a:ext>
            </a:extLst>
          </p:cNvPr>
          <p:cNvSpPr>
            <a:spLocks noGrp="1"/>
          </p:cNvSpPr>
          <p:nvPr>
            <p:ph type="title"/>
          </p:nvPr>
        </p:nvSpPr>
        <p:spPr/>
        <p:txBody>
          <a:bodyPr/>
          <a:lstStyle/>
          <a:p>
            <a:r>
              <a:rPr lang="en-US" altLang="ko-KR" dirty="0"/>
              <a:t>Equation of States in Default</a:t>
            </a:r>
            <a:endParaRPr lang="ko-KR" altLang="en-US" dirty="0"/>
          </a:p>
        </p:txBody>
      </p:sp>
      <p:pic>
        <p:nvPicPr>
          <p:cNvPr id="13" name="그림 12">
            <a:extLst>
              <a:ext uri="{FF2B5EF4-FFF2-40B4-BE49-F238E27FC236}">
                <a16:creationId xmlns:a16="http://schemas.microsoft.com/office/drawing/2014/main" id="{6E4D6AE0-7AA2-05DE-FD4D-3242ECB986E5}"/>
              </a:ext>
            </a:extLst>
          </p:cNvPr>
          <p:cNvPicPr>
            <a:picLocks noChangeAspect="1"/>
          </p:cNvPicPr>
          <p:nvPr/>
        </p:nvPicPr>
        <p:blipFill>
          <a:blip r:embed="rId2"/>
          <a:stretch>
            <a:fillRect/>
          </a:stretch>
        </p:blipFill>
        <p:spPr>
          <a:xfrm>
            <a:off x="2114904" y="5761419"/>
            <a:ext cx="5430008" cy="1057423"/>
          </a:xfrm>
          <a:prstGeom prst="rect">
            <a:avLst/>
          </a:prstGeom>
        </p:spPr>
      </p:pic>
      <p:pic>
        <p:nvPicPr>
          <p:cNvPr id="23" name="그림 22">
            <a:extLst>
              <a:ext uri="{FF2B5EF4-FFF2-40B4-BE49-F238E27FC236}">
                <a16:creationId xmlns:a16="http://schemas.microsoft.com/office/drawing/2014/main" id="{019670EF-4A66-02E0-8737-0A7E6FECD991}"/>
              </a:ext>
            </a:extLst>
          </p:cNvPr>
          <p:cNvPicPr>
            <a:picLocks noChangeAspect="1"/>
          </p:cNvPicPr>
          <p:nvPr/>
        </p:nvPicPr>
        <p:blipFill>
          <a:blip r:embed="rId3"/>
          <a:stretch>
            <a:fillRect/>
          </a:stretch>
        </p:blipFill>
        <p:spPr>
          <a:xfrm>
            <a:off x="998502" y="1588378"/>
            <a:ext cx="9974067" cy="355332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잉크 2">
                <a:extLst>
                  <a:ext uri="{FF2B5EF4-FFF2-40B4-BE49-F238E27FC236}">
                    <a16:creationId xmlns:a16="http://schemas.microsoft.com/office/drawing/2014/main" id="{34DAD92F-41C2-221C-2885-23823C15E8B4}"/>
                  </a:ext>
                </a:extLst>
              </p14:cNvPr>
              <p14:cNvContentPartPr/>
              <p14:nvPr/>
            </p14:nvContentPartPr>
            <p14:xfrm>
              <a:off x="3162524" y="1930263"/>
              <a:ext cx="2439000" cy="549360"/>
            </p14:xfrm>
          </p:contentPart>
        </mc:Choice>
        <mc:Fallback xmlns="">
          <p:pic>
            <p:nvPicPr>
              <p:cNvPr id="3" name="잉크 2">
                <a:extLst>
                  <a:ext uri="{FF2B5EF4-FFF2-40B4-BE49-F238E27FC236}">
                    <a16:creationId xmlns:a16="http://schemas.microsoft.com/office/drawing/2014/main" id="{34DAD92F-41C2-221C-2885-23823C15E8B4}"/>
                  </a:ext>
                </a:extLst>
              </p:cNvPr>
              <p:cNvPicPr/>
              <p:nvPr/>
            </p:nvPicPr>
            <p:blipFill>
              <a:blip r:embed="rId5"/>
              <a:stretch>
                <a:fillRect/>
              </a:stretch>
            </p:blipFill>
            <p:spPr>
              <a:xfrm>
                <a:off x="3108524" y="1822623"/>
                <a:ext cx="2546640" cy="765000"/>
              </a:xfrm>
              <a:prstGeom prst="rect">
                <a:avLst/>
              </a:prstGeom>
            </p:spPr>
          </p:pic>
        </mc:Fallback>
      </mc:AlternateContent>
    </p:spTree>
    <p:extLst>
      <p:ext uri="{BB962C8B-B14F-4D97-AF65-F5344CB8AC3E}">
        <p14:creationId xmlns:p14="http://schemas.microsoft.com/office/powerpoint/2010/main" val="1830732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7" y="386406"/>
            <a:ext cx="8956873" cy="596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바닥글 개체 틀 2"/>
          <p:cNvSpPr>
            <a:spLocks noGrp="1"/>
          </p:cNvSpPr>
          <p:nvPr>
            <p:ph type="ftr" sz="quarter" idx="11"/>
          </p:nvPr>
        </p:nvSpPr>
        <p:spPr>
          <a:xfrm>
            <a:off x="4165599" y="6356351"/>
            <a:ext cx="4287935" cy="365125"/>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맑은 고딕"/>
                <a:ea typeface="宋体" panose="02010600030101010101" pitchFamily="2" charset="-122"/>
                <a:cs typeface="+mn-cs"/>
              </a:rPr>
              <a:t>CPNR-OMEG Joint Workshop  2026 May 21-23</a:t>
            </a:r>
            <a:endParaRPr kumimoji="0" lang="zh-CN" altLang="en-US" sz="1200" b="0" i="0" u="none" strike="noStrike" kern="1200" cap="none" spc="0" normalizeH="0" baseline="0" noProof="0" dirty="0">
              <a:ln>
                <a:noFill/>
              </a:ln>
              <a:solidFill>
                <a:prstClr val="black">
                  <a:tint val="75000"/>
                </a:prstClr>
              </a:solidFill>
              <a:effectLst/>
              <a:uLnTx/>
              <a:uFillTx/>
              <a:latin typeface="맑은 고딕"/>
              <a:ea typeface="宋体" panose="02010600030101010101" pitchFamily="2" charset="-122"/>
              <a:cs typeface="+mn-cs"/>
            </a:endParaRPr>
          </a:p>
        </p:txBody>
      </p:sp>
      <p:sp>
        <p:nvSpPr>
          <p:cNvPr id="5" name="슬라이드 번호 개체 틀 3"/>
          <p:cNvSpPr txBox="1">
            <a:spLocks/>
          </p:cNvSpPr>
          <p:nvPr/>
        </p:nvSpPr>
        <p:spPr>
          <a:xfrm>
            <a:off x="8737600" y="6356351"/>
            <a:ext cx="28448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33992871-F00D-49BA-9962-D8511533DE84}" type="slidenum">
              <a:rPr kumimoji="0" lang="zh-CN" altLang="en-US" sz="1200" b="0" i="0" u="none" strike="noStrike" kern="1200" cap="none" spc="0" normalizeH="0" baseline="0" noProof="0" smtClean="0">
                <a:ln>
                  <a:noFill/>
                </a:ln>
                <a:solidFill>
                  <a:prstClr val="black">
                    <a:tint val="75000"/>
                  </a:prstClr>
                </a:solidFill>
                <a:effectLst/>
                <a:uLnTx/>
                <a:uFillTx/>
                <a:latin typeface="맑은 고딕"/>
                <a:ea typeface="宋体" panose="02010600030101010101" pitchFamily="2" charset="-122"/>
                <a:cs typeface="+mn-cs"/>
              </a:rPr>
              <a:pPr marL="0" marR="0" lvl="0" indent="0" algn="r" defTabSz="914400" rtl="0" eaLnBrk="1" fontAlgn="auto" latinLnBrk="1"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tint val="75000"/>
                </a:prstClr>
              </a:solidFill>
              <a:effectLst/>
              <a:uLnTx/>
              <a:uFillTx/>
              <a:latin typeface="맑은 고딕"/>
              <a:ea typeface="宋体" panose="02010600030101010101" pitchFamily="2" charset="-122"/>
              <a:cs typeface="+mn-cs"/>
            </a:endParaRPr>
          </a:p>
        </p:txBody>
      </p:sp>
      <p:pic>
        <p:nvPicPr>
          <p:cNvPr id="8" name="그림 7">
            <a:extLst>
              <a:ext uri="{FF2B5EF4-FFF2-40B4-BE49-F238E27FC236}">
                <a16:creationId xmlns:a16="http://schemas.microsoft.com/office/drawing/2014/main" id="{B1D28DC2-1CBF-429A-BD39-2FD3BCB07BA1}"/>
              </a:ext>
            </a:extLst>
          </p:cNvPr>
          <p:cNvPicPr>
            <a:picLocks noChangeAspect="1"/>
          </p:cNvPicPr>
          <p:nvPr/>
        </p:nvPicPr>
        <p:blipFill>
          <a:blip r:embed="rId3"/>
          <a:stretch>
            <a:fillRect/>
          </a:stretch>
        </p:blipFill>
        <p:spPr>
          <a:xfrm>
            <a:off x="8141336" y="2259135"/>
            <a:ext cx="4037327" cy="2315662"/>
          </a:xfrm>
          <a:prstGeom prst="rect">
            <a:avLst/>
          </a:prstGeom>
        </p:spPr>
      </p:pic>
      <p:sp>
        <p:nvSpPr>
          <p:cNvPr id="9" name="Text Box 25">
            <a:extLst>
              <a:ext uri="{FF2B5EF4-FFF2-40B4-BE49-F238E27FC236}">
                <a16:creationId xmlns:a16="http://schemas.microsoft.com/office/drawing/2014/main" id="{84D78E82-052B-43EA-B7E9-8FB30668AF78}"/>
              </a:ext>
            </a:extLst>
          </p:cNvPr>
          <p:cNvSpPr txBox="1">
            <a:spLocks noChangeArrowheads="1"/>
          </p:cNvSpPr>
          <p:nvPr/>
        </p:nvSpPr>
        <p:spPr bwMode="auto">
          <a:xfrm>
            <a:off x="102998" y="6378498"/>
            <a:ext cx="8675688" cy="396875"/>
          </a:xfrm>
          <a:prstGeom prst="rect">
            <a:avLst/>
          </a:prstGeom>
          <a:solidFill>
            <a:srgbClr val="CCFFFF"/>
          </a:solidFill>
          <a:ln w="38100">
            <a:noFill/>
            <a:miter lim="800000"/>
            <a:headEnd/>
            <a:tailEnd/>
          </a:ln>
          <a:effectLst/>
        </p:spPr>
        <p:txBody>
          <a:bodyPr lIns="91436" tIns="45716" rIns="91436" bIns="45716">
            <a:spAutoFit/>
          </a:bodyPr>
          <a:lstStyle/>
          <a:p>
            <a:pPr marL="0" marR="0" lvl="0" indent="0" algn="l" defTabSz="914400" rtl="0" eaLnBrk="0" fontAlgn="auto" latinLnBrk="1" hangingPunct="0">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charset="0"/>
                <a:ea typeface="MS PGothic" pitchFamily="34" charset="-128"/>
                <a:cs typeface="+mn-cs"/>
              </a:rPr>
              <a:t>Sym. Energy is given by the difference of the SNM and PNM energy !!</a:t>
            </a:r>
            <a:endParaRPr kumimoji="0" lang="ja-JP" altLang="en-US" sz="2000" b="1"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endParaRPr>
          </a:p>
        </p:txBody>
      </p:sp>
      <p:sp>
        <p:nvSpPr>
          <p:cNvPr id="6" name="직사각형 5"/>
          <p:cNvSpPr/>
          <p:nvPr/>
        </p:nvSpPr>
        <p:spPr>
          <a:xfrm>
            <a:off x="1932708" y="1177636"/>
            <a:ext cx="1967345" cy="464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a:ea typeface="맑은 고딕" panose="020B0503020000020004" pitchFamily="50" charset="-127"/>
              <a:cs typeface="+mn-cs"/>
            </a:endParaRPr>
          </a:p>
        </p:txBody>
      </p:sp>
      <p:sp>
        <p:nvSpPr>
          <p:cNvPr id="7" name="직사각형 6"/>
          <p:cNvSpPr/>
          <p:nvPr/>
        </p:nvSpPr>
        <p:spPr>
          <a:xfrm>
            <a:off x="225134" y="4168854"/>
            <a:ext cx="5382491" cy="2057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24563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9" y="344783"/>
            <a:ext cx="6779485" cy="560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D4ADD1B-29E8-450B-B974-7947D6E92FB1}"/>
              </a:ext>
            </a:extLst>
          </p:cNvPr>
          <p:cNvSpPr txBox="1"/>
          <p:nvPr/>
        </p:nvSpPr>
        <p:spPr>
          <a:xfrm>
            <a:off x="8319491" y="344783"/>
            <a:ext cx="2732479"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cs typeface="+mn-cs"/>
              </a:rPr>
              <a:t>Sometime Q_0 and </a:t>
            </a:r>
            <a:r>
              <a:rPr kumimoji="0" lang="en-US" altLang="ko-KR" sz="1400" b="0" i="0" u="none" strike="noStrike" kern="1200" cap="none" spc="0" normalizeH="0" baseline="0" noProof="0" dirty="0" err="1">
                <a:ln>
                  <a:noFill/>
                </a:ln>
                <a:solidFill>
                  <a:srgbClr val="0070C0"/>
                </a:solidFill>
                <a:effectLst/>
                <a:uLnTx/>
                <a:uFillTx/>
                <a:latin typeface="맑은 고딕"/>
                <a:ea typeface="맑은 고딕" panose="020B0503020000020004" pitchFamily="50" charset="-127"/>
                <a:cs typeface="+mn-cs"/>
              </a:rPr>
              <a:t>Q_sym</a:t>
            </a:r>
            <a:r>
              <a:rPr kumimoji="0" lang="en-US" altLang="ko-KR" sz="14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cs typeface="+mn-cs"/>
              </a:rPr>
              <a:t> are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cs typeface="+mn-cs"/>
              </a:rPr>
              <a:t>denoted as J_0 and </a:t>
            </a:r>
            <a:r>
              <a:rPr kumimoji="0" lang="en-US" altLang="ko-KR" sz="1400" b="0" i="0" u="none" strike="noStrike" kern="1200" cap="none" spc="0" normalizeH="0" baseline="0" noProof="0" dirty="0" err="1">
                <a:ln>
                  <a:noFill/>
                </a:ln>
                <a:solidFill>
                  <a:srgbClr val="0070C0"/>
                </a:solidFill>
                <a:effectLst/>
                <a:uLnTx/>
                <a:uFillTx/>
                <a:latin typeface="맑은 고딕"/>
                <a:ea typeface="맑은 고딕" panose="020B0503020000020004" pitchFamily="50" charset="-127"/>
                <a:cs typeface="+mn-cs"/>
              </a:rPr>
              <a:t>J_sym</a:t>
            </a:r>
            <a:r>
              <a:rPr kumimoji="0" lang="en-US" altLang="ko-KR" sz="14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cs typeface="+mn-cs"/>
              </a:rPr>
              <a:t>. !</a:t>
            </a:r>
            <a:endParaRPr kumimoji="0" lang="ko-KR" altLang="en-US" sz="1400" b="0" i="0" u="none" strike="noStrike" kern="1200" cap="none" spc="0" normalizeH="0" baseline="0" noProof="0" dirty="0">
              <a:ln>
                <a:noFill/>
              </a:ln>
              <a:solidFill>
                <a:srgbClr val="0070C0"/>
              </a:solidFill>
              <a:effectLst/>
              <a:uLnTx/>
              <a:uFillTx/>
              <a:latin typeface="맑은 고딕"/>
              <a:ea typeface="맑은 고딕" panose="020B0503020000020004" pitchFamily="50" charset="-127"/>
              <a:cs typeface="+mn-cs"/>
            </a:endParaRPr>
          </a:p>
        </p:txBody>
      </p:sp>
      <p:grpSp>
        <p:nvGrpSpPr>
          <p:cNvPr id="8" name="그룹 7">
            <a:extLst>
              <a:ext uri="{FF2B5EF4-FFF2-40B4-BE49-F238E27FC236}">
                <a16:creationId xmlns:a16="http://schemas.microsoft.com/office/drawing/2014/main" id="{A65D94D2-78C7-4E1D-BF5A-8CEA1C38F745}"/>
              </a:ext>
            </a:extLst>
          </p:cNvPr>
          <p:cNvGrpSpPr/>
          <p:nvPr/>
        </p:nvGrpSpPr>
        <p:grpSpPr>
          <a:xfrm>
            <a:off x="5540185" y="1725180"/>
            <a:ext cx="301680" cy="266040"/>
            <a:chOff x="7016238" y="2285904"/>
            <a:chExt cx="301680" cy="266040"/>
          </a:xfrm>
        </p:grpSpPr>
        <mc:AlternateContent xmlns:mc="http://schemas.openxmlformats.org/markup-compatibility/2006" xmlns:p14="http://schemas.microsoft.com/office/powerpoint/2010/main">
          <mc:Choice Requires="p14">
            <p:contentPart p14:bwMode="auto" r:id="rId3">
              <p14:nvContentPartPr>
                <p14:cNvPr id="5" name="잉크 4">
                  <a:extLst>
                    <a:ext uri="{FF2B5EF4-FFF2-40B4-BE49-F238E27FC236}">
                      <a16:creationId xmlns:a16="http://schemas.microsoft.com/office/drawing/2014/main" id="{C596E84E-F22B-4BD9-89D0-507F8399D990}"/>
                    </a:ext>
                  </a:extLst>
                </p14:cNvPr>
                <p14:cNvContentPartPr/>
                <p14:nvPr/>
              </p14:nvContentPartPr>
              <p14:xfrm>
                <a:off x="7043958" y="2285904"/>
                <a:ext cx="164160" cy="187920"/>
              </p14:xfrm>
            </p:contentPart>
          </mc:Choice>
          <mc:Fallback xmlns="">
            <p:pic>
              <p:nvPicPr>
                <p:cNvPr id="5" name="잉크 4">
                  <a:extLst>
                    <a:ext uri="{FF2B5EF4-FFF2-40B4-BE49-F238E27FC236}">
                      <a16:creationId xmlns:a16="http://schemas.microsoft.com/office/drawing/2014/main" id="{C596E84E-F22B-4BD9-89D0-507F8399D990}"/>
                    </a:ext>
                  </a:extLst>
                </p:cNvPr>
                <p:cNvPicPr/>
                <p:nvPr/>
              </p:nvPicPr>
              <p:blipFill>
                <a:blip r:embed="rId8"/>
                <a:stretch>
                  <a:fillRect/>
                </a:stretch>
              </p:blipFill>
              <p:spPr>
                <a:xfrm>
                  <a:off x="7035318" y="2276904"/>
                  <a:ext cx="1818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잉크 6">
                  <a:extLst>
                    <a:ext uri="{FF2B5EF4-FFF2-40B4-BE49-F238E27FC236}">
                      <a16:creationId xmlns:a16="http://schemas.microsoft.com/office/drawing/2014/main" id="{72B4ECC1-D7D0-401F-83C6-1C4F6F57CEDE}"/>
                    </a:ext>
                  </a:extLst>
                </p14:cNvPr>
                <p14:cNvContentPartPr/>
                <p14:nvPr/>
              </p14:nvContentPartPr>
              <p14:xfrm>
                <a:off x="7016238" y="2323704"/>
                <a:ext cx="301680" cy="228240"/>
              </p14:xfrm>
            </p:contentPart>
          </mc:Choice>
          <mc:Fallback xmlns="">
            <p:pic>
              <p:nvPicPr>
                <p:cNvPr id="7" name="잉크 6">
                  <a:extLst>
                    <a:ext uri="{FF2B5EF4-FFF2-40B4-BE49-F238E27FC236}">
                      <a16:creationId xmlns:a16="http://schemas.microsoft.com/office/drawing/2014/main" id="{72B4ECC1-D7D0-401F-83C6-1C4F6F57CEDE}"/>
                    </a:ext>
                  </a:extLst>
                </p:cNvPr>
                <p:cNvPicPr/>
                <p:nvPr/>
              </p:nvPicPr>
              <p:blipFill>
                <a:blip r:embed="rId10"/>
                <a:stretch>
                  <a:fillRect/>
                </a:stretch>
              </p:blipFill>
              <p:spPr>
                <a:xfrm>
                  <a:off x="7007238" y="2315064"/>
                  <a:ext cx="319320" cy="245880"/>
                </a:xfrm>
                <a:prstGeom prst="rect">
                  <a:avLst/>
                </a:prstGeom>
              </p:spPr>
            </p:pic>
          </mc:Fallback>
        </mc:AlternateContent>
      </p:grpSp>
      <p:pic>
        <p:nvPicPr>
          <p:cNvPr id="10" name="그림 9">
            <a:extLst>
              <a:ext uri="{FF2B5EF4-FFF2-40B4-BE49-F238E27FC236}">
                <a16:creationId xmlns:a16="http://schemas.microsoft.com/office/drawing/2014/main" id="{E3C0CD83-FCE7-4455-B8BA-9065E16BC148}"/>
              </a:ext>
            </a:extLst>
          </p:cNvPr>
          <p:cNvPicPr>
            <a:picLocks noChangeAspect="1"/>
          </p:cNvPicPr>
          <p:nvPr/>
        </p:nvPicPr>
        <p:blipFill>
          <a:blip r:embed="rId11"/>
          <a:stretch>
            <a:fillRect/>
          </a:stretch>
        </p:blipFill>
        <p:spPr>
          <a:xfrm>
            <a:off x="8020854" y="851081"/>
            <a:ext cx="3456331" cy="1982424"/>
          </a:xfrm>
          <a:prstGeom prst="rect">
            <a:avLst/>
          </a:prstGeom>
        </p:spPr>
      </p:pic>
      <p:sp>
        <p:nvSpPr>
          <p:cNvPr id="9" name="바닥글 개체 틀 8">
            <a:extLst>
              <a:ext uri="{FF2B5EF4-FFF2-40B4-BE49-F238E27FC236}">
                <a16:creationId xmlns:a16="http://schemas.microsoft.com/office/drawing/2014/main" id="{2F18A2D6-8656-45D7-AD5F-395D93EA2FC3}"/>
              </a:ext>
            </a:extLst>
          </p:cNvPr>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rPr>
              <a:t>CPNR-OMEG Joint Workshop  2026 May 21-23</a:t>
            </a:r>
            <a:endParaRPr kumimoji="0" lang="ko-KR" altLang="en-US" sz="1200"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pic>
        <p:nvPicPr>
          <p:cNvPr id="13" name="Picture 4">
            <a:extLst>
              <a:ext uri="{FF2B5EF4-FFF2-40B4-BE49-F238E27FC236}">
                <a16:creationId xmlns:a16="http://schemas.microsoft.com/office/drawing/2014/main" id="{1C271374-23B9-4795-A677-8058494D64C6}"/>
              </a:ext>
            </a:extLst>
          </p:cNvPr>
          <p:cNvPicPr>
            <a:picLocks noChangeAspect="1" noChangeArrowheads="1"/>
          </p:cNvPicPr>
          <p:nvPr/>
        </p:nvPicPr>
        <p:blipFill>
          <a:blip r:embed="rId12" cstate="print"/>
          <a:srcRect/>
          <a:stretch>
            <a:fillRect/>
          </a:stretch>
        </p:blipFill>
        <p:spPr bwMode="auto">
          <a:xfrm>
            <a:off x="6440211" y="3365462"/>
            <a:ext cx="1309303" cy="1330003"/>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13">
            <p14:nvContentPartPr>
              <p14:cNvPr id="12" name="잉크 11">
                <a:extLst>
                  <a:ext uri="{FF2B5EF4-FFF2-40B4-BE49-F238E27FC236}">
                    <a16:creationId xmlns:a16="http://schemas.microsoft.com/office/drawing/2014/main" id="{655C7BD4-72B0-4BED-ACBE-6E3DAFCE7C97}"/>
                  </a:ext>
                </a:extLst>
              </p14:cNvPr>
              <p14:cNvContentPartPr/>
              <p14:nvPr/>
            </p14:nvContentPartPr>
            <p14:xfrm>
              <a:off x="9880758" y="3713304"/>
              <a:ext cx="360" cy="360"/>
            </p14:xfrm>
          </p:contentPart>
        </mc:Choice>
        <mc:Fallback xmlns="">
          <p:pic>
            <p:nvPicPr>
              <p:cNvPr id="12" name="잉크 11">
                <a:extLst>
                  <a:ext uri="{FF2B5EF4-FFF2-40B4-BE49-F238E27FC236}">
                    <a16:creationId xmlns:a16="http://schemas.microsoft.com/office/drawing/2014/main" id="{655C7BD4-72B0-4BED-ACBE-6E3DAFCE7C97}"/>
                  </a:ext>
                </a:extLst>
              </p:cNvPr>
              <p:cNvPicPr/>
              <p:nvPr/>
            </p:nvPicPr>
            <p:blipFill>
              <a:blip r:embed="rId14"/>
              <a:stretch>
                <a:fillRect/>
              </a:stretch>
            </p:blipFill>
            <p:spPr>
              <a:xfrm>
                <a:off x="9872118" y="37046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잉크 15">
                <a:extLst>
                  <a:ext uri="{FF2B5EF4-FFF2-40B4-BE49-F238E27FC236}">
                    <a16:creationId xmlns:a16="http://schemas.microsoft.com/office/drawing/2014/main" id="{4B12053F-246F-44AB-A2A2-9962E36D065B}"/>
                  </a:ext>
                </a:extLst>
              </p14:cNvPr>
              <p14:cNvContentPartPr/>
              <p14:nvPr/>
            </p14:nvContentPartPr>
            <p14:xfrm>
              <a:off x="10039518" y="344784"/>
              <a:ext cx="360" cy="360"/>
            </p14:xfrm>
          </p:contentPart>
        </mc:Choice>
        <mc:Fallback xmlns="">
          <p:pic>
            <p:nvPicPr>
              <p:cNvPr id="16" name="잉크 15">
                <a:extLst>
                  <a:ext uri="{FF2B5EF4-FFF2-40B4-BE49-F238E27FC236}">
                    <a16:creationId xmlns:a16="http://schemas.microsoft.com/office/drawing/2014/main" id="{4B12053F-246F-44AB-A2A2-9962E36D065B}"/>
                  </a:ext>
                </a:extLst>
              </p:cNvPr>
              <p:cNvPicPr/>
              <p:nvPr/>
            </p:nvPicPr>
            <p:blipFill>
              <a:blip r:embed="rId14"/>
              <a:stretch>
                <a:fillRect/>
              </a:stretch>
            </p:blipFill>
            <p:spPr>
              <a:xfrm>
                <a:off x="10030878" y="33578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잉크 17">
                <a:extLst>
                  <a:ext uri="{FF2B5EF4-FFF2-40B4-BE49-F238E27FC236}">
                    <a16:creationId xmlns:a16="http://schemas.microsoft.com/office/drawing/2014/main" id="{63A29DF4-2D6F-4232-915F-7B4547009FC2}"/>
                  </a:ext>
                </a:extLst>
              </p14:cNvPr>
              <p14:cNvContentPartPr/>
              <p14:nvPr/>
            </p14:nvContentPartPr>
            <p14:xfrm>
              <a:off x="9059598" y="4030464"/>
              <a:ext cx="360" cy="360"/>
            </p14:xfrm>
          </p:contentPart>
        </mc:Choice>
        <mc:Fallback xmlns="">
          <p:pic>
            <p:nvPicPr>
              <p:cNvPr id="18" name="잉크 17">
                <a:extLst>
                  <a:ext uri="{FF2B5EF4-FFF2-40B4-BE49-F238E27FC236}">
                    <a16:creationId xmlns:a16="http://schemas.microsoft.com/office/drawing/2014/main" id="{63A29DF4-2D6F-4232-915F-7B4547009FC2}"/>
                  </a:ext>
                </a:extLst>
              </p:cNvPr>
              <p:cNvPicPr/>
              <p:nvPr/>
            </p:nvPicPr>
            <p:blipFill>
              <a:blip r:embed="rId14"/>
              <a:stretch>
                <a:fillRect/>
              </a:stretch>
            </p:blipFill>
            <p:spPr>
              <a:xfrm>
                <a:off x="9050598" y="40214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잉크 18">
                <a:extLst>
                  <a:ext uri="{FF2B5EF4-FFF2-40B4-BE49-F238E27FC236}">
                    <a16:creationId xmlns:a16="http://schemas.microsoft.com/office/drawing/2014/main" id="{7BCA484F-DFCB-4CB3-B4BB-BFDB7DF6883C}"/>
                  </a:ext>
                </a:extLst>
              </p14:cNvPr>
              <p14:cNvContentPartPr/>
              <p14:nvPr/>
            </p14:nvContentPartPr>
            <p14:xfrm>
              <a:off x="9460998" y="2537544"/>
              <a:ext cx="360" cy="360"/>
            </p14:xfrm>
          </p:contentPart>
        </mc:Choice>
        <mc:Fallback xmlns="">
          <p:pic>
            <p:nvPicPr>
              <p:cNvPr id="19" name="잉크 18">
                <a:extLst>
                  <a:ext uri="{FF2B5EF4-FFF2-40B4-BE49-F238E27FC236}">
                    <a16:creationId xmlns:a16="http://schemas.microsoft.com/office/drawing/2014/main" id="{7BCA484F-DFCB-4CB3-B4BB-BFDB7DF6883C}"/>
                  </a:ext>
                </a:extLst>
              </p:cNvPr>
              <p:cNvPicPr/>
              <p:nvPr/>
            </p:nvPicPr>
            <p:blipFill>
              <a:blip r:embed="rId14"/>
              <a:stretch>
                <a:fillRect/>
              </a:stretch>
            </p:blipFill>
            <p:spPr>
              <a:xfrm>
                <a:off x="9451998" y="2528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잉크 19">
                <a:extLst>
                  <a:ext uri="{FF2B5EF4-FFF2-40B4-BE49-F238E27FC236}">
                    <a16:creationId xmlns:a16="http://schemas.microsoft.com/office/drawing/2014/main" id="{FA2B7DB7-B5FF-43F8-AEB6-1DF6F475FB20}"/>
                  </a:ext>
                </a:extLst>
              </p14:cNvPr>
              <p14:cNvContentPartPr/>
              <p14:nvPr/>
            </p14:nvContentPartPr>
            <p14:xfrm>
              <a:off x="8947638" y="2481384"/>
              <a:ext cx="360" cy="360"/>
            </p14:xfrm>
          </p:contentPart>
        </mc:Choice>
        <mc:Fallback xmlns="">
          <p:pic>
            <p:nvPicPr>
              <p:cNvPr id="20" name="잉크 19">
                <a:extLst>
                  <a:ext uri="{FF2B5EF4-FFF2-40B4-BE49-F238E27FC236}">
                    <a16:creationId xmlns:a16="http://schemas.microsoft.com/office/drawing/2014/main" id="{FA2B7DB7-B5FF-43F8-AEB6-1DF6F475FB20}"/>
                  </a:ext>
                </a:extLst>
              </p:cNvPr>
              <p:cNvPicPr/>
              <p:nvPr/>
            </p:nvPicPr>
            <p:blipFill>
              <a:blip r:embed="rId14"/>
              <a:stretch>
                <a:fillRect/>
              </a:stretch>
            </p:blipFill>
            <p:spPr>
              <a:xfrm>
                <a:off x="8938998" y="2472744"/>
                <a:ext cx="18000" cy="18000"/>
              </a:xfrm>
              <a:prstGeom prst="rect">
                <a:avLst/>
              </a:prstGeom>
            </p:spPr>
          </p:pic>
        </mc:Fallback>
      </mc:AlternateContent>
      <p:grpSp>
        <p:nvGrpSpPr>
          <p:cNvPr id="25" name="그룹 24">
            <a:extLst>
              <a:ext uri="{FF2B5EF4-FFF2-40B4-BE49-F238E27FC236}">
                <a16:creationId xmlns:a16="http://schemas.microsoft.com/office/drawing/2014/main" id="{AF2B6B0B-84C0-4CC9-BC63-F84157F4A8AF}"/>
              </a:ext>
            </a:extLst>
          </p:cNvPr>
          <p:cNvGrpSpPr/>
          <p:nvPr/>
        </p:nvGrpSpPr>
        <p:grpSpPr>
          <a:xfrm>
            <a:off x="9283518" y="2388504"/>
            <a:ext cx="578880" cy="1017360"/>
            <a:chOff x="9283518" y="2388504"/>
            <a:chExt cx="578880" cy="1017360"/>
          </a:xfrm>
        </p:grpSpPr>
        <mc:AlternateContent xmlns:mc="http://schemas.openxmlformats.org/markup-compatibility/2006" xmlns:p14="http://schemas.microsoft.com/office/powerpoint/2010/main">
          <mc:Choice Requires="p14">
            <p:contentPart p14:bwMode="auto" r:id="rId19">
              <p14:nvContentPartPr>
                <p14:cNvPr id="14" name="잉크 13">
                  <a:extLst>
                    <a:ext uri="{FF2B5EF4-FFF2-40B4-BE49-F238E27FC236}">
                      <a16:creationId xmlns:a16="http://schemas.microsoft.com/office/drawing/2014/main" id="{68965DC4-9FCE-4171-91EF-07AD7E2ECF74}"/>
                    </a:ext>
                  </a:extLst>
                </p14:cNvPr>
                <p14:cNvContentPartPr/>
                <p14:nvPr/>
              </p14:nvContentPartPr>
              <p14:xfrm>
                <a:off x="9852678" y="3405504"/>
                <a:ext cx="360" cy="360"/>
              </p14:xfrm>
            </p:contentPart>
          </mc:Choice>
          <mc:Fallback xmlns="">
            <p:pic>
              <p:nvPicPr>
                <p:cNvPr id="14" name="잉크 13">
                  <a:extLst>
                    <a:ext uri="{FF2B5EF4-FFF2-40B4-BE49-F238E27FC236}">
                      <a16:creationId xmlns:a16="http://schemas.microsoft.com/office/drawing/2014/main" id="{68965DC4-9FCE-4171-91EF-07AD7E2ECF74}"/>
                    </a:ext>
                  </a:extLst>
                </p:cNvPr>
                <p:cNvPicPr/>
                <p:nvPr/>
              </p:nvPicPr>
              <p:blipFill>
                <a:blip r:embed="rId14"/>
                <a:stretch>
                  <a:fillRect/>
                </a:stretch>
              </p:blipFill>
              <p:spPr>
                <a:xfrm>
                  <a:off x="9843678" y="33965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잉크 14">
                  <a:extLst>
                    <a:ext uri="{FF2B5EF4-FFF2-40B4-BE49-F238E27FC236}">
                      <a16:creationId xmlns:a16="http://schemas.microsoft.com/office/drawing/2014/main" id="{A3FB995C-FA70-44D1-9E78-23DA40C39687}"/>
                    </a:ext>
                  </a:extLst>
                </p14:cNvPr>
                <p14:cNvContentPartPr/>
                <p14:nvPr/>
              </p14:nvContentPartPr>
              <p14:xfrm>
                <a:off x="9862038" y="3022824"/>
                <a:ext cx="360" cy="360"/>
              </p14:xfrm>
            </p:contentPart>
          </mc:Choice>
          <mc:Fallback xmlns="">
            <p:pic>
              <p:nvPicPr>
                <p:cNvPr id="15" name="잉크 14">
                  <a:extLst>
                    <a:ext uri="{FF2B5EF4-FFF2-40B4-BE49-F238E27FC236}">
                      <a16:creationId xmlns:a16="http://schemas.microsoft.com/office/drawing/2014/main" id="{A3FB995C-FA70-44D1-9E78-23DA40C39687}"/>
                    </a:ext>
                  </a:extLst>
                </p:cNvPr>
                <p:cNvPicPr/>
                <p:nvPr/>
              </p:nvPicPr>
              <p:blipFill>
                <a:blip r:embed="rId14"/>
                <a:stretch>
                  <a:fillRect/>
                </a:stretch>
              </p:blipFill>
              <p:spPr>
                <a:xfrm>
                  <a:off x="9853398" y="30138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잉크 16">
                  <a:extLst>
                    <a:ext uri="{FF2B5EF4-FFF2-40B4-BE49-F238E27FC236}">
                      <a16:creationId xmlns:a16="http://schemas.microsoft.com/office/drawing/2014/main" id="{A04DA366-9180-4E44-AD51-703A0D245306}"/>
                    </a:ext>
                  </a:extLst>
                </p14:cNvPr>
                <p14:cNvContentPartPr/>
                <p14:nvPr/>
              </p14:nvContentPartPr>
              <p14:xfrm>
                <a:off x="9283518" y="2388504"/>
                <a:ext cx="360" cy="360"/>
              </p14:xfrm>
            </p:contentPart>
          </mc:Choice>
          <mc:Fallback xmlns="">
            <p:pic>
              <p:nvPicPr>
                <p:cNvPr id="17" name="잉크 16">
                  <a:extLst>
                    <a:ext uri="{FF2B5EF4-FFF2-40B4-BE49-F238E27FC236}">
                      <a16:creationId xmlns:a16="http://schemas.microsoft.com/office/drawing/2014/main" id="{A04DA366-9180-4E44-AD51-703A0D245306}"/>
                    </a:ext>
                  </a:extLst>
                </p:cNvPr>
                <p:cNvPicPr/>
                <p:nvPr/>
              </p:nvPicPr>
              <p:blipFill>
                <a:blip r:embed="rId14"/>
                <a:stretch>
                  <a:fillRect/>
                </a:stretch>
              </p:blipFill>
              <p:spPr>
                <a:xfrm>
                  <a:off x="9274518" y="2379504"/>
                  <a:ext cx="18000" cy="18000"/>
                </a:xfrm>
                <a:prstGeom prst="rect">
                  <a:avLst/>
                </a:prstGeom>
              </p:spPr>
            </p:pic>
          </mc:Fallback>
        </mc:AlternateContent>
      </p:grpSp>
      <p:sp>
        <p:nvSpPr>
          <p:cNvPr id="27" name="TextBox 26">
            <a:extLst>
              <a:ext uri="{FF2B5EF4-FFF2-40B4-BE49-F238E27FC236}">
                <a16:creationId xmlns:a16="http://schemas.microsoft.com/office/drawing/2014/main" id="{70579F7C-6724-41FA-9288-B5FC2C1A05A5}"/>
              </a:ext>
            </a:extLst>
          </p:cNvPr>
          <p:cNvSpPr txBox="1"/>
          <p:nvPr/>
        </p:nvSpPr>
        <p:spPr>
          <a:xfrm>
            <a:off x="4191504" y="1819140"/>
            <a:ext cx="854721" cy="307777"/>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rPr>
              <a:t>200-400</a:t>
            </a:r>
            <a:endParaRPr kumimoji="0" lang="ko-KR" altLang="en-US" sz="1400" b="0" i="0" u="none" strike="noStrike" kern="1200" cap="none" spc="0" normalizeH="0" baseline="0" noProof="0" dirty="0">
              <a:ln>
                <a:noFill/>
              </a:ln>
              <a:solidFill>
                <a:srgbClr val="FF0000"/>
              </a:solidFill>
              <a:effectLst/>
              <a:uLnTx/>
              <a:uFillTx/>
              <a:latin typeface="맑은 고딕"/>
              <a:ea typeface="맑은 고딕" panose="020B0503020000020004" pitchFamily="50" charset="-127"/>
              <a:cs typeface="+mn-cs"/>
            </a:endParaRPr>
          </a:p>
        </p:txBody>
      </p:sp>
      <p:pic>
        <p:nvPicPr>
          <p:cNvPr id="21" name="그림 20">
            <a:extLst>
              <a:ext uri="{FF2B5EF4-FFF2-40B4-BE49-F238E27FC236}">
                <a16:creationId xmlns:a16="http://schemas.microsoft.com/office/drawing/2014/main" id="{B55EE71E-572C-9853-37B6-4DDE1AB6D96C}"/>
              </a:ext>
            </a:extLst>
          </p:cNvPr>
          <p:cNvPicPr>
            <a:picLocks noChangeAspect="1"/>
          </p:cNvPicPr>
          <p:nvPr/>
        </p:nvPicPr>
        <p:blipFill>
          <a:blip r:embed="rId22"/>
          <a:stretch>
            <a:fillRect/>
          </a:stretch>
        </p:blipFill>
        <p:spPr>
          <a:xfrm>
            <a:off x="7985226" y="2902937"/>
            <a:ext cx="3597174" cy="3818539"/>
          </a:xfrm>
          <a:prstGeom prst="rect">
            <a:avLst/>
          </a:prstGeom>
          <a:ln w="28575">
            <a:solidFill>
              <a:srgbClr val="FF0000"/>
            </a:solidFill>
          </a:ln>
        </p:spPr>
      </p:pic>
      <p:pic>
        <p:nvPicPr>
          <p:cNvPr id="23" name="그림 22">
            <a:extLst>
              <a:ext uri="{FF2B5EF4-FFF2-40B4-BE49-F238E27FC236}">
                <a16:creationId xmlns:a16="http://schemas.microsoft.com/office/drawing/2014/main" id="{203471AA-BEEE-4448-E7A3-DDEE36137718}"/>
              </a:ext>
            </a:extLst>
          </p:cNvPr>
          <p:cNvPicPr>
            <a:picLocks noChangeAspect="1"/>
          </p:cNvPicPr>
          <p:nvPr/>
        </p:nvPicPr>
        <p:blipFill>
          <a:blip r:embed="rId23"/>
          <a:stretch>
            <a:fillRect/>
          </a:stretch>
        </p:blipFill>
        <p:spPr>
          <a:xfrm>
            <a:off x="342748" y="1828485"/>
            <a:ext cx="1724266" cy="247685"/>
          </a:xfrm>
          <a:prstGeom prst="rect">
            <a:avLst/>
          </a:prstGeom>
          <a:ln w="31750">
            <a:solidFill>
              <a:srgbClr val="FF0000"/>
            </a:solidFill>
          </a:ln>
        </p:spPr>
      </p:pic>
      <p:pic>
        <p:nvPicPr>
          <p:cNvPr id="28" name="그림 27">
            <a:extLst>
              <a:ext uri="{FF2B5EF4-FFF2-40B4-BE49-F238E27FC236}">
                <a16:creationId xmlns:a16="http://schemas.microsoft.com/office/drawing/2014/main" id="{8C71348D-C14F-E1CD-FDC1-3760CCE07345}"/>
              </a:ext>
            </a:extLst>
          </p:cNvPr>
          <p:cNvPicPr>
            <a:picLocks noChangeAspect="1"/>
          </p:cNvPicPr>
          <p:nvPr/>
        </p:nvPicPr>
        <p:blipFill>
          <a:blip r:embed="rId24"/>
          <a:stretch>
            <a:fillRect/>
          </a:stretch>
        </p:blipFill>
        <p:spPr>
          <a:xfrm>
            <a:off x="5356334" y="2373092"/>
            <a:ext cx="2033188" cy="274375"/>
          </a:xfrm>
          <a:prstGeom prst="rect">
            <a:avLst/>
          </a:prstGeom>
          <a:ln w="28575">
            <a:solidFill>
              <a:srgbClr val="FF0000"/>
            </a:solidFill>
          </a:ln>
        </p:spPr>
      </p:pic>
      <mc:AlternateContent xmlns:mc="http://schemas.openxmlformats.org/markup-compatibility/2006" xmlns:p14="http://schemas.microsoft.com/office/powerpoint/2010/main">
        <mc:Choice Requires="p14">
          <p:contentPart p14:bwMode="auto" r:id="rId25">
            <p14:nvContentPartPr>
              <p14:cNvPr id="30" name="잉크 29">
                <a:extLst>
                  <a:ext uri="{FF2B5EF4-FFF2-40B4-BE49-F238E27FC236}">
                    <a16:creationId xmlns:a16="http://schemas.microsoft.com/office/drawing/2014/main" id="{F48411D8-F698-36EB-9957-8D208FA72CB0}"/>
                  </a:ext>
                </a:extLst>
              </p14:cNvPr>
              <p14:cNvContentPartPr/>
              <p14:nvPr/>
            </p14:nvContentPartPr>
            <p14:xfrm>
              <a:off x="9476171" y="4848862"/>
              <a:ext cx="1046520" cy="7560"/>
            </p14:xfrm>
          </p:contentPart>
        </mc:Choice>
        <mc:Fallback xmlns="">
          <p:pic>
            <p:nvPicPr>
              <p:cNvPr id="30" name="잉크 29">
                <a:extLst>
                  <a:ext uri="{FF2B5EF4-FFF2-40B4-BE49-F238E27FC236}">
                    <a16:creationId xmlns:a16="http://schemas.microsoft.com/office/drawing/2014/main" id="{F48411D8-F698-36EB-9957-8D208FA72CB0}"/>
                  </a:ext>
                </a:extLst>
              </p:cNvPr>
              <p:cNvPicPr/>
              <p:nvPr/>
            </p:nvPicPr>
            <p:blipFill>
              <a:blip r:embed="rId26"/>
              <a:stretch>
                <a:fillRect/>
              </a:stretch>
            </p:blipFill>
            <p:spPr>
              <a:xfrm>
                <a:off x="9422171" y="4740862"/>
                <a:ext cx="11541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잉크 31">
                <a:extLst>
                  <a:ext uri="{FF2B5EF4-FFF2-40B4-BE49-F238E27FC236}">
                    <a16:creationId xmlns:a16="http://schemas.microsoft.com/office/drawing/2014/main" id="{A86771FE-7787-E2ED-2D21-663430925287}"/>
                  </a:ext>
                </a:extLst>
              </p14:cNvPr>
              <p14:cNvContentPartPr/>
              <p14:nvPr/>
            </p14:nvContentPartPr>
            <p14:xfrm>
              <a:off x="8319491" y="5354662"/>
              <a:ext cx="845640" cy="55800"/>
            </p14:xfrm>
          </p:contentPart>
        </mc:Choice>
        <mc:Fallback xmlns="">
          <p:pic>
            <p:nvPicPr>
              <p:cNvPr id="32" name="잉크 31">
                <a:extLst>
                  <a:ext uri="{FF2B5EF4-FFF2-40B4-BE49-F238E27FC236}">
                    <a16:creationId xmlns:a16="http://schemas.microsoft.com/office/drawing/2014/main" id="{A86771FE-7787-E2ED-2D21-663430925287}"/>
                  </a:ext>
                </a:extLst>
              </p:cNvPr>
              <p:cNvPicPr/>
              <p:nvPr/>
            </p:nvPicPr>
            <p:blipFill>
              <a:blip r:embed="rId28"/>
              <a:stretch>
                <a:fillRect/>
              </a:stretch>
            </p:blipFill>
            <p:spPr>
              <a:xfrm>
                <a:off x="8265491" y="5246662"/>
                <a:ext cx="953280" cy="271440"/>
              </a:xfrm>
              <a:prstGeom prst="rect">
                <a:avLst/>
              </a:prstGeom>
            </p:spPr>
          </p:pic>
        </mc:Fallback>
      </mc:AlternateContent>
      <p:pic>
        <p:nvPicPr>
          <p:cNvPr id="34" name="그림 33">
            <a:extLst>
              <a:ext uri="{FF2B5EF4-FFF2-40B4-BE49-F238E27FC236}">
                <a16:creationId xmlns:a16="http://schemas.microsoft.com/office/drawing/2014/main" id="{9095AC4C-0566-944D-7DA9-C317333052E2}"/>
              </a:ext>
            </a:extLst>
          </p:cNvPr>
          <p:cNvPicPr>
            <a:picLocks noChangeAspect="1"/>
          </p:cNvPicPr>
          <p:nvPr/>
        </p:nvPicPr>
        <p:blipFill>
          <a:blip r:embed="rId29"/>
          <a:stretch>
            <a:fillRect/>
          </a:stretch>
        </p:blipFill>
        <p:spPr>
          <a:xfrm>
            <a:off x="1657382" y="3511796"/>
            <a:ext cx="409632" cy="323895"/>
          </a:xfrm>
          <a:prstGeom prst="rect">
            <a:avLst/>
          </a:prstGeom>
          <a:ln w="34925">
            <a:solidFill>
              <a:srgbClr val="E71224"/>
            </a:solidFill>
          </a:ln>
        </p:spPr>
      </p:pic>
      <p:pic>
        <p:nvPicPr>
          <p:cNvPr id="36" name="그림 35">
            <a:extLst>
              <a:ext uri="{FF2B5EF4-FFF2-40B4-BE49-F238E27FC236}">
                <a16:creationId xmlns:a16="http://schemas.microsoft.com/office/drawing/2014/main" id="{2A4908F4-A2A8-46BF-7423-F66C1505970C}"/>
              </a:ext>
            </a:extLst>
          </p:cNvPr>
          <p:cNvPicPr>
            <a:picLocks noChangeAspect="1"/>
          </p:cNvPicPr>
          <p:nvPr/>
        </p:nvPicPr>
        <p:blipFill>
          <a:blip r:embed="rId30"/>
          <a:stretch>
            <a:fillRect/>
          </a:stretch>
        </p:blipFill>
        <p:spPr>
          <a:xfrm>
            <a:off x="284213" y="5750442"/>
            <a:ext cx="3860800" cy="837009"/>
          </a:xfrm>
          <a:prstGeom prst="rect">
            <a:avLst/>
          </a:prstGeom>
          <a:ln w="31750">
            <a:solidFill>
              <a:srgbClr val="E71224"/>
            </a:solidFill>
          </a:ln>
        </p:spPr>
      </p:pic>
    </p:spTree>
    <p:extLst>
      <p:ext uri="{BB962C8B-B14F-4D97-AF65-F5344CB8AC3E}">
        <p14:creationId xmlns:p14="http://schemas.microsoft.com/office/powerpoint/2010/main" val="2029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431253-527B-F482-B00A-A07DA1714EEC}"/>
              </a:ext>
            </a:extLst>
          </p:cNvPr>
          <p:cNvSpPr>
            <a:spLocks noGrp="1"/>
          </p:cNvSpPr>
          <p:nvPr>
            <p:ph type="title"/>
          </p:nvPr>
        </p:nvSpPr>
        <p:spPr/>
        <p:txBody>
          <a:bodyPr/>
          <a:lstStyle/>
          <a:p>
            <a:r>
              <a:rPr lang="en-US" altLang="ko-KR" dirty="0"/>
              <a:t>Equation of States in Default</a:t>
            </a:r>
            <a:endParaRPr lang="ko-KR" altLang="en-US" dirty="0"/>
          </a:p>
        </p:txBody>
      </p:sp>
      <p:pic>
        <p:nvPicPr>
          <p:cNvPr id="4" name="그림 3">
            <a:extLst>
              <a:ext uri="{FF2B5EF4-FFF2-40B4-BE49-F238E27FC236}">
                <a16:creationId xmlns:a16="http://schemas.microsoft.com/office/drawing/2014/main" id="{57A1D0E5-D880-68CB-7982-6F36F9DE7CEC}"/>
              </a:ext>
            </a:extLst>
          </p:cNvPr>
          <p:cNvPicPr>
            <a:picLocks noChangeAspect="1"/>
          </p:cNvPicPr>
          <p:nvPr/>
        </p:nvPicPr>
        <p:blipFill rotWithShape="1">
          <a:blip r:embed="rId2">
            <a:extLst>
              <a:ext uri="{28A0092B-C50C-407E-A947-70E740481C1C}">
                <a14:useLocalDpi xmlns:a14="http://schemas.microsoft.com/office/drawing/2010/main" val="0"/>
              </a:ext>
            </a:extLst>
          </a:blip>
          <a:srcRect t="43542"/>
          <a:stretch/>
        </p:blipFill>
        <p:spPr>
          <a:xfrm>
            <a:off x="0" y="968659"/>
            <a:ext cx="10996015" cy="4429125"/>
          </a:xfrm>
          <a:prstGeom prst="rect">
            <a:avLst/>
          </a:prstGeom>
        </p:spPr>
      </p:pic>
      <p:sp>
        <p:nvSpPr>
          <p:cNvPr id="3" name="TextBox 2">
            <a:extLst>
              <a:ext uri="{FF2B5EF4-FFF2-40B4-BE49-F238E27FC236}">
                <a16:creationId xmlns:a16="http://schemas.microsoft.com/office/drawing/2014/main" id="{04D74A4C-36EB-B0E3-75F9-296FF2950CBC}"/>
              </a:ext>
            </a:extLst>
          </p:cNvPr>
          <p:cNvSpPr txBox="1"/>
          <p:nvPr/>
        </p:nvSpPr>
        <p:spPr>
          <a:xfrm>
            <a:off x="8208579" y="5397784"/>
            <a:ext cx="1746055" cy="276999"/>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(Landau effective mass)</a:t>
            </a:r>
            <a:endParaRPr kumimoji="0" lang="ko-KR" altLang="en-US" sz="12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3">
            <p14:nvContentPartPr>
              <p14:cNvPr id="6" name="잉크 5">
                <a:extLst>
                  <a:ext uri="{FF2B5EF4-FFF2-40B4-BE49-F238E27FC236}">
                    <a16:creationId xmlns:a16="http://schemas.microsoft.com/office/drawing/2014/main" id="{2256AC1D-6AB9-78E6-B7FE-57D2BB6C6CEA}"/>
                  </a:ext>
                </a:extLst>
              </p14:cNvPr>
              <p14:cNvContentPartPr/>
              <p14:nvPr/>
            </p14:nvContentPartPr>
            <p14:xfrm>
              <a:off x="132381" y="3361208"/>
              <a:ext cx="561600" cy="360"/>
            </p14:xfrm>
          </p:contentPart>
        </mc:Choice>
        <mc:Fallback xmlns="">
          <p:pic>
            <p:nvPicPr>
              <p:cNvPr id="6" name="잉크 5">
                <a:extLst>
                  <a:ext uri="{FF2B5EF4-FFF2-40B4-BE49-F238E27FC236}">
                    <a16:creationId xmlns:a16="http://schemas.microsoft.com/office/drawing/2014/main" id="{2256AC1D-6AB9-78E6-B7FE-57D2BB6C6CEA}"/>
                  </a:ext>
                </a:extLst>
              </p:cNvPr>
              <p:cNvPicPr/>
              <p:nvPr/>
            </p:nvPicPr>
            <p:blipFill>
              <a:blip r:embed="rId4"/>
              <a:stretch>
                <a:fillRect/>
              </a:stretch>
            </p:blipFill>
            <p:spPr>
              <a:xfrm>
                <a:off x="78381" y="3253208"/>
                <a:ext cx="669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잉크 6">
                <a:extLst>
                  <a:ext uri="{FF2B5EF4-FFF2-40B4-BE49-F238E27FC236}">
                    <a16:creationId xmlns:a16="http://schemas.microsoft.com/office/drawing/2014/main" id="{7150FFF8-FE26-ED4E-8AEE-DEE9390BA78A}"/>
                  </a:ext>
                </a:extLst>
              </p14:cNvPr>
              <p14:cNvContentPartPr/>
              <p14:nvPr/>
            </p14:nvContentPartPr>
            <p14:xfrm>
              <a:off x="5474781" y="3108488"/>
              <a:ext cx="568080" cy="2079720"/>
            </p14:xfrm>
          </p:contentPart>
        </mc:Choice>
        <mc:Fallback xmlns="">
          <p:pic>
            <p:nvPicPr>
              <p:cNvPr id="7" name="잉크 6">
                <a:extLst>
                  <a:ext uri="{FF2B5EF4-FFF2-40B4-BE49-F238E27FC236}">
                    <a16:creationId xmlns:a16="http://schemas.microsoft.com/office/drawing/2014/main" id="{7150FFF8-FE26-ED4E-8AEE-DEE9390BA78A}"/>
                  </a:ext>
                </a:extLst>
              </p:cNvPr>
              <p:cNvPicPr/>
              <p:nvPr/>
            </p:nvPicPr>
            <p:blipFill>
              <a:blip r:embed="rId6"/>
              <a:stretch>
                <a:fillRect/>
              </a:stretch>
            </p:blipFill>
            <p:spPr>
              <a:xfrm>
                <a:off x="5421141" y="3000848"/>
                <a:ext cx="675720" cy="2295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잉크 8">
                <a:extLst>
                  <a:ext uri="{FF2B5EF4-FFF2-40B4-BE49-F238E27FC236}">
                    <a16:creationId xmlns:a16="http://schemas.microsoft.com/office/drawing/2014/main" id="{2897036F-41E4-FEC2-94D3-A5ADABEFE3C3}"/>
                  </a:ext>
                </a:extLst>
              </p14:cNvPr>
              <p14:cNvContentPartPr/>
              <p14:nvPr/>
            </p14:nvContentPartPr>
            <p14:xfrm>
              <a:off x="188901" y="4899848"/>
              <a:ext cx="435600" cy="18720"/>
            </p14:xfrm>
          </p:contentPart>
        </mc:Choice>
        <mc:Fallback xmlns="">
          <p:pic>
            <p:nvPicPr>
              <p:cNvPr id="9" name="잉크 8">
                <a:extLst>
                  <a:ext uri="{FF2B5EF4-FFF2-40B4-BE49-F238E27FC236}">
                    <a16:creationId xmlns:a16="http://schemas.microsoft.com/office/drawing/2014/main" id="{2897036F-41E4-FEC2-94D3-A5ADABEFE3C3}"/>
                  </a:ext>
                </a:extLst>
              </p:cNvPr>
              <p:cNvPicPr/>
              <p:nvPr/>
            </p:nvPicPr>
            <p:blipFill>
              <a:blip r:embed="rId8"/>
              <a:stretch>
                <a:fillRect/>
              </a:stretch>
            </p:blipFill>
            <p:spPr>
              <a:xfrm>
                <a:off x="134901" y="4792208"/>
                <a:ext cx="5432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잉크 9">
                <a:extLst>
                  <a:ext uri="{FF2B5EF4-FFF2-40B4-BE49-F238E27FC236}">
                    <a16:creationId xmlns:a16="http://schemas.microsoft.com/office/drawing/2014/main" id="{D5A59ACB-10F5-E5D9-AA47-D20F0805180A}"/>
                  </a:ext>
                </a:extLst>
              </p14:cNvPr>
              <p14:cNvContentPartPr/>
              <p14:nvPr/>
            </p14:nvContentPartPr>
            <p14:xfrm>
              <a:off x="110602" y="3544690"/>
              <a:ext cx="755432" cy="45719"/>
            </p14:xfrm>
          </p:contentPart>
        </mc:Choice>
        <mc:Fallback xmlns="">
          <p:pic>
            <p:nvPicPr>
              <p:cNvPr id="10" name="잉크 9">
                <a:extLst>
                  <a:ext uri="{FF2B5EF4-FFF2-40B4-BE49-F238E27FC236}">
                    <a16:creationId xmlns:a16="http://schemas.microsoft.com/office/drawing/2014/main" id="{D5A59ACB-10F5-E5D9-AA47-D20F0805180A}"/>
                  </a:ext>
                </a:extLst>
              </p:cNvPr>
              <p:cNvPicPr/>
              <p:nvPr/>
            </p:nvPicPr>
            <p:blipFill>
              <a:blip r:embed="rId10"/>
              <a:stretch>
                <a:fillRect/>
              </a:stretch>
            </p:blipFill>
            <p:spPr>
              <a:xfrm>
                <a:off x="56591" y="3435835"/>
                <a:ext cx="863094"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잉크 11">
                <a:extLst>
                  <a:ext uri="{FF2B5EF4-FFF2-40B4-BE49-F238E27FC236}">
                    <a16:creationId xmlns:a16="http://schemas.microsoft.com/office/drawing/2014/main" id="{3F935CEC-58C9-CB8D-57E2-EE011AEEDD27}"/>
                  </a:ext>
                </a:extLst>
              </p14:cNvPr>
              <p14:cNvContentPartPr/>
              <p14:nvPr/>
            </p14:nvContentPartPr>
            <p14:xfrm>
              <a:off x="1639341" y="2333408"/>
              <a:ext cx="2166480" cy="3188880"/>
            </p14:xfrm>
          </p:contentPart>
        </mc:Choice>
        <mc:Fallback xmlns="">
          <p:pic>
            <p:nvPicPr>
              <p:cNvPr id="12" name="잉크 11">
                <a:extLst>
                  <a:ext uri="{FF2B5EF4-FFF2-40B4-BE49-F238E27FC236}">
                    <a16:creationId xmlns:a16="http://schemas.microsoft.com/office/drawing/2014/main" id="{3F935CEC-58C9-CB8D-57E2-EE011AEEDD27}"/>
                  </a:ext>
                </a:extLst>
              </p:cNvPr>
              <p:cNvPicPr/>
              <p:nvPr/>
            </p:nvPicPr>
            <p:blipFill>
              <a:blip r:embed="rId12"/>
              <a:stretch>
                <a:fillRect/>
              </a:stretch>
            </p:blipFill>
            <p:spPr>
              <a:xfrm>
                <a:off x="1585341" y="2225408"/>
                <a:ext cx="2274120" cy="3404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잉크 13">
                <a:extLst>
                  <a:ext uri="{FF2B5EF4-FFF2-40B4-BE49-F238E27FC236}">
                    <a16:creationId xmlns:a16="http://schemas.microsoft.com/office/drawing/2014/main" id="{3AFBF185-B8D1-412D-B14B-ECBC8FD2D53C}"/>
                  </a:ext>
                </a:extLst>
              </p14:cNvPr>
              <p14:cNvContentPartPr/>
              <p14:nvPr/>
            </p14:nvContentPartPr>
            <p14:xfrm>
              <a:off x="5016141" y="2669648"/>
              <a:ext cx="2806200" cy="2806200"/>
            </p14:xfrm>
          </p:contentPart>
        </mc:Choice>
        <mc:Fallback xmlns="">
          <p:pic>
            <p:nvPicPr>
              <p:cNvPr id="14" name="잉크 13">
                <a:extLst>
                  <a:ext uri="{FF2B5EF4-FFF2-40B4-BE49-F238E27FC236}">
                    <a16:creationId xmlns:a16="http://schemas.microsoft.com/office/drawing/2014/main" id="{3AFBF185-B8D1-412D-B14B-ECBC8FD2D53C}"/>
                  </a:ext>
                </a:extLst>
              </p:cNvPr>
              <p:cNvPicPr/>
              <p:nvPr/>
            </p:nvPicPr>
            <p:blipFill>
              <a:blip r:embed="rId14"/>
              <a:stretch>
                <a:fillRect/>
              </a:stretch>
            </p:blipFill>
            <p:spPr>
              <a:xfrm>
                <a:off x="4962501" y="2561648"/>
                <a:ext cx="2913840" cy="302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잉크 7">
                <a:extLst>
                  <a:ext uri="{FF2B5EF4-FFF2-40B4-BE49-F238E27FC236}">
                    <a16:creationId xmlns:a16="http://schemas.microsoft.com/office/drawing/2014/main" id="{D99E549C-A428-63B0-0D67-E446F3171BA3}"/>
                  </a:ext>
                </a:extLst>
              </p14:cNvPr>
              <p14:cNvContentPartPr/>
              <p14:nvPr/>
            </p14:nvContentPartPr>
            <p14:xfrm>
              <a:off x="269901" y="2920072"/>
              <a:ext cx="488520" cy="488520"/>
            </p14:xfrm>
          </p:contentPart>
        </mc:Choice>
        <mc:Fallback xmlns="">
          <p:pic>
            <p:nvPicPr>
              <p:cNvPr id="8" name="잉크 7">
                <a:extLst>
                  <a:ext uri="{FF2B5EF4-FFF2-40B4-BE49-F238E27FC236}">
                    <a16:creationId xmlns:a16="http://schemas.microsoft.com/office/drawing/2014/main" id="{D99E549C-A428-63B0-0D67-E446F3171BA3}"/>
                  </a:ext>
                </a:extLst>
              </p:cNvPr>
              <p:cNvPicPr/>
              <p:nvPr/>
            </p:nvPicPr>
            <p:blipFill>
              <a:blip r:embed="rId16"/>
              <a:stretch>
                <a:fillRect/>
              </a:stretch>
            </p:blipFill>
            <p:spPr>
              <a:xfrm>
                <a:off x="260901" y="2911072"/>
                <a:ext cx="506160" cy="506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잉크 14">
                <a:extLst>
                  <a:ext uri="{FF2B5EF4-FFF2-40B4-BE49-F238E27FC236}">
                    <a16:creationId xmlns:a16="http://schemas.microsoft.com/office/drawing/2014/main" id="{C16BDE4A-2FA9-5BE3-4E0A-8977C2D3F8F7}"/>
                  </a:ext>
                </a:extLst>
              </p14:cNvPr>
              <p14:cNvContentPartPr/>
              <p14:nvPr/>
            </p14:nvContentPartPr>
            <p14:xfrm rot="446394">
              <a:off x="3040964" y="3003129"/>
              <a:ext cx="969554" cy="412406"/>
            </p14:xfrm>
          </p:contentPart>
        </mc:Choice>
        <mc:Fallback xmlns="">
          <p:pic>
            <p:nvPicPr>
              <p:cNvPr id="15" name="잉크 14">
                <a:extLst>
                  <a:ext uri="{FF2B5EF4-FFF2-40B4-BE49-F238E27FC236}">
                    <a16:creationId xmlns:a16="http://schemas.microsoft.com/office/drawing/2014/main" id="{C16BDE4A-2FA9-5BE3-4E0A-8977C2D3F8F7}"/>
                  </a:ext>
                </a:extLst>
              </p:cNvPr>
              <p:cNvPicPr/>
              <p:nvPr/>
            </p:nvPicPr>
            <p:blipFill>
              <a:blip r:embed="rId18"/>
              <a:stretch>
                <a:fillRect/>
              </a:stretch>
            </p:blipFill>
            <p:spPr>
              <a:xfrm rot="446394">
                <a:off x="3031967" y="2994492"/>
                <a:ext cx="987189" cy="430039"/>
              </a:xfrm>
              <a:prstGeom prst="rect">
                <a:avLst/>
              </a:prstGeom>
            </p:spPr>
          </p:pic>
        </mc:Fallback>
      </mc:AlternateContent>
      <p:grpSp>
        <p:nvGrpSpPr>
          <p:cNvPr id="20" name="그룹 19">
            <a:extLst>
              <a:ext uri="{FF2B5EF4-FFF2-40B4-BE49-F238E27FC236}">
                <a16:creationId xmlns:a16="http://schemas.microsoft.com/office/drawing/2014/main" id="{CC2493C5-A95F-C6DE-9B35-F749F12139E0}"/>
              </a:ext>
            </a:extLst>
          </p:cNvPr>
          <p:cNvGrpSpPr/>
          <p:nvPr/>
        </p:nvGrpSpPr>
        <p:grpSpPr>
          <a:xfrm>
            <a:off x="857781" y="2941312"/>
            <a:ext cx="616320" cy="871920"/>
            <a:chOff x="857781" y="2941312"/>
            <a:chExt cx="616320" cy="871920"/>
          </a:xfrm>
        </p:grpSpPr>
        <mc:AlternateContent xmlns:mc="http://schemas.openxmlformats.org/markup-compatibility/2006" xmlns:p14="http://schemas.microsoft.com/office/powerpoint/2010/main">
          <mc:Choice Requires="p14">
            <p:contentPart p14:bwMode="auto" r:id="rId19">
              <p14:nvContentPartPr>
                <p14:cNvPr id="16" name="잉크 15">
                  <a:extLst>
                    <a:ext uri="{FF2B5EF4-FFF2-40B4-BE49-F238E27FC236}">
                      <a16:creationId xmlns:a16="http://schemas.microsoft.com/office/drawing/2014/main" id="{E7EA4D1D-A50E-B275-DA70-D5A2AA2B0BE9}"/>
                    </a:ext>
                  </a:extLst>
                </p14:cNvPr>
                <p14:cNvContentPartPr/>
                <p14:nvPr/>
              </p14:nvContentPartPr>
              <p14:xfrm>
                <a:off x="1021221" y="2941312"/>
                <a:ext cx="399960" cy="414360"/>
              </p14:xfrm>
            </p:contentPart>
          </mc:Choice>
          <mc:Fallback xmlns="">
            <p:pic>
              <p:nvPicPr>
                <p:cNvPr id="16" name="잉크 15">
                  <a:extLst>
                    <a:ext uri="{FF2B5EF4-FFF2-40B4-BE49-F238E27FC236}">
                      <a16:creationId xmlns:a16="http://schemas.microsoft.com/office/drawing/2014/main" id="{E7EA4D1D-A50E-B275-DA70-D5A2AA2B0BE9}"/>
                    </a:ext>
                  </a:extLst>
                </p:cNvPr>
                <p:cNvPicPr/>
                <p:nvPr/>
              </p:nvPicPr>
              <p:blipFill>
                <a:blip r:embed="rId20"/>
                <a:stretch>
                  <a:fillRect/>
                </a:stretch>
              </p:blipFill>
              <p:spPr>
                <a:xfrm>
                  <a:off x="1012581" y="2932312"/>
                  <a:ext cx="4176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잉크 16">
                  <a:extLst>
                    <a:ext uri="{FF2B5EF4-FFF2-40B4-BE49-F238E27FC236}">
                      <a16:creationId xmlns:a16="http://schemas.microsoft.com/office/drawing/2014/main" id="{C5972689-0755-C28D-0597-322CE3F9EE1B}"/>
                    </a:ext>
                  </a:extLst>
                </p14:cNvPr>
                <p14:cNvContentPartPr/>
                <p14:nvPr/>
              </p14:nvContentPartPr>
              <p14:xfrm>
                <a:off x="1235781" y="3363232"/>
                <a:ext cx="238320" cy="250200"/>
              </p14:xfrm>
            </p:contentPart>
          </mc:Choice>
          <mc:Fallback xmlns="">
            <p:pic>
              <p:nvPicPr>
                <p:cNvPr id="17" name="잉크 16">
                  <a:extLst>
                    <a:ext uri="{FF2B5EF4-FFF2-40B4-BE49-F238E27FC236}">
                      <a16:creationId xmlns:a16="http://schemas.microsoft.com/office/drawing/2014/main" id="{C5972689-0755-C28D-0597-322CE3F9EE1B}"/>
                    </a:ext>
                  </a:extLst>
                </p:cNvPr>
                <p:cNvPicPr/>
                <p:nvPr/>
              </p:nvPicPr>
              <p:blipFill>
                <a:blip r:embed="rId22"/>
                <a:stretch>
                  <a:fillRect/>
                </a:stretch>
              </p:blipFill>
              <p:spPr>
                <a:xfrm>
                  <a:off x="1227141" y="3354232"/>
                  <a:ext cx="25596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잉크 18">
                  <a:extLst>
                    <a:ext uri="{FF2B5EF4-FFF2-40B4-BE49-F238E27FC236}">
                      <a16:creationId xmlns:a16="http://schemas.microsoft.com/office/drawing/2014/main" id="{1FF72BCF-300F-0362-E6B8-67E9AB84220F}"/>
                    </a:ext>
                  </a:extLst>
                </p14:cNvPr>
                <p14:cNvContentPartPr/>
                <p14:nvPr/>
              </p14:nvContentPartPr>
              <p14:xfrm>
                <a:off x="857781" y="3550432"/>
                <a:ext cx="261360" cy="262800"/>
              </p14:xfrm>
            </p:contentPart>
          </mc:Choice>
          <mc:Fallback xmlns="">
            <p:pic>
              <p:nvPicPr>
                <p:cNvPr id="19" name="잉크 18">
                  <a:extLst>
                    <a:ext uri="{FF2B5EF4-FFF2-40B4-BE49-F238E27FC236}">
                      <a16:creationId xmlns:a16="http://schemas.microsoft.com/office/drawing/2014/main" id="{1FF72BCF-300F-0362-E6B8-67E9AB84220F}"/>
                    </a:ext>
                  </a:extLst>
                </p:cNvPr>
                <p:cNvPicPr/>
                <p:nvPr/>
              </p:nvPicPr>
              <p:blipFill>
                <a:blip r:embed="rId24"/>
                <a:stretch>
                  <a:fillRect/>
                </a:stretch>
              </p:blipFill>
              <p:spPr>
                <a:xfrm>
                  <a:off x="848781" y="3541792"/>
                  <a:ext cx="279000" cy="28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1" name="잉크 20">
                <a:extLst>
                  <a:ext uri="{FF2B5EF4-FFF2-40B4-BE49-F238E27FC236}">
                    <a16:creationId xmlns:a16="http://schemas.microsoft.com/office/drawing/2014/main" id="{F762DB7C-D3A7-D19E-923F-75542F5DE69D}"/>
                  </a:ext>
                </a:extLst>
              </p14:cNvPr>
              <p14:cNvContentPartPr/>
              <p14:nvPr/>
            </p14:nvContentPartPr>
            <p14:xfrm>
              <a:off x="989901" y="4645912"/>
              <a:ext cx="304200" cy="298800"/>
            </p14:xfrm>
          </p:contentPart>
        </mc:Choice>
        <mc:Fallback xmlns="">
          <p:pic>
            <p:nvPicPr>
              <p:cNvPr id="21" name="잉크 20">
                <a:extLst>
                  <a:ext uri="{FF2B5EF4-FFF2-40B4-BE49-F238E27FC236}">
                    <a16:creationId xmlns:a16="http://schemas.microsoft.com/office/drawing/2014/main" id="{F762DB7C-D3A7-D19E-923F-75542F5DE69D}"/>
                  </a:ext>
                </a:extLst>
              </p:cNvPr>
              <p:cNvPicPr/>
              <p:nvPr/>
            </p:nvPicPr>
            <p:blipFill>
              <a:blip r:embed="rId26"/>
              <a:stretch>
                <a:fillRect/>
              </a:stretch>
            </p:blipFill>
            <p:spPr>
              <a:xfrm>
                <a:off x="980901" y="4636912"/>
                <a:ext cx="321840" cy="316440"/>
              </a:xfrm>
              <a:prstGeom prst="rect">
                <a:avLst/>
              </a:prstGeom>
            </p:spPr>
          </p:pic>
        </mc:Fallback>
      </mc:AlternateContent>
      <p:pic>
        <p:nvPicPr>
          <p:cNvPr id="13" name="그림 12">
            <a:extLst>
              <a:ext uri="{FF2B5EF4-FFF2-40B4-BE49-F238E27FC236}">
                <a16:creationId xmlns:a16="http://schemas.microsoft.com/office/drawing/2014/main" id="{83B756CF-A606-1F35-9856-9615054A4C62}"/>
              </a:ext>
            </a:extLst>
          </p:cNvPr>
          <p:cNvPicPr>
            <a:picLocks noChangeAspect="1"/>
          </p:cNvPicPr>
          <p:nvPr/>
        </p:nvPicPr>
        <p:blipFill>
          <a:blip r:embed="rId27"/>
          <a:stretch>
            <a:fillRect/>
          </a:stretch>
        </p:blipFill>
        <p:spPr>
          <a:xfrm>
            <a:off x="2114904" y="5761419"/>
            <a:ext cx="5430008" cy="1057423"/>
          </a:xfrm>
          <a:prstGeom prst="rect">
            <a:avLst/>
          </a:prstGeom>
        </p:spPr>
      </p:pic>
      <mc:AlternateContent xmlns:mc="http://schemas.openxmlformats.org/markup-compatibility/2006" xmlns:p14="http://schemas.microsoft.com/office/powerpoint/2010/main">
        <mc:Choice Requires="p14">
          <p:contentPart p14:bwMode="auto" r:id="rId28">
            <p14:nvContentPartPr>
              <p14:cNvPr id="11" name="잉크 10">
                <a:extLst>
                  <a:ext uri="{FF2B5EF4-FFF2-40B4-BE49-F238E27FC236}">
                    <a16:creationId xmlns:a16="http://schemas.microsoft.com/office/drawing/2014/main" id="{E2FD966B-6974-B141-1966-EB3106422090}"/>
                  </a:ext>
                </a:extLst>
              </p14:cNvPr>
              <p14:cNvContentPartPr/>
              <p14:nvPr/>
            </p14:nvContentPartPr>
            <p14:xfrm>
              <a:off x="244637" y="3244650"/>
              <a:ext cx="487363" cy="487363"/>
            </p14:xfrm>
          </p:contentPart>
        </mc:Choice>
        <mc:Fallback xmlns="">
          <p:pic>
            <p:nvPicPr>
              <p:cNvPr id="11" name="잉크 10">
                <a:extLst>
                  <a:ext uri="{FF2B5EF4-FFF2-40B4-BE49-F238E27FC236}">
                    <a16:creationId xmlns:a16="http://schemas.microsoft.com/office/drawing/2014/main" id="{E2FD966B-6974-B141-1966-EB3106422090}"/>
                  </a:ext>
                </a:extLst>
              </p:cNvPr>
              <p:cNvPicPr/>
              <p:nvPr/>
            </p:nvPicPr>
            <p:blipFill>
              <a:blip r:embed="rId29"/>
              <a:stretch>
                <a:fillRect/>
              </a:stretch>
            </p:blipFill>
            <p:spPr>
              <a:xfrm>
                <a:off x="235658" y="3235671"/>
                <a:ext cx="504961" cy="504961"/>
              </a:xfrm>
              <a:prstGeom prst="rect">
                <a:avLst/>
              </a:prstGeom>
            </p:spPr>
          </p:pic>
        </mc:Fallback>
      </mc:AlternateContent>
      <p:pic>
        <p:nvPicPr>
          <p:cNvPr id="22" name="그림 21">
            <a:extLst>
              <a:ext uri="{FF2B5EF4-FFF2-40B4-BE49-F238E27FC236}">
                <a16:creationId xmlns:a16="http://schemas.microsoft.com/office/drawing/2014/main" id="{8CDCB4B7-F578-C2BE-F0AA-819BE850B203}"/>
              </a:ext>
            </a:extLst>
          </p:cNvPr>
          <p:cNvPicPr>
            <a:picLocks noChangeAspect="1"/>
          </p:cNvPicPr>
          <p:nvPr/>
        </p:nvPicPr>
        <p:blipFill>
          <a:blip r:embed="rId30"/>
          <a:stretch>
            <a:fillRect/>
          </a:stretch>
        </p:blipFill>
        <p:spPr>
          <a:xfrm>
            <a:off x="0" y="85019"/>
            <a:ext cx="12192000" cy="2305578"/>
          </a:xfrm>
          <a:prstGeom prst="rect">
            <a:avLst/>
          </a:prstGeom>
        </p:spPr>
      </p:pic>
      <p:cxnSp>
        <p:nvCxnSpPr>
          <p:cNvPr id="24" name="직선 화살표 연결선 23">
            <a:extLst>
              <a:ext uri="{FF2B5EF4-FFF2-40B4-BE49-F238E27FC236}">
                <a16:creationId xmlns:a16="http://schemas.microsoft.com/office/drawing/2014/main" id="{F25613DE-7546-6366-6707-A6F501C79884}"/>
              </a:ext>
            </a:extLst>
          </p:cNvPr>
          <p:cNvCxnSpPr>
            <a:cxnSpLocks/>
          </p:cNvCxnSpPr>
          <p:nvPr/>
        </p:nvCxnSpPr>
        <p:spPr>
          <a:xfrm flipV="1">
            <a:off x="6948055" y="1274618"/>
            <a:ext cx="0" cy="15170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FA1DB293-ED4B-784F-15DB-858AFB1A15D0}"/>
              </a:ext>
            </a:extLst>
          </p:cNvPr>
          <p:cNvCxnSpPr>
            <a:cxnSpLocks/>
          </p:cNvCxnSpPr>
          <p:nvPr/>
        </p:nvCxnSpPr>
        <p:spPr>
          <a:xfrm flipV="1">
            <a:off x="8569037" y="2101612"/>
            <a:ext cx="0" cy="568036"/>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a:extLst>
              <a:ext uri="{FF2B5EF4-FFF2-40B4-BE49-F238E27FC236}">
                <a16:creationId xmlns:a16="http://schemas.microsoft.com/office/drawing/2014/main" id="{6DC8D4D6-CA01-C3B9-5F46-990B527D74C8}"/>
              </a:ext>
            </a:extLst>
          </p:cNvPr>
          <p:cNvCxnSpPr>
            <a:cxnSpLocks/>
          </p:cNvCxnSpPr>
          <p:nvPr/>
        </p:nvCxnSpPr>
        <p:spPr>
          <a:xfrm flipV="1">
            <a:off x="9240982" y="1184564"/>
            <a:ext cx="0" cy="148508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1">
            <p14:nvContentPartPr>
              <p14:cNvPr id="31" name="잉크 30">
                <a:extLst>
                  <a:ext uri="{FF2B5EF4-FFF2-40B4-BE49-F238E27FC236}">
                    <a16:creationId xmlns:a16="http://schemas.microsoft.com/office/drawing/2014/main" id="{E9C5000D-C6ED-CB25-04C4-AF70474C5081}"/>
                  </a:ext>
                </a:extLst>
              </p14:cNvPr>
              <p14:cNvContentPartPr/>
              <p14:nvPr/>
            </p14:nvContentPartPr>
            <p14:xfrm>
              <a:off x="7211411" y="-422618"/>
              <a:ext cx="360" cy="360"/>
            </p14:xfrm>
          </p:contentPart>
        </mc:Choice>
        <mc:Fallback xmlns="">
          <p:pic>
            <p:nvPicPr>
              <p:cNvPr id="31" name="잉크 30">
                <a:extLst>
                  <a:ext uri="{FF2B5EF4-FFF2-40B4-BE49-F238E27FC236}">
                    <a16:creationId xmlns:a16="http://schemas.microsoft.com/office/drawing/2014/main" id="{E9C5000D-C6ED-CB25-04C4-AF70474C5081}"/>
                  </a:ext>
                </a:extLst>
              </p:cNvPr>
              <p:cNvPicPr/>
              <p:nvPr/>
            </p:nvPicPr>
            <p:blipFill>
              <a:blip r:embed="rId32"/>
              <a:stretch>
                <a:fillRect/>
              </a:stretch>
            </p:blipFill>
            <p:spPr>
              <a:xfrm>
                <a:off x="7202411" y="-431618"/>
                <a:ext cx="18000" cy="18000"/>
              </a:xfrm>
              <a:prstGeom prst="rect">
                <a:avLst/>
              </a:prstGeom>
            </p:spPr>
          </p:pic>
        </mc:Fallback>
      </mc:AlternateContent>
    </p:spTree>
    <p:extLst>
      <p:ext uri="{BB962C8B-B14F-4D97-AF65-F5344CB8AC3E}">
        <p14:creationId xmlns:p14="http://schemas.microsoft.com/office/powerpoint/2010/main" val="2104917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F8D4-B924-5DDE-4DED-8201E5C0E09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AB5C2D1-76E8-6CA0-316B-66F446CEAD45}"/>
              </a:ext>
            </a:extLst>
          </p:cNvPr>
          <p:cNvSpPr>
            <a:spLocks noGrp="1"/>
          </p:cNvSpPr>
          <p:nvPr>
            <p:ph type="title"/>
          </p:nvPr>
        </p:nvSpPr>
        <p:spPr/>
        <p:txBody>
          <a:bodyPr/>
          <a:lstStyle/>
          <a:p>
            <a:r>
              <a:rPr lang="en-US" altLang="ko-KR" dirty="0"/>
              <a:t>Equation of States in Default</a:t>
            </a:r>
            <a:endParaRPr lang="ko-KR" altLang="en-US" dirty="0"/>
          </a:p>
        </p:txBody>
      </p:sp>
      <p:sp>
        <p:nvSpPr>
          <p:cNvPr id="3" name="TextBox 2">
            <a:extLst>
              <a:ext uri="{FF2B5EF4-FFF2-40B4-BE49-F238E27FC236}">
                <a16:creationId xmlns:a16="http://schemas.microsoft.com/office/drawing/2014/main" id="{AE3F3ED1-F2BA-30E8-D7D5-306F7BC2C73D}"/>
              </a:ext>
            </a:extLst>
          </p:cNvPr>
          <p:cNvSpPr txBox="1"/>
          <p:nvPr/>
        </p:nvSpPr>
        <p:spPr>
          <a:xfrm>
            <a:off x="8208579" y="5397784"/>
            <a:ext cx="1746055" cy="276999"/>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(Landau effective mass)</a:t>
            </a:r>
            <a:endParaRPr kumimoji="0" lang="ko-KR" altLang="en-US" sz="12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13" name="그림 12">
            <a:extLst>
              <a:ext uri="{FF2B5EF4-FFF2-40B4-BE49-F238E27FC236}">
                <a16:creationId xmlns:a16="http://schemas.microsoft.com/office/drawing/2014/main" id="{178ACA19-4277-16C3-7E3D-FEE6D7DCBF6A}"/>
              </a:ext>
            </a:extLst>
          </p:cNvPr>
          <p:cNvPicPr>
            <a:picLocks noChangeAspect="1"/>
          </p:cNvPicPr>
          <p:nvPr/>
        </p:nvPicPr>
        <p:blipFill>
          <a:blip r:embed="rId2"/>
          <a:stretch>
            <a:fillRect/>
          </a:stretch>
        </p:blipFill>
        <p:spPr>
          <a:xfrm>
            <a:off x="2114904" y="5761419"/>
            <a:ext cx="5430008" cy="1057423"/>
          </a:xfrm>
          <a:prstGeom prst="rect">
            <a:avLst/>
          </a:prstGeom>
        </p:spPr>
      </p:pic>
      <p:pic>
        <p:nvPicPr>
          <p:cNvPr id="22" name="그림 21">
            <a:extLst>
              <a:ext uri="{FF2B5EF4-FFF2-40B4-BE49-F238E27FC236}">
                <a16:creationId xmlns:a16="http://schemas.microsoft.com/office/drawing/2014/main" id="{7BD1AD5B-F939-332B-B114-9897C340AE46}"/>
              </a:ext>
            </a:extLst>
          </p:cNvPr>
          <p:cNvPicPr>
            <a:picLocks noChangeAspect="1"/>
          </p:cNvPicPr>
          <p:nvPr/>
        </p:nvPicPr>
        <p:blipFill>
          <a:blip r:embed="rId3"/>
          <a:stretch>
            <a:fillRect/>
          </a:stretch>
        </p:blipFill>
        <p:spPr>
          <a:xfrm>
            <a:off x="8424199" y="980941"/>
            <a:ext cx="3762253" cy="4780478"/>
          </a:xfrm>
          <a:prstGeom prst="rect">
            <a:avLst/>
          </a:prstGeom>
        </p:spPr>
      </p:pic>
      <p:pic>
        <p:nvPicPr>
          <p:cNvPr id="24" name="그림 23">
            <a:extLst>
              <a:ext uri="{FF2B5EF4-FFF2-40B4-BE49-F238E27FC236}">
                <a16:creationId xmlns:a16="http://schemas.microsoft.com/office/drawing/2014/main" id="{C5FDB046-F024-A245-868C-887C73D2C42D}"/>
              </a:ext>
            </a:extLst>
          </p:cNvPr>
          <p:cNvPicPr>
            <a:picLocks noChangeAspect="1"/>
          </p:cNvPicPr>
          <p:nvPr/>
        </p:nvPicPr>
        <p:blipFill>
          <a:blip r:embed="rId4"/>
          <a:stretch>
            <a:fillRect/>
          </a:stretch>
        </p:blipFill>
        <p:spPr>
          <a:xfrm>
            <a:off x="0" y="1039721"/>
            <a:ext cx="4046748" cy="5145584"/>
          </a:xfrm>
          <a:prstGeom prst="rect">
            <a:avLst/>
          </a:prstGeom>
        </p:spPr>
      </p:pic>
      <p:pic>
        <p:nvPicPr>
          <p:cNvPr id="34" name="그림 33">
            <a:extLst>
              <a:ext uri="{FF2B5EF4-FFF2-40B4-BE49-F238E27FC236}">
                <a16:creationId xmlns:a16="http://schemas.microsoft.com/office/drawing/2014/main" id="{EB49B9BF-8620-1CC5-39C4-3F3BA2F2B7E2}"/>
              </a:ext>
            </a:extLst>
          </p:cNvPr>
          <p:cNvPicPr>
            <a:picLocks noChangeAspect="1"/>
          </p:cNvPicPr>
          <p:nvPr/>
        </p:nvPicPr>
        <p:blipFill>
          <a:blip r:embed="rId5"/>
          <a:stretch>
            <a:fillRect/>
          </a:stretch>
        </p:blipFill>
        <p:spPr>
          <a:xfrm>
            <a:off x="3914470" y="2128405"/>
            <a:ext cx="4363059" cy="1952898"/>
          </a:xfrm>
          <a:prstGeom prst="rect">
            <a:avLst/>
          </a:prstGeom>
        </p:spPr>
      </p:pic>
      <p:sp>
        <p:nvSpPr>
          <p:cNvPr id="35" name="TextBox 34">
            <a:extLst>
              <a:ext uri="{FF2B5EF4-FFF2-40B4-BE49-F238E27FC236}">
                <a16:creationId xmlns:a16="http://schemas.microsoft.com/office/drawing/2014/main" id="{3E6A7320-3BEF-65A7-D01F-2D31D674C198}"/>
              </a:ext>
            </a:extLst>
          </p:cNvPr>
          <p:cNvSpPr txBox="1"/>
          <p:nvPr/>
        </p:nvSpPr>
        <p:spPr>
          <a:xfrm>
            <a:off x="3980652" y="1442233"/>
            <a:ext cx="4683783" cy="584775"/>
          </a:xfrm>
          <a:prstGeom prst="rect">
            <a:avLst/>
          </a:prstGeom>
          <a:noFill/>
        </p:spPr>
        <p:txBody>
          <a:bodyPr wrap="none" rtlCol="0">
            <a:spAutoFit/>
          </a:bodyPr>
          <a:lstStyle/>
          <a:p>
            <a:r>
              <a:rPr lang="en-US" altLang="ko-KR" sz="1600" b="1" dirty="0"/>
              <a:t>Radius:</a:t>
            </a:r>
          </a:p>
          <a:p>
            <a:r>
              <a:rPr lang="en-US" altLang="ko-KR" sz="1600" b="1" dirty="0"/>
              <a:t>LNS(61) &lt;  SLy4(46) &lt; NRAPR(60) &lt; LS220(74)</a:t>
            </a:r>
            <a:endParaRPr lang="ko-KR" altLang="en-US" sz="1600" b="1" dirty="0"/>
          </a:p>
        </p:txBody>
      </p:sp>
      <p:sp>
        <p:nvSpPr>
          <p:cNvPr id="36" name="TextBox 35">
            <a:extLst>
              <a:ext uri="{FF2B5EF4-FFF2-40B4-BE49-F238E27FC236}">
                <a16:creationId xmlns:a16="http://schemas.microsoft.com/office/drawing/2014/main" id="{7A37D150-FCB3-6140-2D05-77C643B1EAC7}"/>
              </a:ext>
            </a:extLst>
          </p:cNvPr>
          <p:cNvSpPr txBox="1"/>
          <p:nvPr/>
        </p:nvSpPr>
        <p:spPr>
          <a:xfrm>
            <a:off x="4046748" y="4373940"/>
            <a:ext cx="3619389" cy="584775"/>
          </a:xfrm>
          <a:prstGeom prst="rect">
            <a:avLst/>
          </a:prstGeom>
          <a:noFill/>
        </p:spPr>
        <p:txBody>
          <a:bodyPr wrap="none" rtlCol="0">
            <a:spAutoFit/>
          </a:bodyPr>
          <a:lstStyle/>
          <a:p>
            <a:r>
              <a:rPr lang="en-US" altLang="ko-KR" sz="1600" b="1" dirty="0"/>
              <a:t>Mass:</a:t>
            </a:r>
          </a:p>
          <a:p>
            <a:r>
              <a:rPr lang="en-US" altLang="ko-KR" sz="1600" b="1" dirty="0"/>
              <a:t>KDE0v1(55) &lt; SLy4(46) ~ LS220(74)</a:t>
            </a:r>
            <a:endParaRPr lang="ko-KR" altLang="en-US" sz="1600" b="1" dirty="0"/>
          </a:p>
        </p:txBody>
      </p:sp>
    </p:spTree>
    <p:extLst>
      <p:ext uri="{BB962C8B-B14F-4D97-AF65-F5344CB8AC3E}">
        <p14:creationId xmlns:p14="http://schemas.microsoft.com/office/powerpoint/2010/main" val="3094291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66F493C-FF76-6B74-FDD8-9B7174BDD28C}"/>
              </a:ext>
            </a:extLst>
          </p:cNvPr>
          <p:cNvSpPr>
            <a:spLocks noGrp="1"/>
          </p:cNvSpPr>
          <p:nvPr>
            <p:ph type="ctrTitle"/>
          </p:nvPr>
        </p:nvSpPr>
        <p:spPr>
          <a:xfrm>
            <a:off x="224300" y="16821"/>
            <a:ext cx="9144000" cy="2133110"/>
          </a:xfrm>
        </p:spPr>
        <p:txBody>
          <a:bodyPr/>
          <a:lstStyle/>
          <a:p>
            <a:r>
              <a:rPr lang="en-US" altLang="ko-KR" dirty="0"/>
              <a:t>LS220</a:t>
            </a:r>
            <a:br>
              <a:rPr lang="en-US" altLang="ko-KR" dirty="0"/>
            </a:br>
            <a:r>
              <a:rPr lang="en-US" altLang="ko-KR" dirty="0"/>
              <a:t>&amp;KDEv01</a:t>
            </a:r>
            <a:endParaRPr lang="ko-KR" alt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289B093-0F8E-209E-4193-DCA0357BC8DE}"/>
                  </a:ext>
                </a:extLst>
              </p:cNvPr>
              <p:cNvSpPr txBox="1"/>
              <p:nvPr/>
            </p:nvSpPr>
            <p:spPr>
              <a:xfrm>
                <a:off x="2630658" y="3255474"/>
                <a:ext cx="6930683" cy="94474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func>
                      <m:func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𝑇</m:t>
                        </m:r>
                      </m:fName>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=(0.105</m:t>
                        </m:r>
                      </m:e>
                    </m:func>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~182)</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r>
                  <a:rPr kumimoji="0" lang="en-US" altLang="ko-KR" sz="18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~11.9</m:t>
                        </m:r>
                      </m:e>
                    </m:d>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ko-KR" sz="18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𝑌</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𝑞</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=(0.03,~0.5)</m:t>
                    </m:r>
                  </m:oMath>
                </a14:m>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p:txBody>
          </p:sp>
        </mc:Choice>
        <mc:Fallback xmlns="">
          <p:sp>
            <p:nvSpPr>
              <p:cNvPr id="4" name="TextBox 3">
                <a:extLst>
                  <a:ext uri="{FF2B5EF4-FFF2-40B4-BE49-F238E27FC236}">
                    <a16:creationId xmlns:a16="http://schemas.microsoft.com/office/drawing/2014/main" id="{1289B093-0F8E-209E-4193-DCA0357BC8DE}"/>
                  </a:ext>
                </a:extLst>
              </p:cNvPr>
              <p:cNvSpPr txBox="1">
                <a:spLocks noRot="1" noChangeAspect="1" noMove="1" noResize="1" noEditPoints="1" noAdjustHandles="1" noChangeArrowheads="1" noChangeShapeType="1" noTextEdit="1"/>
              </p:cNvSpPr>
              <p:nvPr/>
            </p:nvSpPr>
            <p:spPr>
              <a:xfrm>
                <a:off x="2630658" y="3255474"/>
                <a:ext cx="6930683" cy="944746"/>
              </a:xfrm>
              <a:prstGeom prst="rect">
                <a:avLst/>
              </a:prstGeom>
              <a:blipFill>
                <a:blip r:embed="rId2"/>
                <a:stretch>
                  <a:fillRect b="-322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81B617-FDA3-B943-E045-3A7404344D33}"/>
                  </a:ext>
                </a:extLst>
              </p:cNvPr>
              <p:cNvSpPr txBox="1"/>
              <p:nvPr/>
            </p:nvSpPr>
            <p:spPr>
              <a:xfrm>
                <a:off x="1540412" y="4320598"/>
                <a:ext cx="6930683" cy="203132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Saturation density in symmetric matter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0.155</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𝑓</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Binding energy per baryon at saturation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16.0 </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Incompressibility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220</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Skewness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411</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Symmetry energy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29.3</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Symmetry energy slope parameter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74</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Symmetry incompressibility                               </a:t>
                </a:r>
                <a14:m>
                  <m:oMath xmlns:m="http://schemas.openxmlformats.org/officeDocument/2006/math">
                    <m: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−24</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oMath>
                </a14:m>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5" name="TextBox 4">
                <a:extLst>
                  <a:ext uri="{FF2B5EF4-FFF2-40B4-BE49-F238E27FC236}">
                    <a16:creationId xmlns:a16="http://schemas.microsoft.com/office/drawing/2014/main" id="{9481B617-FDA3-B943-E045-3A7404344D33}"/>
                  </a:ext>
                </a:extLst>
              </p:cNvPr>
              <p:cNvSpPr txBox="1">
                <a:spLocks noRot="1" noChangeAspect="1" noMove="1" noResize="1" noEditPoints="1" noAdjustHandles="1" noChangeArrowheads="1" noChangeShapeType="1" noTextEdit="1"/>
              </p:cNvSpPr>
              <p:nvPr/>
            </p:nvSpPr>
            <p:spPr>
              <a:xfrm>
                <a:off x="1540412" y="4320598"/>
                <a:ext cx="6930683" cy="2031325"/>
              </a:xfrm>
              <a:prstGeom prst="rect">
                <a:avLst/>
              </a:prstGeom>
              <a:blipFill>
                <a:blip r:embed="rId3"/>
                <a:stretch>
                  <a:fillRect l="-792" t="-2102" b="-3604"/>
                </a:stretch>
              </a:blipFill>
            </p:spPr>
            <p:txBody>
              <a:bodyPr/>
              <a:lstStyle/>
              <a:p>
                <a:r>
                  <a:rPr lang="ko-KR" alt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3" name="잉크 2">
                <a:extLst>
                  <a:ext uri="{FF2B5EF4-FFF2-40B4-BE49-F238E27FC236}">
                    <a16:creationId xmlns:a16="http://schemas.microsoft.com/office/drawing/2014/main" id="{E529BDB7-0B26-07A9-6706-656C1EEE0BBD}"/>
                  </a:ext>
                </a:extLst>
              </p14:cNvPr>
              <p14:cNvContentPartPr/>
              <p14:nvPr/>
            </p14:nvContentPartPr>
            <p14:xfrm>
              <a:off x="2389581" y="1563592"/>
              <a:ext cx="1194120" cy="448560"/>
            </p14:xfrm>
          </p:contentPart>
        </mc:Choice>
        <mc:Fallback xmlns="">
          <p:pic>
            <p:nvPicPr>
              <p:cNvPr id="3" name="잉크 2">
                <a:extLst>
                  <a:ext uri="{FF2B5EF4-FFF2-40B4-BE49-F238E27FC236}">
                    <a16:creationId xmlns:a16="http://schemas.microsoft.com/office/drawing/2014/main" id="{E529BDB7-0B26-07A9-6706-656C1EEE0BBD}"/>
                  </a:ext>
                </a:extLst>
              </p:cNvPr>
              <p:cNvPicPr/>
              <p:nvPr/>
            </p:nvPicPr>
            <p:blipFill>
              <a:blip r:embed="rId5"/>
              <a:stretch>
                <a:fillRect/>
              </a:stretch>
            </p:blipFill>
            <p:spPr>
              <a:xfrm>
                <a:off x="2335581" y="1455952"/>
                <a:ext cx="1301760" cy="664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잉크 5">
                <a:extLst>
                  <a:ext uri="{FF2B5EF4-FFF2-40B4-BE49-F238E27FC236}">
                    <a16:creationId xmlns:a16="http://schemas.microsoft.com/office/drawing/2014/main" id="{FFDC59CE-0C7F-5278-DE8F-89D41FF72F4F}"/>
                  </a:ext>
                </a:extLst>
              </p14:cNvPr>
              <p14:cNvContentPartPr/>
              <p14:nvPr/>
            </p14:nvContentPartPr>
            <p14:xfrm>
              <a:off x="5575799" y="5015660"/>
              <a:ext cx="1040400" cy="70200"/>
            </p14:xfrm>
          </p:contentPart>
        </mc:Choice>
        <mc:Fallback xmlns="">
          <p:pic>
            <p:nvPicPr>
              <p:cNvPr id="6" name="잉크 5">
                <a:extLst>
                  <a:ext uri="{FF2B5EF4-FFF2-40B4-BE49-F238E27FC236}">
                    <a16:creationId xmlns:a16="http://schemas.microsoft.com/office/drawing/2014/main" id="{FFDC59CE-0C7F-5278-DE8F-89D41FF72F4F}"/>
                  </a:ext>
                </a:extLst>
              </p:cNvPr>
              <p:cNvPicPr/>
              <p:nvPr/>
            </p:nvPicPr>
            <p:blipFill>
              <a:blip r:embed="rId7"/>
              <a:stretch>
                <a:fillRect/>
              </a:stretch>
            </p:blipFill>
            <p:spPr>
              <a:xfrm>
                <a:off x="5521799" y="4908211"/>
                <a:ext cx="1148040" cy="284740"/>
              </a:xfrm>
              <a:prstGeom prst="rect">
                <a:avLst/>
              </a:prstGeom>
            </p:spPr>
          </p:pic>
        </mc:Fallback>
      </mc:AlternateContent>
      <p:pic>
        <p:nvPicPr>
          <p:cNvPr id="8" name="그림 7">
            <a:extLst>
              <a:ext uri="{FF2B5EF4-FFF2-40B4-BE49-F238E27FC236}">
                <a16:creationId xmlns:a16="http://schemas.microsoft.com/office/drawing/2014/main" id="{89AD98D5-6077-24D7-C8C6-5F7D63C7FF01}"/>
              </a:ext>
            </a:extLst>
          </p:cNvPr>
          <p:cNvPicPr>
            <a:picLocks noChangeAspect="1"/>
          </p:cNvPicPr>
          <p:nvPr/>
        </p:nvPicPr>
        <p:blipFill>
          <a:blip r:embed="rId8"/>
          <a:stretch>
            <a:fillRect/>
          </a:stretch>
        </p:blipFill>
        <p:spPr>
          <a:xfrm>
            <a:off x="3318258" y="112250"/>
            <a:ext cx="4515082" cy="1797142"/>
          </a:xfrm>
          <a:prstGeom prst="rect">
            <a:avLst/>
          </a:prstGeom>
        </p:spPr>
      </p:pic>
      <p:pic>
        <p:nvPicPr>
          <p:cNvPr id="9" name="그림 8">
            <a:extLst>
              <a:ext uri="{FF2B5EF4-FFF2-40B4-BE49-F238E27FC236}">
                <a16:creationId xmlns:a16="http://schemas.microsoft.com/office/drawing/2014/main" id="{5BC4FC6E-F60E-C63D-1659-1AE216064795}"/>
              </a:ext>
            </a:extLst>
          </p:cNvPr>
          <p:cNvPicPr>
            <a:picLocks noChangeAspect="1"/>
          </p:cNvPicPr>
          <p:nvPr/>
        </p:nvPicPr>
        <p:blipFill>
          <a:blip r:embed="rId9"/>
          <a:stretch>
            <a:fillRect/>
          </a:stretch>
        </p:blipFill>
        <p:spPr>
          <a:xfrm>
            <a:off x="8002341" y="-68635"/>
            <a:ext cx="4153480" cy="5277587"/>
          </a:xfrm>
          <a:prstGeom prst="rect">
            <a:avLst/>
          </a:prstGeom>
        </p:spPr>
      </p:pic>
      <mc:AlternateContent xmlns:mc="http://schemas.openxmlformats.org/markup-compatibility/2006" xmlns:p14="http://schemas.microsoft.com/office/powerpoint/2010/main">
        <mc:Choice Requires="p14">
          <p:contentPart p14:bwMode="auto" r:id="rId10">
            <p14:nvContentPartPr>
              <p14:cNvPr id="7" name="잉크 6">
                <a:extLst>
                  <a:ext uri="{FF2B5EF4-FFF2-40B4-BE49-F238E27FC236}">
                    <a16:creationId xmlns:a16="http://schemas.microsoft.com/office/drawing/2014/main" id="{04D5F539-AC0E-04A9-87D0-AED9206ACD9D}"/>
                  </a:ext>
                </a:extLst>
              </p14:cNvPr>
              <p14:cNvContentPartPr/>
              <p14:nvPr/>
            </p14:nvContentPartPr>
            <p14:xfrm>
              <a:off x="8394908" y="2276730"/>
              <a:ext cx="487363" cy="487363"/>
            </p14:xfrm>
          </p:contentPart>
        </mc:Choice>
        <mc:Fallback xmlns="">
          <p:pic>
            <p:nvPicPr>
              <p:cNvPr id="7" name="잉크 6">
                <a:extLst>
                  <a:ext uri="{FF2B5EF4-FFF2-40B4-BE49-F238E27FC236}">
                    <a16:creationId xmlns:a16="http://schemas.microsoft.com/office/drawing/2014/main" id="{04D5F539-AC0E-04A9-87D0-AED9206ACD9D}"/>
                  </a:ext>
                </a:extLst>
              </p:cNvPr>
              <p:cNvPicPr/>
              <p:nvPr/>
            </p:nvPicPr>
            <p:blipFill>
              <a:blip r:embed="rId11"/>
              <a:stretch>
                <a:fillRect/>
              </a:stretch>
            </p:blipFill>
            <p:spPr>
              <a:xfrm>
                <a:off x="8385929" y="2267751"/>
                <a:ext cx="504961" cy="50496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잉크 10">
                <a:extLst>
                  <a:ext uri="{FF2B5EF4-FFF2-40B4-BE49-F238E27FC236}">
                    <a16:creationId xmlns:a16="http://schemas.microsoft.com/office/drawing/2014/main" id="{E43EB57D-3C71-2D86-6362-9D13EFBBC0E2}"/>
                  </a:ext>
                </a:extLst>
              </p14:cNvPr>
              <p14:cNvContentPartPr/>
              <p14:nvPr/>
            </p14:nvContentPartPr>
            <p14:xfrm>
              <a:off x="8638590" y="1261110"/>
              <a:ext cx="397080" cy="397440"/>
            </p14:xfrm>
          </p:contentPart>
        </mc:Choice>
        <mc:Fallback xmlns="">
          <p:pic>
            <p:nvPicPr>
              <p:cNvPr id="11" name="잉크 10">
                <a:extLst>
                  <a:ext uri="{FF2B5EF4-FFF2-40B4-BE49-F238E27FC236}">
                    <a16:creationId xmlns:a16="http://schemas.microsoft.com/office/drawing/2014/main" id="{E43EB57D-3C71-2D86-6362-9D13EFBBC0E2}"/>
                  </a:ext>
                </a:extLst>
              </p:cNvPr>
              <p:cNvPicPr/>
              <p:nvPr/>
            </p:nvPicPr>
            <p:blipFill>
              <a:blip r:embed="rId13"/>
              <a:stretch>
                <a:fillRect/>
              </a:stretch>
            </p:blipFill>
            <p:spPr>
              <a:xfrm>
                <a:off x="8629590" y="1252110"/>
                <a:ext cx="41472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잉크 12">
                <a:extLst>
                  <a:ext uri="{FF2B5EF4-FFF2-40B4-BE49-F238E27FC236}">
                    <a16:creationId xmlns:a16="http://schemas.microsoft.com/office/drawing/2014/main" id="{9A8F53F7-6B3B-325E-44AE-AB87F233AF46}"/>
                  </a:ext>
                </a:extLst>
              </p14:cNvPr>
              <p14:cNvContentPartPr/>
              <p14:nvPr/>
            </p14:nvContentPartPr>
            <p14:xfrm>
              <a:off x="9057990" y="971310"/>
              <a:ext cx="1438920" cy="410040"/>
            </p14:xfrm>
          </p:contentPart>
        </mc:Choice>
        <mc:Fallback xmlns="">
          <p:pic>
            <p:nvPicPr>
              <p:cNvPr id="13" name="잉크 12">
                <a:extLst>
                  <a:ext uri="{FF2B5EF4-FFF2-40B4-BE49-F238E27FC236}">
                    <a16:creationId xmlns:a16="http://schemas.microsoft.com/office/drawing/2014/main" id="{9A8F53F7-6B3B-325E-44AE-AB87F233AF46}"/>
                  </a:ext>
                </a:extLst>
              </p:cNvPr>
              <p:cNvPicPr/>
              <p:nvPr/>
            </p:nvPicPr>
            <p:blipFill>
              <a:blip r:embed="rId15"/>
              <a:stretch>
                <a:fillRect/>
              </a:stretch>
            </p:blipFill>
            <p:spPr>
              <a:xfrm>
                <a:off x="9048990" y="962310"/>
                <a:ext cx="145656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잉크 13">
                <a:extLst>
                  <a:ext uri="{FF2B5EF4-FFF2-40B4-BE49-F238E27FC236}">
                    <a16:creationId xmlns:a16="http://schemas.microsoft.com/office/drawing/2014/main" id="{8CAEE5DC-B0B4-5023-B05D-193491AE6AF9}"/>
                  </a:ext>
                </a:extLst>
              </p14:cNvPr>
              <p14:cNvContentPartPr/>
              <p14:nvPr/>
            </p14:nvContentPartPr>
            <p14:xfrm>
              <a:off x="10496190" y="952230"/>
              <a:ext cx="60480" cy="10080"/>
            </p14:xfrm>
          </p:contentPart>
        </mc:Choice>
        <mc:Fallback xmlns="">
          <p:pic>
            <p:nvPicPr>
              <p:cNvPr id="14" name="잉크 13">
                <a:extLst>
                  <a:ext uri="{FF2B5EF4-FFF2-40B4-BE49-F238E27FC236}">
                    <a16:creationId xmlns:a16="http://schemas.microsoft.com/office/drawing/2014/main" id="{8CAEE5DC-B0B4-5023-B05D-193491AE6AF9}"/>
                  </a:ext>
                </a:extLst>
              </p:cNvPr>
              <p:cNvPicPr/>
              <p:nvPr/>
            </p:nvPicPr>
            <p:blipFill>
              <a:blip r:embed="rId17"/>
              <a:stretch>
                <a:fillRect/>
              </a:stretch>
            </p:blipFill>
            <p:spPr>
              <a:xfrm>
                <a:off x="10487550" y="943590"/>
                <a:ext cx="781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잉크 14">
                <a:extLst>
                  <a:ext uri="{FF2B5EF4-FFF2-40B4-BE49-F238E27FC236}">
                    <a16:creationId xmlns:a16="http://schemas.microsoft.com/office/drawing/2014/main" id="{EE3A4934-EFD8-F764-F43B-B81B1C6649E3}"/>
                  </a:ext>
                </a:extLst>
              </p14:cNvPr>
              <p14:cNvContentPartPr/>
              <p14:nvPr/>
            </p14:nvContentPartPr>
            <p14:xfrm>
              <a:off x="8886630" y="1788150"/>
              <a:ext cx="1611000" cy="812520"/>
            </p14:xfrm>
          </p:contentPart>
        </mc:Choice>
        <mc:Fallback xmlns="">
          <p:pic>
            <p:nvPicPr>
              <p:cNvPr id="15" name="잉크 14">
                <a:extLst>
                  <a:ext uri="{FF2B5EF4-FFF2-40B4-BE49-F238E27FC236}">
                    <a16:creationId xmlns:a16="http://schemas.microsoft.com/office/drawing/2014/main" id="{EE3A4934-EFD8-F764-F43B-B81B1C6649E3}"/>
                  </a:ext>
                </a:extLst>
              </p:cNvPr>
              <p:cNvPicPr/>
              <p:nvPr/>
            </p:nvPicPr>
            <p:blipFill>
              <a:blip r:embed="rId19"/>
              <a:stretch>
                <a:fillRect/>
              </a:stretch>
            </p:blipFill>
            <p:spPr>
              <a:xfrm>
                <a:off x="8877990" y="1779150"/>
                <a:ext cx="1628640" cy="830160"/>
              </a:xfrm>
              <a:prstGeom prst="rect">
                <a:avLst/>
              </a:prstGeom>
            </p:spPr>
          </p:pic>
        </mc:Fallback>
      </mc:AlternateContent>
    </p:spTree>
    <p:extLst>
      <p:ext uri="{BB962C8B-B14F-4D97-AF65-F5344CB8AC3E}">
        <p14:creationId xmlns:p14="http://schemas.microsoft.com/office/powerpoint/2010/main" val="3710468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B9F8-3116-44F4-51CA-9AE7B2F0A1A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106DB94-A9D4-E5BD-AD35-479D719A8CD3}"/>
              </a:ext>
            </a:extLst>
          </p:cNvPr>
          <p:cNvSpPr>
            <a:spLocks noGrp="1"/>
          </p:cNvSpPr>
          <p:nvPr>
            <p:ph type="title"/>
          </p:nvPr>
        </p:nvSpPr>
        <p:spPr/>
        <p:txBody>
          <a:bodyPr/>
          <a:lstStyle/>
          <a:p>
            <a:r>
              <a:rPr lang="en-US" altLang="ko-KR" dirty="0"/>
              <a:t>Equation of States in RMF and …</a:t>
            </a:r>
            <a:endParaRPr lang="ko-KR" altLang="en-US" dirty="0"/>
          </a:p>
        </p:txBody>
      </p:sp>
      <p:pic>
        <p:nvPicPr>
          <p:cNvPr id="6" name="그림 5">
            <a:extLst>
              <a:ext uri="{FF2B5EF4-FFF2-40B4-BE49-F238E27FC236}">
                <a16:creationId xmlns:a16="http://schemas.microsoft.com/office/drawing/2014/main" id="{52192F13-5C99-DD57-0DDA-C0CA721FF755}"/>
              </a:ext>
            </a:extLst>
          </p:cNvPr>
          <p:cNvPicPr>
            <a:picLocks noChangeAspect="1"/>
          </p:cNvPicPr>
          <p:nvPr/>
        </p:nvPicPr>
        <p:blipFill>
          <a:blip r:embed="rId2"/>
          <a:stretch>
            <a:fillRect/>
          </a:stretch>
        </p:blipFill>
        <p:spPr>
          <a:xfrm>
            <a:off x="6745896" y="5582542"/>
            <a:ext cx="5446104" cy="1176848"/>
          </a:xfrm>
          <a:prstGeom prst="rect">
            <a:avLst/>
          </a:prstGeom>
        </p:spPr>
      </p:pic>
      <p:pic>
        <p:nvPicPr>
          <p:cNvPr id="8" name="그림 7">
            <a:extLst>
              <a:ext uri="{FF2B5EF4-FFF2-40B4-BE49-F238E27FC236}">
                <a16:creationId xmlns:a16="http://schemas.microsoft.com/office/drawing/2014/main" id="{45E97EB9-A607-BC46-5C38-9C0D6B07EC94}"/>
              </a:ext>
            </a:extLst>
          </p:cNvPr>
          <p:cNvPicPr>
            <a:picLocks noChangeAspect="1"/>
          </p:cNvPicPr>
          <p:nvPr/>
        </p:nvPicPr>
        <p:blipFill>
          <a:blip r:embed="rId3"/>
          <a:stretch>
            <a:fillRect/>
          </a:stretch>
        </p:blipFill>
        <p:spPr>
          <a:xfrm>
            <a:off x="0" y="968659"/>
            <a:ext cx="6354763" cy="5866358"/>
          </a:xfrm>
          <a:prstGeom prst="rect">
            <a:avLst/>
          </a:prstGeom>
        </p:spPr>
      </p:pic>
      <p:pic>
        <p:nvPicPr>
          <p:cNvPr id="10" name="그림 9">
            <a:extLst>
              <a:ext uri="{FF2B5EF4-FFF2-40B4-BE49-F238E27FC236}">
                <a16:creationId xmlns:a16="http://schemas.microsoft.com/office/drawing/2014/main" id="{5DCB0691-8AC4-05F0-2116-71C79395D179}"/>
              </a:ext>
            </a:extLst>
          </p:cNvPr>
          <p:cNvPicPr>
            <a:picLocks noChangeAspect="1"/>
          </p:cNvPicPr>
          <p:nvPr/>
        </p:nvPicPr>
        <p:blipFill>
          <a:blip r:embed="rId4"/>
          <a:stretch>
            <a:fillRect/>
          </a:stretch>
        </p:blipFill>
        <p:spPr>
          <a:xfrm>
            <a:off x="6744655" y="1046029"/>
            <a:ext cx="4219253" cy="4118978"/>
          </a:xfrm>
          <a:prstGeom prst="rect">
            <a:avLst/>
          </a:prstGeom>
        </p:spPr>
      </p:pic>
    </p:spTree>
    <p:extLst>
      <p:ext uri="{BB962C8B-B14F-4D97-AF65-F5344CB8AC3E}">
        <p14:creationId xmlns:p14="http://schemas.microsoft.com/office/powerpoint/2010/main" val="2123518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2EE32E6-DD76-59A5-52C8-52D35350D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597" y="840062"/>
            <a:ext cx="4096734" cy="2831971"/>
          </a:xfrm>
          <a:prstGeom prst="rect">
            <a:avLst/>
          </a:prstGeom>
        </p:spPr>
      </p:pic>
      <p:pic>
        <p:nvPicPr>
          <p:cNvPr id="5" name="그림 4">
            <a:extLst>
              <a:ext uri="{FF2B5EF4-FFF2-40B4-BE49-F238E27FC236}">
                <a16:creationId xmlns:a16="http://schemas.microsoft.com/office/drawing/2014/main" id="{46DC5C03-F828-0C38-E306-C24FB999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375" y="3672033"/>
            <a:ext cx="4247956" cy="3185967"/>
          </a:xfrm>
          <a:prstGeom prst="rect">
            <a:avLst/>
          </a:prstGeom>
        </p:spPr>
      </p:pic>
      <p:pic>
        <p:nvPicPr>
          <p:cNvPr id="7" name="그림 6">
            <a:extLst>
              <a:ext uri="{FF2B5EF4-FFF2-40B4-BE49-F238E27FC236}">
                <a16:creationId xmlns:a16="http://schemas.microsoft.com/office/drawing/2014/main" id="{55E72265-A1BC-0206-0EEB-E73B45AEE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86" y="966910"/>
            <a:ext cx="4687858" cy="5337092"/>
          </a:xfrm>
          <a:prstGeom prst="rect">
            <a:avLst/>
          </a:prstGeom>
        </p:spPr>
      </p:pic>
      <p:sp>
        <p:nvSpPr>
          <p:cNvPr id="9" name="TextBox 8">
            <a:extLst>
              <a:ext uri="{FF2B5EF4-FFF2-40B4-BE49-F238E27FC236}">
                <a16:creationId xmlns:a16="http://schemas.microsoft.com/office/drawing/2014/main" id="{30B561DE-7655-5C69-6B2A-818E4BB0D225}"/>
              </a:ext>
            </a:extLst>
          </p:cNvPr>
          <p:cNvSpPr txBox="1"/>
          <p:nvPr/>
        </p:nvSpPr>
        <p:spPr>
          <a:xfrm>
            <a:off x="280626" y="6304002"/>
            <a:ext cx="5032778" cy="553998"/>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a:ln>
                  <a:noFill/>
                </a:ln>
                <a:solidFill>
                  <a:srgbClr val="222222"/>
                </a:solidFill>
                <a:effectLst/>
                <a:uLnTx/>
                <a:uFillTx/>
                <a:latin typeface="Arial" panose="020B0604020202020204" pitchFamily="34" charset="0"/>
                <a:ea typeface="맑은 고딕" panose="020B0503020000020004" pitchFamily="50" charset="-127"/>
                <a:cs typeface="+mn-cs"/>
              </a:rPr>
              <a:t>Miyatsu</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Tsuyoshi, et al. "Can the PREX-2 and CREX results be understood by relativistic mean-field models with the astrophysical constraints?."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Physics Letters B</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843 (2023): 138013.</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2" name="제목 1">
            <a:extLst>
              <a:ext uri="{FF2B5EF4-FFF2-40B4-BE49-F238E27FC236}">
                <a16:creationId xmlns:a16="http://schemas.microsoft.com/office/drawing/2014/main" id="{19359BED-4D08-2E9D-3C62-39811A89B40D}"/>
              </a:ext>
            </a:extLst>
          </p:cNvPr>
          <p:cNvSpPr txBox="1">
            <a:spLocks/>
          </p:cNvSpPr>
          <p:nvPr/>
        </p:nvSpPr>
        <p:spPr>
          <a:xfrm>
            <a:off x="280626" y="0"/>
            <a:ext cx="10387374" cy="2133110"/>
          </a:xfrm>
          <a:prstGeom prst="rect">
            <a:avLst/>
          </a:prstGeom>
        </p:spPr>
        <p:txBody>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90000"/>
              </a:lnSpc>
              <a:spcBef>
                <a:spcPct val="0"/>
              </a:spcBef>
              <a:spcAft>
                <a:spcPts val="0"/>
              </a:spcAft>
              <a:buClrTx/>
              <a:buSzTx/>
              <a:buFontTx/>
              <a:buNone/>
              <a:tabLst/>
              <a:defRPr/>
            </a:pPr>
            <a:r>
              <a:rPr kumimoji="0" lang="en-US" altLang="ko-KR" sz="4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j-cs"/>
              </a:rPr>
              <a:t>Density vs pressure (by EOS</a:t>
            </a:r>
            <a:r>
              <a:rPr kumimoji="0" lang="en-US" altLang="ko-KR" sz="4400" b="0"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j-cs"/>
              </a:rPr>
              <a:t> in COMPOSE</a:t>
            </a:r>
            <a:r>
              <a:rPr kumimoji="0" lang="en-US" altLang="ko-KR" sz="4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j-cs"/>
              </a:rPr>
              <a:t>)</a:t>
            </a:r>
            <a:endParaRPr kumimoji="0" lang="ko-KR" altLang="en-US" sz="4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j-cs"/>
            </a:endParaRPr>
          </a:p>
        </p:txBody>
      </p:sp>
      <p:cxnSp>
        <p:nvCxnSpPr>
          <p:cNvPr id="8" name="직선 화살표 연결선 7">
            <a:extLst>
              <a:ext uri="{FF2B5EF4-FFF2-40B4-BE49-F238E27FC236}">
                <a16:creationId xmlns:a16="http://schemas.microsoft.com/office/drawing/2014/main" id="{8E307C7B-CB5A-3EDE-38B5-608D6C514351}"/>
              </a:ext>
            </a:extLst>
          </p:cNvPr>
          <p:cNvCxnSpPr/>
          <p:nvPr/>
        </p:nvCxnSpPr>
        <p:spPr>
          <a:xfrm>
            <a:off x="1029446" y="1698948"/>
            <a:ext cx="480533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a:extLst>
              <a:ext uri="{FF2B5EF4-FFF2-40B4-BE49-F238E27FC236}">
                <a16:creationId xmlns:a16="http://schemas.microsoft.com/office/drawing/2014/main" id="{DF749DA8-68E9-5772-9CF6-6AAA10CE8B95}"/>
              </a:ext>
            </a:extLst>
          </p:cNvPr>
          <p:cNvCxnSpPr/>
          <p:nvPr/>
        </p:nvCxnSpPr>
        <p:spPr>
          <a:xfrm>
            <a:off x="6601220" y="1919871"/>
            <a:ext cx="480533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2" name="잉크 11">
                <a:extLst>
                  <a:ext uri="{FF2B5EF4-FFF2-40B4-BE49-F238E27FC236}">
                    <a16:creationId xmlns:a16="http://schemas.microsoft.com/office/drawing/2014/main" id="{B7625850-39FC-0704-F413-8479F6ADFB7D}"/>
                  </a:ext>
                </a:extLst>
              </p14:cNvPr>
              <p14:cNvContentPartPr/>
              <p14:nvPr/>
            </p14:nvContentPartPr>
            <p14:xfrm>
              <a:off x="8904827" y="897597"/>
              <a:ext cx="346320" cy="41760"/>
            </p14:xfrm>
          </p:contentPart>
        </mc:Choice>
        <mc:Fallback xmlns="">
          <p:pic>
            <p:nvPicPr>
              <p:cNvPr id="12" name="잉크 11">
                <a:extLst>
                  <a:ext uri="{FF2B5EF4-FFF2-40B4-BE49-F238E27FC236}">
                    <a16:creationId xmlns:a16="http://schemas.microsoft.com/office/drawing/2014/main" id="{B7625850-39FC-0704-F413-8479F6ADFB7D}"/>
                  </a:ext>
                </a:extLst>
              </p:cNvPr>
              <p:cNvPicPr/>
              <p:nvPr/>
            </p:nvPicPr>
            <p:blipFill>
              <a:blip r:embed="rId6"/>
              <a:stretch>
                <a:fillRect/>
              </a:stretch>
            </p:blipFill>
            <p:spPr>
              <a:xfrm>
                <a:off x="8850827" y="789597"/>
                <a:ext cx="4539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잉크 12">
                <a:extLst>
                  <a:ext uri="{FF2B5EF4-FFF2-40B4-BE49-F238E27FC236}">
                    <a16:creationId xmlns:a16="http://schemas.microsoft.com/office/drawing/2014/main" id="{5CEFF780-8470-597B-BCF0-B59F111401DA}"/>
                  </a:ext>
                </a:extLst>
              </p14:cNvPr>
              <p14:cNvContentPartPr/>
              <p14:nvPr/>
            </p14:nvContentPartPr>
            <p14:xfrm>
              <a:off x="9440507" y="987237"/>
              <a:ext cx="251280" cy="4680"/>
            </p14:xfrm>
          </p:contentPart>
        </mc:Choice>
        <mc:Fallback xmlns="">
          <p:pic>
            <p:nvPicPr>
              <p:cNvPr id="13" name="잉크 12">
                <a:extLst>
                  <a:ext uri="{FF2B5EF4-FFF2-40B4-BE49-F238E27FC236}">
                    <a16:creationId xmlns:a16="http://schemas.microsoft.com/office/drawing/2014/main" id="{5CEFF780-8470-597B-BCF0-B59F111401DA}"/>
                  </a:ext>
                </a:extLst>
              </p:cNvPr>
              <p:cNvPicPr/>
              <p:nvPr/>
            </p:nvPicPr>
            <p:blipFill>
              <a:blip r:embed="rId8"/>
              <a:stretch>
                <a:fillRect/>
              </a:stretch>
            </p:blipFill>
            <p:spPr>
              <a:xfrm>
                <a:off x="9386867" y="879597"/>
                <a:ext cx="358920" cy="220320"/>
              </a:xfrm>
              <a:prstGeom prst="rect">
                <a:avLst/>
              </a:prstGeom>
            </p:spPr>
          </p:pic>
        </mc:Fallback>
      </mc:AlternateContent>
      <p:sp>
        <p:nvSpPr>
          <p:cNvPr id="14" name="TextBox 13">
            <a:extLst>
              <a:ext uri="{FF2B5EF4-FFF2-40B4-BE49-F238E27FC236}">
                <a16:creationId xmlns:a16="http://schemas.microsoft.com/office/drawing/2014/main" id="{7D5A8F53-2388-E069-7A40-1E6A9540D793}"/>
              </a:ext>
            </a:extLst>
          </p:cNvPr>
          <p:cNvSpPr txBox="1"/>
          <p:nvPr/>
        </p:nvSpPr>
        <p:spPr>
          <a:xfrm>
            <a:off x="9960782" y="616191"/>
            <a:ext cx="2108269" cy="646331"/>
          </a:xfrm>
          <a:prstGeom prst="rect">
            <a:avLst/>
          </a:prstGeom>
          <a:noFill/>
        </p:spPr>
        <p:txBody>
          <a:bodyPr wrap="none" rtlCol="0">
            <a:spAutoFit/>
          </a:bodyPr>
          <a:lstStyle/>
          <a:p>
            <a:r>
              <a:rPr lang="en-US" altLang="ko-KR" dirty="0"/>
              <a:t>Min(</a:t>
            </a:r>
            <a:r>
              <a:rPr lang="en-US" altLang="ko-KR" dirty="0" err="1"/>
              <a:t>Y_e</a:t>
            </a:r>
            <a:r>
              <a:rPr lang="en-US" altLang="ko-KR" dirty="0"/>
              <a:t>) = 0.005</a:t>
            </a:r>
          </a:p>
          <a:p>
            <a:r>
              <a:rPr lang="en-US" altLang="ko-KR" dirty="0"/>
              <a:t>Min(T) = 0.005MeV</a:t>
            </a:r>
            <a:endParaRPr lang="ko-KR" altLang="en-US" dirty="0"/>
          </a:p>
        </p:txBody>
      </p:sp>
      <p:sp>
        <p:nvSpPr>
          <p:cNvPr id="4" name="바닥글 개체 틀 3">
            <a:extLst>
              <a:ext uri="{FF2B5EF4-FFF2-40B4-BE49-F238E27FC236}">
                <a16:creationId xmlns:a16="http://schemas.microsoft.com/office/drawing/2014/main" id="{DFF66C7B-7961-5EB0-0A46-968F2DDA471B}"/>
              </a:ext>
            </a:extLst>
          </p:cNvPr>
          <p:cNvSpPr>
            <a:spLocks noGrp="1"/>
          </p:cNvSpPr>
          <p:nvPr>
            <p:ph type="ftr" sz="quarter" idx="11"/>
          </p:nvPr>
        </p:nvSpPr>
        <p:spPr/>
        <p:txBody>
          <a:bodyPr/>
          <a:lstStyle/>
          <a:p>
            <a:r>
              <a:rPr lang="en-US" altLang="ko-KR"/>
              <a:t>CPNR-OMEG Joint Workshop  2026 May 21-23</a:t>
            </a:r>
            <a:endParaRPr lang="ko-KR" altLang="en-US"/>
          </a:p>
        </p:txBody>
      </p:sp>
    </p:spTree>
    <p:extLst>
      <p:ext uri="{BB962C8B-B14F-4D97-AF65-F5344CB8AC3E}">
        <p14:creationId xmlns:p14="http://schemas.microsoft.com/office/powerpoint/2010/main" val="3985968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4EA0C-E633-C6CE-075E-8F13EFDD294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DED97F0-A3F5-EA4C-DEFA-64C882581698}"/>
              </a:ext>
            </a:extLst>
          </p:cNvPr>
          <p:cNvSpPr>
            <a:spLocks noGrp="1"/>
          </p:cNvSpPr>
          <p:nvPr>
            <p:ph type="title"/>
          </p:nvPr>
        </p:nvSpPr>
        <p:spPr/>
        <p:txBody>
          <a:bodyPr>
            <a:normAutofit/>
          </a:bodyPr>
          <a:lstStyle/>
          <a:p>
            <a:r>
              <a:rPr lang="en-US" altLang="ko-KR" dirty="0"/>
              <a:t>Density and Temperature Profiles vs radius  </a:t>
            </a:r>
            <a:endParaRPr lang="ko-KR" altLang="en-US" dirty="0"/>
          </a:p>
        </p:txBody>
      </p:sp>
      <p:sp>
        <p:nvSpPr>
          <p:cNvPr id="8" name="TextBox 7">
            <a:extLst>
              <a:ext uri="{FF2B5EF4-FFF2-40B4-BE49-F238E27FC236}">
                <a16:creationId xmlns:a16="http://schemas.microsoft.com/office/drawing/2014/main" id="{111F7C42-5373-32EA-DA3C-B802ECA060ED}"/>
              </a:ext>
            </a:extLst>
          </p:cNvPr>
          <p:cNvSpPr txBox="1"/>
          <p:nvPr/>
        </p:nvSpPr>
        <p:spPr>
          <a:xfrm>
            <a:off x="16646" y="6029106"/>
            <a:ext cx="3487878"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Black = Burrow</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Red</a:t>
            </a: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Burrow w/ effective mass and quenching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70C0"/>
                </a:solidFill>
                <a:effectLst/>
                <a:uLnTx/>
                <a:uFillTx/>
                <a:latin typeface="Cambria" panose="02040503050406030204"/>
                <a:ea typeface="맑은 고딕" panose="020B0503020000020004" pitchFamily="50" charset="-127"/>
                <a:cs typeface="+mn-cs"/>
              </a:rPr>
              <a:t>Blue</a:t>
            </a: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FM</a:t>
            </a:r>
            <a:endParaRPr kumimoji="0" lang="ko-KR" altLang="en-US"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5" name="density_evolution_time_from_tbounce">
            <a:hlinkClick r:id="" action="ppaction://media"/>
            <a:extLst>
              <a:ext uri="{FF2B5EF4-FFF2-40B4-BE49-F238E27FC236}">
                <a16:creationId xmlns:a16="http://schemas.microsoft.com/office/drawing/2014/main" id="{DEE1AB19-DDF7-EC06-A810-AEC47C13D3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8640" y="994463"/>
            <a:ext cx="6085480" cy="5779771"/>
          </a:xfrm>
          <a:prstGeom prst="rect">
            <a:avLst/>
          </a:prstGeom>
        </p:spPr>
      </p:pic>
      <p:pic>
        <p:nvPicPr>
          <p:cNvPr id="6" name="temperature_time evolution_from_tbounce">
            <a:hlinkClick r:id="" action="ppaction://media"/>
            <a:extLst>
              <a:ext uri="{FF2B5EF4-FFF2-40B4-BE49-F238E27FC236}">
                <a16:creationId xmlns:a16="http://schemas.microsoft.com/office/drawing/2014/main" id="{2CFBD56A-4D8C-50EB-7751-603BDEC8622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79173" y="973991"/>
            <a:ext cx="5701446" cy="5701446"/>
          </a:xfrm>
          <a:prstGeom prst="rect">
            <a:avLst/>
          </a:prstGeom>
        </p:spPr>
      </p:pic>
      <p:sp>
        <p:nvSpPr>
          <p:cNvPr id="3" name="TextBox 2">
            <a:extLst>
              <a:ext uri="{FF2B5EF4-FFF2-40B4-BE49-F238E27FC236}">
                <a16:creationId xmlns:a16="http://schemas.microsoft.com/office/drawing/2014/main" id="{B27AA8AC-7828-ACDF-0423-1ABF6FA2683E}"/>
              </a:ext>
            </a:extLst>
          </p:cNvPr>
          <p:cNvSpPr txBox="1"/>
          <p:nvPr/>
        </p:nvSpPr>
        <p:spPr>
          <a:xfrm>
            <a:off x="16646" y="989131"/>
            <a:ext cx="2156744"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EoS</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LS220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for GR1D and NuLib</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1361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23C4AA-3EF0-141D-8183-A6ED8B551B6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D0B1452A-F9D3-E3A6-0F70-2FEBE6BC1D2D}"/>
              </a:ext>
            </a:extLst>
          </p:cNvPr>
          <p:cNvSpPr>
            <a:spLocks noGrp="1"/>
          </p:cNvSpPr>
          <p:nvPr>
            <p:ph idx="1"/>
          </p:nvPr>
        </p:nvSpPr>
        <p:spPr/>
        <p:txBody>
          <a:bodyPr/>
          <a:lstStyle/>
          <a:p>
            <a:endParaRPr lang="ko-KR" altLang="en-US"/>
          </a:p>
        </p:txBody>
      </p:sp>
      <p:pic>
        <p:nvPicPr>
          <p:cNvPr id="5" name="그림 4" descr="PPT - Neutrino observatories PowerPoint Presentation, free download - ID:1994599">
            <a:extLst>
              <a:ext uri="{FF2B5EF4-FFF2-40B4-BE49-F238E27FC236}">
                <a16:creationId xmlns:a16="http://schemas.microsoft.com/office/drawing/2014/main" id="{A268AF04-501C-A5D7-8FAD-1BFF8BD2D011}"/>
              </a:ext>
            </a:extLst>
          </p:cNvPr>
          <p:cNvPicPr>
            <a:picLocks noChangeAspect="1"/>
          </p:cNvPicPr>
          <p:nvPr/>
        </p:nvPicPr>
        <p:blipFill>
          <a:blip r:embed="rId2"/>
          <a:stretch>
            <a:fillRect/>
          </a:stretch>
        </p:blipFill>
        <p:spPr>
          <a:xfrm>
            <a:off x="0" y="83766"/>
            <a:ext cx="12106894" cy="6590165"/>
          </a:xfrm>
          <a:prstGeom prst="rect">
            <a:avLst/>
          </a:prstGeom>
        </p:spPr>
      </p:pic>
      <p:sp>
        <p:nvSpPr>
          <p:cNvPr id="6" name="TextBox 5">
            <a:extLst>
              <a:ext uri="{FF2B5EF4-FFF2-40B4-BE49-F238E27FC236}">
                <a16:creationId xmlns:a16="http://schemas.microsoft.com/office/drawing/2014/main" id="{1B07D8EE-FE46-9A54-BCD2-EC62B646882D}"/>
              </a:ext>
            </a:extLst>
          </p:cNvPr>
          <p:cNvSpPr txBox="1"/>
          <p:nvPr/>
        </p:nvSpPr>
        <p:spPr>
          <a:xfrm>
            <a:off x="0" y="83766"/>
            <a:ext cx="1983235" cy="369332"/>
          </a:xfrm>
          <a:prstGeom prst="rect">
            <a:avLst/>
          </a:prstGeom>
          <a:noFill/>
        </p:spPr>
        <p:txBody>
          <a:bodyPr wrap="none" rtlCol="0">
            <a:spAutoFit/>
          </a:bodyPr>
          <a:lstStyle/>
          <a:p>
            <a:r>
              <a:rPr lang="en-US" altLang="ko-KR" b="1" dirty="0">
                <a:solidFill>
                  <a:srgbClr val="FF0000"/>
                </a:solidFill>
              </a:rPr>
              <a:t>Neutrino Cooling</a:t>
            </a:r>
            <a:endParaRPr lang="ko-KR" altLang="en-US" b="1" dirty="0">
              <a:solidFill>
                <a:srgbClr val="FF0000"/>
              </a:solidFill>
            </a:endParaRPr>
          </a:p>
        </p:txBody>
      </p:sp>
      <p:sp>
        <p:nvSpPr>
          <p:cNvPr id="7" name="화살표: 위쪽 6">
            <a:extLst>
              <a:ext uri="{FF2B5EF4-FFF2-40B4-BE49-F238E27FC236}">
                <a16:creationId xmlns:a16="http://schemas.microsoft.com/office/drawing/2014/main" id="{A86AC518-714C-DE55-22F6-42D3833A362A}"/>
              </a:ext>
            </a:extLst>
          </p:cNvPr>
          <p:cNvSpPr/>
          <p:nvPr/>
        </p:nvSpPr>
        <p:spPr>
          <a:xfrm>
            <a:off x="282742" y="453098"/>
            <a:ext cx="378995" cy="5478470"/>
          </a:xfrm>
          <a:prstGeom prst="up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63127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3199B2-D0DF-FE0E-456A-939620B5DB9D}"/>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2992D2DA-CFAE-A9BD-4900-6D1F70D39468}"/>
              </a:ext>
            </a:extLst>
          </p:cNvPr>
          <p:cNvSpPr>
            <a:spLocks noGrp="1"/>
          </p:cNvSpPr>
          <p:nvPr>
            <p:ph type="title"/>
          </p:nvPr>
        </p:nvSpPr>
        <p:spPr>
          <a:xfrm>
            <a:off x="0" y="83766"/>
            <a:ext cx="12192000" cy="884893"/>
          </a:xfrm>
        </p:spPr>
        <p:txBody>
          <a:bodyPr>
            <a:normAutofit fontScale="90000"/>
          </a:bodyPr>
          <a:lstStyle/>
          <a:p>
            <a:r>
              <a:rPr lang="en-US" altLang="ko-KR" dirty="0"/>
              <a:t>Effects of </a:t>
            </a:r>
            <a:r>
              <a:rPr lang="en-US" altLang="ko-KR" dirty="0">
                <a:solidFill>
                  <a:srgbClr val="FFFF00"/>
                </a:solidFill>
              </a:rPr>
              <a:t>quenching and effective mass </a:t>
            </a:r>
            <a:r>
              <a:rPr lang="en-US" altLang="ko-KR" dirty="0"/>
              <a:t>in Luminosity</a:t>
            </a:r>
            <a:br>
              <a:rPr lang="en-US" altLang="ko-KR" dirty="0"/>
            </a:br>
            <a:r>
              <a:rPr lang="en-US" altLang="ko-KR" sz="3100" dirty="0"/>
              <a:t>for non-degenerate case</a:t>
            </a:r>
            <a:endParaRPr lang="ko-KR" altLang="en-US" sz="3100" dirty="0"/>
          </a:p>
        </p:txBody>
      </p:sp>
      <p:pic>
        <p:nvPicPr>
          <p:cNvPr id="5" name="burrow and burrowetc_luminosity_time evolution">
            <a:hlinkClick r:id="" action="ppaction://media"/>
            <a:extLst>
              <a:ext uri="{FF2B5EF4-FFF2-40B4-BE49-F238E27FC236}">
                <a16:creationId xmlns:a16="http://schemas.microsoft.com/office/drawing/2014/main" id="{A0442004-F0BD-043B-7B22-E16CCC132C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86993" y="1147305"/>
            <a:ext cx="10515600" cy="4430712"/>
          </a:xfrm>
        </p:spPr>
      </p:pic>
      <p:sp>
        <p:nvSpPr>
          <p:cNvPr id="6" name="TextBox 5">
            <a:extLst>
              <a:ext uri="{FF2B5EF4-FFF2-40B4-BE49-F238E27FC236}">
                <a16:creationId xmlns:a16="http://schemas.microsoft.com/office/drawing/2014/main" id="{16C026E6-F52E-9DCC-565D-66AB72E103CB}"/>
              </a:ext>
            </a:extLst>
          </p:cNvPr>
          <p:cNvSpPr txBox="1"/>
          <p:nvPr/>
        </p:nvSpPr>
        <p:spPr>
          <a:xfrm>
            <a:off x="2338682" y="6029106"/>
            <a:ext cx="74122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Effective mass effects </a:t>
            </a: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decrease the luminosity during the post bounce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and </a:t>
            </a: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increases it at the accretion phase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32361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42DC22-4DB1-B7EE-3AE2-D399B20E8C43}"/>
            </a:ext>
          </a:extLst>
        </p:cNvPr>
        <p:cNvGrpSpPr/>
        <p:nvPr/>
      </p:nvGrpSpPr>
      <p:grpSpPr>
        <a:xfrm>
          <a:off x="0" y="0"/>
          <a:ext cx="0" cy="0"/>
          <a:chOff x="0" y="0"/>
          <a:chExt cx="0" cy="0"/>
        </a:xfrm>
      </p:grpSpPr>
      <p:sp>
        <p:nvSpPr>
          <p:cNvPr id="18" name="제목 1">
            <a:extLst>
              <a:ext uri="{FF2B5EF4-FFF2-40B4-BE49-F238E27FC236}">
                <a16:creationId xmlns:a16="http://schemas.microsoft.com/office/drawing/2014/main" id="{710E84A0-1E5D-DAF4-2CD3-84B52828741D}"/>
              </a:ext>
            </a:extLst>
          </p:cNvPr>
          <p:cNvSpPr txBox="1">
            <a:spLocks/>
          </p:cNvSpPr>
          <p:nvPr/>
        </p:nvSpPr>
        <p:spPr>
          <a:xfrm>
            <a:off x="585564" y="76606"/>
            <a:ext cx="10515600" cy="8848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bg1"/>
                </a:solidFill>
                <a:latin typeface="+mj-lt"/>
                <a:ea typeface="+mj-ea"/>
                <a:cs typeface="+mj-cs"/>
              </a:defRPr>
            </a:lvl1pPr>
          </a:lstStyle>
          <a:p>
            <a:pPr algn="ctr"/>
            <a:endParaRPr lang="ko-KR" altLang="en-US" dirty="0"/>
          </a:p>
        </p:txBody>
      </p:sp>
      <p:pic>
        <p:nvPicPr>
          <p:cNvPr id="25" name="그림 24">
            <a:extLst>
              <a:ext uri="{FF2B5EF4-FFF2-40B4-BE49-F238E27FC236}">
                <a16:creationId xmlns:a16="http://schemas.microsoft.com/office/drawing/2014/main" id="{05A19C2E-DE07-D7C0-45F6-C027F7B78897}"/>
              </a:ext>
            </a:extLst>
          </p:cNvPr>
          <p:cNvPicPr>
            <a:picLocks noChangeAspect="1"/>
          </p:cNvPicPr>
          <p:nvPr/>
        </p:nvPicPr>
        <p:blipFill>
          <a:blip r:embed="rId2"/>
          <a:stretch>
            <a:fillRect/>
          </a:stretch>
        </p:blipFill>
        <p:spPr>
          <a:xfrm>
            <a:off x="0" y="0"/>
            <a:ext cx="4723743" cy="6858000"/>
          </a:xfrm>
          <a:prstGeom prst="rect">
            <a:avLst/>
          </a:prstGeom>
        </p:spPr>
      </p:pic>
      <p:pic>
        <p:nvPicPr>
          <p:cNvPr id="27" name="그림 26">
            <a:extLst>
              <a:ext uri="{FF2B5EF4-FFF2-40B4-BE49-F238E27FC236}">
                <a16:creationId xmlns:a16="http://schemas.microsoft.com/office/drawing/2014/main" id="{2C179EBE-8523-B6D8-86F6-25B9255E7FBD}"/>
              </a:ext>
            </a:extLst>
          </p:cNvPr>
          <p:cNvPicPr>
            <a:picLocks noChangeAspect="1"/>
          </p:cNvPicPr>
          <p:nvPr/>
        </p:nvPicPr>
        <p:blipFill>
          <a:blip r:embed="rId3"/>
          <a:stretch>
            <a:fillRect/>
          </a:stretch>
        </p:blipFill>
        <p:spPr>
          <a:xfrm>
            <a:off x="5531687" y="1232289"/>
            <a:ext cx="5265472" cy="3521367"/>
          </a:xfrm>
          <a:prstGeom prst="rect">
            <a:avLst/>
          </a:prstGeom>
        </p:spPr>
      </p:pic>
      <p:pic>
        <p:nvPicPr>
          <p:cNvPr id="31" name="그림 30">
            <a:extLst>
              <a:ext uri="{FF2B5EF4-FFF2-40B4-BE49-F238E27FC236}">
                <a16:creationId xmlns:a16="http://schemas.microsoft.com/office/drawing/2014/main" id="{CCC75C2D-060D-69D3-3B43-506B789E28F1}"/>
              </a:ext>
            </a:extLst>
          </p:cNvPr>
          <p:cNvPicPr>
            <a:picLocks noChangeAspect="1"/>
          </p:cNvPicPr>
          <p:nvPr/>
        </p:nvPicPr>
        <p:blipFill>
          <a:blip r:embed="rId4"/>
          <a:stretch>
            <a:fillRect/>
          </a:stretch>
        </p:blipFill>
        <p:spPr>
          <a:xfrm>
            <a:off x="5432912" y="5024447"/>
            <a:ext cx="5668252" cy="1311714"/>
          </a:xfrm>
          <a:prstGeom prst="rect">
            <a:avLst/>
          </a:prstGeom>
        </p:spPr>
      </p:pic>
      <p:sp>
        <p:nvSpPr>
          <p:cNvPr id="3" name="TextBox 2">
            <a:extLst>
              <a:ext uri="{FF2B5EF4-FFF2-40B4-BE49-F238E27FC236}">
                <a16:creationId xmlns:a16="http://schemas.microsoft.com/office/drawing/2014/main" id="{44C7D674-3E30-B6D3-DCD3-215BC4C00A42}"/>
              </a:ext>
            </a:extLst>
          </p:cNvPr>
          <p:cNvSpPr txBox="1"/>
          <p:nvPr/>
        </p:nvSpPr>
        <p:spPr>
          <a:xfrm>
            <a:off x="4829750" y="260259"/>
            <a:ext cx="7180188" cy="369332"/>
          </a:xfrm>
          <a:prstGeom prst="rect">
            <a:avLst/>
          </a:prstGeom>
          <a:noFill/>
        </p:spPr>
        <p:txBody>
          <a:bodyPr wrap="square">
            <a:spAutoFit/>
          </a:bodyPr>
          <a:lstStyle/>
          <a:p>
            <a:r>
              <a:rPr lang="en-US" altLang="ko-KR" dirty="0">
                <a:solidFill>
                  <a:schemeClr val="bg1"/>
                </a:solidFill>
              </a:rPr>
              <a:t>Luminosity, Density &amp; Temperature dependence on Equation of States</a:t>
            </a:r>
            <a:endParaRPr lang="ko-KR" altLang="en-US" dirty="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2" name="잉크 1">
                <a:extLst>
                  <a:ext uri="{FF2B5EF4-FFF2-40B4-BE49-F238E27FC236}">
                    <a16:creationId xmlns:a16="http://schemas.microsoft.com/office/drawing/2014/main" id="{4279F568-16E5-3C19-8AE0-261C4F3AC02E}"/>
                  </a:ext>
                </a:extLst>
              </p14:cNvPr>
              <p14:cNvContentPartPr/>
              <p14:nvPr/>
            </p14:nvContentPartPr>
            <p14:xfrm>
              <a:off x="5408925" y="877198"/>
              <a:ext cx="2909880" cy="1670760"/>
            </p14:xfrm>
          </p:contentPart>
        </mc:Choice>
        <mc:Fallback xmlns="">
          <p:pic>
            <p:nvPicPr>
              <p:cNvPr id="2" name="잉크 1">
                <a:extLst>
                  <a:ext uri="{FF2B5EF4-FFF2-40B4-BE49-F238E27FC236}">
                    <a16:creationId xmlns:a16="http://schemas.microsoft.com/office/drawing/2014/main" id="{4279F568-16E5-3C19-8AE0-261C4F3AC02E}"/>
                  </a:ext>
                </a:extLst>
              </p:cNvPr>
              <p:cNvPicPr/>
              <p:nvPr/>
            </p:nvPicPr>
            <p:blipFill>
              <a:blip r:embed="rId6"/>
              <a:stretch>
                <a:fillRect/>
              </a:stretch>
            </p:blipFill>
            <p:spPr>
              <a:xfrm>
                <a:off x="5399925" y="868558"/>
                <a:ext cx="2927520" cy="1688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잉크 3">
                <a:extLst>
                  <a:ext uri="{FF2B5EF4-FFF2-40B4-BE49-F238E27FC236}">
                    <a16:creationId xmlns:a16="http://schemas.microsoft.com/office/drawing/2014/main" id="{93C58952-BE9A-F839-351F-490078199CA2}"/>
                  </a:ext>
                </a:extLst>
              </p14:cNvPr>
              <p14:cNvContentPartPr/>
              <p14:nvPr/>
            </p14:nvContentPartPr>
            <p14:xfrm>
              <a:off x="6062325" y="1156918"/>
              <a:ext cx="3396960" cy="1604520"/>
            </p14:xfrm>
          </p:contentPart>
        </mc:Choice>
        <mc:Fallback xmlns="">
          <p:pic>
            <p:nvPicPr>
              <p:cNvPr id="4" name="잉크 3">
                <a:extLst>
                  <a:ext uri="{FF2B5EF4-FFF2-40B4-BE49-F238E27FC236}">
                    <a16:creationId xmlns:a16="http://schemas.microsoft.com/office/drawing/2014/main" id="{93C58952-BE9A-F839-351F-490078199CA2}"/>
                  </a:ext>
                </a:extLst>
              </p:cNvPr>
              <p:cNvPicPr/>
              <p:nvPr/>
            </p:nvPicPr>
            <p:blipFill>
              <a:blip r:embed="rId8"/>
              <a:stretch>
                <a:fillRect/>
              </a:stretch>
            </p:blipFill>
            <p:spPr>
              <a:xfrm>
                <a:off x="6053685" y="1147918"/>
                <a:ext cx="3414600" cy="1622160"/>
              </a:xfrm>
              <a:prstGeom prst="rect">
                <a:avLst/>
              </a:prstGeom>
            </p:spPr>
          </p:pic>
        </mc:Fallback>
      </mc:AlternateContent>
    </p:spTree>
    <p:extLst>
      <p:ext uri="{BB962C8B-B14F-4D97-AF65-F5344CB8AC3E}">
        <p14:creationId xmlns:p14="http://schemas.microsoft.com/office/powerpoint/2010/main" val="3634830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BB35-A01F-D66C-72C6-42C3209449CA}"/>
            </a:ext>
          </a:extLst>
        </p:cNvPr>
        <p:cNvGrpSpPr/>
        <p:nvPr/>
      </p:nvGrpSpPr>
      <p:grpSpPr>
        <a:xfrm>
          <a:off x="0" y="0"/>
          <a:ext cx="0" cy="0"/>
          <a:chOff x="0" y="0"/>
          <a:chExt cx="0" cy="0"/>
        </a:xfrm>
      </p:grpSpPr>
      <p:sp>
        <p:nvSpPr>
          <p:cNvPr id="18" name="제목 1">
            <a:extLst>
              <a:ext uri="{FF2B5EF4-FFF2-40B4-BE49-F238E27FC236}">
                <a16:creationId xmlns:a16="http://schemas.microsoft.com/office/drawing/2014/main" id="{1D554473-9A9A-16B9-C31A-ECD64F8A6A04}"/>
              </a:ext>
            </a:extLst>
          </p:cNvPr>
          <p:cNvSpPr txBox="1">
            <a:spLocks/>
          </p:cNvSpPr>
          <p:nvPr/>
        </p:nvSpPr>
        <p:spPr>
          <a:xfrm>
            <a:off x="585564" y="76606"/>
            <a:ext cx="10515600" cy="8848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endParaRPr kumimoji="0" lang="ko-KR" altLang="en-US" sz="44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j-cs"/>
            </a:endParaRPr>
          </a:p>
        </p:txBody>
      </p:sp>
      <p:pic>
        <p:nvPicPr>
          <p:cNvPr id="27" name="그림 26">
            <a:extLst>
              <a:ext uri="{FF2B5EF4-FFF2-40B4-BE49-F238E27FC236}">
                <a16:creationId xmlns:a16="http://schemas.microsoft.com/office/drawing/2014/main" id="{69DE7F0A-8DEF-71D3-206F-287B0DA9EAC1}"/>
              </a:ext>
            </a:extLst>
          </p:cNvPr>
          <p:cNvPicPr>
            <a:picLocks noChangeAspect="1"/>
          </p:cNvPicPr>
          <p:nvPr/>
        </p:nvPicPr>
        <p:blipFill>
          <a:blip r:embed="rId2"/>
          <a:stretch>
            <a:fillRect/>
          </a:stretch>
        </p:blipFill>
        <p:spPr>
          <a:xfrm>
            <a:off x="5531687" y="1232289"/>
            <a:ext cx="5265472" cy="3521367"/>
          </a:xfrm>
          <a:prstGeom prst="rect">
            <a:avLst/>
          </a:prstGeom>
        </p:spPr>
      </p:pic>
      <p:pic>
        <p:nvPicPr>
          <p:cNvPr id="31" name="그림 30">
            <a:extLst>
              <a:ext uri="{FF2B5EF4-FFF2-40B4-BE49-F238E27FC236}">
                <a16:creationId xmlns:a16="http://schemas.microsoft.com/office/drawing/2014/main" id="{07EE0B53-CC38-1014-FCCA-1CF426C62A85}"/>
              </a:ext>
            </a:extLst>
          </p:cNvPr>
          <p:cNvPicPr>
            <a:picLocks noChangeAspect="1"/>
          </p:cNvPicPr>
          <p:nvPr/>
        </p:nvPicPr>
        <p:blipFill>
          <a:blip r:embed="rId3"/>
          <a:stretch>
            <a:fillRect/>
          </a:stretch>
        </p:blipFill>
        <p:spPr>
          <a:xfrm>
            <a:off x="5432912" y="5024447"/>
            <a:ext cx="5668252" cy="1311714"/>
          </a:xfrm>
          <a:prstGeom prst="rect">
            <a:avLst/>
          </a:prstGeom>
        </p:spPr>
      </p:pic>
      <p:sp>
        <p:nvSpPr>
          <p:cNvPr id="3" name="TextBox 2">
            <a:extLst>
              <a:ext uri="{FF2B5EF4-FFF2-40B4-BE49-F238E27FC236}">
                <a16:creationId xmlns:a16="http://schemas.microsoft.com/office/drawing/2014/main" id="{19039D06-3410-62D3-D50D-3FAA714C1208}"/>
              </a:ext>
            </a:extLst>
          </p:cNvPr>
          <p:cNvSpPr txBox="1"/>
          <p:nvPr/>
        </p:nvSpPr>
        <p:spPr>
          <a:xfrm>
            <a:off x="4829750" y="260259"/>
            <a:ext cx="7180188" cy="369332"/>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RMS</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energy</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vs time dependence on Equation of States</a:t>
            </a:r>
            <a:endPar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p:pic>
        <p:nvPicPr>
          <p:cNvPr id="4" name="그림 3">
            <a:extLst>
              <a:ext uri="{FF2B5EF4-FFF2-40B4-BE49-F238E27FC236}">
                <a16:creationId xmlns:a16="http://schemas.microsoft.com/office/drawing/2014/main" id="{FDA83748-D653-F14A-5556-68187766B05E}"/>
              </a:ext>
            </a:extLst>
          </p:cNvPr>
          <p:cNvPicPr>
            <a:picLocks noChangeAspect="1"/>
          </p:cNvPicPr>
          <p:nvPr/>
        </p:nvPicPr>
        <p:blipFill>
          <a:blip r:embed="rId4"/>
          <a:stretch>
            <a:fillRect/>
          </a:stretch>
        </p:blipFill>
        <p:spPr>
          <a:xfrm>
            <a:off x="0" y="0"/>
            <a:ext cx="4712282" cy="6858000"/>
          </a:xfrm>
          <a:prstGeom prst="rect">
            <a:avLst/>
          </a:prstGeom>
        </p:spPr>
      </p:pic>
    </p:spTree>
    <p:extLst>
      <p:ext uri="{BB962C8B-B14F-4D97-AF65-F5344CB8AC3E}">
        <p14:creationId xmlns:p14="http://schemas.microsoft.com/office/powerpoint/2010/main" val="1703173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A8B3DD-156B-E3C3-BADE-87744280C7DD}"/>
            </a:ext>
          </a:extLst>
        </p:cNvPr>
        <p:cNvGrpSpPr/>
        <p:nvPr/>
      </p:nvGrpSpPr>
      <p:grpSpPr>
        <a:xfrm>
          <a:off x="0" y="0"/>
          <a:ext cx="0" cy="0"/>
          <a:chOff x="0" y="0"/>
          <a:chExt cx="0" cy="0"/>
        </a:xfrm>
      </p:grpSpPr>
      <p:sp>
        <p:nvSpPr>
          <p:cNvPr id="18" name="제목 1">
            <a:extLst>
              <a:ext uri="{FF2B5EF4-FFF2-40B4-BE49-F238E27FC236}">
                <a16:creationId xmlns:a16="http://schemas.microsoft.com/office/drawing/2014/main" id="{478EE92C-169C-86B1-CDD2-451B0B292744}"/>
              </a:ext>
            </a:extLst>
          </p:cNvPr>
          <p:cNvSpPr txBox="1">
            <a:spLocks/>
          </p:cNvSpPr>
          <p:nvPr/>
        </p:nvSpPr>
        <p:spPr>
          <a:xfrm>
            <a:off x="585564" y="76606"/>
            <a:ext cx="10515600" cy="8848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endParaRPr kumimoji="0" lang="ko-KR" altLang="en-US" sz="44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j-cs"/>
            </a:endParaRPr>
          </a:p>
        </p:txBody>
      </p:sp>
      <p:pic>
        <p:nvPicPr>
          <p:cNvPr id="27" name="그림 26">
            <a:extLst>
              <a:ext uri="{FF2B5EF4-FFF2-40B4-BE49-F238E27FC236}">
                <a16:creationId xmlns:a16="http://schemas.microsoft.com/office/drawing/2014/main" id="{2A726328-875A-E92D-E5F1-BA2D9635463F}"/>
              </a:ext>
            </a:extLst>
          </p:cNvPr>
          <p:cNvPicPr>
            <a:picLocks noChangeAspect="1"/>
          </p:cNvPicPr>
          <p:nvPr/>
        </p:nvPicPr>
        <p:blipFill>
          <a:blip r:embed="rId2"/>
          <a:stretch>
            <a:fillRect/>
          </a:stretch>
        </p:blipFill>
        <p:spPr>
          <a:xfrm>
            <a:off x="6709325" y="1213071"/>
            <a:ext cx="5265472" cy="3521367"/>
          </a:xfrm>
          <a:prstGeom prst="rect">
            <a:avLst/>
          </a:prstGeom>
        </p:spPr>
      </p:pic>
      <p:pic>
        <p:nvPicPr>
          <p:cNvPr id="31" name="그림 30">
            <a:extLst>
              <a:ext uri="{FF2B5EF4-FFF2-40B4-BE49-F238E27FC236}">
                <a16:creationId xmlns:a16="http://schemas.microsoft.com/office/drawing/2014/main" id="{A159A286-082E-4CE5-94BF-F4C3DA546886}"/>
              </a:ext>
            </a:extLst>
          </p:cNvPr>
          <p:cNvPicPr>
            <a:picLocks noChangeAspect="1"/>
          </p:cNvPicPr>
          <p:nvPr/>
        </p:nvPicPr>
        <p:blipFill>
          <a:blip r:embed="rId3"/>
          <a:stretch>
            <a:fillRect/>
          </a:stretch>
        </p:blipFill>
        <p:spPr>
          <a:xfrm>
            <a:off x="6454190" y="5007669"/>
            <a:ext cx="5668252" cy="1311714"/>
          </a:xfrm>
          <a:prstGeom prst="rect">
            <a:avLst/>
          </a:prstGeom>
        </p:spPr>
      </p:pic>
      <p:sp>
        <p:nvSpPr>
          <p:cNvPr id="3" name="TextBox 2">
            <a:extLst>
              <a:ext uri="{FF2B5EF4-FFF2-40B4-BE49-F238E27FC236}">
                <a16:creationId xmlns:a16="http://schemas.microsoft.com/office/drawing/2014/main" id="{4C8E2E99-7E23-9D7D-9E8C-3BD4658D1E7F}"/>
              </a:ext>
            </a:extLst>
          </p:cNvPr>
          <p:cNvSpPr txBox="1"/>
          <p:nvPr/>
        </p:nvSpPr>
        <p:spPr>
          <a:xfrm>
            <a:off x="7849590" y="76606"/>
            <a:ext cx="4124722" cy="92333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Luminosity, RMS</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energy</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and Entropy vs radius dependence on Equation of States</a:t>
            </a:r>
            <a:endPar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p:pic>
        <p:nvPicPr>
          <p:cNvPr id="6" name="그림 5">
            <a:extLst>
              <a:ext uri="{FF2B5EF4-FFF2-40B4-BE49-F238E27FC236}">
                <a16:creationId xmlns:a16="http://schemas.microsoft.com/office/drawing/2014/main" id="{9A7A4A32-FD9B-436F-6EEC-F635303033C8}"/>
              </a:ext>
            </a:extLst>
          </p:cNvPr>
          <p:cNvPicPr>
            <a:picLocks noChangeAspect="1"/>
          </p:cNvPicPr>
          <p:nvPr/>
        </p:nvPicPr>
        <p:blipFill>
          <a:blip r:embed="rId4"/>
          <a:stretch>
            <a:fillRect/>
          </a:stretch>
        </p:blipFill>
        <p:spPr>
          <a:xfrm>
            <a:off x="0" y="-23134"/>
            <a:ext cx="6498200" cy="6804528"/>
          </a:xfrm>
          <a:prstGeom prst="rect">
            <a:avLst/>
          </a:prstGeom>
        </p:spPr>
      </p:pic>
    </p:spTree>
    <p:extLst>
      <p:ext uri="{BB962C8B-B14F-4D97-AF65-F5344CB8AC3E}">
        <p14:creationId xmlns:p14="http://schemas.microsoft.com/office/powerpoint/2010/main" val="970983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8FF75-6661-D260-BBF4-BC22F7F0BE59}"/>
            </a:ext>
          </a:extLst>
        </p:cNvPr>
        <p:cNvGrpSpPr/>
        <p:nvPr/>
      </p:nvGrpSpPr>
      <p:grpSpPr>
        <a:xfrm>
          <a:off x="0" y="0"/>
          <a:ext cx="0" cy="0"/>
          <a:chOff x="0" y="0"/>
          <a:chExt cx="0" cy="0"/>
        </a:xfrm>
      </p:grpSpPr>
      <p:sp>
        <p:nvSpPr>
          <p:cNvPr id="18" name="제목 1">
            <a:extLst>
              <a:ext uri="{FF2B5EF4-FFF2-40B4-BE49-F238E27FC236}">
                <a16:creationId xmlns:a16="http://schemas.microsoft.com/office/drawing/2014/main" id="{6825DF3A-116D-B78B-4B0D-CCE1AC31C977}"/>
              </a:ext>
            </a:extLst>
          </p:cNvPr>
          <p:cNvSpPr txBox="1">
            <a:spLocks/>
          </p:cNvSpPr>
          <p:nvPr/>
        </p:nvSpPr>
        <p:spPr>
          <a:xfrm>
            <a:off x="585564" y="76606"/>
            <a:ext cx="10515600" cy="8848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endParaRPr kumimoji="0" lang="ko-KR" altLang="en-US" sz="44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j-cs"/>
            </a:endParaRPr>
          </a:p>
        </p:txBody>
      </p:sp>
      <p:pic>
        <p:nvPicPr>
          <p:cNvPr id="31" name="그림 30">
            <a:extLst>
              <a:ext uri="{FF2B5EF4-FFF2-40B4-BE49-F238E27FC236}">
                <a16:creationId xmlns:a16="http://schemas.microsoft.com/office/drawing/2014/main" id="{19C71D0F-12F6-B338-4501-B2AE48CCE364}"/>
              </a:ext>
            </a:extLst>
          </p:cNvPr>
          <p:cNvPicPr>
            <a:picLocks noChangeAspect="1"/>
          </p:cNvPicPr>
          <p:nvPr/>
        </p:nvPicPr>
        <p:blipFill>
          <a:blip r:embed="rId2"/>
          <a:stretch>
            <a:fillRect/>
          </a:stretch>
        </p:blipFill>
        <p:spPr>
          <a:xfrm>
            <a:off x="3694978" y="5160633"/>
            <a:ext cx="5668252" cy="1311714"/>
          </a:xfrm>
          <a:prstGeom prst="rect">
            <a:avLst/>
          </a:prstGeom>
        </p:spPr>
      </p:pic>
      <p:sp>
        <p:nvSpPr>
          <p:cNvPr id="3" name="TextBox 2">
            <a:extLst>
              <a:ext uri="{FF2B5EF4-FFF2-40B4-BE49-F238E27FC236}">
                <a16:creationId xmlns:a16="http://schemas.microsoft.com/office/drawing/2014/main" id="{8B4815A8-2225-9ECD-9CAA-190E74262A08}"/>
              </a:ext>
            </a:extLst>
          </p:cNvPr>
          <p:cNvSpPr txBox="1"/>
          <p:nvPr/>
        </p:nvSpPr>
        <p:spPr>
          <a:xfrm>
            <a:off x="920537" y="334386"/>
            <a:ext cx="7180188" cy="369332"/>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PNS</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Radius</a:t>
            </a:r>
            <a:r>
              <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dependence on Equation of States</a:t>
            </a:r>
            <a:endPar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p:pic>
        <p:nvPicPr>
          <p:cNvPr id="6" name="그림 5">
            <a:extLst>
              <a:ext uri="{FF2B5EF4-FFF2-40B4-BE49-F238E27FC236}">
                <a16:creationId xmlns:a16="http://schemas.microsoft.com/office/drawing/2014/main" id="{05AF63B3-71E4-4C59-9563-2CE46634CA11}"/>
              </a:ext>
            </a:extLst>
          </p:cNvPr>
          <p:cNvPicPr>
            <a:picLocks noChangeAspect="1"/>
          </p:cNvPicPr>
          <p:nvPr/>
        </p:nvPicPr>
        <p:blipFill>
          <a:blip r:embed="rId3"/>
          <a:stretch>
            <a:fillRect/>
          </a:stretch>
        </p:blipFill>
        <p:spPr>
          <a:xfrm>
            <a:off x="7665322" y="1024143"/>
            <a:ext cx="4274723" cy="5527782"/>
          </a:xfrm>
          <a:prstGeom prst="rect">
            <a:avLst/>
          </a:prstGeom>
        </p:spPr>
      </p:pic>
      <p:pic>
        <p:nvPicPr>
          <p:cNvPr id="7" name="그림 6">
            <a:extLst>
              <a:ext uri="{FF2B5EF4-FFF2-40B4-BE49-F238E27FC236}">
                <a16:creationId xmlns:a16="http://schemas.microsoft.com/office/drawing/2014/main" id="{C05F578C-5515-3574-D490-737AF6C24702}"/>
              </a:ext>
            </a:extLst>
          </p:cNvPr>
          <p:cNvPicPr>
            <a:picLocks noChangeAspect="1"/>
          </p:cNvPicPr>
          <p:nvPr/>
        </p:nvPicPr>
        <p:blipFill>
          <a:blip r:embed="rId4"/>
          <a:stretch>
            <a:fillRect/>
          </a:stretch>
        </p:blipFill>
        <p:spPr>
          <a:xfrm>
            <a:off x="-2603" y="1016091"/>
            <a:ext cx="3337835" cy="5756460"/>
          </a:xfrm>
          <a:prstGeom prst="rect">
            <a:avLst/>
          </a:prstGeom>
        </p:spPr>
      </p:pic>
      <p:pic>
        <p:nvPicPr>
          <p:cNvPr id="9" name="그림 8">
            <a:extLst>
              <a:ext uri="{FF2B5EF4-FFF2-40B4-BE49-F238E27FC236}">
                <a16:creationId xmlns:a16="http://schemas.microsoft.com/office/drawing/2014/main" id="{2EB8FB3A-8A05-326D-CADC-E6B15418DF87}"/>
              </a:ext>
            </a:extLst>
          </p:cNvPr>
          <p:cNvPicPr>
            <a:picLocks noChangeAspect="1"/>
          </p:cNvPicPr>
          <p:nvPr/>
        </p:nvPicPr>
        <p:blipFill>
          <a:blip r:embed="rId5"/>
          <a:stretch>
            <a:fillRect/>
          </a:stretch>
        </p:blipFill>
        <p:spPr>
          <a:xfrm>
            <a:off x="3976666" y="3723277"/>
            <a:ext cx="3251720" cy="938694"/>
          </a:xfrm>
          <a:prstGeom prst="rect">
            <a:avLst/>
          </a:prstGeom>
        </p:spPr>
      </p:pic>
      <p:pic>
        <p:nvPicPr>
          <p:cNvPr id="11" name="그림 10">
            <a:extLst>
              <a:ext uri="{FF2B5EF4-FFF2-40B4-BE49-F238E27FC236}">
                <a16:creationId xmlns:a16="http://schemas.microsoft.com/office/drawing/2014/main" id="{ED3A2D36-7DB3-FA8B-A68C-D5E1A00553BD}"/>
              </a:ext>
            </a:extLst>
          </p:cNvPr>
          <p:cNvPicPr>
            <a:picLocks noChangeAspect="1"/>
          </p:cNvPicPr>
          <p:nvPr/>
        </p:nvPicPr>
        <p:blipFill>
          <a:blip r:embed="rId6"/>
          <a:stretch>
            <a:fillRect/>
          </a:stretch>
        </p:blipFill>
        <p:spPr>
          <a:xfrm>
            <a:off x="3834964" y="1016091"/>
            <a:ext cx="3330625" cy="2481513"/>
          </a:xfrm>
          <a:prstGeom prst="rect">
            <a:avLst/>
          </a:prstGeom>
        </p:spPr>
      </p:pic>
    </p:spTree>
    <p:extLst>
      <p:ext uri="{BB962C8B-B14F-4D97-AF65-F5344CB8AC3E}">
        <p14:creationId xmlns:p14="http://schemas.microsoft.com/office/powerpoint/2010/main" val="1649746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683BF-199F-993C-5926-F5ECC45E49F4}"/>
            </a:ext>
          </a:extLst>
        </p:cNvPr>
        <p:cNvGrpSpPr/>
        <p:nvPr/>
      </p:nvGrpSpPr>
      <p:grpSpPr>
        <a:xfrm>
          <a:off x="0" y="0"/>
          <a:ext cx="0" cy="0"/>
          <a:chOff x="0" y="0"/>
          <a:chExt cx="0" cy="0"/>
        </a:xfrm>
      </p:grpSpPr>
      <p:sp>
        <p:nvSpPr>
          <p:cNvPr id="18" name="제목 1">
            <a:extLst>
              <a:ext uri="{FF2B5EF4-FFF2-40B4-BE49-F238E27FC236}">
                <a16:creationId xmlns:a16="http://schemas.microsoft.com/office/drawing/2014/main" id="{65D5AE74-C0D0-34C5-B1FC-343BBB567469}"/>
              </a:ext>
            </a:extLst>
          </p:cNvPr>
          <p:cNvSpPr txBox="1">
            <a:spLocks/>
          </p:cNvSpPr>
          <p:nvPr/>
        </p:nvSpPr>
        <p:spPr>
          <a:xfrm>
            <a:off x="585564" y="76606"/>
            <a:ext cx="10515600" cy="88489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bg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endParaRPr kumimoji="0" lang="ko-KR" altLang="en-US" sz="44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j-cs"/>
            </a:endParaRPr>
          </a:p>
        </p:txBody>
      </p:sp>
      <p:pic>
        <p:nvPicPr>
          <p:cNvPr id="31" name="그림 30">
            <a:extLst>
              <a:ext uri="{FF2B5EF4-FFF2-40B4-BE49-F238E27FC236}">
                <a16:creationId xmlns:a16="http://schemas.microsoft.com/office/drawing/2014/main" id="{74B932D3-0956-50C9-31BD-F82C15CFC9C5}"/>
              </a:ext>
            </a:extLst>
          </p:cNvPr>
          <p:cNvPicPr>
            <a:picLocks noChangeAspect="1"/>
          </p:cNvPicPr>
          <p:nvPr/>
        </p:nvPicPr>
        <p:blipFill>
          <a:blip r:embed="rId2"/>
          <a:stretch>
            <a:fillRect/>
          </a:stretch>
        </p:blipFill>
        <p:spPr>
          <a:xfrm>
            <a:off x="817418" y="5421595"/>
            <a:ext cx="5668252" cy="1311714"/>
          </a:xfrm>
          <a:prstGeom prst="rect">
            <a:avLst/>
          </a:prstGeom>
        </p:spPr>
      </p:pic>
      <p:sp>
        <p:nvSpPr>
          <p:cNvPr id="3" name="TextBox 2">
            <a:extLst>
              <a:ext uri="{FF2B5EF4-FFF2-40B4-BE49-F238E27FC236}">
                <a16:creationId xmlns:a16="http://schemas.microsoft.com/office/drawing/2014/main" id="{1550D9AC-FC74-602D-7352-757013155C2B}"/>
              </a:ext>
            </a:extLst>
          </p:cNvPr>
          <p:cNvSpPr txBox="1"/>
          <p:nvPr/>
        </p:nvSpPr>
        <p:spPr>
          <a:xfrm>
            <a:off x="920537" y="334386"/>
            <a:ext cx="7180188" cy="369332"/>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Shock (1D) Radius dependence on Equation of States</a:t>
            </a:r>
            <a:endParaRPr kumimoji="0" lang="ko-KR" altLang="en-US" sz="18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p:pic>
        <p:nvPicPr>
          <p:cNvPr id="4" name="그림 3">
            <a:extLst>
              <a:ext uri="{FF2B5EF4-FFF2-40B4-BE49-F238E27FC236}">
                <a16:creationId xmlns:a16="http://schemas.microsoft.com/office/drawing/2014/main" id="{59C3F88B-47D5-BCDF-8179-D8AF535F315A}"/>
              </a:ext>
            </a:extLst>
          </p:cNvPr>
          <p:cNvPicPr>
            <a:picLocks noChangeAspect="1"/>
          </p:cNvPicPr>
          <p:nvPr/>
        </p:nvPicPr>
        <p:blipFill>
          <a:blip r:embed="rId3"/>
          <a:stretch>
            <a:fillRect/>
          </a:stretch>
        </p:blipFill>
        <p:spPr>
          <a:xfrm>
            <a:off x="251955" y="1024144"/>
            <a:ext cx="6670484" cy="4272252"/>
          </a:xfrm>
          <a:prstGeom prst="rect">
            <a:avLst/>
          </a:prstGeom>
        </p:spPr>
      </p:pic>
      <p:pic>
        <p:nvPicPr>
          <p:cNvPr id="6" name="그림 5">
            <a:extLst>
              <a:ext uri="{FF2B5EF4-FFF2-40B4-BE49-F238E27FC236}">
                <a16:creationId xmlns:a16="http://schemas.microsoft.com/office/drawing/2014/main" id="{9C6E3EA1-21C4-99D1-0687-F576F1ED63A4}"/>
              </a:ext>
            </a:extLst>
          </p:cNvPr>
          <p:cNvPicPr>
            <a:picLocks noChangeAspect="1"/>
          </p:cNvPicPr>
          <p:nvPr/>
        </p:nvPicPr>
        <p:blipFill>
          <a:blip r:embed="rId4"/>
          <a:stretch>
            <a:fillRect/>
          </a:stretch>
        </p:blipFill>
        <p:spPr>
          <a:xfrm>
            <a:off x="7665322" y="1024143"/>
            <a:ext cx="4274723" cy="5527782"/>
          </a:xfrm>
          <a:prstGeom prst="rect">
            <a:avLst/>
          </a:prstGeom>
        </p:spPr>
      </p:pic>
    </p:spTree>
    <p:extLst>
      <p:ext uri="{BB962C8B-B14F-4D97-AF65-F5344CB8AC3E}">
        <p14:creationId xmlns:p14="http://schemas.microsoft.com/office/powerpoint/2010/main" val="75806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41BFFE70-5178-7368-B05B-C4F3D8594B0E}"/>
              </a:ext>
            </a:extLst>
          </p:cNvPr>
          <p:cNvPicPr>
            <a:picLocks noChangeAspect="1"/>
          </p:cNvPicPr>
          <p:nvPr/>
        </p:nvPicPr>
        <p:blipFill>
          <a:blip r:embed="rId2"/>
          <a:stretch>
            <a:fillRect/>
          </a:stretch>
        </p:blipFill>
        <p:spPr>
          <a:xfrm>
            <a:off x="70184" y="1014080"/>
            <a:ext cx="3744466" cy="5661357"/>
          </a:xfrm>
          <a:prstGeom prst="rect">
            <a:avLst/>
          </a:prstGeom>
        </p:spPr>
      </p:pic>
      <p:pic>
        <p:nvPicPr>
          <p:cNvPr id="6" name="그림 5">
            <a:extLst>
              <a:ext uri="{FF2B5EF4-FFF2-40B4-BE49-F238E27FC236}">
                <a16:creationId xmlns:a16="http://schemas.microsoft.com/office/drawing/2014/main" id="{6F9511E0-EE7F-A7E4-E5BD-4286C5E9BF62}"/>
              </a:ext>
            </a:extLst>
          </p:cNvPr>
          <p:cNvPicPr>
            <a:picLocks noChangeAspect="1"/>
          </p:cNvPicPr>
          <p:nvPr/>
        </p:nvPicPr>
        <p:blipFill>
          <a:blip r:embed="rId3"/>
          <a:stretch>
            <a:fillRect/>
          </a:stretch>
        </p:blipFill>
        <p:spPr>
          <a:xfrm>
            <a:off x="4451453" y="1013489"/>
            <a:ext cx="7552053" cy="5844511"/>
          </a:xfrm>
          <a:prstGeom prst="rect">
            <a:avLst/>
          </a:prstGeom>
        </p:spPr>
      </p:pic>
    </p:spTree>
    <p:extLst>
      <p:ext uri="{BB962C8B-B14F-4D97-AF65-F5344CB8AC3E}">
        <p14:creationId xmlns:p14="http://schemas.microsoft.com/office/powerpoint/2010/main" val="1797171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EF45FD4-FF90-8DB6-9130-1267FE2185A6}"/>
              </a:ext>
            </a:extLst>
          </p:cNvPr>
          <p:cNvSpPr>
            <a:spLocks noGrp="1"/>
          </p:cNvSpPr>
          <p:nvPr>
            <p:ph type="title"/>
          </p:nvPr>
        </p:nvSpPr>
        <p:spPr/>
        <p:txBody>
          <a:bodyPr/>
          <a:lstStyle/>
          <a:p>
            <a:pPr algn="ctr"/>
            <a:r>
              <a:rPr lang="en-US" altLang="ko-KR" dirty="0"/>
              <a:t>Absorption by</a:t>
            </a:r>
            <a:r>
              <a:rPr lang="ko-KR" altLang="en-US" dirty="0"/>
              <a:t> </a:t>
            </a:r>
            <a:r>
              <a:rPr lang="en-US" altLang="ko-KR" dirty="0"/>
              <a:t>CC reaction in Nulib.</a:t>
            </a:r>
            <a:endParaRPr lang="ko-KR" alt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620FA1-A1C9-8206-BE8B-8135EF6813DB}"/>
                  </a:ext>
                </a:extLst>
              </p:cNvPr>
              <p:cNvSpPr txBox="1"/>
              <p:nvPr/>
            </p:nvSpPr>
            <p:spPr>
              <a:xfrm>
                <a:off x="181337" y="1133032"/>
                <a:ext cx="8630889" cy="3787062"/>
              </a:xfrm>
              <a:prstGeom prst="rect">
                <a:avLst/>
              </a:prstGeom>
              <a:noFill/>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Convenient refence neutrino cross section</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𝐺</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ℏ</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den>
                    </m:f>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1.705×</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−44</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oMath>
                </a14:m>
                <a:r>
                  <a:rPr kumimoji="0" lang="en-US" altLang="ko-KR" sz="1800" b="0" i="0"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m:rPr>
                                <m:sty m:val="p"/>
                              </m:r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e</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1+3</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den>
                        </m:f>
                      </m:e>
                    </m:d>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𝑛𝑝</m:t>
                                    </m:r>
                                  </m:sub>
                                </m:sSub>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𝑛𝑝</m:t>
                                            </m:r>
                                          </m:sub>
                                        </m:sSub>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m:t>
                        </m:r>
                      </m:sup>
                    </m:sSup>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acc>
                      <m:accPr>
                        <m: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e>
                    </m:acc>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acc>
                          <m:accPr>
                            <m:chr m:val="̅"/>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e>
                        </m:acc>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1+3</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den>
                        </m:f>
                      </m:e>
                    </m:d>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acc>
                                      <m:accPr>
                                        <m:chr m:val="̅"/>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e>
                                    </m:acc>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acc>
                                              <m:accPr>
                                                <m:chr m:val="̅"/>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e>
                                            </m:acc>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𝑛𝑝</m:t>
                                            </m:r>
                                          </m:sub>
                                        </m:sSub>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1/2</m:t>
                        </m:r>
                      </m:sup>
                    </m:sSup>
                  </m:oMath>
                </a14:m>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14</m:t>
                          </m:r>
                        </m:den>
                      </m:f>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𝑍</m:t>
                          </m:r>
                        </m:e>
                      </m:d>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e>
                      </m:d>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Δ</m:t>
                                  </m:r>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sSup>
                        <m:s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sSup>
                                <m:s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num>
                                        <m:den>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𝜖</m:t>
                                              </m:r>
                                            </m:e>
                                            <m:sub>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𝑒</m:t>
                                                  </m:r>
                                                </m:sub>
                                              </m:sSub>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𝑛</m:t>
                                              </m:r>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m:rPr>
                                              <m:sty m:val="p"/>
                                            </m:rP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Δ</m:t>
                                          </m:r>
                                        </m:den>
                                      </m:f>
                                    </m:e>
                                  </m:d>
                                </m:e>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p>
                            </m:e>
                          </m:d>
                        </m:e>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1/2</m:t>
                          </m:r>
                        </m:sup>
                      </m:sSup>
                    </m:oMath>
                  </m:oMathPara>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7" name="TextBox 6">
                <a:extLst>
                  <a:ext uri="{FF2B5EF4-FFF2-40B4-BE49-F238E27FC236}">
                    <a16:creationId xmlns:a16="http://schemas.microsoft.com/office/drawing/2014/main" id="{F3620FA1-A1C9-8206-BE8B-8135EF6813DB}"/>
                  </a:ext>
                </a:extLst>
              </p:cNvPr>
              <p:cNvSpPr txBox="1">
                <a:spLocks noRot="1" noChangeAspect="1" noMove="1" noResize="1" noEditPoints="1" noAdjustHandles="1" noChangeArrowheads="1" noChangeShapeType="1" noTextEdit="1"/>
              </p:cNvSpPr>
              <p:nvPr/>
            </p:nvSpPr>
            <p:spPr>
              <a:xfrm>
                <a:off x="181337" y="1133032"/>
                <a:ext cx="8630889" cy="3787062"/>
              </a:xfrm>
              <a:prstGeom prst="rect">
                <a:avLst/>
              </a:prstGeom>
              <a:blipFill>
                <a:blip r:embed="rId2"/>
                <a:stretch>
                  <a:fillRect l="-1695" t="-2254"/>
                </a:stretch>
              </a:blipFill>
            </p:spPr>
            <p:txBody>
              <a:bodyPr/>
              <a:lstStyle/>
              <a:p>
                <a:r>
                  <a:rPr lang="ko-KR" altLang="en-US">
                    <a:noFill/>
                  </a:rPr>
                  <a:t> </a:t>
                </a:r>
              </a:p>
            </p:txBody>
          </p:sp>
        </mc:Fallback>
      </mc:AlternateContent>
      <p:grpSp>
        <p:nvGrpSpPr>
          <p:cNvPr id="3" name="그룹 2">
            <a:extLst>
              <a:ext uri="{FF2B5EF4-FFF2-40B4-BE49-F238E27FC236}">
                <a16:creationId xmlns:a16="http://schemas.microsoft.com/office/drawing/2014/main" id="{0B489043-F310-1958-CF9C-5D565D7F1FF7}"/>
              </a:ext>
            </a:extLst>
          </p:cNvPr>
          <p:cNvGrpSpPr/>
          <p:nvPr/>
        </p:nvGrpSpPr>
        <p:grpSpPr>
          <a:xfrm>
            <a:off x="384201" y="7482167"/>
            <a:ext cx="7214735" cy="1477328"/>
            <a:chOff x="5574325" y="3177198"/>
            <a:chExt cx="7214735" cy="1477328"/>
          </a:xfrm>
        </p:grpSpPr>
        <p:sp>
          <p:nvSpPr>
            <p:cNvPr id="4" name="TextBox 3">
              <a:extLst>
                <a:ext uri="{FF2B5EF4-FFF2-40B4-BE49-F238E27FC236}">
                  <a16:creationId xmlns:a16="http://schemas.microsoft.com/office/drawing/2014/main" id="{7F552AE1-383B-22A9-D047-C865C404C9E0}"/>
                </a:ext>
              </a:extLst>
            </p:cNvPr>
            <p:cNvSpPr txBox="1"/>
            <p:nvPr/>
          </p:nvSpPr>
          <p:spPr>
            <a:xfrm>
              <a:off x="5574325" y="3177198"/>
              <a:ext cx="1308295" cy="369332"/>
            </a:xfrm>
            <a:prstGeom prst="rect">
              <a:avLst/>
            </a:prstGeom>
            <a:solidFill>
              <a:schemeClr val="bg1">
                <a:lumMod val="95000"/>
              </a:schemeClr>
            </a:solidFill>
            <a:ln w="19050">
              <a:solidFill>
                <a:schemeClr val="tx1"/>
              </a:solid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Opacity.h5</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D242B0C-CDB9-753F-89FD-77A3C3A9E193}"/>
                    </a:ext>
                  </a:extLst>
                </p:cNvPr>
                <p:cNvSpPr txBox="1"/>
                <p:nvPr/>
              </p:nvSpPr>
              <p:spPr>
                <a:xfrm>
                  <a:off x="9043035" y="3177198"/>
                  <a:ext cx="3746025" cy="923330"/>
                </a:xfrm>
                <a:prstGeom prst="rect">
                  <a:avLst/>
                </a:prstGeom>
                <a:noFill/>
                <a:ln>
                  <a:solidFill>
                    <a:schemeClr val="tx1"/>
                  </a:solidFill>
                </a:ln>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Absorption opacity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𝑐𝑚</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Emissivity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𝑒𝑟𝑔</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𝑠𝑟𝑎𝑑</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a14:m>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Scattering opacity (</a:t>
                  </a: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𝑐𝑚</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-1</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20" name="TextBox 19">
                  <a:extLst>
                    <a:ext uri="{FF2B5EF4-FFF2-40B4-BE49-F238E27FC236}">
                      <a16:creationId xmlns:a16="http://schemas.microsoft.com/office/drawing/2014/main" id="{3D7AB20B-22C8-0F1B-48D1-52D32525A018}"/>
                    </a:ext>
                  </a:extLst>
                </p:cNvPr>
                <p:cNvSpPr txBox="1">
                  <a:spLocks noRot="1" noChangeAspect="1" noMove="1" noResize="1" noEditPoints="1" noAdjustHandles="1" noChangeArrowheads="1" noChangeShapeType="1" noTextEdit="1"/>
                </p:cNvSpPr>
                <p:nvPr/>
              </p:nvSpPr>
              <p:spPr>
                <a:xfrm>
                  <a:off x="9043035" y="3177198"/>
                  <a:ext cx="3746025" cy="923330"/>
                </a:xfrm>
                <a:prstGeom prst="rect">
                  <a:avLst/>
                </a:prstGeom>
                <a:blipFill>
                  <a:blip r:embed="rId3"/>
                  <a:stretch>
                    <a:fillRect l="-1135" t="-3922" b="-8497"/>
                  </a:stretch>
                </a:blipFill>
                <a:ln>
                  <a:solidFill>
                    <a:schemeClr val="tx1"/>
                  </a:solidFill>
                </a:ln>
              </p:spPr>
              <p:txBody>
                <a:bodyPr/>
                <a:lstStyle/>
                <a:p>
                  <a:r>
                    <a:rPr lang="ko-KR" altLang="en-US">
                      <a:noFill/>
                    </a:rPr>
                    <a:t> </a:t>
                  </a:r>
                </a:p>
              </p:txBody>
            </p:sp>
          </mc:Fallback>
        </mc:AlternateContent>
        <p:sp>
          <p:nvSpPr>
            <p:cNvPr id="6" name="TextBox 5">
              <a:extLst>
                <a:ext uri="{FF2B5EF4-FFF2-40B4-BE49-F238E27FC236}">
                  <a16:creationId xmlns:a16="http://schemas.microsoft.com/office/drawing/2014/main" id="{9DC34EBE-1A0C-3371-D269-2925C1944C96}"/>
                </a:ext>
              </a:extLst>
            </p:cNvPr>
            <p:cNvSpPr txBox="1"/>
            <p:nvPr/>
          </p:nvSpPr>
          <p:spPr>
            <a:xfrm>
              <a:off x="7079431" y="3177198"/>
              <a:ext cx="1915076" cy="1477328"/>
            </a:xfrm>
            <a:prstGeom prst="rect">
              <a:avLst/>
            </a:prstGeom>
            <a:noFill/>
            <a:ln>
              <a:solidFill>
                <a:schemeClr val="tx1"/>
              </a:solidFill>
            </a:ln>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energy</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species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Electron fraction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Temperature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density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2A09840-3437-00C6-9BBD-27FA95C567B7}"/>
                  </a:ext>
                </a:extLst>
              </p:cNvPr>
              <p:cNvSpPr txBox="1"/>
              <p:nvPr/>
            </p:nvSpPr>
            <p:spPr>
              <a:xfrm>
                <a:off x="181337" y="5085490"/>
                <a:ext cx="6106332" cy="1175643"/>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𝑒𝑓𝑓</m:t>
                        </m:r>
                      </m:sub>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4.15</m:t>
                            </m:r>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e>
                            </m:d>
                          </m:den>
                        </m:f>
                      </m:e>
                    </m:d>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Cambria Math" panose="02040503050406030204" pitchFamily="18" charset="0"/>
                    <a:cs typeface="+mn-cs"/>
                  </a:rPr>
                  <a:t>Within 1% accuracy for all </a:t>
                </a: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&lt;4.5</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a14:m>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9" name="TextBox 8">
                <a:extLst>
                  <a:ext uri="{FF2B5EF4-FFF2-40B4-BE49-F238E27FC236}">
                    <a16:creationId xmlns:a16="http://schemas.microsoft.com/office/drawing/2014/main" id="{E2A09840-3437-00C6-9BBD-27FA95C567B7}"/>
                  </a:ext>
                </a:extLst>
              </p:cNvPr>
              <p:cNvSpPr txBox="1">
                <a:spLocks noRot="1" noChangeAspect="1" noMove="1" noResize="1" noEditPoints="1" noAdjustHandles="1" noChangeArrowheads="1" noChangeShapeType="1" noTextEdit="1"/>
              </p:cNvSpPr>
              <p:nvPr/>
            </p:nvSpPr>
            <p:spPr>
              <a:xfrm>
                <a:off x="181337" y="5085490"/>
                <a:ext cx="6106332" cy="1175643"/>
              </a:xfrm>
              <a:prstGeom prst="rect">
                <a:avLst/>
              </a:prstGeom>
              <a:blipFill>
                <a:blip r:embed="rId4"/>
                <a:stretch>
                  <a:fillRect l="-899"/>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ABC8AD65-63BB-2B89-7A0E-F0FC3880FCF4}"/>
              </a:ext>
            </a:extLst>
          </p:cNvPr>
          <p:cNvSpPr txBox="1"/>
          <p:nvPr/>
        </p:nvSpPr>
        <p:spPr>
          <a:xfrm>
            <a:off x="5904331" y="4444405"/>
            <a:ext cx="6106332" cy="40011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Burrows, Adam, Sanjay Reddy, and Todd A. Thompson. "Neutrino opacities in nuclear matter."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Nuclear Physics A</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777 (2006): 356-394.</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14" name="TextBox 13">
            <a:extLst>
              <a:ext uri="{FF2B5EF4-FFF2-40B4-BE49-F238E27FC236}">
                <a16:creationId xmlns:a16="http://schemas.microsoft.com/office/drawing/2014/main" id="{276C4AF5-55C7-6DE1-0D7E-D83E83989D22}"/>
              </a:ext>
            </a:extLst>
          </p:cNvPr>
          <p:cNvSpPr txBox="1"/>
          <p:nvPr/>
        </p:nvSpPr>
        <p:spPr>
          <a:xfrm>
            <a:off x="181337" y="6010026"/>
            <a:ext cx="6106332" cy="530915"/>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Carter, G. W., and M. Prakash. "The quenching of the axial coupling in nuclear and neutron-star matter."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Physics Letters B</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525.3-4 (2002): 249-254</a:t>
            </a:r>
            <a:r>
              <a:rPr kumimoji="0" lang="en-US" altLang="ko-KR" sz="18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5">
            <p14:nvContentPartPr>
              <p14:cNvPr id="8" name="잉크 7">
                <a:extLst>
                  <a:ext uri="{FF2B5EF4-FFF2-40B4-BE49-F238E27FC236}">
                    <a16:creationId xmlns:a16="http://schemas.microsoft.com/office/drawing/2014/main" id="{5AE229B7-F028-A1C3-7B07-0E9279DBCA20}"/>
                  </a:ext>
                </a:extLst>
              </p14:cNvPr>
              <p14:cNvContentPartPr/>
              <p14:nvPr/>
            </p14:nvContentPartPr>
            <p14:xfrm>
              <a:off x="2516301" y="2497047"/>
              <a:ext cx="290520" cy="29880"/>
            </p14:xfrm>
          </p:contentPart>
        </mc:Choice>
        <mc:Fallback xmlns="">
          <p:pic>
            <p:nvPicPr>
              <p:cNvPr id="8" name="잉크 7">
                <a:extLst>
                  <a:ext uri="{FF2B5EF4-FFF2-40B4-BE49-F238E27FC236}">
                    <a16:creationId xmlns:a16="http://schemas.microsoft.com/office/drawing/2014/main" id="{5AE229B7-F028-A1C3-7B07-0E9279DBCA20}"/>
                  </a:ext>
                </a:extLst>
              </p:cNvPr>
              <p:cNvPicPr/>
              <p:nvPr/>
            </p:nvPicPr>
            <p:blipFill>
              <a:blip r:embed="rId6"/>
              <a:stretch>
                <a:fillRect/>
              </a:stretch>
            </p:blipFill>
            <p:spPr>
              <a:xfrm>
                <a:off x="2462301" y="2389047"/>
                <a:ext cx="3981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잉크 9">
                <a:extLst>
                  <a:ext uri="{FF2B5EF4-FFF2-40B4-BE49-F238E27FC236}">
                    <a16:creationId xmlns:a16="http://schemas.microsoft.com/office/drawing/2014/main" id="{3A0F22B8-DAA1-2F87-AA2B-CCB332145F3D}"/>
                  </a:ext>
                </a:extLst>
              </p14:cNvPr>
              <p14:cNvContentPartPr/>
              <p14:nvPr/>
            </p14:nvContentPartPr>
            <p14:xfrm>
              <a:off x="2503341" y="3146487"/>
              <a:ext cx="189000" cy="360"/>
            </p14:xfrm>
          </p:contentPart>
        </mc:Choice>
        <mc:Fallback xmlns="">
          <p:pic>
            <p:nvPicPr>
              <p:cNvPr id="10" name="잉크 9">
                <a:extLst>
                  <a:ext uri="{FF2B5EF4-FFF2-40B4-BE49-F238E27FC236}">
                    <a16:creationId xmlns:a16="http://schemas.microsoft.com/office/drawing/2014/main" id="{3A0F22B8-DAA1-2F87-AA2B-CCB332145F3D}"/>
                  </a:ext>
                </a:extLst>
              </p:cNvPr>
              <p:cNvPicPr/>
              <p:nvPr/>
            </p:nvPicPr>
            <p:blipFill>
              <a:blip r:embed="rId8"/>
              <a:stretch>
                <a:fillRect/>
              </a:stretch>
            </p:blipFill>
            <p:spPr>
              <a:xfrm>
                <a:off x="2449341" y="3038847"/>
                <a:ext cx="296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잉크 10">
                <a:extLst>
                  <a:ext uri="{FF2B5EF4-FFF2-40B4-BE49-F238E27FC236}">
                    <a16:creationId xmlns:a16="http://schemas.microsoft.com/office/drawing/2014/main" id="{A45E966E-DD25-CA45-85DC-BD6CB7FEE441}"/>
                  </a:ext>
                </a:extLst>
              </p14:cNvPr>
              <p14:cNvContentPartPr/>
              <p14:nvPr/>
            </p14:nvContentPartPr>
            <p14:xfrm>
              <a:off x="2282661" y="3993927"/>
              <a:ext cx="153720" cy="23400"/>
            </p14:xfrm>
          </p:contentPart>
        </mc:Choice>
        <mc:Fallback xmlns="">
          <p:pic>
            <p:nvPicPr>
              <p:cNvPr id="11" name="잉크 10">
                <a:extLst>
                  <a:ext uri="{FF2B5EF4-FFF2-40B4-BE49-F238E27FC236}">
                    <a16:creationId xmlns:a16="http://schemas.microsoft.com/office/drawing/2014/main" id="{A45E966E-DD25-CA45-85DC-BD6CB7FEE441}"/>
                  </a:ext>
                </a:extLst>
              </p:cNvPr>
              <p:cNvPicPr/>
              <p:nvPr/>
            </p:nvPicPr>
            <p:blipFill>
              <a:blip r:embed="rId10"/>
              <a:stretch>
                <a:fillRect/>
              </a:stretch>
            </p:blipFill>
            <p:spPr>
              <a:xfrm>
                <a:off x="2229021" y="3885927"/>
                <a:ext cx="26136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잉크 14">
                <a:extLst>
                  <a:ext uri="{FF2B5EF4-FFF2-40B4-BE49-F238E27FC236}">
                    <a16:creationId xmlns:a16="http://schemas.microsoft.com/office/drawing/2014/main" id="{23AB7661-AC67-2F76-5D7D-98B3BB626C45}"/>
                  </a:ext>
                </a:extLst>
              </p14:cNvPr>
              <p14:cNvContentPartPr/>
              <p14:nvPr/>
            </p14:nvContentPartPr>
            <p14:xfrm>
              <a:off x="4956741" y="2760567"/>
              <a:ext cx="295920" cy="14760"/>
            </p14:xfrm>
          </p:contentPart>
        </mc:Choice>
        <mc:Fallback xmlns="">
          <p:pic>
            <p:nvPicPr>
              <p:cNvPr id="15" name="잉크 14">
                <a:extLst>
                  <a:ext uri="{FF2B5EF4-FFF2-40B4-BE49-F238E27FC236}">
                    <a16:creationId xmlns:a16="http://schemas.microsoft.com/office/drawing/2014/main" id="{23AB7661-AC67-2F76-5D7D-98B3BB626C45}"/>
                  </a:ext>
                </a:extLst>
              </p:cNvPr>
              <p:cNvPicPr/>
              <p:nvPr/>
            </p:nvPicPr>
            <p:blipFill>
              <a:blip r:embed="rId12"/>
              <a:stretch>
                <a:fillRect/>
              </a:stretch>
            </p:blipFill>
            <p:spPr>
              <a:xfrm>
                <a:off x="4902741" y="2652567"/>
                <a:ext cx="4035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잉크 16">
                <a:extLst>
                  <a:ext uri="{FF2B5EF4-FFF2-40B4-BE49-F238E27FC236}">
                    <a16:creationId xmlns:a16="http://schemas.microsoft.com/office/drawing/2014/main" id="{27E0D9D8-4C33-D5FE-054E-65BB7186316B}"/>
                  </a:ext>
                </a:extLst>
              </p14:cNvPr>
              <p14:cNvContentPartPr/>
              <p14:nvPr/>
            </p14:nvContentPartPr>
            <p14:xfrm>
              <a:off x="4641021" y="3437007"/>
              <a:ext cx="334800" cy="31680"/>
            </p14:xfrm>
          </p:contentPart>
        </mc:Choice>
        <mc:Fallback xmlns="">
          <p:pic>
            <p:nvPicPr>
              <p:cNvPr id="17" name="잉크 16">
                <a:extLst>
                  <a:ext uri="{FF2B5EF4-FFF2-40B4-BE49-F238E27FC236}">
                    <a16:creationId xmlns:a16="http://schemas.microsoft.com/office/drawing/2014/main" id="{27E0D9D8-4C33-D5FE-054E-65BB7186316B}"/>
                  </a:ext>
                </a:extLst>
              </p:cNvPr>
              <p:cNvPicPr/>
              <p:nvPr/>
            </p:nvPicPr>
            <p:blipFill>
              <a:blip r:embed="rId14"/>
              <a:stretch>
                <a:fillRect/>
              </a:stretch>
            </p:blipFill>
            <p:spPr>
              <a:xfrm>
                <a:off x="4587381" y="3329007"/>
                <a:ext cx="4424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잉크 17">
                <a:extLst>
                  <a:ext uri="{FF2B5EF4-FFF2-40B4-BE49-F238E27FC236}">
                    <a16:creationId xmlns:a16="http://schemas.microsoft.com/office/drawing/2014/main" id="{0E34F166-944A-F121-0CC1-58832FFAA99E}"/>
                  </a:ext>
                </a:extLst>
              </p14:cNvPr>
              <p14:cNvContentPartPr/>
              <p14:nvPr/>
            </p14:nvContentPartPr>
            <p14:xfrm>
              <a:off x="3329541" y="2459247"/>
              <a:ext cx="437400" cy="44640"/>
            </p14:xfrm>
          </p:contentPart>
        </mc:Choice>
        <mc:Fallback xmlns="">
          <p:pic>
            <p:nvPicPr>
              <p:cNvPr id="18" name="잉크 17">
                <a:extLst>
                  <a:ext uri="{FF2B5EF4-FFF2-40B4-BE49-F238E27FC236}">
                    <a16:creationId xmlns:a16="http://schemas.microsoft.com/office/drawing/2014/main" id="{0E34F166-944A-F121-0CC1-58832FFAA99E}"/>
                  </a:ext>
                </a:extLst>
              </p:cNvPr>
              <p:cNvPicPr/>
              <p:nvPr/>
            </p:nvPicPr>
            <p:blipFill>
              <a:blip r:embed="rId16"/>
              <a:stretch>
                <a:fillRect/>
              </a:stretch>
            </p:blipFill>
            <p:spPr>
              <a:xfrm>
                <a:off x="3275541" y="2351247"/>
                <a:ext cx="54504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잉크 18">
                <a:extLst>
                  <a:ext uri="{FF2B5EF4-FFF2-40B4-BE49-F238E27FC236}">
                    <a16:creationId xmlns:a16="http://schemas.microsoft.com/office/drawing/2014/main" id="{74D0DBFF-76FB-E5BC-22EB-7C87317273E5}"/>
                  </a:ext>
                </a:extLst>
              </p14:cNvPr>
              <p14:cNvContentPartPr/>
              <p14:nvPr/>
            </p14:nvContentPartPr>
            <p14:xfrm>
              <a:off x="5233941" y="3837687"/>
              <a:ext cx="432360" cy="28800"/>
            </p14:xfrm>
          </p:contentPart>
        </mc:Choice>
        <mc:Fallback xmlns="">
          <p:pic>
            <p:nvPicPr>
              <p:cNvPr id="19" name="잉크 18">
                <a:extLst>
                  <a:ext uri="{FF2B5EF4-FFF2-40B4-BE49-F238E27FC236}">
                    <a16:creationId xmlns:a16="http://schemas.microsoft.com/office/drawing/2014/main" id="{74D0DBFF-76FB-E5BC-22EB-7C87317273E5}"/>
                  </a:ext>
                </a:extLst>
              </p:cNvPr>
              <p:cNvPicPr/>
              <p:nvPr/>
            </p:nvPicPr>
            <p:blipFill>
              <a:blip r:embed="rId18"/>
              <a:stretch>
                <a:fillRect/>
              </a:stretch>
            </p:blipFill>
            <p:spPr>
              <a:xfrm>
                <a:off x="5180301" y="3729687"/>
                <a:ext cx="5400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잉크 19">
                <a:extLst>
                  <a:ext uri="{FF2B5EF4-FFF2-40B4-BE49-F238E27FC236}">
                    <a16:creationId xmlns:a16="http://schemas.microsoft.com/office/drawing/2014/main" id="{81DE98B7-3747-9BCE-766B-5D89BE74CA54}"/>
                  </a:ext>
                </a:extLst>
              </p14:cNvPr>
              <p14:cNvContentPartPr/>
              <p14:nvPr/>
            </p14:nvContentPartPr>
            <p14:xfrm>
              <a:off x="8002341" y="4155207"/>
              <a:ext cx="241920" cy="29880"/>
            </p14:xfrm>
          </p:contentPart>
        </mc:Choice>
        <mc:Fallback xmlns="">
          <p:pic>
            <p:nvPicPr>
              <p:cNvPr id="20" name="잉크 19">
                <a:extLst>
                  <a:ext uri="{FF2B5EF4-FFF2-40B4-BE49-F238E27FC236}">
                    <a16:creationId xmlns:a16="http://schemas.microsoft.com/office/drawing/2014/main" id="{81DE98B7-3747-9BCE-766B-5D89BE74CA54}"/>
                  </a:ext>
                </a:extLst>
              </p:cNvPr>
              <p:cNvPicPr/>
              <p:nvPr/>
            </p:nvPicPr>
            <p:blipFill>
              <a:blip r:embed="rId20"/>
              <a:stretch>
                <a:fillRect/>
              </a:stretch>
            </p:blipFill>
            <p:spPr>
              <a:xfrm>
                <a:off x="7948701" y="4047567"/>
                <a:ext cx="349560" cy="245520"/>
              </a:xfrm>
              <a:prstGeom prst="rect">
                <a:avLst/>
              </a:prstGeom>
            </p:spPr>
          </p:pic>
        </mc:Fallback>
      </mc:AlternateContent>
      <p:sp>
        <p:nvSpPr>
          <p:cNvPr id="13" name="TextBox 12">
            <a:extLst>
              <a:ext uri="{FF2B5EF4-FFF2-40B4-BE49-F238E27FC236}">
                <a16:creationId xmlns:a16="http://schemas.microsoft.com/office/drawing/2014/main" id="{49AB3354-7B29-B850-12F1-CCDBEF6CCED3}"/>
              </a:ext>
            </a:extLst>
          </p:cNvPr>
          <p:cNvSpPr txBox="1"/>
          <p:nvPr/>
        </p:nvSpPr>
        <p:spPr>
          <a:xfrm>
            <a:off x="8812226" y="3910965"/>
            <a:ext cx="2736775"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1f5/2 energy w.r.t gr. state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21" name="TextBox 20">
            <a:extLst>
              <a:ext uri="{FF2B5EF4-FFF2-40B4-BE49-F238E27FC236}">
                <a16:creationId xmlns:a16="http://schemas.microsoft.com/office/drawing/2014/main" id="{02DFCDB1-5C46-0964-0ABC-0EDF6F05C711}"/>
              </a:ext>
            </a:extLst>
          </p:cNvPr>
          <p:cNvSpPr txBox="1"/>
          <p:nvPr/>
        </p:nvSpPr>
        <p:spPr>
          <a:xfrm>
            <a:off x="6192333" y="1608173"/>
            <a:ext cx="5580567" cy="369332"/>
          </a:xfrm>
          <a:prstGeom prst="rect">
            <a:avLst/>
          </a:prstGeom>
          <a:noFill/>
        </p:spPr>
        <p:txBody>
          <a:bodyPr wrap="none" rtlCol="0">
            <a:spAutoFit/>
          </a:bodyPr>
          <a:lstStyle/>
          <a:p>
            <a:r>
              <a:rPr lang="en-US" altLang="ko-KR" b="1" dirty="0">
                <a:solidFill>
                  <a:srgbClr val="FF0000"/>
                </a:solidFill>
              </a:rPr>
              <a:t>Include the effective nucleon mass &amp; </a:t>
            </a:r>
            <a:r>
              <a:rPr lang="en-US" altLang="ko-KR" b="1" dirty="0" err="1">
                <a:solidFill>
                  <a:srgbClr val="FF0000"/>
                </a:solidFill>
              </a:rPr>
              <a:t>g_a</a:t>
            </a:r>
            <a:r>
              <a:rPr lang="en-US" altLang="ko-KR" b="1" dirty="0">
                <a:solidFill>
                  <a:srgbClr val="FF0000"/>
                </a:solidFill>
              </a:rPr>
              <a:t> quenching</a:t>
            </a:r>
            <a:endParaRPr lang="ko-KR" altLang="en-US" b="1" dirty="0">
              <a:solidFill>
                <a:srgbClr val="FF0000"/>
              </a:solidFill>
            </a:endParaRPr>
          </a:p>
        </p:txBody>
      </p:sp>
      <p:sp>
        <p:nvSpPr>
          <p:cNvPr id="23" name="TextBox 22">
            <a:extLst>
              <a:ext uri="{FF2B5EF4-FFF2-40B4-BE49-F238E27FC236}">
                <a16:creationId xmlns:a16="http://schemas.microsoft.com/office/drawing/2014/main" id="{BA3BDC16-988B-9AF9-03FB-05E2238F253F}"/>
              </a:ext>
            </a:extLst>
          </p:cNvPr>
          <p:cNvSpPr txBox="1"/>
          <p:nvPr/>
        </p:nvSpPr>
        <p:spPr>
          <a:xfrm>
            <a:off x="5761845" y="4881589"/>
            <a:ext cx="6100762" cy="646331"/>
          </a:xfrm>
          <a:prstGeom prst="rect">
            <a:avLst/>
          </a:prstGeom>
          <a:noFill/>
        </p:spPr>
        <p:txBody>
          <a:bodyPr wrap="square">
            <a:spAutoFit/>
          </a:bodyPr>
          <a:lstStyle/>
          <a:p>
            <a:r>
              <a:rPr lang="en-US" altLang="ko-KR" dirty="0"/>
              <a:t>Δ is the energy of the neutron 1f5/2 state above the ground state and is taken to be 3 MeV [25],</a:t>
            </a:r>
            <a:endParaRPr lang="ko-KR" altLang="en-US" dirty="0"/>
          </a:p>
        </p:txBody>
      </p:sp>
    </p:spTree>
    <p:extLst>
      <p:ext uri="{BB962C8B-B14F-4D97-AF65-F5344CB8AC3E}">
        <p14:creationId xmlns:p14="http://schemas.microsoft.com/office/powerpoint/2010/main" val="3059620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D5DF834-724B-0385-0436-784DD5ABFA9F}"/>
              </a:ext>
            </a:extLst>
          </p:cNvPr>
          <p:cNvSpPr>
            <a:spLocks noGrp="1"/>
          </p:cNvSpPr>
          <p:nvPr>
            <p:ph type="title"/>
          </p:nvPr>
        </p:nvSpPr>
        <p:spPr/>
        <p:txBody>
          <a:bodyPr/>
          <a:lstStyle/>
          <a:p>
            <a:pPr algn="ctr"/>
            <a:r>
              <a:rPr lang="en-US" altLang="ko-KR" dirty="0"/>
              <a:t>Scattering by NC</a:t>
            </a:r>
            <a:endParaRPr lang="ko-KR" altLang="en-US" dirty="0"/>
          </a:p>
        </p:txBody>
      </p:sp>
      <p:pic>
        <p:nvPicPr>
          <p:cNvPr id="5" name="내용 개체 틀 4">
            <a:extLst>
              <a:ext uri="{FF2B5EF4-FFF2-40B4-BE49-F238E27FC236}">
                <a16:creationId xmlns:a16="http://schemas.microsoft.com/office/drawing/2014/main" id="{6C9134BC-C145-952A-5D2C-FF21790790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174" y="1762951"/>
            <a:ext cx="7039957" cy="819264"/>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6467013-85A5-BACD-AE51-FE87AE450769}"/>
                  </a:ext>
                </a:extLst>
              </p:cNvPr>
              <p:cNvSpPr txBox="1"/>
              <p:nvPr/>
            </p:nvSpPr>
            <p:spPr>
              <a:xfrm>
                <a:off x="-1763504" y="1385955"/>
                <a:ext cx="6106332" cy="369332"/>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7" name="TextBox 6">
                <a:extLst>
                  <a:ext uri="{FF2B5EF4-FFF2-40B4-BE49-F238E27FC236}">
                    <a16:creationId xmlns:a16="http://schemas.microsoft.com/office/drawing/2014/main" id="{B6467013-85A5-BACD-AE51-FE87AE450769}"/>
                  </a:ext>
                </a:extLst>
              </p:cNvPr>
              <p:cNvSpPr txBox="1">
                <a:spLocks noRot="1" noChangeAspect="1" noMove="1" noResize="1" noEditPoints="1" noAdjustHandles="1" noChangeArrowheads="1" noChangeShapeType="1" noTextEdit="1"/>
              </p:cNvSpPr>
              <p:nvPr/>
            </p:nvSpPr>
            <p:spPr>
              <a:xfrm>
                <a:off x="-1763504" y="1385955"/>
                <a:ext cx="6106332" cy="369332"/>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1B08BC8-E828-96E3-478D-2F0FCD83A218}"/>
                  </a:ext>
                </a:extLst>
              </p:cNvPr>
              <p:cNvSpPr txBox="1"/>
              <p:nvPr/>
            </p:nvSpPr>
            <p:spPr>
              <a:xfrm>
                <a:off x="8733294" y="2034083"/>
                <a:ext cx="878830" cy="276999"/>
              </a:xfrm>
              <a:prstGeom prst="rect">
                <a:avLst/>
              </a:prstGeom>
              <a:noFill/>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𝑛𝑜</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Sub>
                    </m:oMath>
                  </m:oMathPara>
                </a14:m>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3" name="TextBox 2">
                <a:extLst>
                  <a:ext uri="{FF2B5EF4-FFF2-40B4-BE49-F238E27FC236}">
                    <a16:creationId xmlns:a16="http://schemas.microsoft.com/office/drawing/2014/main" id="{E1B08BC8-E828-96E3-478D-2F0FCD83A218}"/>
                  </a:ext>
                </a:extLst>
              </p:cNvPr>
              <p:cNvSpPr txBox="1">
                <a:spLocks noRot="1" noChangeAspect="1" noMove="1" noResize="1" noEditPoints="1" noAdjustHandles="1" noChangeArrowheads="1" noChangeShapeType="1" noTextEdit="1"/>
              </p:cNvSpPr>
              <p:nvPr/>
            </p:nvSpPr>
            <p:spPr>
              <a:xfrm>
                <a:off x="8733294" y="2034083"/>
                <a:ext cx="878830" cy="276999"/>
              </a:xfrm>
              <a:prstGeom prst="rect">
                <a:avLst/>
              </a:prstGeom>
              <a:blipFill>
                <a:blip r:embed="rId4"/>
                <a:stretch>
                  <a:fillRect l="-3472" r="-2083" b="-2888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8D86CD-4206-6761-CDF6-E86BF5A7D3A7}"/>
                  </a:ext>
                </a:extLst>
              </p:cNvPr>
              <p:cNvSpPr txBox="1"/>
              <p:nvPr/>
            </p:nvSpPr>
            <p:spPr>
              <a:xfrm>
                <a:off x="838200" y="3090477"/>
                <a:ext cx="10515600" cy="2625975"/>
              </a:xfrm>
              <a:prstGeom prst="rect">
                <a:avLst/>
              </a:prstGeom>
              <a:noFill/>
            </p:spPr>
            <p:txBody>
              <a:bodyPr wrap="squar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𝜏</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sub>
                                </m:sSub>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e>
                    </m:d>
                  </m:oMath>
                </a14:m>
                <a:r>
                  <a:rPr kumimoji="0" lang="en-US" altLang="ko-KR" sz="18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Ω</m:t>
                        </m:r>
                      </m:den>
                    </m:f>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𝜋</m:t>
                        </m:r>
                      </m:den>
                    </m:f>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𝛿</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d>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𝛿</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num>
                      <m:den>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+3</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cosine of the angular coordinate of the zenith angle</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den>
                    </m:f>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d>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𝜖</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𝜈</m:t>
                                    </m:r>
                                  </m:sub>
                                </m:sSub>
                              </m:num>
                              <m:den>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m:t>
                                    </m:r>
                                  </m:sub>
                                </m:sSub>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en>
                            </m:f>
                          </m:e>
                        </m:d>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1+3</m:t>
                            </m:r>
                            <m:sSubSup>
                              <m:sSub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bSup>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4</m:t>
                            </m:r>
                          </m:den>
                        </m:f>
                      </m:e>
                    </m:d>
                  </m:oMath>
                </a14:m>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b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br>
                <a14:m>
                  <m:oMath xmlns:m="http://schemas.openxmlformats.org/officeDocument/2006/math">
                    <m:f>
                      <m:f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𝑑</m:t>
                        </m:r>
                        <m:r>
                          <m:rPr>
                            <m:sty m:val="p"/>
                          </m:rPr>
                          <a:rPr kumimoji="0" lang="en-US" altLang="ko-KR"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Ω</m:t>
                        </m:r>
                      </m:den>
                    </m:f>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𝜎</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d>
                      <m:d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𝛿</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𝑛</m:t>
                            </m:r>
                          </m:sub>
                        </m:s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𝜇</m:t>
                        </m:r>
                      </m:e>
                    </m:d>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14:m>
                  <m:oMath xmlns:m="http://schemas.openxmlformats.org/officeDocument/2006/math">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𝛿</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𝑝</m:t>
                        </m:r>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bSup>
                      </m:num>
                      <m:den>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+3</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𝑔</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𝐴</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p>
                        </m:sSubSup>
                      </m:den>
                    </m:f>
                  </m:oMath>
                </a14:m>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differential cross section for neutrino transport </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4" name="TextBox 3">
                <a:extLst>
                  <a:ext uri="{FF2B5EF4-FFF2-40B4-BE49-F238E27FC236}">
                    <a16:creationId xmlns:a16="http://schemas.microsoft.com/office/drawing/2014/main" id="{318D86CD-4206-6761-CDF6-E86BF5A7D3A7}"/>
                  </a:ext>
                </a:extLst>
              </p:cNvPr>
              <p:cNvSpPr txBox="1">
                <a:spLocks noRot="1" noChangeAspect="1" noMove="1" noResize="1" noEditPoints="1" noAdjustHandles="1" noChangeArrowheads="1" noChangeShapeType="1" noTextEdit="1"/>
              </p:cNvSpPr>
              <p:nvPr/>
            </p:nvSpPr>
            <p:spPr>
              <a:xfrm>
                <a:off x="838200" y="3090477"/>
                <a:ext cx="10515600" cy="2625975"/>
              </a:xfrm>
              <a:prstGeom prst="rect">
                <a:avLst/>
              </a:prstGeom>
              <a:blipFill>
                <a:blip r:embed="rId5"/>
                <a:stretch>
                  <a:fillRect l="-58"/>
                </a:stretch>
              </a:blipFill>
            </p:spPr>
            <p:txBody>
              <a:bodyPr/>
              <a:lstStyle/>
              <a:p>
                <a:r>
                  <a:rPr lang="ko-KR" altLang="en-US">
                    <a:noFill/>
                  </a:rPr>
                  <a:t> </a:t>
                </a:r>
              </a:p>
            </p:txBody>
          </p:sp>
        </mc:Fallback>
      </mc:AlternateContent>
      <p:sp>
        <p:nvSpPr>
          <p:cNvPr id="8" name="TextBox 7">
            <a:extLst>
              <a:ext uri="{FF2B5EF4-FFF2-40B4-BE49-F238E27FC236}">
                <a16:creationId xmlns:a16="http://schemas.microsoft.com/office/drawing/2014/main" id="{5311CFD2-350E-2717-14D1-249E278DFD21}"/>
              </a:ext>
            </a:extLst>
          </p:cNvPr>
          <p:cNvSpPr txBox="1"/>
          <p:nvPr/>
        </p:nvSpPr>
        <p:spPr>
          <a:xfrm>
            <a:off x="5238427" y="2500724"/>
            <a:ext cx="6989734" cy="40011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Bowers, Robert L., and James R. Wilson. "A numerical model for stellar core collapse calculations."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Astrophysical Journal Supplement Series, vol. 50, Oct. 1982, p. 115-159.</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50 (1982): 115-159.</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9" name="TextBox 8">
            <a:extLst>
              <a:ext uri="{FF2B5EF4-FFF2-40B4-BE49-F238E27FC236}">
                <a16:creationId xmlns:a16="http://schemas.microsoft.com/office/drawing/2014/main" id="{9821F597-5D68-2164-97E5-B4A132CA9FE1}"/>
              </a:ext>
            </a:extLst>
          </p:cNvPr>
          <p:cNvSpPr txBox="1"/>
          <p:nvPr/>
        </p:nvSpPr>
        <p:spPr>
          <a:xfrm>
            <a:off x="6085668" y="6024659"/>
            <a:ext cx="6106332" cy="40011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Burrows, Adam, Sanjay Reddy, and Todd A. Thompson. "Neutrino opacities in nuclear matter."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Nuclear Physics A</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777 (2006): 356-394.</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6">
            <p14:nvContentPartPr>
              <p14:cNvPr id="10" name="잉크 9">
                <a:extLst>
                  <a:ext uri="{FF2B5EF4-FFF2-40B4-BE49-F238E27FC236}">
                    <a16:creationId xmlns:a16="http://schemas.microsoft.com/office/drawing/2014/main" id="{B26FC218-5E0B-FA63-012E-CBB6986F89F8}"/>
                  </a:ext>
                </a:extLst>
              </p14:cNvPr>
              <p14:cNvContentPartPr/>
              <p14:nvPr/>
            </p14:nvContentPartPr>
            <p14:xfrm>
              <a:off x="4193181" y="3430452"/>
              <a:ext cx="183240" cy="6480"/>
            </p14:xfrm>
          </p:contentPart>
        </mc:Choice>
        <mc:Fallback xmlns="">
          <p:pic>
            <p:nvPicPr>
              <p:cNvPr id="10" name="잉크 9">
                <a:extLst>
                  <a:ext uri="{FF2B5EF4-FFF2-40B4-BE49-F238E27FC236}">
                    <a16:creationId xmlns:a16="http://schemas.microsoft.com/office/drawing/2014/main" id="{B26FC218-5E0B-FA63-012E-CBB6986F89F8}"/>
                  </a:ext>
                </a:extLst>
              </p:cNvPr>
              <p:cNvPicPr/>
              <p:nvPr/>
            </p:nvPicPr>
            <p:blipFill>
              <a:blip r:embed="rId7"/>
              <a:stretch>
                <a:fillRect/>
              </a:stretch>
            </p:blipFill>
            <p:spPr>
              <a:xfrm>
                <a:off x="4139541" y="3322812"/>
                <a:ext cx="2908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잉크 11">
                <a:extLst>
                  <a:ext uri="{FF2B5EF4-FFF2-40B4-BE49-F238E27FC236}">
                    <a16:creationId xmlns:a16="http://schemas.microsoft.com/office/drawing/2014/main" id="{0EB570C5-E38C-8037-D0F7-DA1CA078F774}"/>
                  </a:ext>
                </a:extLst>
              </p14:cNvPr>
              <p14:cNvContentPartPr/>
              <p14:nvPr/>
            </p14:nvContentPartPr>
            <p14:xfrm>
              <a:off x="3090141" y="4981692"/>
              <a:ext cx="302760" cy="19440"/>
            </p14:xfrm>
          </p:contentPart>
        </mc:Choice>
        <mc:Fallback xmlns="">
          <p:pic>
            <p:nvPicPr>
              <p:cNvPr id="12" name="잉크 11">
                <a:extLst>
                  <a:ext uri="{FF2B5EF4-FFF2-40B4-BE49-F238E27FC236}">
                    <a16:creationId xmlns:a16="http://schemas.microsoft.com/office/drawing/2014/main" id="{0EB570C5-E38C-8037-D0F7-DA1CA078F774}"/>
                  </a:ext>
                </a:extLst>
              </p:cNvPr>
              <p:cNvPicPr/>
              <p:nvPr/>
            </p:nvPicPr>
            <p:blipFill>
              <a:blip r:embed="rId9"/>
              <a:stretch>
                <a:fillRect/>
              </a:stretch>
            </p:blipFill>
            <p:spPr>
              <a:xfrm>
                <a:off x="3036141" y="4873692"/>
                <a:ext cx="410400" cy="235080"/>
              </a:xfrm>
              <a:prstGeom prst="rect">
                <a:avLst/>
              </a:prstGeom>
            </p:spPr>
          </p:pic>
        </mc:Fallback>
      </mc:AlternateContent>
      <p:sp>
        <p:nvSpPr>
          <p:cNvPr id="11" name="TextBox 10">
            <a:extLst>
              <a:ext uri="{FF2B5EF4-FFF2-40B4-BE49-F238E27FC236}">
                <a16:creationId xmlns:a16="http://schemas.microsoft.com/office/drawing/2014/main" id="{F40B357D-501D-6E5A-ECAD-34B97824FF6A}"/>
              </a:ext>
            </a:extLst>
          </p:cNvPr>
          <p:cNvSpPr txBox="1"/>
          <p:nvPr/>
        </p:nvSpPr>
        <p:spPr>
          <a:xfrm>
            <a:off x="6011358" y="1254689"/>
            <a:ext cx="2922595" cy="369332"/>
          </a:xfrm>
          <a:prstGeom prst="rect">
            <a:avLst/>
          </a:prstGeom>
          <a:noFill/>
        </p:spPr>
        <p:txBody>
          <a:bodyPr wrap="none" rtlCol="0">
            <a:spAutoFit/>
          </a:bodyPr>
          <a:lstStyle/>
          <a:p>
            <a:r>
              <a:rPr lang="en-US" altLang="ko-KR" b="1" dirty="0">
                <a:solidFill>
                  <a:srgbClr val="FF0000"/>
                </a:solidFill>
              </a:rPr>
              <a:t>Include the </a:t>
            </a:r>
            <a:r>
              <a:rPr lang="en-US" altLang="ko-KR" b="1" dirty="0" err="1">
                <a:solidFill>
                  <a:srgbClr val="FF0000"/>
                </a:solidFill>
              </a:rPr>
              <a:t>g_a</a:t>
            </a:r>
            <a:r>
              <a:rPr lang="en-US" altLang="ko-KR" b="1" dirty="0">
                <a:solidFill>
                  <a:srgbClr val="FF0000"/>
                </a:solidFill>
              </a:rPr>
              <a:t> quenching</a:t>
            </a:r>
            <a:endParaRPr lang="ko-KR" altLang="en-US" b="1" dirty="0">
              <a:solidFill>
                <a:srgbClr val="FF0000"/>
              </a:solidFill>
            </a:endParaRPr>
          </a:p>
        </p:txBody>
      </p:sp>
    </p:spTree>
    <p:extLst>
      <p:ext uri="{BB962C8B-B14F-4D97-AF65-F5344CB8AC3E}">
        <p14:creationId xmlns:p14="http://schemas.microsoft.com/office/powerpoint/2010/main" val="4038808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26DBEB-E4BC-D37A-7395-471C3B20CEB6}"/>
              </a:ext>
            </a:extLst>
          </p:cNvPr>
          <p:cNvSpPr>
            <a:spLocks noGrp="1"/>
          </p:cNvSpPr>
          <p:nvPr>
            <p:ph type="title"/>
          </p:nvPr>
        </p:nvSpPr>
        <p:spPr>
          <a:xfrm>
            <a:off x="-88287" y="83766"/>
            <a:ext cx="12280287" cy="884893"/>
          </a:xfrm>
        </p:spPr>
        <p:txBody>
          <a:bodyPr>
            <a:normAutofit fontScale="90000"/>
          </a:bodyPr>
          <a:lstStyle/>
          <a:p>
            <a:pPr algn="ctr"/>
            <a:r>
              <a:rPr lang="en-US" altLang="ko-KR" dirty="0"/>
              <a:t>Neutrino Emission by Bremsstrahlung by A. Burrow</a:t>
            </a:r>
            <a:endParaRPr lang="ko-KR" altLang="en-US" dirty="0"/>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0351C6F8-0707-C02D-47B3-3330C9572D98}"/>
                  </a:ext>
                </a:extLst>
              </p:cNvPr>
              <p:cNvSpPr>
                <a:spLocks noGrp="1"/>
              </p:cNvSpPr>
              <p:nvPr>
                <p:ph idx="1"/>
              </p:nvPr>
            </p:nvSpPr>
            <p:spPr>
              <a:xfrm>
                <a:off x="419100" y="1146102"/>
                <a:ext cx="10515600" cy="5711898"/>
              </a:xfrm>
            </p:spPr>
            <p:txBody>
              <a:bodyPr/>
              <a:lstStyle/>
              <a:p>
                <a:pPr marL="0" indent="0">
                  <a:buNone/>
                </a:pPr>
                <a:endParaRPr lang="en-US" altLang="ko-KR" sz="2000" b="0" i="1" dirty="0">
                  <a:latin typeface="Cambria Math" panose="02040503050406030204" pitchFamily="18" charset="0"/>
                </a:endParaRPr>
              </a:p>
              <a:p>
                <a:pPr marL="0" indent="0">
                  <a:buNone/>
                </a:pPr>
                <a:r>
                  <a:rPr lang="en-US" altLang="ko-KR" sz="2000" dirty="0">
                    <a:latin typeface="Cambria Math" panose="02040503050406030204" pitchFamily="18" charset="0"/>
                  </a:rPr>
                  <a:t>Emissivity</a:t>
                </a:r>
                <a:r>
                  <a:rPr lang="en-US" altLang="ko-KR" sz="2000" i="1" dirty="0">
                    <a:latin typeface="Cambria Math" panose="02040503050406030204" pitchFamily="18" charset="0"/>
                  </a:rPr>
                  <a:t>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𝑄</m:t>
                        </m:r>
                      </m:e>
                      <m:sub>
                        <m:r>
                          <a:rPr lang="en-US" altLang="ko-KR" sz="2000" i="1">
                            <a:latin typeface="Cambria Math" panose="02040503050406030204" pitchFamily="18" charset="0"/>
                          </a:rPr>
                          <m:t>𝑛𝑏</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4</m:t>
                        </m:r>
                      </m:sup>
                    </m:sSup>
                    <m:nary>
                      <m:naryPr>
                        <m:limLoc m:val="undOvr"/>
                        <m:subHide m:val="on"/>
                        <m:supHide m:val="on"/>
                        <m:ctrlPr>
                          <a:rPr lang="en-US" altLang="ko-KR" sz="2000" i="1">
                            <a:latin typeface="Cambria Math" panose="02040503050406030204" pitchFamily="18" charset="0"/>
                          </a:rPr>
                        </m:ctrlPr>
                      </m:naryPr>
                      <m:sub/>
                      <m:sup/>
                      <m:e>
                        <m:d>
                          <m:dPr>
                            <m:begChr m:val="["/>
                            <m:endChr m:val="]"/>
                            <m:ctrlPr>
                              <a:rPr lang="en-US" altLang="ko-KR" sz="2000" i="1">
                                <a:latin typeface="Cambria Math" panose="02040503050406030204" pitchFamily="18" charset="0"/>
                              </a:rPr>
                            </m:ctrlPr>
                          </m:dPr>
                          <m:e>
                            <m:nary>
                              <m:naryPr>
                                <m:chr m:val="∏"/>
                                <m:ctrlPr>
                                  <a:rPr lang="en-US" altLang="ko-KR" sz="2000" i="1">
                                    <a:latin typeface="Cambria Math" panose="02040503050406030204" pitchFamily="18" charset="0"/>
                                  </a:rPr>
                                </m:ctrlPr>
                              </m:naryPr>
                              <m:sub>
                                <m:r>
                                  <m:rPr>
                                    <m:brk m:alnAt="23"/>
                                  </m:rPr>
                                  <a:rPr lang="en-US" altLang="ko-KR" sz="2000" i="1">
                                    <a:latin typeface="Cambria Math" panose="02040503050406030204" pitchFamily="18" charset="0"/>
                                  </a:rPr>
                                  <m:t>𝑖</m:t>
                                </m:r>
                                <m:r>
                                  <a:rPr lang="en-US" altLang="ko-KR" sz="2000" i="1">
                                    <a:latin typeface="Cambria Math" panose="02040503050406030204" pitchFamily="18" charset="0"/>
                                  </a:rPr>
                                  <m:t>=</m:t>
                                </m:r>
                                <m:r>
                                  <m:rPr>
                                    <m:brk m:alnAt="23"/>
                                  </m:rPr>
                                  <a:rPr lang="en-US" altLang="ko-KR" sz="2000" i="1">
                                    <a:latin typeface="Cambria Math" panose="02040503050406030204" pitchFamily="18" charset="0"/>
                                  </a:rPr>
                                  <m:t>1</m:t>
                                </m:r>
                              </m:sub>
                              <m:sup>
                                <m:r>
                                  <a:rPr lang="en-US" altLang="ko-KR" sz="2000" i="1">
                                    <a:latin typeface="Cambria Math" panose="02040503050406030204" pitchFamily="18" charset="0"/>
                                  </a:rPr>
                                  <m:t>4</m:t>
                                </m:r>
                              </m:sup>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𝑝</m:t>
                                            </m:r>
                                          </m:e>
                                        </m:acc>
                                      </m:e>
                                      <m:sub>
                                        <m:r>
                                          <a:rPr lang="en-US" altLang="ko-KR" sz="2000" i="1">
                                            <a:latin typeface="Cambria Math" panose="02040503050406030204" pitchFamily="18" charset="0"/>
                                          </a:rPr>
                                          <m:t>𝑖</m:t>
                                        </m:r>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den>
                                </m:f>
                              </m:e>
                            </m:nary>
                          </m:e>
                        </m:d>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𝑞</m:t>
                                </m:r>
                              </m:e>
                              <m:sub>
                                <m:r>
                                  <a:rPr lang="en-US" altLang="ko-KR" sz="2000" i="1">
                                    <a:latin typeface="Cambria Math" panose="02040503050406030204" pitchFamily="18" charset="0"/>
                                  </a:rPr>
                                  <m:t>𝜈</m:t>
                                </m:r>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𝜔</m:t>
                                </m:r>
                              </m:e>
                              <m:sub>
                                <m:r>
                                  <a:rPr lang="en-US" altLang="ko-KR" sz="2000" i="1">
                                    <a:latin typeface="Cambria Math" panose="02040503050406030204" pitchFamily="18" charset="0"/>
                                  </a:rPr>
                                  <m:t>𝜈</m:t>
                                </m:r>
                              </m:sub>
                            </m:sSub>
                          </m:den>
                        </m:f>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𝑞</m:t>
                                    </m:r>
                                  </m:e>
                                </m:acc>
                              </m:e>
                              <m:sub>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𝜈</m:t>
                                        </m:r>
                                      </m:e>
                                    </m:acc>
                                  </m:e>
                                  <m:sub>
                                    <m:r>
                                      <a:rPr lang="en-US" altLang="ko-KR" sz="2000" i="1">
                                        <a:latin typeface="Cambria Math" panose="02040503050406030204" pitchFamily="18" charset="0"/>
                                      </a:rPr>
                                      <m:t>𝑖</m:t>
                                    </m:r>
                                  </m:sub>
                                </m:sSub>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𝜔</m:t>
                                </m:r>
                              </m:e>
                              <m:sub>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𝜈</m:t>
                                    </m:r>
                                  </m:e>
                                </m:acc>
                              </m:sub>
                            </m:sSub>
                          </m:den>
                        </m:f>
                        <m:r>
                          <a:rPr lang="en-US" altLang="ko-KR" sz="2000" i="1">
                            <a:latin typeface="Cambria Math" panose="02040503050406030204" pitchFamily="18" charset="0"/>
                          </a:rPr>
                          <m:t>𝜔</m:t>
                        </m:r>
                        <m:nary>
                          <m:naryPr>
                            <m:chr m:val="∑"/>
                            <m:supHide m:val="on"/>
                            <m:ctrlPr>
                              <a:rPr lang="en-US" altLang="ko-KR" sz="2000" i="1">
                                <a:latin typeface="Cambria Math" panose="02040503050406030204" pitchFamily="18" charset="0"/>
                              </a:rPr>
                            </m:ctrlPr>
                          </m:naryPr>
                          <m:sub>
                            <m:r>
                              <m:rPr>
                                <m:brk m:alnAt="7"/>
                              </m:rPr>
                              <a:rPr lang="en-US" altLang="ko-KR" sz="2000" i="1">
                                <a:latin typeface="Cambria Math" panose="02040503050406030204" pitchFamily="18" charset="0"/>
                              </a:rPr>
                              <m:t>𝑠</m:t>
                            </m:r>
                          </m:sub>
                          <m:sup/>
                          <m:e>
                            <m:sSup>
                              <m:sSupPr>
                                <m:ctrlPr>
                                  <a:rPr lang="en-US" altLang="ko-KR" sz="2000" i="1">
                                    <a:latin typeface="Cambria Math" panose="02040503050406030204" pitchFamily="18" charset="0"/>
                                  </a:rPr>
                                </m:ctrlPr>
                              </m:sSupPr>
                              <m:e>
                                <m:d>
                                  <m:dPr>
                                    <m:begChr m:val="|"/>
                                    <m:endChr m:val="|"/>
                                    <m:ctrlPr>
                                      <a:rPr lang="en-US" altLang="ko-KR" sz="2000" i="1">
                                        <a:latin typeface="Cambria Math" panose="02040503050406030204" pitchFamily="18" charset="0"/>
                                      </a:rPr>
                                    </m:ctrlPr>
                                  </m:dPr>
                                  <m:e>
                                    <m:r>
                                      <a:rPr lang="en-US" altLang="ko-KR" sz="2000" i="1">
                                        <a:latin typeface="Cambria Math" panose="02040503050406030204" pitchFamily="18" charset="0"/>
                                        <a:ea typeface="Cambria Math" panose="02040503050406030204" pitchFamily="18" charset="0"/>
                                      </a:rPr>
                                      <m:t>ℳ</m:t>
                                    </m:r>
                                  </m:e>
                                </m:d>
                              </m:e>
                              <m:sup>
                                <m:r>
                                  <a:rPr lang="en-US" altLang="ko-KR" sz="2000" i="1">
                                    <a:latin typeface="Cambria Math" panose="02040503050406030204" pitchFamily="18" charset="0"/>
                                  </a:rPr>
                                  <m:t>2</m:t>
                                </m:r>
                              </m:sup>
                            </m:s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𝛿</m:t>
                                </m:r>
                              </m:e>
                              <m:sup>
                                <m:r>
                                  <a:rPr lang="en-US" altLang="ko-KR" sz="2000" i="1">
                                    <a:latin typeface="Cambria Math" panose="02040503050406030204" pitchFamily="18" charset="0"/>
                                  </a:rPr>
                                  <m:t>4</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𝑃</m:t>
                                </m:r>
                              </m:e>
                            </m:d>
                            <m:sSub>
                              <m:sSubPr>
                                <m:ctrlPr>
                                  <a:rPr lang="en-US" altLang="ko-KR" sz="2000" i="1">
                                    <a:latin typeface="Cambria Math" panose="02040503050406030204" pitchFamily="18" charset="0"/>
                                    <a:ea typeface="Cambria Math" panose="02040503050406030204" pitchFamily="18" charset="0"/>
                                  </a:rPr>
                                </m:ctrlPr>
                              </m:sSubPr>
                              <m:e>
                                <m:r>
                                  <m:rPr>
                                    <m:sty m:val="p"/>
                                  </m:rPr>
                                  <a:rPr lang="el-GR" altLang="ko-KR" sz="2000" i="1">
                                    <a:latin typeface="Cambria Math" panose="02040503050406030204" pitchFamily="18" charset="0"/>
                                    <a:ea typeface="Cambria Math" panose="02040503050406030204" pitchFamily="18" charset="0"/>
                                  </a:rPr>
                                  <m:t>Ξ</m:t>
                                </m:r>
                              </m:e>
                              <m:sub>
                                <m:r>
                                  <a:rPr lang="en-US" altLang="ko-KR" sz="2000" i="1">
                                    <a:latin typeface="Cambria Math" panose="02040503050406030204" pitchFamily="18" charset="0"/>
                                    <a:ea typeface="Cambria Math" panose="02040503050406030204" pitchFamily="18" charset="0"/>
                                  </a:rPr>
                                  <m:t>𝑏𝑟𝑒𝑚𝑠</m:t>
                                </m:r>
                              </m:sub>
                            </m:sSub>
                          </m:e>
                        </m:nary>
                      </m:e>
                    </m:nary>
                  </m:oMath>
                </a14:m>
                <a:r>
                  <a:rPr lang="en-US" altLang="ko-KR" sz="2000" dirty="0"/>
                  <a:t> </a:t>
                </a:r>
              </a:p>
              <a:p>
                <a:pPr marL="0" indent="0">
                  <a:buNone/>
                </a:pPr>
                <a14:m>
                  <m:oMath xmlns:m="http://schemas.openxmlformats.org/officeDocument/2006/math">
                    <m:nary>
                      <m:naryPr>
                        <m:chr m:val="∑"/>
                        <m:supHide m:val="on"/>
                        <m:ctrlPr>
                          <a:rPr lang="en-US" altLang="ko-KR" sz="1800" i="1">
                            <a:latin typeface="Cambria Math" panose="02040503050406030204" pitchFamily="18" charset="0"/>
                          </a:rPr>
                        </m:ctrlPr>
                      </m:naryPr>
                      <m:sub>
                        <m:r>
                          <m:rPr>
                            <m:brk m:alnAt="7"/>
                          </m:rPr>
                          <a:rPr lang="en-US" altLang="ko-KR" sz="1800" i="1">
                            <a:latin typeface="Cambria Math" panose="02040503050406030204" pitchFamily="18" charset="0"/>
                          </a:rPr>
                          <m:t>𝑠</m:t>
                        </m:r>
                      </m:sub>
                      <m:sup/>
                      <m:e>
                        <m:sSup>
                          <m:sSupPr>
                            <m:ctrlPr>
                              <a:rPr lang="en-US" altLang="ko-KR" sz="1800" i="1">
                                <a:latin typeface="Cambria Math" panose="02040503050406030204" pitchFamily="18" charset="0"/>
                              </a:rPr>
                            </m:ctrlPr>
                          </m:sSupPr>
                          <m:e>
                            <m:d>
                              <m:dPr>
                                <m:begChr m:val="|"/>
                                <m:endChr m:val="|"/>
                                <m:ctrlPr>
                                  <a:rPr lang="en-US" altLang="ko-KR" sz="1800" i="1">
                                    <a:latin typeface="Cambria Math" panose="02040503050406030204" pitchFamily="18" charset="0"/>
                                  </a:rPr>
                                </m:ctrlPr>
                              </m:dPr>
                              <m:e>
                                <m:r>
                                  <a:rPr lang="en-US" altLang="ko-KR" sz="1800" i="1">
                                    <a:latin typeface="Cambria Math" panose="02040503050406030204" pitchFamily="18" charset="0"/>
                                    <a:ea typeface="Cambria Math" panose="02040503050406030204" pitchFamily="18" charset="0"/>
                                  </a:rPr>
                                  <m:t>ℳ</m:t>
                                </m:r>
                              </m:e>
                            </m:d>
                          </m:e>
                          <m:sup>
                            <m:r>
                              <a:rPr lang="en-US" altLang="ko-KR" sz="1800" i="1">
                                <a:latin typeface="Cambria Math" panose="02040503050406030204" pitchFamily="18" charset="0"/>
                              </a:rPr>
                              <m:t>2</m:t>
                            </m:r>
                          </m:sup>
                        </m:sSup>
                      </m:e>
                    </m:nary>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64</m:t>
                        </m:r>
                      </m:num>
                      <m:den>
                        <m:r>
                          <a:rPr lang="en-US" altLang="ko-KR" sz="1800" i="1">
                            <a:latin typeface="Cambria Math" panose="02040503050406030204" pitchFamily="18" charset="0"/>
                          </a:rPr>
                          <m:t>4</m:t>
                        </m:r>
                      </m:den>
                    </m:f>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𝐺</m:t>
                        </m:r>
                      </m:e>
                      <m:sub>
                        <m:r>
                          <a:rPr lang="en-US" altLang="ko-KR" sz="1800" i="1">
                            <a:latin typeface="Cambria Math" panose="02040503050406030204" pitchFamily="18" charset="0"/>
                          </a:rPr>
                          <m:t>𝐹</m:t>
                        </m:r>
                      </m:sub>
                      <m:sup>
                        <m:r>
                          <a:rPr lang="en-US" altLang="ko-KR" sz="1800" i="1">
                            <a:latin typeface="Cambria Math" panose="02040503050406030204" pitchFamily="18" charset="0"/>
                          </a:rPr>
                          <m:t>2</m:t>
                        </m:r>
                      </m:sup>
                    </m:sSubSup>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f>
                              <m:fPr>
                                <m:ctrlPr>
                                  <a:rPr lang="en-US" altLang="ko-KR" sz="1800" i="1">
                                    <a:latin typeface="Cambria Math" panose="02040503050406030204" pitchFamily="18" charset="0"/>
                                  </a:rPr>
                                </m:ctrlPr>
                              </m:fPr>
                              <m:num>
                                <m:r>
                                  <a:rPr lang="en-US" altLang="ko-KR" sz="1800" i="1">
                                    <a:latin typeface="Cambria Math" panose="02040503050406030204" pitchFamily="18" charset="0"/>
                                  </a:rPr>
                                  <m:t>𝑓</m:t>
                                </m:r>
                              </m:num>
                              <m:den>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𝑚</m:t>
                                    </m:r>
                                  </m:e>
                                  <m:sub>
                                    <m:r>
                                      <a:rPr lang="en-US" altLang="ko-KR" sz="1800" i="1">
                                        <a:latin typeface="Cambria Math" panose="02040503050406030204" pitchFamily="18" charset="0"/>
                                      </a:rPr>
                                      <m:t>𝜋</m:t>
                                    </m:r>
                                  </m:sub>
                                </m:sSub>
                              </m:den>
                            </m:f>
                          </m:e>
                        </m:d>
                      </m:e>
                      <m:sup>
                        <m:r>
                          <a:rPr lang="en-US" altLang="ko-KR" sz="1800" i="1">
                            <a:latin typeface="Cambria Math" panose="02040503050406030204" pitchFamily="18" charset="0"/>
                          </a:rPr>
                          <m:t>4</m:t>
                        </m:r>
                      </m:sup>
                    </m:sSup>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𝑔</m:t>
                        </m:r>
                      </m:e>
                      <m:sub>
                        <m:r>
                          <a:rPr lang="en-US" altLang="ko-KR" sz="1800" i="1">
                            <a:latin typeface="Cambria Math" panose="02040503050406030204" pitchFamily="18" charset="0"/>
                          </a:rPr>
                          <m:t>𝐴</m:t>
                        </m:r>
                      </m:sub>
                      <m:sup>
                        <m:r>
                          <a:rPr lang="en-US" altLang="ko-KR" sz="1800" i="1">
                            <a:latin typeface="Cambria Math" panose="02040503050406030204" pitchFamily="18" charset="0"/>
                          </a:rPr>
                          <m:t>2</m:t>
                        </m:r>
                      </m:sup>
                    </m:sSubSup>
                    <m:d>
                      <m:dPr>
                        <m:begChr m:val="["/>
                        <m:endChr m:val="]"/>
                        <m:ctrlPr>
                          <a:rPr lang="en-US" altLang="ko-KR" sz="1800" i="1">
                            <a:latin typeface="Cambria Math" panose="02040503050406030204" pitchFamily="18" charset="0"/>
                          </a:rPr>
                        </m:ctrlPr>
                      </m:dPr>
                      <m:e>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𝑘</m:t>
                                        </m:r>
                                      </m:e>
                                      <m:sup>
                                        <m:r>
                                          <a:rPr lang="en-US" altLang="ko-KR" sz="1800" i="1">
                                            <a:latin typeface="Cambria Math" panose="02040503050406030204" pitchFamily="18" charset="0"/>
                                          </a:rPr>
                                          <m:t>2</m:t>
                                        </m:r>
                                      </m:sup>
                                    </m:sSup>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𝑘</m:t>
                                        </m:r>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𝑚</m:t>
                                        </m:r>
                                      </m:e>
                                      <m:sub>
                                        <m:r>
                                          <a:rPr lang="en-US" altLang="ko-KR" sz="1800" i="1">
                                            <a:latin typeface="Cambria Math" panose="02040503050406030204" pitchFamily="18" charset="0"/>
                                          </a:rPr>
                                          <m:t>𝜋</m:t>
                                        </m:r>
                                      </m:sub>
                                      <m:sup>
                                        <m:r>
                                          <a:rPr lang="en-US" altLang="ko-KR" sz="1800" i="1">
                                            <a:latin typeface="Cambria Math" panose="02040503050406030204" pitchFamily="18" charset="0"/>
                                          </a:rPr>
                                          <m:t>2</m:t>
                                        </m:r>
                                      </m:sup>
                                    </m:sSubSup>
                                  </m:den>
                                </m:f>
                              </m:e>
                            </m:d>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e>
                    </m:d>
                    <m:f>
                      <m:fPr>
                        <m:ctrlPr>
                          <a:rPr lang="en-US" altLang="ko-KR" sz="1800" i="1">
                            <a:latin typeface="Cambria Math" panose="02040503050406030204" pitchFamily="18" charset="0"/>
                          </a:rPr>
                        </m:ctrlPr>
                      </m:fPr>
                      <m:num>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𝜔</m:t>
                            </m:r>
                          </m:e>
                          <m:sub>
                            <m:r>
                              <a:rPr lang="en-US" altLang="ko-KR" sz="1800" i="1">
                                <a:latin typeface="Cambria Math" panose="02040503050406030204" pitchFamily="18" charset="0"/>
                              </a:rPr>
                              <m:t>𝜈</m:t>
                            </m:r>
                          </m:sub>
                        </m:sSub>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𝜔</m:t>
                            </m:r>
                          </m:e>
                          <m:sub>
                            <m:acc>
                              <m:accPr>
                                <m:chr m:val="̅"/>
                                <m:ctrlPr>
                                  <a:rPr lang="en-US" altLang="ko-KR" sz="1800" i="1">
                                    <a:latin typeface="Cambria Math" panose="02040503050406030204" pitchFamily="18" charset="0"/>
                                  </a:rPr>
                                </m:ctrlPr>
                              </m:accPr>
                              <m:e>
                                <m:r>
                                  <a:rPr lang="en-US" altLang="ko-KR" sz="1800" i="1">
                                    <a:latin typeface="Cambria Math" panose="02040503050406030204" pitchFamily="18" charset="0"/>
                                  </a:rPr>
                                  <m:t>𝜈</m:t>
                                </m:r>
                              </m:e>
                            </m:acc>
                          </m:sub>
                        </m:sSub>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𝜔</m:t>
                            </m:r>
                          </m:e>
                          <m:sup>
                            <m:r>
                              <a:rPr lang="en-US" altLang="ko-KR" sz="1800" i="1">
                                <a:latin typeface="Cambria Math" panose="02040503050406030204" pitchFamily="18" charset="0"/>
                              </a:rPr>
                              <m:t>2</m:t>
                            </m:r>
                          </m:sup>
                        </m:sSup>
                      </m:den>
                    </m:f>
                  </m:oMath>
                </a14:m>
                <a:r>
                  <a:rPr lang="en-US" altLang="ko-KR" sz="1800" dirty="0"/>
                  <a:t> </a:t>
                </a:r>
              </a:p>
              <a:p>
                <a:pPr marL="0" indent="0">
                  <a:buNone/>
                </a:pPr>
                <a14:m>
                  <m:oMath xmlns:m="http://schemas.openxmlformats.org/officeDocument/2006/math">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𝑄</m:t>
                        </m:r>
                      </m:e>
                      <m:sub>
                        <m:r>
                          <a:rPr lang="en-US" altLang="ko-KR" sz="1800" i="1">
                            <a:latin typeface="Cambria Math" panose="02040503050406030204" pitchFamily="18" charset="0"/>
                          </a:rPr>
                          <m:t>𝑛𝑏</m:t>
                        </m:r>
                      </m:sub>
                      <m:sup>
                        <m:r>
                          <a:rPr lang="en-US" altLang="ko-KR" sz="1800" i="1">
                            <a:latin typeface="Cambria Math" panose="02040503050406030204" pitchFamily="18" charset="0"/>
                          </a:rPr>
                          <m:t>𝑒𝑓𝑓</m:t>
                        </m:r>
                      </m:sup>
                    </m:sSubSup>
                    <m:r>
                      <a:rPr lang="en-US" altLang="ko-KR" sz="1800" i="1">
                        <a:latin typeface="Cambria Math" panose="02040503050406030204" pitchFamily="18" charset="0"/>
                      </a:rPr>
                      <m:t>=</m:t>
                    </m:r>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𝑄</m:t>
                        </m:r>
                      </m:e>
                      <m:sub>
                        <m:r>
                          <a:rPr lang="en-US" altLang="ko-KR" sz="1800" i="1">
                            <a:latin typeface="Cambria Math" panose="02040503050406030204" pitchFamily="18" charset="0"/>
                          </a:rPr>
                          <m:t>𝑛𝑏</m:t>
                        </m:r>
                      </m:sub>
                    </m:sSub>
                    <m:r>
                      <a:rPr lang="en-US" altLang="ko-KR" sz="1800" i="1">
                        <a:latin typeface="Cambria Math" panose="02040503050406030204" pitchFamily="18" charset="0"/>
                      </a:rPr>
                      <m:t>∗</m:t>
                    </m:r>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d>
                              <m:dPr>
                                <m:ctrlPr>
                                  <a:rPr lang="en-US" altLang="ko-KR" sz="1800" i="1">
                                    <a:latin typeface="Cambria Math" panose="02040503050406030204" pitchFamily="18" charset="0"/>
                                    <a:ea typeface="Cambria Math" panose="02040503050406030204" pitchFamily="18" charset="0"/>
                                  </a:rPr>
                                </m:ctrlPr>
                              </m:dPr>
                              <m:e>
                                <m:r>
                                  <a:rPr lang="en-US" altLang="ko-KR" sz="1800" i="1">
                                    <a:latin typeface="Cambria Math" panose="02040503050406030204" pitchFamily="18" charset="0"/>
                                    <a:ea typeface="Cambria Math" panose="02040503050406030204" pitchFamily="18" charset="0"/>
                                  </a:rPr>
                                  <m:t>1−</m:t>
                                </m:r>
                                <m:f>
                                  <m:fPr>
                                    <m:ctrlPr>
                                      <a:rPr lang="en-US" altLang="ko-KR" sz="1800" i="1">
                                        <a:latin typeface="Cambria Math" panose="02040503050406030204" pitchFamily="18" charset="0"/>
                                        <a:ea typeface="Cambria Math" panose="02040503050406030204" pitchFamily="18" charset="0"/>
                                      </a:rPr>
                                    </m:ctrlPr>
                                  </m:fPr>
                                  <m:num>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𝐵𝑎𝑟𝑦𝑜𝑛</m:t>
                                        </m:r>
                                      </m:sub>
                                    </m:sSub>
                                  </m:num>
                                  <m:den>
                                    <m:r>
                                      <a:rPr lang="en-US" altLang="ko-KR" sz="1800" i="1">
                                        <a:latin typeface="Cambria Math" panose="02040503050406030204" pitchFamily="18" charset="0"/>
                                        <a:ea typeface="Cambria Math" panose="02040503050406030204" pitchFamily="18" charset="0"/>
                                      </a:rPr>
                                      <m:t>4.15</m:t>
                                    </m:r>
                                    <m:d>
                                      <m:dPr>
                                        <m:ctrlPr>
                                          <a:rPr lang="en-US" altLang="ko-KR" sz="1800" i="1">
                                            <a:latin typeface="Cambria Math" panose="02040503050406030204" pitchFamily="18" charset="0"/>
                                            <a:ea typeface="Cambria Math" panose="02040503050406030204" pitchFamily="18" charset="0"/>
                                          </a:rPr>
                                        </m:ctrlPr>
                                      </m:dPr>
                                      <m:e>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0</m:t>
                                            </m:r>
                                          </m:sub>
                                        </m:sSub>
                                        <m:r>
                                          <a:rPr lang="en-US" altLang="ko-KR" sz="1800" i="1">
                                            <a:latin typeface="Cambria Math" panose="02040503050406030204" pitchFamily="18" charset="0"/>
                                            <a:ea typeface="Cambria Math" panose="02040503050406030204" pitchFamily="18" charset="0"/>
                                          </a:rPr>
                                          <m:t>+</m:t>
                                        </m:r>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𝐵𝑎𝑟𝑦𝑜𝑛</m:t>
                                            </m:r>
                                          </m:sub>
                                        </m:sSub>
                                      </m:e>
                                    </m:d>
                                  </m:den>
                                </m:f>
                              </m:e>
                            </m:d>
                          </m:e>
                        </m:d>
                      </m:e>
                      <m:sup>
                        <m:r>
                          <a:rPr lang="en-US" altLang="ko-KR" sz="1800" i="1">
                            <a:latin typeface="Cambria Math" panose="02040503050406030204" pitchFamily="18" charset="0"/>
                          </a:rPr>
                          <m:t>2</m:t>
                        </m:r>
                      </m:sup>
                    </m:sSup>
                    <m:r>
                      <a:rPr lang="en-US" altLang="ko-KR" sz="1800" i="1">
                        <a:latin typeface="Cambria Math" panose="02040503050406030204" pitchFamily="18" charset="0"/>
                      </a:rPr>
                      <m:t> </m:t>
                    </m:r>
                  </m:oMath>
                </a14:m>
                <a:r>
                  <a:rPr lang="ko-KR" altLang="en-US" sz="1800" dirty="0"/>
                  <a:t> </a:t>
                </a:r>
              </a:p>
              <a:p>
                <a:pPr marL="0" indent="0">
                  <a:buNone/>
                </a:pPr>
                <a:endParaRPr lang="en-US" altLang="ko-KR" sz="2000" i="1" dirty="0">
                  <a:latin typeface="Cambria Math" panose="02040503050406030204" pitchFamily="18" charset="0"/>
                </a:endParaRPr>
              </a:p>
            </p:txBody>
          </p:sp>
        </mc:Choice>
        <mc:Fallback xmlns="">
          <p:sp>
            <p:nvSpPr>
              <p:cNvPr id="3" name="내용 개체 틀 2">
                <a:extLst>
                  <a:ext uri="{FF2B5EF4-FFF2-40B4-BE49-F238E27FC236}">
                    <a16:creationId xmlns:a16="http://schemas.microsoft.com/office/drawing/2014/main" id="{0351C6F8-0707-C02D-47B3-3330C9572D98}"/>
                  </a:ext>
                </a:extLst>
              </p:cNvPr>
              <p:cNvSpPr>
                <a:spLocks noGrp="1" noRot="1" noChangeAspect="1" noMove="1" noResize="1" noEditPoints="1" noAdjustHandles="1" noChangeArrowheads="1" noChangeShapeType="1" noTextEdit="1"/>
              </p:cNvSpPr>
              <p:nvPr>
                <p:ph idx="1"/>
              </p:nvPr>
            </p:nvSpPr>
            <p:spPr>
              <a:xfrm>
                <a:off x="419100" y="1146102"/>
                <a:ext cx="10515600" cy="5711898"/>
              </a:xfrm>
              <a:blipFill>
                <a:blip r:embed="rId2"/>
                <a:stretch>
                  <a:fillRect l="-638"/>
                </a:stretch>
              </a:blipFill>
            </p:spPr>
            <p:txBody>
              <a:bodyPr/>
              <a:lstStyle/>
              <a:p>
                <a:r>
                  <a:rPr lang="ko-KR" altLang="en-US">
                    <a:noFill/>
                  </a:rPr>
                  <a:t> </a:t>
                </a:r>
              </a:p>
            </p:txBody>
          </p:sp>
        </mc:Fallback>
      </mc:AlternateContent>
      <p:sp>
        <p:nvSpPr>
          <p:cNvPr id="4" name="TextBox 3">
            <a:extLst>
              <a:ext uri="{FF2B5EF4-FFF2-40B4-BE49-F238E27FC236}">
                <a16:creationId xmlns:a16="http://schemas.microsoft.com/office/drawing/2014/main" id="{20804984-E5EF-907A-774A-B6E9C5A8B1E1}"/>
              </a:ext>
            </a:extLst>
          </p:cNvPr>
          <p:cNvSpPr txBox="1"/>
          <p:nvPr/>
        </p:nvSpPr>
        <p:spPr>
          <a:xfrm>
            <a:off x="919648" y="1082738"/>
            <a:ext cx="6106332" cy="40011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Burrows, Adam, Sanjay Reddy, and Todd A. Thompson. "Neutrino opacities in nuclear matter."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Nuclear Physics A</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777 (2006): 356-394.</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45DFB1-245A-3278-E326-EA99EC947B15}"/>
                  </a:ext>
                </a:extLst>
              </p:cNvPr>
              <p:cNvSpPr txBox="1"/>
              <p:nvPr/>
            </p:nvSpPr>
            <p:spPr>
              <a:xfrm>
                <a:off x="8674592" y="5247830"/>
                <a:ext cx="3663412" cy="996427"/>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𝑔</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𝐴</m:t>
                        </m:r>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𝑒𝑓𝑓</m:t>
                        </m:r>
                      </m:sub>
                      <m:sup/>
                    </m:sSubSup>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𝑔</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sub>
                    </m:sSub>
                    <m:d>
                      <m:d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f>
                          <m:f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num>
                          <m:den>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4.15</m:t>
                            </m:r>
                            <m:d>
                              <m:d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e>
                            </m:d>
                          </m:den>
                        </m:f>
                      </m:e>
                    </m:d>
                  </m:oMath>
                </a14:m>
                <a:r>
                  <a:rPr kumimoji="0" lang="en-US" altLang="ko-KR"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mbria" panose="02040503050406030204"/>
                    <a:ea typeface="Cambria Math" panose="02040503050406030204" pitchFamily="18" charset="0"/>
                    <a:cs typeface="+mn-cs"/>
                  </a:rPr>
                  <a:t>Within 1% accuracy for all </a:t>
                </a:r>
                <a14:m>
                  <m:oMath xmlns:m="http://schemas.openxmlformats.org/officeDocument/2006/math">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𝐵𝑎𝑟𝑦𝑜𝑛</m:t>
                        </m:r>
                      </m:sub>
                    </m:s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&lt;4.5</m:t>
                    </m:r>
                    <m:sSub>
                      <m:sSubPr>
                        <m:ctrlP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𝑛</m:t>
                        </m:r>
                      </m:e>
                      <m:sub>
                        <m:r>
                          <a:rPr kumimoji="0" lang="en-US" altLang="ko-KR" sz="1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oMath>
                </a14:m>
                <a:endParaRPr kumimoji="0" lang="ko-KR" altLang="en-US" sz="14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5" name="TextBox 4">
                <a:extLst>
                  <a:ext uri="{FF2B5EF4-FFF2-40B4-BE49-F238E27FC236}">
                    <a16:creationId xmlns:a16="http://schemas.microsoft.com/office/drawing/2014/main" id="{D045DFB1-245A-3278-E326-EA99EC947B15}"/>
                  </a:ext>
                </a:extLst>
              </p:cNvPr>
              <p:cNvSpPr txBox="1">
                <a:spLocks noRot="1" noChangeAspect="1" noMove="1" noResize="1" noEditPoints="1" noAdjustHandles="1" noChangeArrowheads="1" noChangeShapeType="1" noTextEdit="1"/>
              </p:cNvSpPr>
              <p:nvPr/>
            </p:nvSpPr>
            <p:spPr>
              <a:xfrm>
                <a:off x="8674592" y="5247830"/>
                <a:ext cx="3663412" cy="996427"/>
              </a:xfrm>
              <a:prstGeom prst="rect">
                <a:avLst/>
              </a:prstGeom>
              <a:blipFill>
                <a:blip r:embed="rId3"/>
                <a:stretch>
                  <a:fillRect l="-499"/>
                </a:stretch>
              </a:blipFill>
            </p:spPr>
            <p:txBody>
              <a:bodyPr/>
              <a:lstStyle/>
              <a:p>
                <a:r>
                  <a:rPr lang="ko-KR" altLang="en-US">
                    <a:noFill/>
                  </a:rPr>
                  <a:t> </a:t>
                </a:r>
              </a:p>
            </p:txBody>
          </p:sp>
        </mc:Fallback>
      </mc:AlternateContent>
      <p:pic>
        <p:nvPicPr>
          <p:cNvPr id="6" name="그림 5">
            <a:extLst>
              <a:ext uri="{FF2B5EF4-FFF2-40B4-BE49-F238E27FC236}">
                <a16:creationId xmlns:a16="http://schemas.microsoft.com/office/drawing/2014/main" id="{DB41AB9B-742E-E158-CA15-A609B7639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648" y="1157989"/>
            <a:ext cx="3135300" cy="4050323"/>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잉크 6">
                <a:extLst>
                  <a:ext uri="{FF2B5EF4-FFF2-40B4-BE49-F238E27FC236}">
                    <a16:creationId xmlns:a16="http://schemas.microsoft.com/office/drawing/2014/main" id="{38EEBB89-9C9A-26AE-2E47-18E71D5574F2}"/>
                  </a:ext>
                </a:extLst>
              </p14:cNvPr>
              <p14:cNvContentPartPr/>
              <p14:nvPr/>
            </p14:nvContentPartPr>
            <p14:xfrm>
              <a:off x="8336619" y="1671232"/>
              <a:ext cx="349200" cy="423000"/>
            </p14:xfrm>
          </p:contentPart>
        </mc:Choice>
        <mc:Fallback xmlns="">
          <p:pic>
            <p:nvPicPr>
              <p:cNvPr id="7" name="잉크 6">
                <a:extLst>
                  <a:ext uri="{FF2B5EF4-FFF2-40B4-BE49-F238E27FC236}">
                    <a16:creationId xmlns:a16="http://schemas.microsoft.com/office/drawing/2014/main" id="{38EEBB89-9C9A-26AE-2E47-18E71D5574F2}"/>
                  </a:ext>
                </a:extLst>
              </p:cNvPr>
              <p:cNvPicPr/>
              <p:nvPr/>
            </p:nvPicPr>
            <p:blipFill>
              <a:blip r:embed="rId6"/>
              <a:stretch>
                <a:fillRect/>
              </a:stretch>
            </p:blipFill>
            <p:spPr>
              <a:xfrm>
                <a:off x="8327619" y="1662232"/>
                <a:ext cx="36684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잉크 8">
                <a:extLst>
                  <a:ext uri="{FF2B5EF4-FFF2-40B4-BE49-F238E27FC236}">
                    <a16:creationId xmlns:a16="http://schemas.microsoft.com/office/drawing/2014/main" id="{869D4746-CD62-0CEA-19CF-57A11FA88116}"/>
                  </a:ext>
                </a:extLst>
              </p14:cNvPr>
              <p14:cNvContentPartPr/>
              <p14:nvPr/>
            </p14:nvContentPartPr>
            <p14:xfrm>
              <a:off x="8130827" y="2256957"/>
              <a:ext cx="593640" cy="58320"/>
            </p14:xfrm>
          </p:contentPart>
        </mc:Choice>
        <mc:Fallback xmlns="">
          <p:pic>
            <p:nvPicPr>
              <p:cNvPr id="9" name="잉크 8">
                <a:extLst>
                  <a:ext uri="{FF2B5EF4-FFF2-40B4-BE49-F238E27FC236}">
                    <a16:creationId xmlns:a16="http://schemas.microsoft.com/office/drawing/2014/main" id="{869D4746-CD62-0CEA-19CF-57A11FA88116}"/>
                  </a:ext>
                </a:extLst>
              </p:cNvPr>
              <p:cNvPicPr/>
              <p:nvPr/>
            </p:nvPicPr>
            <p:blipFill>
              <a:blip r:embed="rId8"/>
              <a:stretch>
                <a:fillRect/>
              </a:stretch>
            </p:blipFill>
            <p:spPr>
              <a:xfrm>
                <a:off x="8076827" y="2148957"/>
                <a:ext cx="701280" cy="273960"/>
              </a:xfrm>
              <a:prstGeom prst="rect">
                <a:avLst/>
              </a:prstGeom>
            </p:spPr>
          </p:pic>
        </mc:Fallback>
      </mc:AlternateContent>
      <p:pic>
        <p:nvPicPr>
          <p:cNvPr id="11" name="그림 10">
            <a:extLst>
              <a:ext uri="{FF2B5EF4-FFF2-40B4-BE49-F238E27FC236}">
                <a16:creationId xmlns:a16="http://schemas.microsoft.com/office/drawing/2014/main" id="{AB292428-CB7D-EF1F-09F6-62C93864310B}"/>
              </a:ext>
            </a:extLst>
          </p:cNvPr>
          <p:cNvPicPr>
            <a:picLocks noChangeAspect="1"/>
          </p:cNvPicPr>
          <p:nvPr/>
        </p:nvPicPr>
        <p:blipFill>
          <a:blip r:embed="rId9"/>
          <a:stretch>
            <a:fillRect/>
          </a:stretch>
        </p:blipFill>
        <p:spPr>
          <a:xfrm>
            <a:off x="296965" y="2735412"/>
            <a:ext cx="6754168" cy="895475"/>
          </a:xfrm>
          <a:prstGeom prst="rect">
            <a:avLst/>
          </a:prstGeom>
        </p:spPr>
      </p:pic>
      <p:pic>
        <p:nvPicPr>
          <p:cNvPr id="13" name="그림 12">
            <a:extLst>
              <a:ext uri="{FF2B5EF4-FFF2-40B4-BE49-F238E27FC236}">
                <a16:creationId xmlns:a16="http://schemas.microsoft.com/office/drawing/2014/main" id="{E3987FE5-4D97-2AFE-7F74-4C5A257A52CA}"/>
              </a:ext>
            </a:extLst>
          </p:cNvPr>
          <p:cNvPicPr>
            <a:picLocks noChangeAspect="1"/>
          </p:cNvPicPr>
          <p:nvPr/>
        </p:nvPicPr>
        <p:blipFill>
          <a:blip r:embed="rId10"/>
          <a:stretch>
            <a:fillRect/>
          </a:stretch>
        </p:blipFill>
        <p:spPr>
          <a:xfrm>
            <a:off x="419100" y="3560601"/>
            <a:ext cx="4163006" cy="847843"/>
          </a:xfrm>
          <a:prstGeom prst="rect">
            <a:avLst/>
          </a:prstGeom>
        </p:spPr>
      </p:pic>
      <p:pic>
        <p:nvPicPr>
          <p:cNvPr id="10" name="그림 9">
            <a:extLst>
              <a:ext uri="{FF2B5EF4-FFF2-40B4-BE49-F238E27FC236}">
                <a16:creationId xmlns:a16="http://schemas.microsoft.com/office/drawing/2014/main" id="{B2EFD569-F557-D655-7403-8411C636F105}"/>
              </a:ext>
            </a:extLst>
          </p:cNvPr>
          <p:cNvPicPr>
            <a:picLocks noChangeAspect="1"/>
          </p:cNvPicPr>
          <p:nvPr/>
        </p:nvPicPr>
        <p:blipFill>
          <a:blip r:embed="rId11"/>
          <a:stretch>
            <a:fillRect/>
          </a:stretch>
        </p:blipFill>
        <p:spPr>
          <a:xfrm>
            <a:off x="5689949" y="3683542"/>
            <a:ext cx="2923575" cy="2267920"/>
          </a:xfrm>
          <a:prstGeom prst="rect">
            <a:avLst/>
          </a:prstGeom>
          <a:ln w="34925">
            <a:solidFill>
              <a:srgbClr val="FF0000"/>
            </a:solidFill>
          </a:ln>
        </p:spPr>
      </p:pic>
      <p:pic>
        <p:nvPicPr>
          <p:cNvPr id="14" name="그림 13">
            <a:extLst>
              <a:ext uri="{FF2B5EF4-FFF2-40B4-BE49-F238E27FC236}">
                <a16:creationId xmlns:a16="http://schemas.microsoft.com/office/drawing/2014/main" id="{6F617A23-87A2-2FCF-D766-210F7078CC44}"/>
              </a:ext>
            </a:extLst>
          </p:cNvPr>
          <p:cNvPicPr>
            <a:picLocks noChangeAspect="1"/>
          </p:cNvPicPr>
          <p:nvPr/>
        </p:nvPicPr>
        <p:blipFill>
          <a:blip r:embed="rId12"/>
          <a:stretch>
            <a:fillRect/>
          </a:stretch>
        </p:blipFill>
        <p:spPr>
          <a:xfrm>
            <a:off x="432331" y="4408444"/>
            <a:ext cx="4719399" cy="2081844"/>
          </a:xfrm>
          <a:prstGeom prst="rect">
            <a:avLst/>
          </a:prstGeom>
          <a:ln w="34925">
            <a:solidFill>
              <a:srgbClr val="FF0000"/>
            </a:solidFill>
          </a:ln>
        </p:spPr>
      </p:pic>
      <p:pic>
        <p:nvPicPr>
          <p:cNvPr id="16" name="그림 15">
            <a:extLst>
              <a:ext uri="{FF2B5EF4-FFF2-40B4-BE49-F238E27FC236}">
                <a16:creationId xmlns:a16="http://schemas.microsoft.com/office/drawing/2014/main" id="{11978EA0-0BA8-7BC3-C539-5FCA4F0DB608}"/>
              </a:ext>
            </a:extLst>
          </p:cNvPr>
          <p:cNvPicPr>
            <a:picLocks noChangeAspect="1"/>
          </p:cNvPicPr>
          <p:nvPr/>
        </p:nvPicPr>
        <p:blipFill>
          <a:blip r:embed="rId13"/>
          <a:stretch>
            <a:fillRect/>
          </a:stretch>
        </p:blipFill>
        <p:spPr>
          <a:xfrm>
            <a:off x="5689949" y="6065412"/>
            <a:ext cx="2940201" cy="615982"/>
          </a:xfrm>
          <a:prstGeom prst="rect">
            <a:avLst/>
          </a:prstGeom>
          <a:ln w="63500">
            <a:solidFill>
              <a:srgbClr val="FF0000"/>
            </a:solidFill>
          </a:ln>
        </p:spPr>
      </p:pic>
      <p:sp>
        <p:nvSpPr>
          <p:cNvPr id="12" name="TextBox 11">
            <a:extLst>
              <a:ext uri="{FF2B5EF4-FFF2-40B4-BE49-F238E27FC236}">
                <a16:creationId xmlns:a16="http://schemas.microsoft.com/office/drawing/2014/main" id="{A8EDFFF1-F902-EE67-5C44-1C9CB57FC263}"/>
              </a:ext>
            </a:extLst>
          </p:cNvPr>
          <p:cNvSpPr txBox="1"/>
          <p:nvPr/>
        </p:nvSpPr>
        <p:spPr>
          <a:xfrm>
            <a:off x="1390244" y="3249601"/>
            <a:ext cx="2381421" cy="369332"/>
          </a:xfrm>
          <a:prstGeom prst="rect">
            <a:avLst/>
          </a:prstGeom>
          <a:noFill/>
          <a:ln>
            <a:solidFill>
              <a:schemeClr val="tx1"/>
            </a:solidFill>
          </a:ln>
        </p:spPr>
        <p:txBody>
          <a:bodyPr wrap="none" rtlCol="0">
            <a:spAutoFit/>
          </a:bodyPr>
          <a:lstStyle/>
          <a:p>
            <a:r>
              <a:rPr lang="en-US" altLang="ko-KR" b="1" dirty="0"/>
              <a:t>m=&gt; m*= m  (m*/m) </a:t>
            </a:r>
            <a:endParaRPr lang="ko-KR" altLang="en-US" b="1" dirty="0"/>
          </a:p>
        </p:txBody>
      </p:sp>
      <p:sp>
        <p:nvSpPr>
          <p:cNvPr id="15" name="TextBox 14">
            <a:extLst>
              <a:ext uri="{FF2B5EF4-FFF2-40B4-BE49-F238E27FC236}">
                <a16:creationId xmlns:a16="http://schemas.microsoft.com/office/drawing/2014/main" id="{01CD9BE6-DA25-990D-B785-9BC41D9ACB25}"/>
              </a:ext>
            </a:extLst>
          </p:cNvPr>
          <p:cNvSpPr txBox="1"/>
          <p:nvPr/>
        </p:nvSpPr>
        <p:spPr>
          <a:xfrm>
            <a:off x="8608935" y="6246824"/>
            <a:ext cx="3682611" cy="369332"/>
          </a:xfrm>
          <a:prstGeom prst="rect">
            <a:avLst/>
          </a:prstGeom>
          <a:noFill/>
        </p:spPr>
        <p:txBody>
          <a:bodyPr wrap="none" rtlCol="0">
            <a:spAutoFit/>
          </a:bodyPr>
          <a:lstStyle/>
          <a:p>
            <a:r>
              <a:rPr lang="en-US" altLang="ko-KR" b="1" dirty="0"/>
              <a:t>delta = 1.5= 3/2 for Non-</a:t>
            </a:r>
            <a:r>
              <a:rPr lang="en-US" altLang="ko-KR" b="1" dirty="0" err="1"/>
              <a:t>deg.case</a:t>
            </a:r>
            <a:endParaRPr lang="ko-KR" altLang="en-US" b="1" dirty="0"/>
          </a:p>
        </p:txBody>
      </p:sp>
    </p:spTree>
    <p:extLst>
      <p:ext uri="{BB962C8B-B14F-4D97-AF65-F5344CB8AC3E}">
        <p14:creationId xmlns:p14="http://schemas.microsoft.com/office/powerpoint/2010/main" val="87702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E281EBD-1863-998C-A31B-800B22BC1401}"/>
              </a:ext>
            </a:extLst>
          </p:cNvPr>
          <p:cNvPicPr>
            <a:picLocks noChangeAspect="1"/>
          </p:cNvPicPr>
          <p:nvPr/>
        </p:nvPicPr>
        <p:blipFill>
          <a:blip r:embed="rId2"/>
          <a:stretch>
            <a:fillRect/>
          </a:stretch>
        </p:blipFill>
        <p:spPr>
          <a:xfrm>
            <a:off x="3057895" y="0"/>
            <a:ext cx="9134105" cy="6858000"/>
          </a:xfrm>
          <a:prstGeom prst="rect">
            <a:avLst/>
          </a:prstGeom>
        </p:spPr>
      </p:pic>
      <p:sp>
        <p:nvSpPr>
          <p:cNvPr id="7" name="별: 꼭짓점 5개 6">
            <a:extLst>
              <a:ext uri="{FF2B5EF4-FFF2-40B4-BE49-F238E27FC236}">
                <a16:creationId xmlns:a16="http://schemas.microsoft.com/office/drawing/2014/main" id="{F3A69243-670A-F200-FA62-570C3759C80E}"/>
              </a:ext>
            </a:extLst>
          </p:cNvPr>
          <p:cNvSpPr/>
          <p:nvPr/>
        </p:nvSpPr>
        <p:spPr>
          <a:xfrm>
            <a:off x="11597244" y="2327562"/>
            <a:ext cx="594756" cy="665019"/>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별: 꼭짓점 5개 7">
            <a:extLst>
              <a:ext uri="{FF2B5EF4-FFF2-40B4-BE49-F238E27FC236}">
                <a16:creationId xmlns:a16="http://schemas.microsoft.com/office/drawing/2014/main" id="{5B6B5A1B-E8DF-76CE-E0EB-3D29B97A3AC2}"/>
              </a:ext>
            </a:extLst>
          </p:cNvPr>
          <p:cNvSpPr/>
          <p:nvPr/>
        </p:nvSpPr>
        <p:spPr>
          <a:xfrm>
            <a:off x="7438661" y="4210623"/>
            <a:ext cx="594756" cy="665019"/>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a:extLst>
              <a:ext uri="{FF2B5EF4-FFF2-40B4-BE49-F238E27FC236}">
                <a16:creationId xmlns:a16="http://schemas.microsoft.com/office/drawing/2014/main" id="{0354DC78-941E-FF33-902F-B1C03DD4C05F}"/>
              </a:ext>
            </a:extLst>
          </p:cNvPr>
          <p:cNvPicPr>
            <a:picLocks noChangeAspect="1"/>
          </p:cNvPicPr>
          <p:nvPr/>
        </p:nvPicPr>
        <p:blipFill>
          <a:blip r:embed="rId3"/>
          <a:stretch>
            <a:fillRect/>
          </a:stretch>
        </p:blipFill>
        <p:spPr>
          <a:xfrm>
            <a:off x="10566697" y="6189915"/>
            <a:ext cx="597460" cy="664522"/>
          </a:xfrm>
          <a:prstGeom prst="rect">
            <a:avLst/>
          </a:prstGeom>
        </p:spPr>
      </p:pic>
      <p:pic>
        <p:nvPicPr>
          <p:cNvPr id="11" name="그림 10" descr="Physical, numerical, and computational challenges of modeling neutrino transport in core-collapse supernovae | Living Reviews in Computational Astrophysics | Springer Nature Link">
            <a:extLst>
              <a:ext uri="{FF2B5EF4-FFF2-40B4-BE49-F238E27FC236}">
                <a16:creationId xmlns:a16="http://schemas.microsoft.com/office/drawing/2014/main" id="{678CA9F7-E684-6964-CA8B-4286A2488EA3}"/>
              </a:ext>
            </a:extLst>
          </p:cNvPr>
          <p:cNvPicPr>
            <a:picLocks noChangeAspect="1"/>
          </p:cNvPicPr>
          <p:nvPr/>
        </p:nvPicPr>
        <p:blipFill>
          <a:blip r:embed="rId4"/>
          <a:stretch>
            <a:fillRect/>
          </a:stretch>
        </p:blipFill>
        <p:spPr>
          <a:xfrm>
            <a:off x="213756" y="3979505"/>
            <a:ext cx="2550605" cy="2513370"/>
          </a:xfrm>
          <a:prstGeom prst="rect">
            <a:avLst/>
          </a:prstGeom>
        </p:spPr>
      </p:pic>
      <p:pic>
        <p:nvPicPr>
          <p:cNvPr id="12" name="그림 11" descr="Opacity and Radiation Transport | Springer Nature Link">
            <a:extLst>
              <a:ext uri="{FF2B5EF4-FFF2-40B4-BE49-F238E27FC236}">
                <a16:creationId xmlns:a16="http://schemas.microsoft.com/office/drawing/2014/main" id="{AF811C8D-1EDC-D96A-6960-C51CD2716C7A}"/>
              </a:ext>
            </a:extLst>
          </p:cNvPr>
          <p:cNvPicPr>
            <a:picLocks noChangeAspect="1"/>
          </p:cNvPicPr>
          <p:nvPr/>
        </p:nvPicPr>
        <p:blipFill>
          <a:blip r:embed="rId5"/>
          <a:stretch>
            <a:fillRect/>
          </a:stretch>
        </p:blipFill>
        <p:spPr>
          <a:xfrm>
            <a:off x="0" y="453098"/>
            <a:ext cx="3057895" cy="3408609"/>
          </a:xfrm>
          <a:prstGeom prst="rect">
            <a:avLst/>
          </a:prstGeom>
        </p:spPr>
      </p:pic>
      <p:sp>
        <p:nvSpPr>
          <p:cNvPr id="2" name="TextBox 1">
            <a:extLst>
              <a:ext uri="{FF2B5EF4-FFF2-40B4-BE49-F238E27FC236}">
                <a16:creationId xmlns:a16="http://schemas.microsoft.com/office/drawing/2014/main" id="{6B7DB972-1A96-B9E9-1C0B-5F56E701C261}"/>
              </a:ext>
            </a:extLst>
          </p:cNvPr>
          <p:cNvSpPr txBox="1"/>
          <p:nvPr/>
        </p:nvSpPr>
        <p:spPr>
          <a:xfrm>
            <a:off x="0" y="83766"/>
            <a:ext cx="1983235" cy="369332"/>
          </a:xfrm>
          <a:prstGeom prst="rect">
            <a:avLst/>
          </a:prstGeom>
          <a:noFill/>
        </p:spPr>
        <p:txBody>
          <a:bodyPr wrap="none" rtlCol="0">
            <a:spAutoFit/>
          </a:bodyPr>
          <a:lstStyle/>
          <a:p>
            <a:r>
              <a:rPr lang="en-US" altLang="ko-KR" b="1" dirty="0">
                <a:solidFill>
                  <a:srgbClr val="FF0000"/>
                </a:solidFill>
              </a:rPr>
              <a:t>Neutrino Cooling</a:t>
            </a:r>
            <a:endParaRPr lang="ko-KR" altLang="en-US" b="1" dirty="0">
              <a:solidFill>
                <a:srgbClr val="FF0000"/>
              </a:solidFill>
            </a:endParaRPr>
          </a:p>
        </p:txBody>
      </p:sp>
      <p:sp>
        <p:nvSpPr>
          <p:cNvPr id="3" name="화살표: 오른쪽 2">
            <a:extLst>
              <a:ext uri="{FF2B5EF4-FFF2-40B4-BE49-F238E27FC236}">
                <a16:creationId xmlns:a16="http://schemas.microsoft.com/office/drawing/2014/main" id="{E747EDEA-047A-E7BE-2B7A-20C7ED8AA7D8}"/>
              </a:ext>
            </a:extLst>
          </p:cNvPr>
          <p:cNvSpPr/>
          <p:nvPr/>
        </p:nvSpPr>
        <p:spPr>
          <a:xfrm>
            <a:off x="7363182" y="1432576"/>
            <a:ext cx="779432" cy="348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화살표: 왼쪽 4">
            <a:extLst>
              <a:ext uri="{FF2B5EF4-FFF2-40B4-BE49-F238E27FC236}">
                <a16:creationId xmlns:a16="http://schemas.microsoft.com/office/drawing/2014/main" id="{868637DC-8642-6B42-4C29-54D05585EAFD}"/>
              </a:ext>
            </a:extLst>
          </p:cNvPr>
          <p:cNvSpPr/>
          <p:nvPr/>
        </p:nvSpPr>
        <p:spPr>
          <a:xfrm rot="-1980000">
            <a:off x="7284721" y="2131871"/>
            <a:ext cx="936354" cy="3913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화살표: 왼쪽 8">
            <a:extLst>
              <a:ext uri="{FF2B5EF4-FFF2-40B4-BE49-F238E27FC236}">
                <a16:creationId xmlns:a16="http://schemas.microsoft.com/office/drawing/2014/main" id="{9E895EAD-56B7-B7CA-915D-7A4486002A3E}"/>
              </a:ext>
            </a:extLst>
          </p:cNvPr>
          <p:cNvSpPr/>
          <p:nvPr/>
        </p:nvSpPr>
        <p:spPr>
          <a:xfrm rot="-1980000">
            <a:off x="7025687" y="4915123"/>
            <a:ext cx="1084845" cy="4391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화살표: 오른쪽 12">
            <a:extLst>
              <a:ext uri="{FF2B5EF4-FFF2-40B4-BE49-F238E27FC236}">
                <a16:creationId xmlns:a16="http://schemas.microsoft.com/office/drawing/2014/main" id="{F56AC404-B866-DA4B-3EC5-F233DCCC351D}"/>
              </a:ext>
            </a:extLst>
          </p:cNvPr>
          <p:cNvSpPr/>
          <p:nvPr/>
        </p:nvSpPr>
        <p:spPr>
          <a:xfrm>
            <a:off x="7280806" y="3861707"/>
            <a:ext cx="779432" cy="348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화살표: 오른쪽 13">
            <a:extLst>
              <a:ext uri="{FF2B5EF4-FFF2-40B4-BE49-F238E27FC236}">
                <a16:creationId xmlns:a16="http://schemas.microsoft.com/office/drawing/2014/main" id="{FA9004D7-D1AF-AD66-EA1B-A96C35BD7D7A}"/>
              </a:ext>
            </a:extLst>
          </p:cNvPr>
          <p:cNvSpPr/>
          <p:nvPr/>
        </p:nvSpPr>
        <p:spPr>
          <a:xfrm>
            <a:off x="7363182" y="5796488"/>
            <a:ext cx="779432" cy="348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82531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71EBBE-0C2E-CC04-A843-3C73DB2EB732}"/>
              </a:ext>
            </a:extLst>
          </p:cNvPr>
          <p:cNvSpPr>
            <a:spLocks noGrp="1"/>
          </p:cNvSpPr>
          <p:nvPr>
            <p:ph type="title"/>
          </p:nvPr>
        </p:nvSpPr>
        <p:spPr/>
        <p:txBody>
          <a:bodyPr/>
          <a:lstStyle/>
          <a:p>
            <a:pPr algn="ctr"/>
            <a:r>
              <a:rPr lang="en-US" altLang="ko-KR" dirty="0"/>
              <a:t>Neutrino Opacity vs. Density (LS220)</a:t>
            </a:r>
            <a:endParaRPr lang="ko-KR" altLang="en-US" dirty="0"/>
          </a:p>
        </p:txBody>
      </p:sp>
      <p:pic>
        <p:nvPicPr>
          <p:cNvPr id="7" name="내용 개체 틀 6">
            <a:extLst>
              <a:ext uri="{FF2B5EF4-FFF2-40B4-BE49-F238E27FC236}">
                <a16:creationId xmlns:a16="http://schemas.microsoft.com/office/drawing/2014/main" id="{EBC38522-80DE-B4DB-04D8-BE52E6B9ED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5" y="1950614"/>
            <a:ext cx="3756306" cy="2956771"/>
          </a:xfrm>
        </p:spPr>
      </p:pic>
      <p:pic>
        <p:nvPicPr>
          <p:cNvPr id="9" name="그림 8">
            <a:extLst>
              <a:ext uri="{FF2B5EF4-FFF2-40B4-BE49-F238E27FC236}">
                <a16:creationId xmlns:a16="http://schemas.microsoft.com/office/drawing/2014/main" id="{EB2D2791-5973-1E87-05D9-64E5491EB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304" y="1950614"/>
            <a:ext cx="3771391" cy="2916543"/>
          </a:xfrm>
          <a:prstGeom prst="rect">
            <a:avLst/>
          </a:prstGeom>
        </p:spPr>
      </p:pic>
      <p:pic>
        <p:nvPicPr>
          <p:cNvPr id="11" name="그림 10">
            <a:extLst>
              <a:ext uri="{FF2B5EF4-FFF2-40B4-BE49-F238E27FC236}">
                <a16:creationId xmlns:a16="http://schemas.microsoft.com/office/drawing/2014/main" id="{BDD768E4-DCB1-6A37-237E-64B4ED31C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871" y="1890272"/>
            <a:ext cx="3776420" cy="301711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12C9604-7F41-8C1A-F1D1-3DBE0A729ADB}"/>
                  </a:ext>
                </a:extLst>
              </p:cNvPr>
              <p:cNvSpPr txBox="1"/>
              <p:nvPr/>
            </p:nvSpPr>
            <p:spPr>
              <a:xfrm>
                <a:off x="6141735" y="6255904"/>
                <a:ext cx="5985613" cy="276999"/>
              </a:xfrm>
              <a:prstGeom prst="rect">
                <a:avLst/>
              </a:prstGeom>
              <a:noFill/>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𝜅</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sub>
                    </m:sSub>
                    <m:r>
                      <a:rPr kumimoji="0" lang="ko-KR"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𝒥</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r>
                      <a:rPr kumimoji="0" lang="ko-KR"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𝒥</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blackbody spectra</a:t>
                </a:r>
                <a14:m>
                  <m:oMath xmlns:m="http://schemas.openxmlformats.org/officeDocument/2006/math">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𝑒𝑟𝑔𝑠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𝑠𝑟𝑎𝑑</m:t>
                        </m:r>
                      </m:e>
                    </m:d>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3" name="TextBox 2">
                <a:extLst>
                  <a:ext uri="{FF2B5EF4-FFF2-40B4-BE49-F238E27FC236}">
                    <a16:creationId xmlns:a16="http://schemas.microsoft.com/office/drawing/2014/main" id="{412C9604-7F41-8C1A-F1D1-3DBE0A729ADB}"/>
                  </a:ext>
                </a:extLst>
              </p:cNvPr>
              <p:cNvSpPr txBox="1">
                <a:spLocks noRot="1" noChangeAspect="1" noMove="1" noResize="1" noEditPoints="1" noAdjustHandles="1" noChangeArrowheads="1" noChangeShapeType="1" noTextEdit="1"/>
              </p:cNvSpPr>
              <p:nvPr/>
            </p:nvSpPr>
            <p:spPr>
              <a:xfrm>
                <a:off x="6141735" y="6255904"/>
                <a:ext cx="5985613" cy="276999"/>
              </a:xfrm>
              <a:prstGeom prst="rect">
                <a:avLst/>
              </a:prstGeom>
              <a:blipFill>
                <a:blip r:embed="rId5"/>
                <a:stretch>
                  <a:fillRect l="-1427" t="-30435" b="-47826"/>
                </a:stretch>
              </a:blipFill>
            </p:spPr>
            <p:txBody>
              <a:bodyPr/>
              <a:lstStyle/>
              <a:p>
                <a:r>
                  <a:rPr lang="ko-KR" altLang="en-US">
                    <a:noFill/>
                  </a:rPr>
                  <a:t> </a:t>
                </a:r>
              </a:p>
            </p:txBody>
          </p:sp>
        </mc:Fallback>
      </mc:AlternateContent>
      <p:sp>
        <p:nvSpPr>
          <p:cNvPr id="4" name="TextBox 3">
            <a:extLst>
              <a:ext uri="{FF2B5EF4-FFF2-40B4-BE49-F238E27FC236}">
                <a16:creationId xmlns:a16="http://schemas.microsoft.com/office/drawing/2014/main" id="{26485899-C2EB-809C-063B-A5A5A7320174}"/>
              </a:ext>
            </a:extLst>
          </p:cNvPr>
          <p:cNvSpPr txBox="1"/>
          <p:nvPr/>
        </p:nvSpPr>
        <p:spPr>
          <a:xfrm>
            <a:off x="838200" y="4863754"/>
            <a:ext cx="10607071"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Absorption opacity                                                         Emissivity                                                       Scattering opacity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6">
            <p14:nvContentPartPr>
              <p14:cNvPr id="5" name="잉크 4">
                <a:extLst>
                  <a:ext uri="{FF2B5EF4-FFF2-40B4-BE49-F238E27FC236}">
                    <a16:creationId xmlns:a16="http://schemas.microsoft.com/office/drawing/2014/main" id="{5641AB69-B3B4-3AED-0077-026D8870D49E}"/>
                  </a:ext>
                </a:extLst>
              </p14:cNvPr>
              <p14:cNvContentPartPr/>
              <p14:nvPr/>
            </p14:nvContentPartPr>
            <p14:xfrm>
              <a:off x="2566701" y="2944912"/>
              <a:ext cx="805320" cy="32400"/>
            </p14:xfrm>
          </p:contentPart>
        </mc:Choice>
        <mc:Fallback xmlns="">
          <p:pic>
            <p:nvPicPr>
              <p:cNvPr id="5" name="잉크 4">
                <a:extLst>
                  <a:ext uri="{FF2B5EF4-FFF2-40B4-BE49-F238E27FC236}">
                    <a16:creationId xmlns:a16="http://schemas.microsoft.com/office/drawing/2014/main" id="{5641AB69-B3B4-3AED-0077-026D8870D49E}"/>
                  </a:ext>
                </a:extLst>
              </p:cNvPr>
              <p:cNvPicPr/>
              <p:nvPr/>
            </p:nvPicPr>
            <p:blipFill>
              <a:blip r:embed="rId7"/>
              <a:stretch>
                <a:fillRect/>
              </a:stretch>
            </p:blipFill>
            <p:spPr>
              <a:xfrm>
                <a:off x="2512701" y="2836912"/>
                <a:ext cx="9129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잉크 5">
                <a:extLst>
                  <a:ext uri="{FF2B5EF4-FFF2-40B4-BE49-F238E27FC236}">
                    <a16:creationId xmlns:a16="http://schemas.microsoft.com/office/drawing/2014/main" id="{F6A60B76-6C4B-9A24-F588-E1C0E9064584}"/>
                  </a:ext>
                </a:extLst>
              </p14:cNvPr>
              <p14:cNvContentPartPr/>
              <p14:nvPr/>
            </p14:nvContentPartPr>
            <p14:xfrm>
              <a:off x="6407181" y="2642152"/>
              <a:ext cx="1195200" cy="164520"/>
            </p14:xfrm>
          </p:contentPart>
        </mc:Choice>
        <mc:Fallback xmlns="">
          <p:pic>
            <p:nvPicPr>
              <p:cNvPr id="6" name="잉크 5">
                <a:extLst>
                  <a:ext uri="{FF2B5EF4-FFF2-40B4-BE49-F238E27FC236}">
                    <a16:creationId xmlns:a16="http://schemas.microsoft.com/office/drawing/2014/main" id="{F6A60B76-6C4B-9A24-F588-E1C0E9064584}"/>
                  </a:ext>
                </a:extLst>
              </p:cNvPr>
              <p:cNvPicPr/>
              <p:nvPr/>
            </p:nvPicPr>
            <p:blipFill>
              <a:blip r:embed="rId9"/>
              <a:stretch>
                <a:fillRect/>
              </a:stretch>
            </p:blipFill>
            <p:spPr>
              <a:xfrm>
                <a:off x="6353181" y="2534152"/>
                <a:ext cx="130284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잉크 7">
                <a:extLst>
                  <a:ext uri="{FF2B5EF4-FFF2-40B4-BE49-F238E27FC236}">
                    <a16:creationId xmlns:a16="http://schemas.microsoft.com/office/drawing/2014/main" id="{DDD77675-297B-0AEC-E3F1-EBF107D9E452}"/>
                  </a:ext>
                </a:extLst>
              </p14:cNvPr>
              <p14:cNvContentPartPr/>
              <p14:nvPr/>
            </p14:nvContentPartPr>
            <p14:xfrm>
              <a:off x="10619541" y="2742592"/>
              <a:ext cx="1186920" cy="259920"/>
            </p14:xfrm>
          </p:contentPart>
        </mc:Choice>
        <mc:Fallback xmlns="">
          <p:pic>
            <p:nvPicPr>
              <p:cNvPr id="8" name="잉크 7">
                <a:extLst>
                  <a:ext uri="{FF2B5EF4-FFF2-40B4-BE49-F238E27FC236}">
                    <a16:creationId xmlns:a16="http://schemas.microsoft.com/office/drawing/2014/main" id="{DDD77675-297B-0AEC-E3F1-EBF107D9E452}"/>
                  </a:ext>
                </a:extLst>
              </p:cNvPr>
              <p:cNvPicPr/>
              <p:nvPr/>
            </p:nvPicPr>
            <p:blipFill>
              <a:blip r:embed="rId11"/>
              <a:stretch>
                <a:fillRect/>
              </a:stretch>
            </p:blipFill>
            <p:spPr>
              <a:xfrm>
                <a:off x="10565541" y="2634952"/>
                <a:ext cx="1294560" cy="475560"/>
              </a:xfrm>
              <a:prstGeom prst="rect">
                <a:avLst/>
              </a:prstGeom>
            </p:spPr>
          </p:pic>
        </mc:Fallback>
      </mc:AlternateContent>
      <p:sp>
        <p:nvSpPr>
          <p:cNvPr id="10" name="화살표: 아래쪽 9">
            <a:extLst>
              <a:ext uri="{FF2B5EF4-FFF2-40B4-BE49-F238E27FC236}">
                <a16:creationId xmlns:a16="http://schemas.microsoft.com/office/drawing/2014/main" id="{A9394D0A-D3FF-4D31-CECD-9BD6C3D9891F}"/>
              </a:ext>
            </a:extLst>
          </p:cNvPr>
          <p:cNvSpPr/>
          <p:nvPr/>
        </p:nvSpPr>
        <p:spPr>
          <a:xfrm>
            <a:off x="6627823" y="2345909"/>
            <a:ext cx="630621" cy="12738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mbria" panose="02040503050406030204"/>
              <a:ea typeface="맑은 고딕" panose="020B0503020000020004" pitchFamily="50" charset="-127"/>
              <a:cs typeface="+mn-cs"/>
            </a:endParaRPr>
          </a:p>
        </p:txBody>
      </p:sp>
      <p:cxnSp>
        <p:nvCxnSpPr>
          <p:cNvPr id="13" name="직선 화살표 연결선 12">
            <a:extLst>
              <a:ext uri="{FF2B5EF4-FFF2-40B4-BE49-F238E27FC236}">
                <a16:creationId xmlns:a16="http://schemas.microsoft.com/office/drawing/2014/main" id="{66E023ED-16B7-9538-64BA-BAD85CEC4BCD}"/>
              </a:ext>
            </a:extLst>
          </p:cNvPr>
          <p:cNvCxnSpPr>
            <a:cxnSpLocks/>
          </p:cNvCxnSpPr>
          <p:nvPr/>
        </p:nvCxnSpPr>
        <p:spPr>
          <a:xfrm>
            <a:off x="5683930" y="2141838"/>
            <a:ext cx="535638" cy="41140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직선 화살표 연결선 14">
            <a:extLst>
              <a:ext uri="{FF2B5EF4-FFF2-40B4-BE49-F238E27FC236}">
                <a16:creationId xmlns:a16="http://schemas.microsoft.com/office/drawing/2014/main" id="{7FBCDE18-3442-AE5D-EBD4-27F8BE369D41}"/>
              </a:ext>
            </a:extLst>
          </p:cNvPr>
          <p:cNvCxnSpPr>
            <a:cxnSpLocks/>
          </p:cNvCxnSpPr>
          <p:nvPr/>
        </p:nvCxnSpPr>
        <p:spPr>
          <a:xfrm>
            <a:off x="1774182" y="2141838"/>
            <a:ext cx="4851562" cy="41140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44DC1D74-CA11-F1EC-3513-DFBDA2787113}"/>
              </a:ext>
            </a:extLst>
          </p:cNvPr>
          <p:cNvSpPr txBox="1"/>
          <p:nvPr/>
        </p:nvSpPr>
        <p:spPr>
          <a:xfrm>
            <a:off x="1929699" y="5940447"/>
            <a:ext cx="5159361" cy="369332"/>
          </a:xfrm>
          <a:prstGeom prst="rect">
            <a:avLst/>
          </a:prstGeom>
          <a:noFill/>
        </p:spPr>
        <p:txBody>
          <a:bodyPr wrap="none" rtlCol="0">
            <a:spAutoFit/>
          </a:bodyPr>
          <a:lstStyle/>
          <a:p>
            <a:r>
              <a:rPr lang="en-US" altLang="ko-KR" dirty="0">
                <a:solidFill>
                  <a:srgbClr val="FF0000"/>
                </a:solidFill>
              </a:rPr>
              <a:t>No</a:t>
            </a:r>
            <a:r>
              <a:rPr lang="ko-KR" altLang="en-US" dirty="0">
                <a:solidFill>
                  <a:srgbClr val="FF0000"/>
                </a:solidFill>
              </a:rPr>
              <a:t> </a:t>
            </a:r>
            <a:r>
              <a:rPr lang="en-US" altLang="ko-KR" dirty="0">
                <a:solidFill>
                  <a:srgbClr val="FF0000"/>
                </a:solidFill>
              </a:rPr>
              <a:t>effective mass, What is effect of effective mass ?</a:t>
            </a:r>
            <a:endParaRPr lang="ko-KR" altLang="en-US" dirty="0">
              <a:solidFill>
                <a:srgbClr val="FF0000"/>
              </a:solidFill>
            </a:endParaRPr>
          </a:p>
        </p:txBody>
      </p:sp>
    </p:spTree>
    <p:extLst>
      <p:ext uri="{BB962C8B-B14F-4D97-AF65-F5344CB8AC3E}">
        <p14:creationId xmlns:p14="http://schemas.microsoft.com/office/powerpoint/2010/main" val="953223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EDF3D6-6935-D9FA-44BD-CBD088A16361}"/>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02A75617-B510-0D28-3016-20B27EDC28A2}"/>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188CA27B-0D5D-8F63-5011-AE0629487452}"/>
              </a:ext>
            </a:extLst>
          </p:cNvPr>
          <p:cNvSpPr txBox="1"/>
          <p:nvPr/>
        </p:nvSpPr>
        <p:spPr>
          <a:xfrm>
            <a:off x="838200" y="1645411"/>
            <a:ext cx="10326612" cy="4647426"/>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Introduction and Motivation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Neutrino and Neutrino Process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Neutrino Luminosity from </a:t>
            </a:r>
            <a:r>
              <a:rPr kumimoji="0" lang="en-US" altLang="ko-KR" sz="2000" i="0" u="none" strike="noStrike" kern="1200" cap="none" spc="0" normalizeH="0" baseline="0" noProof="0" dirty="0" err="1">
                <a:ln>
                  <a:noFill/>
                </a:ln>
                <a:effectLst/>
                <a:uLnTx/>
                <a:uFillTx/>
                <a:latin typeface="Cambria" panose="02040503050406030204"/>
                <a:ea typeface="맑은 고딕" panose="020B0503020000020004" pitchFamily="50" charset="-127"/>
                <a:cs typeface="+mn-cs"/>
              </a:rPr>
              <a:t>CCSNe</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by Neutrino Transport Equation by GR1D code</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Effects of axial vector quenching and nucleon effective mass in nuclear dense matter</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Degeneracy</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factor</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CCSN2</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and</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Degenerate and Non-degenerate Description in GR1D</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lvl="0" indent="-342900">
              <a:buFontTx/>
              <a:buAutoNum type="arabicPeriod"/>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Hybrid Model for Degenerate (Friman..) and Non-degenerate (A. Burrow..)  Cases</a:t>
            </a:r>
            <a:r>
              <a:rPr lang="en-US" altLang="ko-KR" sz="2000" dirty="0"/>
              <a:t> </a:t>
            </a:r>
          </a:p>
          <a:p>
            <a:pPr marL="342900" lvl="0" indent="-342900">
              <a:buFontTx/>
              <a:buAutoNum type="arabicPeriod"/>
            </a:pPr>
            <a:endParaRPr lang="en-US" altLang="ko-KR" sz="2000" dirty="0"/>
          </a:p>
          <a:p>
            <a:pPr marL="342900" lvl="0" indent="-342900">
              <a:buFontTx/>
              <a:buAutoNum type="arabicPeriod"/>
            </a:pPr>
            <a:r>
              <a:rPr lang="en-US" altLang="ko-KR" sz="2000" dirty="0"/>
              <a:t>Effects of axial vector quenching and nucleon effective mass in Hybrid Model</a:t>
            </a: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Summary and Conclusion </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805341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2DDFC8-BAD3-2CB1-9847-C296E7183C3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D05C6ED5-8969-7921-79C7-4739D6DE33A2}"/>
              </a:ext>
            </a:extLst>
          </p:cNvPr>
          <p:cNvSpPr>
            <a:spLocks noGrp="1"/>
          </p:cNvSpPr>
          <p:nvPr>
            <p:ph type="title"/>
          </p:nvPr>
        </p:nvSpPr>
        <p:spPr>
          <a:xfrm>
            <a:off x="76200" y="83766"/>
            <a:ext cx="11277600" cy="884893"/>
          </a:xfrm>
        </p:spPr>
        <p:txBody>
          <a:bodyPr>
            <a:normAutofit fontScale="90000"/>
          </a:bodyPr>
          <a:lstStyle/>
          <a:p>
            <a:pPr algn="ctr"/>
            <a:r>
              <a:rPr lang="en-US" altLang="ko-KR" dirty="0"/>
              <a:t>Neutrino Opacity vs. Density &amp; Temperature(KDE)</a:t>
            </a:r>
            <a:endParaRPr lang="ko-KR" alt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E9FEAD-532B-91B8-882C-808EFB1F0E06}"/>
                  </a:ext>
                </a:extLst>
              </p:cNvPr>
              <p:cNvSpPr txBox="1"/>
              <p:nvPr/>
            </p:nvSpPr>
            <p:spPr>
              <a:xfrm>
                <a:off x="9454412" y="4049310"/>
                <a:ext cx="2622256" cy="830997"/>
              </a:xfrm>
              <a:prstGeom prst="rect">
                <a:avLst/>
              </a:prstGeom>
              <a:noFill/>
            </p:spPr>
            <p:txBody>
              <a:bodyPr wrap="none" lIns="0" tIns="0" rIns="0" bIns="0"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𝜂</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𝜅</m:t>
                        </m:r>
                      </m:e>
                      <m:sub>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sub>
                    </m:sSub>
                    <m:r>
                      <a:rPr kumimoji="0" lang="ko-KR" altLang="en-US"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𝒥</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r>
                      <a:rPr kumimoji="0" lang="ko-KR"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𝒥</m:t>
                    </m:r>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blackbody spectra</a:t>
                </a:r>
              </a:p>
              <a:p>
                <a:pPr marL="0" marR="0" lvl="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𝑒𝑟𝑔𝑠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𝑐</m:t>
                        </m:r>
                        <m:sSup>
                          <m:sSupPr>
                            <m:ctrlP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𝑚</m:t>
                            </m:r>
                          </m:e>
                          <m: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𝑀𝑒𝑉</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𝑠𝑟𝑎𝑑</m:t>
                        </m:r>
                      </m:e>
                    </m:d>
                  </m:oMath>
                </a14:m>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Choice>
        <mc:Fallback xmlns="">
          <p:sp>
            <p:nvSpPr>
              <p:cNvPr id="3" name="TextBox 2">
                <a:extLst>
                  <a:ext uri="{FF2B5EF4-FFF2-40B4-BE49-F238E27FC236}">
                    <a16:creationId xmlns:a16="http://schemas.microsoft.com/office/drawing/2014/main" id="{F7E9FEAD-532B-91B8-882C-808EFB1F0E06}"/>
                  </a:ext>
                </a:extLst>
              </p:cNvPr>
              <p:cNvSpPr txBox="1">
                <a:spLocks noRot="1" noChangeAspect="1" noMove="1" noResize="1" noEditPoints="1" noAdjustHandles="1" noChangeArrowheads="1" noChangeShapeType="1" noTextEdit="1"/>
              </p:cNvSpPr>
              <p:nvPr/>
            </p:nvSpPr>
            <p:spPr>
              <a:xfrm>
                <a:off x="9454412" y="4049310"/>
                <a:ext cx="2622256" cy="830997"/>
              </a:xfrm>
              <a:prstGeom prst="rect">
                <a:avLst/>
              </a:prstGeom>
              <a:blipFill>
                <a:blip r:embed="rId2"/>
                <a:stretch>
                  <a:fillRect l="-5581" t="-10219" b="-10949"/>
                </a:stretch>
              </a:blipFill>
            </p:spPr>
            <p:txBody>
              <a:bodyPr/>
              <a:lstStyle/>
              <a:p>
                <a:r>
                  <a:rPr lang="ko-KR" altLang="en-US">
                    <a:noFill/>
                  </a:rPr>
                  <a:t> </a:t>
                </a:r>
              </a:p>
            </p:txBody>
          </p:sp>
        </mc:Fallback>
      </mc:AlternateContent>
      <p:pic>
        <p:nvPicPr>
          <p:cNvPr id="16" name="그림 15">
            <a:extLst>
              <a:ext uri="{FF2B5EF4-FFF2-40B4-BE49-F238E27FC236}">
                <a16:creationId xmlns:a16="http://schemas.microsoft.com/office/drawing/2014/main" id="{D744CD05-957B-6EDB-BEDA-81EEA7C5D8ED}"/>
              </a:ext>
            </a:extLst>
          </p:cNvPr>
          <p:cNvPicPr>
            <a:picLocks noChangeAspect="1"/>
          </p:cNvPicPr>
          <p:nvPr/>
        </p:nvPicPr>
        <p:blipFill>
          <a:blip r:embed="rId3"/>
          <a:stretch>
            <a:fillRect/>
          </a:stretch>
        </p:blipFill>
        <p:spPr>
          <a:xfrm>
            <a:off x="330154" y="1102233"/>
            <a:ext cx="8647316" cy="5755767"/>
          </a:xfrm>
          <a:prstGeom prst="rect">
            <a:avLst/>
          </a:prstGeom>
        </p:spPr>
      </p:pic>
      <p:sp>
        <p:nvSpPr>
          <p:cNvPr id="18" name="TextBox 17">
            <a:extLst>
              <a:ext uri="{FF2B5EF4-FFF2-40B4-BE49-F238E27FC236}">
                <a16:creationId xmlns:a16="http://schemas.microsoft.com/office/drawing/2014/main" id="{8DB26A49-1398-D87E-9969-62E78F5049DA}"/>
              </a:ext>
            </a:extLst>
          </p:cNvPr>
          <p:cNvSpPr txBox="1"/>
          <p:nvPr/>
        </p:nvSpPr>
        <p:spPr>
          <a:xfrm>
            <a:off x="9250122" y="2322152"/>
            <a:ext cx="2921697" cy="1200329"/>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Black : KDE0v1</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solidFill>
                  <a:srgbClr val="FF0000"/>
                </a:solidFill>
                <a:latin typeface="Cambria" panose="02040503050406030204"/>
                <a:ea typeface="맑은 고딕" panose="020B0503020000020004" pitchFamily="50" charset="-127"/>
              </a:rPr>
              <a:t>Red</a:t>
            </a:r>
            <a:r>
              <a:rPr lang="en-US" altLang="ko-KR" dirty="0">
                <a:solidFill>
                  <a:prstClr val="black"/>
                </a:solidFill>
                <a:latin typeface="Cambria" panose="02040503050406030204"/>
                <a:ea typeface="맑은 고딕" panose="020B0503020000020004" pitchFamily="50" charset="-127"/>
              </a:rPr>
              <a:t> : + </a:t>
            </a:r>
            <a:r>
              <a:rPr lang="en-US" altLang="ko-KR" dirty="0" err="1">
                <a:solidFill>
                  <a:prstClr val="black"/>
                </a:solidFill>
                <a:latin typeface="Cambria" panose="02040503050406030204"/>
                <a:ea typeface="맑은 고딕" panose="020B0503020000020004" pitchFamily="50" charset="-127"/>
              </a:rPr>
              <a:t>g_a</a:t>
            </a:r>
            <a:r>
              <a:rPr lang="en-US" altLang="ko-KR" dirty="0">
                <a:solidFill>
                  <a:prstClr val="black"/>
                </a:solidFill>
                <a:latin typeface="Cambria" panose="02040503050406030204"/>
                <a:ea typeface="맑은 고딕" panose="020B0503020000020004" pitchFamily="50" charset="-127"/>
              </a:rPr>
              <a:t> quenching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srgbClr val="0070C0"/>
                </a:solidFill>
                <a:effectLst/>
                <a:uLnTx/>
                <a:uFillTx/>
                <a:latin typeface="Cambria" panose="02040503050406030204"/>
                <a:ea typeface="맑은 고딕" panose="020B0503020000020004" pitchFamily="50" charset="-127"/>
                <a:cs typeface="+mn-cs"/>
              </a:rPr>
              <a:t>Blue</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Effective mass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solidFill>
                  <a:prstClr val="black"/>
                </a:solidFill>
                <a:latin typeface="Cambria" panose="02040503050406030204"/>
                <a:ea typeface="맑은 고딕" panose="020B0503020000020004" pitchFamily="50" charset="-127"/>
              </a:rPr>
              <a:t>depending on </a:t>
            </a:r>
            <a:r>
              <a:rPr lang="en-US" altLang="ko-KR" b="1" dirty="0">
                <a:solidFill>
                  <a:srgbClr val="00B0F0"/>
                </a:solidFill>
                <a:latin typeface="Cambria" panose="02040503050406030204"/>
                <a:ea typeface="맑은 고딕" panose="020B0503020000020004" pitchFamily="50" charset="-127"/>
              </a:rPr>
              <a:t>temperature</a:t>
            </a:r>
            <a:endParaRPr kumimoji="0" lang="ko-KR" altLang="en-US" sz="1800" b="1" i="0" u="none" strike="noStrike" kern="1200" cap="none" spc="0" normalizeH="0" baseline="0" noProof="0" dirty="0">
              <a:ln>
                <a:noFill/>
              </a:ln>
              <a:solidFill>
                <a:srgbClr val="00B0F0"/>
              </a:solidFill>
              <a:effectLst/>
              <a:uLnTx/>
              <a:uFillTx/>
              <a:latin typeface="Cambria" panose="02040503050406030204"/>
              <a:ea typeface="맑은 고딕" panose="020B0503020000020004" pitchFamily="50" charset="-127"/>
              <a:cs typeface="+mn-cs"/>
            </a:endParaRPr>
          </a:p>
        </p:txBody>
      </p:sp>
      <p:sp>
        <p:nvSpPr>
          <p:cNvPr id="19" name="화살표: 아래쪽 18">
            <a:extLst>
              <a:ext uri="{FF2B5EF4-FFF2-40B4-BE49-F238E27FC236}">
                <a16:creationId xmlns:a16="http://schemas.microsoft.com/office/drawing/2014/main" id="{D6027851-DF04-D0F5-C384-ED6AF790564A}"/>
              </a:ext>
            </a:extLst>
          </p:cNvPr>
          <p:cNvSpPr/>
          <p:nvPr/>
        </p:nvSpPr>
        <p:spPr>
          <a:xfrm>
            <a:off x="11772900" y="2432639"/>
            <a:ext cx="334687" cy="57835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화살표: 위쪽 19">
            <a:extLst>
              <a:ext uri="{FF2B5EF4-FFF2-40B4-BE49-F238E27FC236}">
                <a16:creationId xmlns:a16="http://schemas.microsoft.com/office/drawing/2014/main" id="{20425FFC-D08D-240B-A229-0D9CD7E50FCF}"/>
              </a:ext>
            </a:extLst>
          </p:cNvPr>
          <p:cNvSpPr/>
          <p:nvPr/>
        </p:nvSpPr>
        <p:spPr>
          <a:xfrm>
            <a:off x="9048907" y="3175658"/>
            <a:ext cx="281451" cy="506683"/>
          </a:xfrm>
          <a:prstGeom prst="up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mc:Choice Requires="p14">
          <p:contentPart p14:bwMode="auto" r:id="rId4">
            <p14:nvContentPartPr>
              <p14:cNvPr id="22" name="잉크 21">
                <a:extLst>
                  <a:ext uri="{FF2B5EF4-FFF2-40B4-BE49-F238E27FC236}">
                    <a16:creationId xmlns:a16="http://schemas.microsoft.com/office/drawing/2014/main" id="{CF4AC598-5E97-8CDC-36F7-63C0059A7554}"/>
                  </a:ext>
                </a:extLst>
              </p14:cNvPr>
              <p14:cNvContentPartPr/>
              <p14:nvPr/>
            </p14:nvContentPartPr>
            <p14:xfrm>
              <a:off x="3525024" y="1111918"/>
              <a:ext cx="2570976" cy="5662316"/>
            </p14:xfrm>
          </p:contentPart>
        </mc:Choice>
        <mc:Fallback xmlns="">
          <p:pic>
            <p:nvPicPr>
              <p:cNvPr id="22" name="잉크 21">
                <a:extLst>
                  <a:ext uri="{FF2B5EF4-FFF2-40B4-BE49-F238E27FC236}">
                    <a16:creationId xmlns:a16="http://schemas.microsoft.com/office/drawing/2014/main" id="{CF4AC598-5E97-8CDC-36F7-63C0059A7554}"/>
                  </a:ext>
                </a:extLst>
              </p:cNvPr>
              <p:cNvPicPr/>
              <p:nvPr/>
            </p:nvPicPr>
            <p:blipFill>
              <a:blip r:embed="rId5"/>
              <a:stretch>
                <a:fillRect/>
              </a:stretch>
            </p:blipFill>
            <p:spPr>
              <a:xfrm>
                <a:off x="3471027" y="1003920"/>
                <a:ext cx="2678610" cy="5877951"/>
              </a:xfrm>
              <a:prstGeom prst="rect">
                <a:avLst/>
              </a:prstGeom>
            </p:spPr>
          </p:pic>
        </mc:Fallback>
      </mc:AlternateContent>
    </p:spTree>
    <p:extLst>
      <p:ext uri="{BB962C8B-B14F-4D97-AF65-F5344CB8AC3E}">
        <p14:creationId xmlns:p14="http://schemas.microsoft.com/office/powerpoint/2010/main" val="2467344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176F72D-C944-063D-A470-C7A87FB89CCF}"/>
              </a:ext>
            </a:extLst>
          </p:cNvPr>
          <p:cNvSpPr>
            <a:spLocks noGrp="1"/>
          </p:cNvSpPr>
          <p:nvPr>
            <p:ph type="title"/>
          </p:nvPr>
        </p:nvSpPr>
        <p:spPr/>
        <p:txBody>
          <a:bodyPr/>
          <a:lstStyle/>
          <a:p>
            <a:r>
              <a:rPr lang="en-US" altLang="ko-KR" dirty="0"/>
              <a:t>Luminosity of KDE0v1 for </a:t>
            </a:r>
            <a:r>
              <a:rPr lang="en-US" altLang="ko-KR" dirty="0" err="1"/>
              <a:t>g_a</a:t>
            </a:r>
            <a:r>
              <a:rPr lang="en-US" altLang="ko-KR" dirty="0"/>
              <a:t> quenching  </a:t>
            </a:r>
            <a:endParaRPr lang="ko-KR" alt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70AAB3-6484-8EDE-BEB3-52AC7330F5B2}"/>
                  </a:ext>
                </a:extLst>
              </p:cNvPr>
              <p:cNvSpPr txBox="1"/>
              <p:nvPr/>
            </p:nvSpPr>
            <p:spPr>
              <a:xfrm>
                <a:off x="5852252" y="5839939"/>
                <a:ext cx="5527729" cy="934295"/>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Black : </a:t>
                </a:r>
                <a14:m>
                  <m:oMath xmlns:m="http://schemas.openxmlformats.org/officeDocument/2006/math">
                    <m:sSubSup>
                      <m:sSub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𝒈</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b>
                      <m:sup/>
                    </m:sSub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𝟐𝟓𝟒</m:t>
                    </m:r>
                  </m:oMath>
                </a14:m>
                <a:endPar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Red</a:t>
                </a: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a:t>
                </a:r>
                <a14:m>
                  <m:oMath xmlns:m="http://schemas.openxmlformats.org/officeDocument/2006/math">
                    <m:sSubSup>
                      <m:sSubSup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Sup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𝒈</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𝒆𝒇𝒇</m:t>
                        </m:r>
                      </m:sub>
                      <m:sup/>
                    </m:sSubSup>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𝒈</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𝑨</m:t>
                        </m:r>
                      </m:sub>
                    </m:sSub>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𝟏</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𝒏</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𝑩𝒂𝒓𝒚𝒐𝒏</m:t>
                                </m:r>
                              </m:sub>
                            </m:sSub>
                          </m:num>
                          <m:den>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𝟒</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𝟏𝟓</m:t>
                            </m:r>
                            <m:d>
                              <m:d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𝒏</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𝟎</m:t>
                                    </m:r>
                                  </m:sub>
                                </m:s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𝒏</m:t>
                                    </m:r>
                                  </m:e>
                                  <m:sub>
                                    <m:r>
                                      <a:rPr kumimoji="0" lang="en-US" altLang="ko-KR"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𝑩𝒂𝒓𝒚𝒐𝒏</m:t>
                                    </m:r>
                                  </m:sub>
                                </m:sSub>
                              </m:e>
                            </m:d>
                          </m:den>
                        </m:f>
                      </m:e>
                    </m:d>
                  </m:oMath>
                </a14:m>
                <a:r>
                  <a:rPr kumimoji="0" lang="en-US" altLang="ko-KR" sz="1800" b="1"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 </a:t>
                </a:r>
              </a:p>
            </p:txBody>
          </p:sp>
        </mc:Choice>
        <mc:Fallback xmlns="">
          <p:sp>
            <p:nvSpPr>
              <p:cNvPr id="5" name="TextBox 4">
                <a:extLst>
                  <a:ext uri="{FF2B5EF4-FFF2-40B4-BE49-F238E27FC236}">
                    <a16:creationId xmlns:a16="http://schemas.microsoft.com/office/drawing/2014/main" id="{0070AAB3-6484-8EDE-BEB3-52AC7330F5B2}"/>
                  </a:ext>
                </a:extLst>
              </p:cNvPr>
              <p:cNvSpPr txBox="1">
                <a:spLocks noRot="1" noChangeAspect="1" noMove="1" noResize="1" noEditPoints="1" noAdjustHandles="1" noChangeArrowheads="1" noChangeShapeType="1" noTextEdit="1"/>
              </p:cNvSpPr>
              <p:nvPr/>
            </p:nvSpPr>
            <p:spPr>
              <a:xfrm>
                <a:off x="5852252" y="5839939"/>
                <a:ext cx="5527729" cy="934295"/>
              </a:xfrm>
              <a:prstGeom prst="rect">
                <a:avLst/>
              </a:prstGeom>
              <a:blipFill>
                <a:blip r:embed="rId6"/>
                <a:stretch>
                  <a:fillRect l="-882" t="-654"/>
                </a:stretch>
              </a:blipFill>
            </p:spPr>
            <p:txBody>
              <a:bodyPr/>
              <a:lstStyle/>
              <a:p>
                <a:r>
                  <a:rPr lang="ko-KR" altLang="en-US">
                    <a:noFill/>
                  </a:rPr>
                  <a:t> </a:t>
                </a:r>
              </a:p>
            </p:txBody>
          </p:sp>
        </mc:Fallback>
      </mc:AlternateContent>
      <p:pic>
        <p:nvPicPr>
          <p:cNvPr id="7" name="LS220all_">
            <a:hlinkClick r:id="" action="ppaction://media"/>
            <a:extLst>
              <a:ext uri="{FF2B5EF4-FFF2-40B4-BE49-F238E27FC236}">
                <a16:creationId xmlns:a16="http://schemas.microsoft.com/office/drawing/2014/main" id="{C68947B0-0C0C-C713-4831-1B7D722837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062409"/>
            <a:ext cx="5711825" cy="5711825"/>
          </a:xfrm>
        </p:spPr>
      </p:pic>
      <p:pic>
        <p:nvPicPr>
          <p:cNvPr id="9" name="LS220all_">
            <a:hlinkClick r:id="" action="ppaction://media"/>
            <a:extLst>
              <a:ext uri="{FF2B5EF4-FFF2-40B4-BE49-F238E27FC236}">
                <a16:creationId xmlns:a16="http://schemas.microsoft.com/office/drawing/2014/main" id="{4168AA3A-6317-D322-368A-BF9C9B1977C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6000" y="1713424"/>
            <a:ext cx="4489342" cy="3741118"/>
          </a:xfrm>
          <a:prstGeom prst="rect">
            <a:avLst/>
          </a:prstGeom>
        </p:spPr>
      </p:pic>
    </p:spTree>
    <p:extLst>
      <p:ext uri="{BB962C8B-B14F-4D97-AF65-F5344CB8AC3E}">
        <p14:creationId xmlns:p14="http://schemas.microsoft.com/office/powerpoint/2010/main" val="169480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4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A94BE9F-648B-63FB-2493-04B5FD18AD4D}"/>
              </a:ext>
            </a:extLst>
          </p:cNvPr>
          <p:cNvSpPr>
            <a:spLocks noGrp="1"/>
          </p:cNvSpPr>
          <p:nvPr>
            <p:ph type="title"/>
          </p:nvPr>
        </p:nvSpPr>
        <p:spPr/>
        <p:txBody>
          <a:bodyPr>
            <a:normAutofit/>
          </a:bodyPr>
          <a:lstStyle/>
          <a:p>
            <a:r>
              <a:rPr lang="en-US" altLang="ko-KR" dirty="0"/>
              <a:t>(LS220), change of absorption and all</a:t>
            </a:r>
            <a:endParaRPr lang="ko-KR" altLang="en-US" dirty="0"/>
          </a:p>
        </p:txBody>
      </p:sp>
      <p:sp>
        <p:nvSpPr>
          <p:cNvPr id="5" name="TextBox 4">
            <a:extLst>
              <a:ext uri="{FF2B5EF4-FFF2-40B4-BE49-F238E27FC236}">
                <a16:creationId xmlns:a16="http://schemas.microsoft.com/office/drawing/2014/main" id="{CA81EEA7-34FE-532C-B25F-85A984603DF2}"/>
              </a:ext>
            </a:extLst>
          </p:cNvPr>
          <p:cNvSpPr txBox="1"/>
          <p:nvPr/>
        </p:nvSpPr>
        <p:spPr>
          <a:xfrm>
            <a:off x="5918890" y="1486968"/>
            <a:ext cx="5698676" cy="175432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LS220_3335 : ga*</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를 사용하지 않은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 table</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LS220_ga_abs : absorption opacity</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에서만 </a:t>
            </a: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ga*</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를 사용한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 table</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LS220_ga_all : </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모든 반응에서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ga*</a:t>
            </a:r>
            <a:r>
              <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를 사용한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opacity table</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8" name="LS220all_luminosity_radius_sweep_10to500km">
            <a:hlinkClick r:id="" action="ppaction://media"/>
            <a:extLst>
              <a:ext uri="{FF2B5EF4-FFF2-40B4-BE49-F238E27FC236}">
                <a16:creationId xmlns:a16="http://schemas.microsoft.com/office/drawing/2014/main" id="{34692544-0B5F-0086-6BE5-36CBC1D90A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1027" y="1049928"/>
            <a:ext cx="5138439" cy="5138439"/>
          </a:xfrm>
        </p:spPr>
      </p:pic>
      <p:pic>
        <p:nvPicPr>
          <p:cNvPr id="12" name="그림 11">
            <a:extLst>
              <a:ext uri="{FF2B5EF4-FFF2-40B4-BE49-F238E27FC236}">
                <a16:creationId xmlns:a16="http://schemas.microsoft.com/office/drawing/2014/main" id="{53A4E8F7-2F1B-2540-7B38-44EA9ADDE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9815" y="3254879"/>
            <a:ext cx="3603121" cy="3603121"/>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잉크 2">
                <a:extLst>
                  <a:ext uri="{FF2B5EF4-FFF2-40B4-BE49-F238E27FC236}">
                    <a16:creationId xmlns:a16="http://schemas.microsoft.com/office/drawing/2014/main" id="{7E483995-105E-39DD-8665-E61B3B511A6E}"/>
                  </a:ext>
                </a:extLst>
              </p14:cNvPr>
              <p14:cNvContentPartPr/>
              <p14:nvPr/>
            </p14:nvContentPartPr>
            <p14:xfrm>
              <a:off x="5934246" y="2804254"/>
              <a:ext cx="5683320" cy="437040"/>
            </p14:xfrm>
          </p:contentPart>
        </mc:Choice>
        <mc:Fallback xmlns="">
          <p:pic>
            <p:nvPicPr>
              <p:cNvPr id="3" name="잉크 2">
                <a:extLst>
                  <a:ext uri="{FF2B5EF4-FFF2-40B4-BE49-F238E27FC236}">
                    <a16:creationId xmlns:a16="http://schemas.microsoft.com/office/drawing/2014/main" id="{7E483995-105E-39DD-8665-E61B3B511A6E}"/>
                  </a:ext>
                </a:extLst>
              </p:cNvPr>
              <p:cNvPicPr/>
              <p:nvPr/>
            </p:nvPicPr>
            <p:blipFill>
              <a:blip r:embed="rId7"/>
              <a:stretch>
                <a:fillRect/>
              </a:stretch>
            </p:blipFill>
            <p:spPr>
              <a:xfrm>
                <a:off x="5880246" y="2696254"/>
                <a:ext cx="5790960" cy="65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잉크 3">
                <a:extLst>
                  <a:ext uri="{FF2B5EF4-FFF2-40B4-BE49-F238E27FC236}">
                    <a16:creationId xmlns:a16="http://schemas.microsoft.com/office/drawing/2014/main" id="{19C783F7-5187-378B-E44E-8D5EEFA928D1}"/>
                  </a:ext>
                </a:extLst>
              </p14:cNvPr>
              <p14:cNvContentPartPr/>
              <p14:nvPr/>
            </p14:nvContentPartPr>
            <p14:xfrm>
              <a:off x="492021" y="50512"/>
              <a:ext cx="360" cy="360"/>
            </p14:xfrm>
          </p:contentPart>
        </mc:Choice>
        <mc:Fallback xmlns="">
          <p:pic>
            <p:nvPicPr>
              <p:cNvPr id="4" name="잉크 3">
                <a:extLst>
                  <a:ext uri="{FF2B5EF4-FFF2-40B4-BE49-F238E27FC236}">
                    <a16:creationId xmlns:a16="http://schemas.microsoft.com/office/drawing/2014/main" id="{19C783F7-5187-378B-E44E-8D5EEFA928D1}"/>
                  </a:ext>
                </a:extLst>
              </p:cNvPr>
              <p:cNvPicPr/>
              <p:nvPr/>
            </p:nvPicPr>
            <p:blipFill>
              <a:blip r:embed="rId9"/>
              <a:stretch>
                <a:fillRect/>
              </a:stretch>
            </p:blipFill>
            <p:spPr>
              <a:xfrm>
                <a:off x="438021" y="-57488"/>
                <a:ext cx="108000" cy="216000"/>
              </a:xfrm>
              <a:prstGeom prst="rect">
                <a:avLst/>
              </a:prstGeom>
            </p:spPr>
          </p:pic>
        </mc:Fallback>
      </mc:AlternateContent>
    </p:spTree>
    <p:extLst>
      <p:ext uri="{BB962C8B-B14F-4D97-AF65-F5344CB8AC3E}">
        <p14:creationId xmlns:p14="http://schemas.microsoft.com/office/powerpoint/2010/main" val="23242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9388">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EA3D86F-9C14-9A37-2F52-DDBD7757B7A8}"/>
              </a:ext>
            </a:extLst>
          </p:cNvPr>
          <p:cNvSpPr>
            <a:spLocks noGrp="1"/>
          </p:cNvSpPr>
          <p:nvPr>
            <p:ph type="title"/>
          </p:nvPr>
        </p:nvSpPr>
        <p:spPr>
          <a:xfrm>
            <a:off x="0" y="83766"/>
            <a:ext cx="12192000" cy="884893"/>
          </a:xfrm>
        </p:spPr>
        <p:txBody>
          <a:bodyPr>
            <a:normAutofit fontScale="90000"/>
          </a:bodyPr>
          <a:lstStyle/>
          <a:p>
            <a:r>
              <a:rPr lang="en-US" altLang="ko-KR" dirty="0"/>
              <a:t>Effects of </a:t>
            </a:r>
            <a:r>
              <a:rPr lang="en-US" altLang="ko-KR" dirty="0">
                <a:solidFill>
                  <a:srgbClr val="FFFF00"/>
                </a:solidFill>
              </a:rPr>
              <a:t>quenching and effective mass </a:t>
            </a:r>
            <a:r>
              <a:rPr lang="en-US" altLang="ko-KR" dirty="0"/>
              <a:t>in Luminosity</a:t>
            </a:r>
            <a:br>
              <a:rPr lang="en-US" altLang="ko-KR" dirty="0"/>
            </a:br>
            <a:r>
              <a:rPr lang="en-US" altLang="ko-KR" sz="3100" dirty="0"/>
              <a:t>for non-degenerate case</a:t>
            </a:r>
            <a:endParaRPr lang="ko-KR" altLang="en-US" sz="3100" dirty="0"/>
          </a:p>
        </p:txBody>
      </p:sp>
      <p:pic>
        <p:nvPicPr>
          <p:cNvPr id="5" name="burrow and burrowetc_luminosity_time evolution">
            <a:hlinkClick r:id="" action="ppaction://media"/>
            <a:extLst>
              <a:ext uri="{FF2B5EF4-FFF2-40B4-BE49-F238E27FC236}">
                <a16:creationId xmlns:a16="http://schemas.microsoft.com/office/drawing/2014/main" id="{0581B368-FCFC-8A57-33AF-A510DE8E7A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86993" y="1147305"/>
            <a:ext cx="10515600" cy="4430712"/>
          </a:xfrm>
        </p:spPr>
      </p:pic>
      <p:sp>
        <p:nvSpPr>
          <p:cNvPr id="6" name="TextBox 5">
            <a:extLst>
              <a:ext uri="{FF2B5EF4-FFF2-40B4-BE49-F238E27FC236}">
                <a16:creationId xmlns:a16="http://schemas.microsoft.com/office/drawing/2014/main" id="{758FECA3-2583-7E50-BE44-D34244AB96D1}"/>
              </a:ext>
            </a:extLst>
          </p:cNvPr>
          <p:cNvSpPr txBox="1"/>
          <p:nvPr/>
        </p:nvSpPr>
        <p:spPr>
          <a:xfrm>
            <a:off x="2338682" y="6029106"/>
            <a:ext cx="7412222" cy="646331"/>
          </a:xfrm>
          <a:prstGeom prst="rect">
            <a:avLst/>
          </a:prstGeom>
          <a:noFill/>
        </p:spPr>
        <p:txBody>
          <a:bodyPr wrap="none" rtlCol="0">
            <a:spAutoFit/>
          </a:bodyPr>
          <a:lstStyle/>
          <a:p>
            <a:r>
              <a:rPr lang="en-US" altLang="ko-KR" dirty="0"/>
              <a:t>Effective mass effects </a:t>
            </a:r>
            <a:r>
              <a:rPr lang="en-US" altLang="ko-KR" b="1" dirty="0"/>
              <a:t>decrease the luminosity during the post bounce </a:t>
            </a:r>
          </a:p>
          <a:p>
            <a:r>
              <a:rPr lang="en-US" altLang="ko-KR" dirty="0"/>
              <a:t>and </a:t>
            </a:r>
            <a:r>
              <a:rPr lang="en-US" altLang="ko-KR" b="1" dirty="0">
                <a:solidFill>
                  <a:srgbClr val="FF0000"/>
                </a:solidFill>
              </a:rPr>
              <a:t>increases it at the accretion phase </a:t>
            </a:r>
            <a:r>
              <a:rPr lang="en-US" altLang="ko-KR" dirty="0"/>
              <a:t>!!</a:t>
            </a:r>
            <a:endParaRPr lang="ko-KR" altLang="en-US" dirty="0"/>
          </a:p>
        </p:txBody>
      </p:sp>
    </p:spTree>
    <p:extLst>
      <p:ext uri="{BB962C8B-B14F-4D97-AF65-F5344CB8AC3E}">
        <p14:creationId xmlns:p14="http://schemas.microsoft.com/office/powerpoint/2010/main" val="21478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441016-5BB5-8453-4091-1FA3055C3556}"/>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C7618C53-1A8A-41A5-5DD5-747DEBE7ED0D}"/>
              </a:ext>
            </a:extLst>
          </p:cNvPr>
          <p:cNvSpPr>
            <a:spLocks noGrp="1"/>
          </p:cNvSpPr>
          <p:nvPr>
            <p:ph type="title"/>
          </p:nvPr>
        </p:nvSpPr>
        <p:spPr>
          <a:xfrm>
            <a:off x="0" y="83766"/>
            <a:ext cx="12192000" cy="884893"/>
          </a:xfrm>
        </p:spPr>
        <p:txBody>
          <a:bodyPr>
            <a:normAutofit fontScale="90000"/>
          </a:bodyPr>
          <a:lstStyle/>
          <a:p>
            <a:r>
              <a:rPr lang="en-US" altLang="ko-KR" dirty="0"/>
              <a:t>Effects of </a:t>
            </a:r>
            <a:r>
              <a:rPr lang="en-US" altLang="ko-KR" dirty="0">
                <a:solidFill>
                  <a:srgbClr val="FFFF00"/>
                </a:solidFill>
              </a:rPr>
              <a:t>quenching and effective mass </a:t>
            </a:r>
            <a:r>
              <a:rPr lang="en-US" altLang="ko-KR" dirty="0"/>
              <a:t>in Luminosity</a:t>
            </a:r>
            <a:br>
              <a:rPr lang="en-US" altLang="ko-KR" dirty="0"/>
            </a:br>
            <a:r>
              <a:rPr lang="en-US" altLang="ko-KR" sz="3100" dirty="0"/>
              <a:t>for non-degenerate case</a:t>
            </a:r>
            <a:endParaRPr lang="ko-KR" altLang="en-US" sz="3100" dirty="0"/>
          </a:p>
        </p:txBody>
      </p:sp>
      <p:sp>
        <p:nvSpPr>
          <p:cNvPr id="6" name="TextBox 5">
            <a:extLst>
              <a:ext uri="{FF2B5EF4-FFF2-40B4-BE49-F238E27FC236}">
                <a16:creationId xmlns:a16="http://schemas.microsoft.com/office/drawing/2014/main" id="{0F8140C4-F117-D7D3-688A-198B95B5BCAF}"/>
              </a:ext>
            </a:extLst>
          </p:cNvPr>
          <p:cNvSpPr txBox="1"/>
          <p:nvPr/>
        </p:nvSpPr>
        <p:spPr>
          <a:xfrm>
            <a:off x="2338682" y="6029106"/>
            <a:ext cx="7412222"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Effective mass effects </a:t>
            </a: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decrease the luminosity during the post bounce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and </a:t>
            </a: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increases it at the accretion phase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
        <p:nvSpPr>
          <p:cNvPr id="7" name="내용 개체 틀 6">
            <a:extLst>
              <a:ext uri="{FF2B5EF4-FFF2-40B4-BE49-F238E27FC236}">
                <a16:creationId xmlns:a16="http://schemas.microsoft.com/office/drawing/2014/main" id="{37C6FA48-B8FB-040C-F082-006902795CE3}"/>
              </a:ext>
            </a:extLst>
          </p:cNvPr>
          <p:cNvSpPr>
            <a:spLocks noGrp="1"/>
          </p:cNvSpPr>
          <p:nvPr>
            <p:ph idx="1"/>
          </p:nvPr>
        </p:nvSpPr>
        <p:spPr/>
        <p:txBody>
          <a:bodyPr/>
          <a:lstStyle/>
          <a:p>
            <a:endParaRPr lang="ko-KR" altLang="en-US"/>
          </a:p>
        </p:txBody>
      </p:sp>
      <p:pic>
        <p:nvPicPr>
          <p:cNvPr id="11" name="그림 10">
            <a:extLst>
              <a:ext uri="{FF2B5EF4-FFF2-40B4-BE49-F238E27FC236}">
                <a16:creationId xmlns:a16="http://schemas.microsoft.com/office/drawing/2014/main" id="{71A1BDBA-0C49-855C-11FD-30311813A87D}"/>
              </a:ext>
            </a:extLst>
          </p:cNvPr>
          <p:cNvPicPr>
            <a:picLocks noChangeAspect="1"/>
          </p:cNvPicPr>
          <p:nvPr/>
        </p:nvPicPr>
        <p:blipFill>
          <a:blip r:embed="rId2"/>
          <a:stretch>
            <a:fillRect/>
          </a:stretch>
        </p:blipFill>
        <p:spPr>
          <a:xfrm>
            <a:off x="497783" y="1077991"/>
            <a:ext cx="11094020" cy="5696243"/>
          </a:xfrm>
          <a:prstGeom prst="rect">
            <a:avLst/>
          </a:prstGeom>
        </p:spPr>
      </p:pic>
    </p:spTree>
    <p:extLst>
      <p:ext uri="{BB962C8B-B14F-4D97-AF65-F5344CB8AC3E}">
        <p14:creationId xmlns:p14="http://schemas.microsoft.com/office/powerpoint/2010/main" val="2935123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52C787-C055-D44E-8EC5-23A1BCCAA62B}"/>
              </a:ext>
            </a:extLst>
          </p:cNvPr>
          <p:cNvSpPr txBox="1"/>
          <p:nvPr/>
        </p:nvSpPr>
        <p:spPr>
          <a:xfrm>
            <a:off x="1060704" y="2054404"/>
            <a:ext cx="9251700" cy="3046988"/>
          </a:xfrm>
          <a:prstGeom prst="rect">
            <a:avLst/>
          </a:prstGeom>
          <a:noFill/>
        </p:spPr>
        <p:txBody>
          <a:bodyPr wrap="none" rtlCol="0">
            <a:spAutoFit/>
          </a:bodyPr>
          <a:lstStyle/>
          <a:p>
            <a:r>
              <a:rPr lang="en-US" altLang="ko-KR" sz="4800" b="1" dirty="0">
                <a:solidFill>
                  <a:srgbClr val="FF0000"/>
                </a:solidFill>
              </a:rPr>
              <a:t>However, </a:t>
            </a:r>
          </a:p>
          <a:p>
            <a:r>
              <a:rPr lang="en-US" altLang="ko-KR" sz="4800" b="1" dirty="0">
                <a:solidFill>
                  <a:srgbClr val="FF0000"/>
                </a:solidFill>
              </a:rPr>
              <a:t>this is far from the whole story.</a:t>
            </a:r>
          </a:p>
          <a:p>
            <a:endParaRPr lang="en-US" altLang="ko-KR" sz="4800" b="1" dirty="0">
              <a:solidFill>
                <a:srgbClr val="FF0000"/>
              </a:solidFill>
            </a:endParaRPr>
          </a:p>
          <a:p>
            <a:r>
              <a:rPr lang="en-US" altLang="ko-KR" sz="4800" b="1" dirty="0">
                <a:solidFill>
                  <a:srgbClr val="FF0000"/>
                </a:solidFill>
              </a:rPr>
              <a:t>So—what are we really missing?</a:t>
            </a:r>
            <a:endParaRPr lang="ko-KR" altLang="en-US" sz="4800" b="1" dirty="0">
              <a:solidFill>
                <a:srgbClr val="FF0000"/>
              </a:solidFill>
            </a:endParaRPr>
          </a:p>
        </p:txBody>
      </p:sp>
    </p:spTree>
    <p:extLst>
      <p:ext uri="{BB962C8B-B14F-4D97-AF65-F5344CB8AC3E}">
        <p14:creationId xmlns:p14="http://schemas.microsoft.com/office/powerpoint/2010/main" val="2115734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72E8520-D2F1-F07D-6708-052DEFA34110}"/>
              </a:ext>
            </a:extLst>
          </p:cNvPr>
          <p:cNvSpPr>
            <a:spLocks noGrp="1"/>
          </p:cNvSpPr>
          <p:nvPr>
            <p:ph type="title"/>
          </p:nvPr>
        </p:nvSpPr>
        <p:spPr/>
        <p:txBody>
          <a:bodyPr/>
          <a:lstStyle/>
          <a:p>
            <a:endParaRPr lang="ko-KR" altLang="en-US"/>
          </a:p>
        </p:txBody>
      </p:sp>
      <p:sp>
        <p:nvSpPr>
          <p:cNvPr id="5" name="AutoShape 2" descr="생성된 이미지">
            <a:extLst>
              <a:ext uri="{FF2B5EF4-FFF2-40B4-BE49-F238E27FC236}">
                <a16:creationId xmlns:a16="http://schemas.microsoft.com/office/drawing/2014/main" id="{45DFAC02-2B92-F76E-8D70-620A7E3878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7" name="그림 6">
            <a:extLst>
              <a:ext uri="{FF2B5EF4-FFF2-40B4-BE49-F238E27FC236}">
                <a16:creationId xmlns:a16="http://schemas.microsoft.com/office/drawing/2014/main" id="{5870CE51-174D-B52B-109D-5355E9541F16}"/>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잉크 5">
                <a:extLst>
                  <a:ext uri="{FF2B5EF4-FFF2-40B4-BE49-F238E27FC236}">
                    <a16:creationId xmlns:a16="http://schemas.microsoft.com/office/drawing/2014/main" id="{F46A5617-C550-43DA-D1B7-C338D20CE0BB}"/>
                  </a:ext>
                </a:extLst>
              </p14:cNvPr>
              <p14:cNvContentPartPr/>
              <p14:nvPr/>
            </p14:nvContentPartPr>
            <p14:xfrm>
              <a:off x="4197229" y="1781152"/>
              <a:ext cx="2318224" cy="1134840"/>
            </p14:xfrm>
          </p:contentPart>
        </mc:Choice>
        <mc:Fallback xmlns="">
          <p:pic>
            <p:nvPicPr>
              <p:cNvPr id="6" name="잉크 5">
                <a:extLst>
                  <a:ext uri="{FF2B5EF4-FFF2-40B4-BE49-F238E27FC236}">
                    <a16:creationId xmlns:a16="http://schemas.microsoft.com/office/drawing/2014/main" id="{F46A5617-C550-43DA-D1B7-C338D20CE0BB}"/>
                  </a:ext>
                </a:extLst>
              </p:cNvPr>
              <p:cNvPicPr/>
              <p:nvPr/>
            </p:nvPicPr>
            <p:blipFill>
              <a:blip r:embed="rId4"/>
              <a:stretch>
                <a:fillRect/>
              </a:stretch>
            </p:blipFill>
            <p:spPr>
              <a:xfrm>
                <a:off x="4143225" y="1673141"/>
                <a:ext cx="2425873" cy="135050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잉크 9">
                <a:extLst>
                  <a:ext uri="{FF2B5EF4-FFF2-40B4-BE49-F238E27FC236}">
                    <a16:creationId xmlns:a16="http://schemas.microsoft.com/office/drawing/2014/main" id="{DEFB1671-1384-F88C-4DDE-B5F3037C2533}"/>
                  </a:ext>
                </a:extLst>
              </p14:cNvPr>
              <p14:cNvContentPartPr/>
              <p14:nvPr/>
            </p14:nvContentPartPr>
            <p14:xfrm>
              <a:off x="10083264" y="1855366"/>
              <a:ext cx="1903434" cy="875892"/>
            </p14:xfrm>
          </p:contentPart>
        </mc:Choice>
        <mc:Fallback xmlns="">
          <p:pic>
            <p:nvPicPr>
              <p:cNvPr id="10" name="잉크 9">
                <a:extLst>
                  <a:ext uri="{FF2B5EF4-FFF2-40B4-BE49-F238E27FC236}">
                    <a16:creationId xmlns:a16="http://schemas.microsoft.com/office/drawing/2014/main" id="{DEFB1671-1384-F88C-4DDE-B5F3037C2533}"/>
                  </a:ext>
                </a:extLst>
              </p:cNvPr>
              <p:cNvPicPr/>
              <p:nvPr/>
            </p:nvPicPr>
            <p:blipFill>
              <a:blip r:embed="rId6"/>
              <a:stretch>
                <a:fillRect/>
              </a:stretch>
            </p:blipFill>
            <p:spPr>
              <a:xfrm>
                <a:off x="10029271" y="1747365"/>
                <a:ext cx="2011060" cy="1091535"/>
              </a:xfrm>
              <a:prstGeom prst="rect">
                <a:avLst/>
              </a:prstGeom>
            </p:spPr>
          </p:pic>
        </mc:Fallback>
      </mc:AlternateContent>
    </p:spTree>
    <p:extLst>
      <p:ext uri="{BB962C8B-B14F-4D97-AF65-F5344CB8AC3E}">
        <p14:creationId xmlns:p14="http://schemas.microsoft.com/office/powerpoint/2010/main" val="2978519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a:extLst>
            <a:ext uri="{FF2B5EF4-FFF2-40B4-BE49-F238E27FC236}">
              <a16:creationId xmlns:a16="http://schemas.microsoft.com/office/drawing/2014/main" id="{0963082B-739E-E628-2476-4650FC1AAA32}"/>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97FB90A-803C-DA9D-986F-85FC65C16A4C}"/>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878C5EF4-EEA1-B739-288A-AE846EACC0F9}"/>
              </a:ext>
            </a:extLst>
          </p:cNvPr>
          <p:cNvSpPr txBox="1"/>
          <p:nvPr/>
        </p:nvSpPr>
        <p:spPr>
          <a:xfrm>
            <a:off x="542334" y="1645411"/>
            <a:ext cx="10622478" cy="4647426"/>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Introduction and Motivation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Neutrino and Neutrino Process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Luminosity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by Neutrino Transport Equation by GR1D code</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Effects of axial vector quenching and nucleon effective mass in nuclear dense matter</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Degeneracy</a:t>
            </a:r>
            <a:r>
              <a:rPr kumimoji="0" lang="ko-KR" altLang="en-US"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factor</a:t>
            </a:r>
            <a:r>
              <a:rPr kumimoji="0" lang="ko-KR" altLang="en-US"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in</a:t>
            </a:r>
            <a:r>
              <a:rPr kumimoji="0" lang="ko-KR" altLang="en-US"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CCSN2</a:t>
            </a:r>
            <a:r>
              <a:rPr kumimoji="0" lang="ko-KR" altLang="en-US"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and</a:t>
            </a:r>
            <a:r>
              <a:rPr kumimoji="0" lang="ko-KR" altLang="en-US"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Degenerate and Non-degenerate Description in GR1D</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lvl="0" indent="-342900">
              <a:buFontTx/>
              <a:buAutoNum type="arabicPeriod"/>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Hybrid Model for Degenerate (Friman..) and Non-degenerate (A. Burrow..)  Cases</a:t>
            </a:r>
            <a:r>
              <a:rPr lang="en-US" altLang="ko-KR" sz="2000" dirty="0"/>
              <a:t> </a:t>
            </a:r>
          </a:p>
          <a:p>
            <a:pPr marL="342900" lvl="0" indent="-342900">
              <a:buFontTx/>
              <a:buAutoNum type="arabicPeriod"/>
            </a:pPr>
            <a:endParaRPr lang="en-US" altLang="ko-KR" sz="2000" dirty="0"/>
          </a:p>
          <a:p>
            <a:pPr marL="342900" lvl="0" indent="-342900">
              <a:buFontTx/>
              <a:buAutoNum type="arabicPeriod"/>
            </a:pPr>
            <a:r>
              <a:rPr lang="en-US" altLang="ko-KR" sz="2000" dirty="0"/>
              <a:t>Effects of axial vector quenching and nucleon effective mass in Hybrid Model</a:t>
            </a: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Summary and Conclusion </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342547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FD44CE6B-4ED5-164D-35A0-E7A82DFE2AE9}"/>
              </a:ext>
            </a:extLst>
          </p:cNvPr>
          <p:cNvPicPr>
            <a:picLocks noChangeAspect="1"/>
          </p:cNvPicPr>
          <p:nvPr/>
        </p:nvPicPr>
        <p:blipFill>
          <a:blip r:embed="rId2"/>
          <a:stretch>
            <a:fillRect/>
          </a:stretch>
        </p:blipFill>
        <p:spPr>
          <a:xfrm>
            <a:off x="164150" y="1536215"/>
            <a:ext cx="5486682" cy="3302170"/>
          </a:xfrm>
          <a:prstGeom prst="rect">
            <a:avLst/>
          </a:prstGeom>
        </p:spPr>
      </p:pic>
      <p:sp>
        <p:nvSpPr>
          <p:cNvPr id="9" name="TextBox 8">
            <a:extLst>
              <a:ext uri="{FF2B5EF4-FFF2-40B4-BE49-F238E27FC236}">
                <a16:creationId xmlns:a16="http://schemas.microsoft.com/office/drawing/2014/main" id="{E25668FD-A8C5-71B6-CD23-278E7A9DF67D}"/>
              </a:ext>
            </a:extLst>
          </p:cNvPr>
          <p:cNvSpPr txBox="1"/>
          <p:nvPr/>
        </p:nvSpPr>
        <p:spPr>
          <a:xfrm>
            <a:off x="1666373" y="0"/>
            <a:ext cx="9199570" cy="584775"/>
          </a:xfrm>
          <a:prstGeom prst="rect">
            <a:avLst/>
          </a:prstGeom>
          <a:noFill/>
        </p:spPr>
        <p:txBody>
          <a:bodyPr wrap="none" rtlCol="0">
            <a:spAutoFit/>
          </a:bodyPr>
          <a:lstStyle/>
          <a:p>
            <a:r>
              <a:rPr lang="en-US" altLang="ko-KR" sz="3200" dirty="0">
                <a:solidFill>
                  <a:schemeClr val="bg1"/>
                </a:solidFill>
              </a:rPr>
              <a:t>Typical X-section  Absorption and Bremsstrahlung</a:t>
            </a:r>
            <a:endParaRPr lang="ko-KR" altLang="en-US" sz="3200" dirty="0">
              <a:solidFill>
                <a:schemeClr val="bg1"/>
              </a:solidFill>
            </a:endParaRPr>
          </a:p>
        </p:txBody>
      </p:sp>
      <p:pic>
        <p:nvPicPr>
          <p:cNvPr id="11" name="그림 10">
            <a:extLst>
              <a:ext uri="{FF2B5EF4-FFF2-40B4-BE49-F238E27FC236}">
                <a16:creationId xmlns:a16="http://schemas.microsoft.com/office/drawing/2014/main" id="{9ED0F923-F3E0-4E15-F1EE-879CFFE96102}"/>
              </a:ext>
            </a:extLst>
          </p:cNvPr>
          <p:cNvPicPr>
            <a:picLocks noChangeAspect="1"/>
          </p:cNvPicPr>
          <p:nvPr/>
        </p:nvPicPr>
        <p:blipFill>
          <a:blip r:embed="rId3"/>
          <a:stretch>
            <a:fillRect/>
          </a:stretch>
        </p:blipFill>
        <p:spPr>
          <a:xfrm>
            <a:off x="6096000" y="1139208"/>
            <a:ext cx="4273770" cy="4483330"/>
          </a:xfrm>
          <a:prstGeom prst="rect">
            <a:avLst/>
          </a:prstGeom>
        </p:spPr>
      </p:pic>
      <p:sp>
        <p:nvSpPr>
          <p:cNvPr id="12" name="TextBox 11">
            <a:extLst>
              <a:ext uri="{FF2B5EF4-FFF2-40B4-BE49-F238E27FC236}">
                <a16:creationId xmlns:a16="http://schemas.microsoft.com/office/drawing/2014/main" id="{F3D745AA-D40A-CB0E-A5DB-BB93CB62B759}"/>
              </a:ext>
            </a:extLst>
          </p:cNvPr>
          <p:cNvSpPr txBox="1"/>
          <p:nvPr/>
        </p:nvSpPr>
        <p:spPr>
          <a:xfrm>
            <a:off x="-316862" y="-369332"/>
            <a:ext cx="1983235" cy="369332"/>
          </a:xfrm>
          <a:prstGeom prst="rect">
            <a:avLst/>
          </a:prstGeom>
          <a:noFill/>
        </p:spPr>
        <p:txBody>
          <a:bodyPr wrap="none" rtlCol="0">
            <a:spAutoFit/>
          </a:bodyPr>
          <a:lstStyle/>
          <a:p>
            <a:r>
              <a:rPr lang="en-US" altLang="ko-KR" b="1" dirty="0">
                <a:solidFill>
                  <a:srgbClr val="FF0000"/>
                </a:solidFill>
              </a:rPr>
              <a:t>Neutrino Cooling</a:t>
            </a:r>
            <a:endParaRPr lang="ko-KR" altLang="en-US" b="1" dirty="0">
              <a:solidFill>
                <a:srgbClr val="FF0000"/>
              </a:solidFill>
            </a:endParaRPr>
          </a:p>
        </p:txBody>
      </p:sp>
    </p:spTree>
    <p:extLst>
      <p:ext uri="{BB962C8B-B14F-4D97-AF65-F5344CB8AC3E}">
        <p14:creationId xmlns:p14="http://schemas.microsoft.com/office/powerpoint/2010/main" val="14203420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2F3E6-BABB-2C60-9BB4-B7B67C367944}"/>
            </a:ext>
          </a:extLst>
        </p:cNvPr>
        <p:cNvGrpSpPr/>
        <p:nvPr/>
      </p:nvGrpSpPr>
      <p:grpSpPr>
        <a:xfrm>
          <a:off x="0" y="0"/>
          <a:ext cx="0" cy="0"/>
          <a:chOff x="0" y="0"/>
          <a:chExt cx="0" cy="0"/>
        </a:xfrm>
      </p:grpSpPr>
      <p:pic>
        <p:nvPicPr>
          <p:cNvPr id="21" name="그림 20">
            <a:extLst>
              <a:ext uri="{FF2B5EF4-FFF2-40B4-BE49-F238E27FC236}">
                <a16:creationId xmlns:a16="http://schemas.microsoft.com/office/drawing/2014/main" id="{C49FACD1-F8C0-7236-073A-2317AA270F42}"/>
              </a:ext>
            </a:extLst>
          </p:cNvPr>
          <p:cNvPicPr>
            <a:picLocks noChangeAspect="1"/>
          </p:cNvPicPr>
          <p:nvPr/>
        </p:nvPicPr>
        <p:blipFill>
          <a:blip r:embed="rId4"/>
          <a:stretch>
            <a:fillRect/>
          </a:stretch>
        </p:blipFill>
        <p:spPr>
          <a:xfrm>
            <a:off x="0" y="1079630"/>
            <a:ext cx="3021182" cy="855052"/>
          </a:xfrm>
          <a:prstGeom prst="rect">
            <a:avLst/>
          </a:prstGeom>
        </p:spPr>
      </p:pic>
      <p:pic>
        <p:nvPicPr>
          <p:cNvPr id="23" name="그림 22">
            <a:extLst>
              <a:ext uri="{FF2B5EF4-FFF2-40B4-BE49-F238E27FC236}">
                <a16:creationId xmlns:a16="http://schemas.microsoft.com/office/drawing/2014/main" id="{02A893DD-A1AA-8796-82E1-1D3CF01D76BF}"/>
              </a:ext>
            </a:extLst>
          </p:cNvPr>
          <p:cNvPicPr>
            <a:picLocks noChangeAspect="1"/>
          </p:cNvPicPr>
          <p:nvPr/>
        </p:nvPicPr>
        <p:blipFill>
          <a:blip r:embed="rId5"/>
          <a:stretch>
            <a:fillRect/>
          </a:stretch>
        </p:blipFill>
        <p:spPr>
          <a:xfrm>
            <a:off x="128642" y="1870747"/>
            <a:ext cx="1378270" cy="882576"/>
          </a:xfrm>
          <a:prstGeom prst="rect">
            <a:avLst/>
          </a:prstGeom>
        </p:spPr>
      </p:pic>
      <p:sp>
        <p:nvSpPr>
          <p:cNvPr id="24" name="제목 1">
            <a:extLst>
              <a:ext uri="{FF2B5EF4-FFF2-40B4-BE49-F238E27FC236}">
                <a16:creationId xmlns:a16="http://schemas.microsoft.com/office/drawing/2014/main" id="{3FDFABE5-0A50-1C22-644C-96B2F5D004E9}"/>
              </a:ext>
            </a:extLst>
          </p:cNvPr>
          <p:cNvSpPr>
            <a:spLocks noGrp="1"/>
          </p:cNvSpPr>
          <p:nvPr>
            <p:ph type="title"/>
          </p:nvPr>
        </p:nvSpPr>
        <p:spPr>
          <a:xfrm>
            <a:off x="16930" y="83766"/>
            <a:ext cx="12175070" cy="884893"/>
          </a:xfrm>
        </p:spPr>
        <p:txBody>
          <a:bodyPr>
            <a:noAutofit/>
          </a:bodyPr>
          <a:lstStyle/>
          <a:p>
            <a:r>
              <a:rPr lang="en-US" altLang="ko-KR" sz="3600" dirty="0">
                <a:solidFill>
                  <a:srgbClr val="FFFF00"/>
                </a:solidFill>
              </a:rPr>
              <a:t>Degeneracy</a:t>
            </a:r>
            <a:r>
              <a:rPr lang="en-US" altLang="ko-KR" sz="3600" dirty="0"/>
              <a:t> by chemical potential &amp; Thermal de Broglie wave  length: Degenerate and Non-degenerate vs </a:t>
            </a:r>
            <a:r>
              <a:rPr lang="en-US" altLang="ko-KR" sz="3600" dirty="0">
                <a:solidFill>
                  <a:srgbClr val="FFFF00"/>
                </a:solidFill>
              </a:rPr>
              <a:t>time and radius</a:t>
            </a:r>
            <a:endParaRPr lang="ko-KR" altLang="en-US" sz="3600" dirty="0">
              <a:solidFill>
                <a:srgbClr val="FFFF00"/>
              </a:solidFill>
            </a:endParaRPr>
          </a:p>
        </p:txBody>
      </p:sp>
      <p:sp>
        <p:nvSpPr>
          <p:cNvPr id="2" name="TextBox 1">
            <a:extLst>
              <a:ext uri="{FF2B5EF4-FFF2-40B4-BE49-F238E27FC236}">
                <a16:creationId xmlns:a16="http://schemas.microsoft.com/office/drawing/2014/main" id="{27561C52-16CD-114A-D439-2183C414B78E}"/>
              </a:ext>
            </a:extLst>
          </p:cNvPr>
          <p:cNvSpPr txBox="1"/>
          <p:nvPr/>
        </p:nvSpPr>
        <p:spPr>
          <a:xfrm>
            <a:off x="2704519" y="1695317"/>
            <a:ext cx="3031471" cy="92333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Deg. and Non-deg. Cases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show significant difference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1" dirty="0">
                <a:solidFill>
                  <a:srgbClr val="FF0000"/>
                </a:solidFill>
                <a:latin typeface="Cambria" panose="02040503050406030204"/>
                <a:ea typeface="맑은 고딕" panose="020B0503020000020004" pitchFamily="50" charset="-127"/>
              </a:rPr>
              <a:t>near neutrino sphere</a:t>
            </a: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 !!</a:t>
            </a:r>
            <a:endParaRPr kumimoji="0" lang="ko-KR" altLang="en-US"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p:txBody>
      </p:sp>
      <p:pic>
        <p:nvPicPr>
          <p:cNvPr id="15" name="그림 14">
            <a:extLst>
              <a:ext uri="{FF2B5EF4-FFF2-40B4-BE49-F238E27FC236}">
                <a16:creationId xmlns:a16="http://schemas.microsoft.com/office/drawing/2014/main" id="{1BB12863-71EF-DE7E-422F-2D7E44586DC7}"/>
              </a:ext>
            </a:extLst>
          </p:cNvPr>
          <p:cNvPicPr>
            <a:picLocks noChangeAspect="1"/>
          </p:cNvPicPr>
          <p:nvPr/>
        </p:nvPicPr>
        <p:blipFill>
          <a:blip r:embed="rId6"/>
          <a:stretch>
            <a:fillRect/>
          </a:stretch>
        </p:blipFill>
        <p:spPr>
          <a:xfrm>
            <a:off x="326500" y="3079132"/>
            <a:ext cx="3181794" cy="857370"/>
          </a:xfrm>
          <a:prstGeom prst="rect">
            <a:avLst/>
          </a:prstGeom>
        </p:spPr>
      </p:pic>
      <p:sp>
        <p:nvSpPr>
          <p:cNvPr id="17" name="TextBox 16">
            <a:extLst>
              <a:ext uri="{FF2B5EF4-FFF2-40B4-BE49-F238E27FC236}">
                <a16:creationId xmlns:a16="http://schemas.microsoft.com/office/drawing/2014/main" id="{752F4FC1-2570-8688-E053-D01B6FCB7227}"/>
              </a:ext>
            </a:extLst>
          </p:cNvPr>
          <p:cNvSpPr txBox="1"/>
          <p:nvPr/>
        </p:nvSpPr>
        <p:spPr>
          <a:xfrm>
            <a:off x="1004776" y="3200040"/>
            <a:ext cx="2372284" cy="307777"/>
          </a:xfrm>
          <a:prstGeom prst="rect">
            <a:avLst/>
          </a:prstGeom>
          <a:noFill/>
        </p:spPr>
        <p:txBody>
          <a:bodyPr wrap="square" rtlCol="0">
            <a:spAutoFit/>
          </a:bodyPr>
          <a:lstStyle/>
          <a:p>
            <a:r>
              <a:rPr lang="en-US" altLang="ko-KR" sz="1400" dirty="0">
                <a:highlight>
                  <a:srgbClr val="FFFF00"/>
                </a:highlight>
              </a:rPr>
              <a:t>No overlap  =&gt;   Classical gas  </a:t>
            </a:r>
            <a:endParaRPr lang="ko-KR" altLang="en-US" sz="1400" dirty="0">
              <a:highlight>
                <a:srgbClr val="FFFF00"/>
              </a:highlight>
            </a:endParaRPr>
          </a:p>
        </p:txBody>
      </p:sp>
      <p:sp>
        <p:nvSpPr>
          <p:cNvPr id="18" name="TextBox 17">
            <a:extLst>
              <a:ext uri="{FF2B5EF4-FFF2-40B4-BE49-F238E27FC236}">
                <a16:creationId xmlns:a16="http://schemas.microsoft.com/office/drawing/2014/main" id="{ED3CA158-E1CA-D1AB-1A05-0514A5BDE5C3}"/>
              </a:ext>
            </a:extLst>
          </p:cNvPr>
          <p:cNvSpPr txBox="1"/>
          <p:nvPr/>
        </p:nvSpPr>
        <p:spPr>
          <a:xfrm>
            <a:off x="1038235" y="3422340"/>
            <a:ext cx="2676575" cy="523220"/>
          </a:xfrm>
          <a:prstGeom prst="rect">
            <a:avLst/>
          </a:prstGeom>
          <a:noFill/>
        </p:spPr>
        <p:txBody>
          <a:bodyPr wrap="square" rtlCol="0">
            <a:spAutoFit/>
          </a:bodyPr>
          <a:lstStyle/>
          <a:p>
            <a:r>
              <a:rPr lang="en-US" altLang="ko-KR" sz="1400" dirty="0">
                <a:highlight>
                  <a:srgbClr val="FFFF00"/>
                </a:highlight>
              </a:rPr>
              <a:t>Overlap  =&gt;   Quantum     Degenerate  gas  </a:t>
            </a:r>
            <a:endParaRPr lang="ko-KR" altLang="en-US" sz="1400" dirty="0">
              <a:highlight>
                <a:srgbClr val="FFFF00"/>
              </a:highlight>
            </a:endParaRPr>
          </a:p>
        </p:txBody>
      </p:sp>
      <mc:AlternateContent xmlns:mc="http://schemas.openxmlformats.org/markup-compatibility/2006" xmlns:p14="http://schemas.microsoft.com/office/powerpoint/2010/main">
        <mc:Choice Requires="p14">
          <p:contentPart p14:bwMode="auto" r:id="rId7">
            <p14:nvContentPartPr>
              <p14:cNvPr id="7" name="잉크 6">
                <a:extLst>
                  <a:ext uri="{FF2B5EF4-FFF2-40B4-BE49-F238E27FC236}">
                    <a16:creationId xmlns:a16="http://schemas.microsoft.com/office/drawing/2014/main" id="{BD92D876-99F6-8B83-E9F0-E6CB939ED031}"/>
                  </a:ext>
                </a:extLst>
              </p14:cNvPr>
              <p14:cNvContentPartPr/>
              <p14:nvPr/>
            </p14:nvContentPartPr>
            <p14:xfrm>
              <a:off x="83815" y="1079630"/>
              <a:ext cx="3231992" cy="2888030"/>
            </p14:xfrm>
          </p:contentPart>
        </mc:Choice>
        <mc:Fallback xmlns="">
          <p:pic>
            <p:nvPicPr>
              <p:cNvPr id="7" name="잉크 6">
                <a:extLst>
                  <a:ext uri="{FF2B5EF4-FFF2-40B4-BE49-F238E27FC236}">
                    <a16:creationId xmlns:a16="http://schemas.microsoft.com/office/drawing/2014/main" id="{BD92D876-99F6-8B83-E9F0-E6CB939ED031}"/>
                  </a:ext>
                </a:extLst>
              </p:cNvPr>
              <p:cNvPicPr/>
              <p:nvPr/>
            </p:nvPicPr>
            <p:blipFill>
              <a:blip r:embed="rId8"/>
              <a:stretch>
                <a:fillRect/>
              </a:stretch>
            </p:blipFill>
            <p:spPr>
              <a:xfrm>
                <a:off x="74815" y="1070631"/>
                <a:ext cx="3249632" cy="2905668"/>
              </a:xfrm>
              <a:prstGeom prst="rect">
                <a:avLst/>
              </a:prstGeom>
            </p:spPr>
          </p:pic>
        </mc:Fallback>
      </mc:AlternateContent>
      <p:pic>
        <p:nvPicPr>
          <p:cNvPr id="3" name="degeracy factor_time evolution">
            <a:hlinkClick r:id="" action="ppaction://media"/>
            <a:extLst>
              <a:ext uri="{FF2B5EF4-FFF2-40B4-BE49-F238E27FC236}">
                <a16:creationId xmlns:a16="http://schemas.microsoft.com/office/drawing/2014/main" id="{EC25BD14-B3E4-4C4D-1DD5-DD0B1B5C822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742770" y="1024354"/>
            <a:ext cx="6550093" cy="5577076"/>
          </a:xfrm>
          <a:prstGeom prst="rect">
            <a:avLst/>
          </a:prstGeom>
        </p:spPr>
      </p:pic>
      <p:pic>
        <p:nvPicPr>
          <p:cNvPr id="9" name="그림 8">
            <a:extLst>
              <a:ext uri="{FF2B5EF4-FFF2-40B4-BE49-F238E27FC236}">
                <a16:creationId xmlns:a16="http://schemas.microsoft.com/office/drawing/2014/main" id="{99175C86-3AD6-2DA3-4C4A-C70EA134E63B}"/>
              </a:ext>
            </a:extLst>
          </p:cNvPr>
          <p:cNvPicPr>
            <a:picLocks noChangeAspect="1"/>
          </p:cNvPicPr>
          <p:nvPr/>
        </p:nvPicPr>
        <p:blipFill>
          <a:blip r:embed="rId10"/>
          <a:stretch>
            <a:fillRect/>
          </a:stretch>
        </p:blipFill>
        <p:spPr>
          <a:xfrm>
            <a:off x="16930" y="5390098"/>
            <a:ext cx="5952431" cy="1537141"/>
          </a:xfrm>
          <a:prstGeom prst="rect">
            <a:avLst/>
          </a:prstGeom>
        </p:spPr>
      </p:pic>
      <p:pic>
        <p:nvPicPr>
          <p:cNvPr id="12" name="그림 11">
            <a:extLst>
              <a:ext uri="{FF2B5EF4-FFF2-40B4-BE49-F238E27FC236}">
                <a16:creationId xmlns:a16="http://schemas.microsoft.com/office/drawing/2014/main" id="{9E67A622-62E0-AD9A-A75F-C8FD6C1A4551}"/>
              </a:ext>
            </a:extLst>
          </p:cNvPr>
          <p:cNvPicPr>
            <a:picLocks noChangeAspect="1"/>
          </p:cNvPicPr>
          <p:nvPr/>
        </p:nvPicPr>
        <p:blipFill>
          <a:blip r:embed="rId11"/>
          <a:stretch>
            <a:fillRect/>
          </a:stretch>
        </p:blipFill>
        <p:spPr>
          <a:xfrm>
            <a:off x="0" y="4049505"/>
            <a:ext cx="5857063" cy="1261531"/>
          </a:xfrm>
          <a:prstGeom prst="rect">
            <a:avLst/>
          </a:prstGeom>
        </p:spPr>
      </p:pic>
      <mc:AlternateContent xmlns:mc="http://schemas.openxmlformats.org/markup-compatibility/2006" xmlns:p14="http://schemas.microsoft.com/office/powerpoint/2010/main">
        <mc:Choice Requires="p14">
          <p:contentPart p14:bwMode="auto" r:id="rId12">
            <p14:nvContentPartPr>
              <p14:cNvPr id="14" name="잉크 13">
                <a:extLst>
                  <a:ext uri="{FF2B5EF4-FFF2-40B4-BE49-F238E27FC236}">
                    <a16:creationId xmlns:a16="http://schemas.microsoft.com/office/drawing/2014/main" id="{4B1DA4EE-9EF5-3235-086D-627A92291D9F}"/>
                  </a:ext>
                </a:extLst>
              </p14:cNvPr>
              <p14:cNvContentPartPr/>
              <p14:nvPr/>
            </p14:nvContentPartPr>
            <p14:xfrm>
              <a:off x="639161" y="4483452"/>
              <a:ext cx="1769400" cy="174240"/>
            </p14:xfrm>
          </p:contentPart>
        </mc:Choice>
        <mc:Fallback xmlns="">
          <p:pic>
            <p:nvPicPr>
              <p:cNvPr id="14" name="잉크 13">
                <a:extLst>
                  <a:ext uri="{FF2B5EF4-FFF2-40B4-BE49-F238E27FC236}">
                    <a16:creationId xmlns:a16="http://schemas.microsoft.com/office/drawing/2014/main" id="{4B1DA4EE-9EF5-3235-086D-627A92291D9F}"/>
                  </a:ext>
                </a:extLst>
              </p:cNvPr>
              <p:cNvPicPr/>
              <p:nvPr/>
            </p:nvPicPr>
            <p:blipFill>
              <a:blip r:embed="rId13"/>
              <a:stretch>
                <a:fillRect/>
              </a:stretch>
            </p:blipFill>
            <p:spPr>
              <a:xfrm>
                <a:off x="585161" y="4375452"/>
                <a:ext cx="1877040"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잉크 18">
                <a:extLst>
                  <a:ext uri="{FF2B5EF4-FFF2-40B4-BE49-F238E27FC236}">
                    <a16:creationId xmlns:a16="http://schemas.microsoft.com/office/drawing/2014/main" id="{C13598CD-A6EF-4643-687A-9886C811A62C}"/>
                  </a:ext>
                </a:extLst>
              </p14:cNvPr>
              <p14:cNvContentPartPr/>
              <p14:nvPr/>
            </p14:nvContentPartPr>
            <p14:xfrm>
              <a:off x="3563801" y="5637612"/>
              <a:ext cx="1590840" cy="144360"/>
            </p14:xfrm>
          </p:contentPart>
        </mc:Choice>
        <mc:Fallback xmlns="">
          <p:pic>
            <p:nvPicPr>
              <p:cNvPr id="19" name="잉크 18">
                <a:extLst>
                  <a:ext uri="{FF2B5EF4-FFF2-40B4-BE49-F238E27FC236}">
                    <a16:creationId xmlns:a16="http://schemas.microsoft.com/office/drawing/2014/main" id="{C13598CD-A6EF-4643-687A-9886C811A62C}"/>
                  </a:ext>
                </a:extLst>
              </p:cNvPr>
              <p:cNvPicPr/>
              <p:nvPr/>
            </p:nvPicPr>
            <p:blipFill>
              <a:blip r:embed="rId15"/>
              <a:stretch>
                <a:fillRect/>
              </a:stretch>
            </p:blipFill>
            <p:spPr>
              <a:xfrm>
                <a:off x="3509801" y="5529612"/>
                <a:ext cx="1698480" cy="360000"/>
              </a:xfrm>
              <a:prstGeom prst="rect">
                <a:avLst/>
              </a:prstGeom>
            </p:spPr>
          </p:pic>
        </mc:Fallback>
      </mc:AlternateContent>
    </p:spTree>
    <p:extLst>
      <p:ext uri="{BB962C8B-B14F-4D97-AF65-F5344CB8AC3E}">
        <p14:creationId xmlns:p14="http://schemas.microsoft.com/office/powerpoint/2010/main" val="92487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C9DEB-033F-68F4-D41E-7E184C7EF73C}"/>
            </a:ext>
          </a:extLst>
        </p:cNvPr>
        <p:cNvGrpSpPr/>
        <p:nvPr/>
      </p:nvGrpSpPr>
      <p:grpSpPr>
        <a:xfrm>
          <a:off x="0" y="0"/>
          <a:ext cx="0" cy="0"/>
          <a:chOff x="0" y="0"/>
          <a:chExt cx="0" cy="0"/>
        </a:xfrm>
      </p:grpSpPr>
      <p:pic>
        <p:nvPicPr>
          <p:cNvPr id="10" name="그림 9">
            <a:extLst>
              <a:ext uri="{FF2B5EF4-FFF2-40B4-BE49-F238E27FC236}">
                <a16:creationId xmlns:a16="http://schemas.microsoft.com/office/drawing/2014/main" id="{606DA4FE-5264-A1A0-8742-EA0B620E6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024" y="968659"/>
            <a:ext cx="6686667" cy="5889341"/>
          </a:xfrm>
          <a:prstGeom prst="rect">
            <a:avLst/>
          </a:prstGeom>
        </p:spPr>
      </p:pic>
      <p:pic>
        <p:nvPicPr>
          <p:cNvPr id="12" name="그림 11">
            <a:extLst>
              <a:ext uri="{FF2B5EF4-FFF2-40B4-BE49-F238E27FC236}">
                <a16:creationId xmlns:a16="http://schemas.microsoft.com/office/drawing/2014/main" id="{D7A2DF87-BD31-1B61-2FEC-3F4ED9326B96}"/>
              </a:ext>
            </a:extLst>
          </p:cNvPr>
          <p:cNvPicPr>
            <a:picLocks noChangeAspect="1"/>
          </p:cNvPicPr>
          <p:nvPr/>
        </p:nvPicPr>
        <p:blipFill>
          <a:blip r:embed="rId3"/>
          <a:stretch>
            <a:fillRect/>
          </a:stretch>
        </p:blipFill>
        <p:spPr>
          <a:xfrm>
            <a:off x="10135602" y="3323176"/>
            <a:ext cx="1381318" cy="257211"/>
          </a:xfrm>
          <a:prstGeom prst="rect">
            <a:avLst/>
          </a:prstGeom>
        </p:spPr>
      </p:pic>
      <p:sp>
        <p:nvSpPr>
          <p:cNvPr id="19" name="TextBox 18">
            <a:extLst>
              <a:ext uri="{FF2B5EF4-FFF2-40B4-BE49-F238E27FC236}">
                <a16:creationId xmlns:a16="http://schemas.microsoft.com/office/drawing/2014/main" id="{08123A36-A219-3139-22C7-749E41B2BEA3}"/>
              </a:ext>
            </a:extLst>
          </p:cNvPr>
          <p:cNvSpPr txBox="1"/>
          <p:nvPr/>
        </p:nvSpPr>
        <p:spPr>
          <a:xfrm>
            <a:off x="10102143" y="2953844"/>
            <a:ext cx="1705916"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Normal density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21" name="그림 20">
            <a:extLst>
              <a:ext uri="{FF2B5EF4-FFF2-40B4-BE49-F238E27FC236}">
                <a16:creationId xmlns:a16="http://schemas.microsoft.com/office/drawing/2014/main" id="{BAFF55E2-C4F2-3E56-15AE-CA2CC5115673}"/>
              </a:ext>
            </a:extLst>
          </p:cNvPr>
          <p:cNvPicPr>
            <a:picLocks noChangeAspect="1"/>
          </p:cNvPicPr>
          <p:nvPr/>
        </p:nvPicPr>
        <p:blipFill>
          <a:blip r:embed="rId4"/>
          <a:stretch>
            <a:fillRect/>
          </a:stretch>
        </p:blipFill>
        <p:spPr>
          <a:xfrm>
            <a:off x="16930" y="1308590"/>
            <a:ext cx="3021182" cy="855052"/>
          </a:xfrm>
          <a:prstGeom prst="rect">
            <a:avLst/>
          </a:prstGeom>
        </p:spPr>
      </p:pic>
      <p:pic>
        <p:nvPicPr>
          <p:cNvPr id="23" name="그림 22">
            <a:extLst>
              <a:ext uri="{FF2B5EF4-FFF2-40B4-BE49-F238E27FC236}">
                <a16:creationId xmlns:a16="http://schemas.microsoft.com/office/drawing/2014/main" id="{CB5B5D63-9D32-D05C-2E5A-0B1B9F3CD2AA}"/>
              </a:ext>
            </a:extLst>
          </p:cNvPr>
          <p:cNvPicPr>
            <a:picLocks noChangeAspect="1"/>
          </p:cNvPicPr>
          <p:nvPr/>
        </p:nvPicPr>
        <p:blipFill>
          <a:blip r:embed="rId5"/>
          <a:stretch>
            <a:fillRect/>
          </a:stretch>
        </p:blipFill>
        <p:spPr>
          <a:xfrm>
            <a:off x="145572" y="2099707"/>
            <a:ext cx="1378270" cy="882576"/>
          </a:xfrm>
          <a:prstGeom prst="rect">
            <a:avLst/>
          </a:prstGeom>
        </p:spPr>
      </p:pic>
      <p:sp>
        <p:nvSpPr>
          <p:cNvPr id="24" name="제목 1">
            <a:extLst>
              <a:ext uri="{FF2B5EF4-FFF2-40B4-BE49-F238E27FC236}">
                <a16:creationId xmlns:a16="http://schemas.microsoft.com/office/drawing/2014/main" id="{3C92249B-54A4-9D93-6D0C-0B575D61A445}"/>
              </a:ext>
            </a:extLst>
          </p:cNvPr>
          <p:cNvSpPr>
            <a:spLocks noGrp="1"/>
          </p:cNvSpPr>
          <p:nvPr>
            <p:ph type="title"/>
          </p:nvPr>
        </p:nvSpPr>
        <p:spPr>
          <a:xfrm>
            <a:off x="16930" y="83766"/>
            <a:ext cx="12175070" cy="884893"/>
          </a:xfrm>
        </p:spPr>
        <p:txBody>
          <a:bodyPr>
            <a:noAutofit/>
          </a:bodyPr>
          <a:lstStyle/>
          <a:p>
            <a:r>
              <a:rPr lang="en-US" altLang="ko-KR" sz="3200" b="1" dirty="0">
                <a:solidFill>
                  <a:srgbClr val="FF0000"/>
                </a:solidFill>
              </a:rPr>
              <a:t>Degeneracy</a:t>
            </a:r>
            <a:r>
              <a:rPr lang="en-US" altLang="ko-KR" sz="3200" dirty="0"/>
              <a:t> by Chemical Potential &amp; Thermal de Broglie wave  length: Degenerate and Non-degenerate vs </a:t>
            </a:r>
            <a:r>
              <a:rPr lang="en-US" altLang="ko-KR" sz="3200" dirty="0">
                <a:solidFill>
                  <a:srgbClr val="FFFF00"/>
                </a:solidFill>
              </a:rPr>
              <a:t>time for fixed radius</a:t>
            </a:r>
            <a:endParaRPr lang="ko-KR" altLang="en-US" sz="3200" dirty="0">
              <a:solidFill>
                <a:srgbClr val="FFFF00"/>
              </a:solidFill>
            </a:endParaRPr>
          </a:p>
        </p:txBody>
      </p:sp>
      <p:sp>
        <p:nvSpPr>
          <p:cNvPr id="11" name="TextBox 10">
            <a:extLst>
              <a:ext uri="{FF2B5EF4-FFF2-40B4-BE49-F238E27FC236}">
                <a16:creationId xmlns:a16="http://schemas.microsoft.com/office/drawing/2014/main" id="{11FB6DC3-2966-CD32-B2F6-C02466153366}"/>
              </a:ext>
            </a:extLst>
          </p:cNvPr>
          <p:cNvSpPr txBox="1"/>
          <p:nvPr/>
        </p:nvSpPr>
        <p:spPr>
          <a:xfrm>
            <a:off x="150723" y="4694359"/>
            <a:ext cx="3082767" cy="1754326"/>
          </a:xfrm>
          <a:prstGeom prst="rect">
            <a:avLst/>
          </a:prstGeom>
          <a:noFill/>
        </p:spPr>
        <p:txBody>
          <a:bodyPr wrap="none" rtlCol="0">
            <a:spAutoFit/>
          </a:bodyPr>
          <a:lstStyle/>
          <a:p>
            <a:r>
              <a:rPr lang="en-US" altLang="ko-KR" b="1" dirty="0">
                <a:solidFill>
                  <a:srgbClr val="FF0000"/>
                </a:solidFill>
              </a:rPr>
              <a:t>Deg. and Non-deg. Cases</a:t>
            </a:r>
          </a:p>
          <a:p>
            <a:r>
              <a:rPr lang="en-US" altLang="ko-KR" b="1" dirty="0">
                <a:solidFill>
                  <a:srgbClr val="FF0000"/>
                </a:solidFill>
              </a:rPr>
              <a:t>show significant difference </a:t>
            </a:r>
          </a:p>
          <a:p>
            <a:r>
              <a:rPr lang="en-US" altLang="ko-KR" b="1" dirty="0">
                <a:solidFill>
                  <a:srgbClr val="FF0000"/>
                </a:solidFill>
              </a:rPr>
              <a:t>around neutrino sphere </a:t>
            </a:r>
          </a:p>
          <a:p>
            <a:r>
              <a:rPr lang="en-US" altLang="ko-KR" b="1" dirty="0">
                <a:solidFill>
                  <a:srgbClr val="0070C0"/>
                </a:solidFill>
              </a:rPr>
              <a:t>just after post-bounce </a:t>
            </a:r>
          </a:p>
          <a:p>
            <a:r>
              <a:rPr lang="en-US" altLang="ko-KR" b="1" dirty="0">
                <a:solidFill>
                  <a:srgbClr val="FF0000"/>
                </a:solidFill>
              </a:rPr>
              <a:t>&amp;</a:t>
            </a:r>
          </a:p>
          <a:p>
            <a:r>
              <a:rPr lang="en-US" altLang="ko-KR" b="1" dirty="0">
                <a:solidFill>
                  <a:srgbClr val="FF0000"/>
                </a:solidFill>
              </a:rPr>
              <a:t>in the cooling phase !!</a:t>
            </a:r>
            <a:endParaRPr lang="ko-KR" altLang="en-US" b="1" dirty="0">
              <a:solidFill>
                <a:srgbClr val="FF0000"/>
              </a:solidFill>
            </a:endParaRPr>
          </a:p>
        </p:txBody>
      </p:sp>
      <mc:AlternateContent xmlns:mc="http://schemas.openxmlformats.org/markup-compatibility/2006" xmlns:p14="http://schemas.microsoft.com/office/powerpoint/2010/main">
        <mc:Choice Requires="p14">
          <p:contentPart p14:bwMode="auto" r:id="rId6">
            <p14:nvContentPartPr>
              <p14:cNvPr id="15" name="잉크 14">
                <a:extLst>
                  <a:ext uri="{FF2B5EF4-FFF2-40B4-BE49-F238E27FC236}">
                    <a16:creationId xmlns:a16="http://schemas.microsoft.com/office/drawing/2014/main" id="{E15B735C-AEC1-93C0-3278-D48B4E641052}"/>
                  </a:ext>
                </a:extLst>
              </p14:cNvPr>
              <p14:cNvContentPartPr/>
              <p14:nvPr/>
            </p14:nvContentPartPr>
            <p14:xfrm>
              <a:off x="3195382" y="6132048"/>
              <a:ext cx="3515566" cy="535938"/>
            </p14:xfrm>
          </p:contentPart>
        </mc:Choice>
        <mc:Fallback xmlns="">
          <p:pic>
            <p:nvPicPr>
              <p:cNvPr id="15" name="잉크 14">
                <a:extLst>
                  <a:ext uri="{FF2B5EF4-FFF2-40B4-BE49-F238E27FC236}">
                    <a16:creationId xmlns:a16="http://schemas.microsoft.com/office/drawing/2014/main" id="{E15B735C-AEC1-93C0-3278-D48B4E641052}"/>
                  </a:ext>
                </a:extLst>
              </p:cNvPr>
              <p:cNvPicPr/>
              <p:nvPr/>
            </p:nvPicPr>
            <p:blipFill>
              <a:blip r:embed="rId7"/>
              <a:stretch>
                <a:fillRect/>
              </a:stretch>
            </p:blipFill>
            <p:spPr>
              <a:xfrm>
                <a:off x="3141385" y="6024069"/>
                <a:ext cx="3623200" cy="751537"/>
              </a:xfrm>
              <a:prstGeom prst="rect">
                <a:avLst/>
              </a:prstGeom>
            </p:spPr>
          </p:pic>
        </mc:Fallback>
      </mc:AlternateContent>
      <p:sp>
        <p:nvSpPr>
          <p:cNvPr id="2" name="TextBox 1">
            <a:extLst>
              <a:ext uri="{FF2B5EF4-FFF2-40B4-BE49-F238E27FC236}">
                <a16:creationId xmlns:a16="http://schemas.microsoft.com/office/drawing/2014/main" id="{76A0BE15-503A-160F-06CA-4C5E9F92025E}"/>
              </a:ext>
            </a:extLst>
          </p:cNvPr>
          <p:cNvSpPr txBox="1"/>
          <p:nvPr/>
        </p:nvSpPr>
        <p:spPr>
          <a:xfrm>
            <a:off x="8553399" y="4925191"/>
            <a:ext cx="3487878" cy="646331"/>
          </a:xfrm>
          <a:prstGeom prst="rect">
            <a:avLst/>
          </a:prstGeom>
          <a:noFill/>
        </p:spPr>
        <p:txBody>
          <a:bodyPr wrap="none" rtlCol="0">
            <a:spAutoFit/>
          </a:bodyPr>
          <a:lstStyle/>
          <a:p>
            <a:r>
              <a:rPr lang="en-US" altLang="ko-KR" sz="1200" b="1" dirty="0"/>
              <a:t>Black = Burrow</a:t>
            </a:r>
          </a:p>
          <a:p>
            <a:r>
              <a:rPr lang="en-US" altLang="ko-KR" sz="1200" b="1" dirty="0">
                <a:solidFill>
                  <a:srgbClr val="FF0000"/>
                </a:solidFill>
              </a:rPr>
              <a:t>Red </a:t>
            </a:r>
            <a:r>
              <a:rPr lang="en-US" altLang="ko-KR" sz="1200" b="1" dirty="0"/>
              <a:t>= Burrow w/ effective mass and quenching</a:t>
            </a:r>
          </a:p>
          <a:p>
            <a:r>
              <a:rPr lang="en-US" altLang="ko-KR" sz="1200" b="1" dirty="0">
                <a:solidFill>
                  <a:srgbClr val="0070C0"/>
                </a:solidFill>
              </a:rPr>
              <a:t>Blue</a:t>
            </a:r>
            <a:r>
              <a:rPr lang="en-US" altLang="ko-KR" sz="1200" b="1" dirty="0"/>
              <a:t> = FM  w/effective mass and quenching</a:t>
            </a:r>
            <a:endParaRPr lang="ko-KR" altLang="en-US" sz="1200" b="1" dirty="0"/>
          </a:p>
        </p:txBody>
      </p:sp>
      <p:cxnSp>
        <p:nvCxnSpPr>
          <p:cNvPr id="5" name="직선 연결선 4">
            <a:extLst>
              <a:ext uri="{FF2B5EF4-FFF2-40B4-BE49-F238E27FC236}">
                <a16:creationId xmlns:a16="http://schemas.microsoft.com/office/drawing/2014/main" id="{15D14CEF-EB46-AABA-0E4E-0340B3848CAA}"/>
              </a:ext>
            </a:extLst>
          </p:cNvPr>
          <p:cNvCxnSpPr/>
          <p:nvPr/>
        </p:nvCxnSpPr>
        <p:spPr>
          <a:xfrm>
            <a:off x="3305175" y="2847975"/>
            <a:ext cx="31146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직선 연결선 5">
            <a:extLst>
              <a:ext uri="{FF2B5EF4-FFF2-40B4-BE49-F238E27FC236}">
                <a16:creationId xmlns:a16="http://schemas.microsoft.com/office/drawing/2014/main" id="{9E8136C6-45DD-1A29-F24E-94228266FBBB}"/>
              </a:ext>
            </a:extLst>
          </p:cNvPr>
          <p:cNvCxnSpPr/>
          <p:nvPr/>
        </p:nvCxnSpPr>
        <p:spPr>
          <a:xfrm>
            <a:off x="3459295" y="4143375"/>
            <a:ext cx="31146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09F51435-BCD9-D368-6188-CE4E0D734839}"/>
              </a:ext>
            </a:extLst>
          </p:cNvPr>
          <p:cNvCxnSpPr/>
          <p:nvPr/>
        </p:nvCxnSpPr>
        <p:spPr>
          <a:xfrm>
            <a:off x="7020927" y="2371725"/>
            <a:ext cx="31146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8">
            <p14:nvContentPartPr>
              <p14:cNvPr id="9" name="잉크 8">
                <a:extLst>
                  <a:ext uri="{FF2B5EF4-FFF2-40B4-BE49-F238E27FC236}">
                    <a16:creationId xmlns:a16="http://schemas.microsoft.com/office/drawing/2014/main" id="{F61FC70D-BD54-ABC1-C489-8EFF85727D2C}"/>
                  </a:ext>
                </a:extLst>
              </p14:cNvPr>
              <p14:cNvContentPartPr/>
              <p14:nvPr/>
            </p14:nvContentPartPr>
            <p14:xfrm>
              <a:off x="3294022" y="1805832"/>
              <a:ext cx="3516313" cy="536575"/>
            </p14:xfrm>
          </p:contentPart>
        </mc:Choice>
        <mc:Fallback xmlns="">
          <p:pic>
            <p:nvPicPr>
              <p:cNvPr id="9" name="잉크 8">
                <a:extLst>
                  <a:ext uri="{FF2B5EF4-FFF2-40B4-BE49-F238E27FC236}">
                    <a16:creationId xmlns:a16="http://schemas.microsoft.com/office/drawing/2014/main" id="{F61FC70D-BD54-ABC1-C489-8EFF85727D2C}"/>
                  </a:ext>
                </a:extLst>
              </p:cNvPr>
              <p:cNvPicPr/>
              <p:nvPr/>
            </p:nvPicPr>
            <p:blipFill>
              <a:blip r:embed="rId9"/>
              <a:stretch>
                <a:fillRect/>
              </a:stretch>
            </p:blipFill>
            <p:spPr>
              <a:xfrm>
                <a:off x="3240014" y="1697724"/>
                <a:ext cx="3623970" cy="75243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잉크 12">
                <a:extLst>
                  <a:ext uri="{FF2B5EF4-FFF2-40B4-BE49-F238E27FC236}">
                    <a16:creationId xmlns:a16="http://schemas.microsoft.com/office/drawing/2014/main" id="{5EC8234C-7A91-321D-FC80-239E45FC6819}"/>
                  </a:ext>
                </a:extLst>
              </p14:cNvPr>
              <p14:cNvContentPartPr/>
              <p14:nvPr/>
            </p14:nvContentPartPr>
            <p14:xfrm>
              <a:off x="4723950" y="1266510"/>
              <a:ext cx="477000" cy="720"/>
            </p14:xfrm>
          </p:contentPart>
        </mc:Choice>
        <mc:Fallback xmlns="">
          <p:pic>
            <p:nvPicPr>
              <p:cNvPr id="13" name="잉크 12">
                <a:extLst>
                  <a:ext uri="{FF2B5EF4-FFF2-40B4-BE49-F238E27FC236}">
                    <a16:creationId xmlns:a16="http://schemas.microsoft.com/office/drawing/2014/main" id="{5EC8234C-7A91-321D-FC80-239E45FC6819}"/>
                  </a:ext>
                </a:extLst>
              </p:cNvPr>
              <p:cNvPicPr/>
              <p:nvPr/>
            </p:nvPicPr>
            <p:blipFill>
              <a:blip r:embed="rId11"/>
              <a:stretch>
                <a:fillRect/>
              </a:stretch>
            </p:blipFill>
            <p:spPr>
              <a:xfrm>
                <a:off x="4669950" y="1050510"/>
                <a:ext cx="584640" cy="432000"/>
              </a:xfrm>
              <a:prstGeom prst="rect">
                <a:avLst/>
              </a:prstGeom>
            </p:spPr>
          </p:pic>
        </mc:Fallback>
      </mc:AlternateContent>
    </p:spTree>
    <p:extLst>
      <p:ext uri="{BB962C8B-B14F-4D97-AF65-F5344CB8AC3E}">
        <p14:creationId xmlns:p14="http://schemas.microsoft.com/office/powerpoint/2010/main" val="2193662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그림 19">
            <a:extLst>
              <a:ext uri="{FF2B5EF4-FFF2-40B4-BE49-F238E27FC236}">
                <a16:creationId xmlns:a16="http://schemas.microsoft.com/office/drawing/2014/main" id="{2862610A-5A02-CCBB-7A06-E1F83FF57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967" y="1052012"/>
            <a:ext cx="5966052" cy="5805988"/>
          </a:xfrm>
          <a:prstGeom prst="rect">
            <a:avLst/>
          </a:prstGeom>
        </p:spPr>
      </p:pic>
      <p:cxnSp>
        <p:nvCxnSpPr>
          <p:cNvPr id="8" name="직선 연결선 7">
            <a:extLst>
              <a:ext uri="{FF2B5EF4-FFF2-40B4-BE49-F238E27FC236}">
                <a16:creationId xmlns:a16="http://schemas.microsoft.com/office/drawing/2014/main" id="{8482DDF3-AC0A-1B6D-D2C9-8263847D5998}"/>
              </a:ext>
            </a:extLst>
          </p:cNvPr>
          <p:cNvCxnSpPr/>
          <p:nvPr/>
        </p:nvCxnSpPr>
        <p:spPr>
          <a:xfrm>
            <a:off x="3476367" y="2239503"/>
            <a:ext cx="2619633" cy="0"/>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9DBC2A5C-E6FA-19A2-9324-954BCE5538A3}"/>
              </a:ext>
            </a:extLst>
          </p:cNvPr>
          <p:cNvCxnSpPr/>
          <p:nvPr/>
        </p:nvCxnSpPr>
        <p:spPr>
          <a:xfrm>
            <a:off x="3534032" y="3646427"/>
            <a:ext cx="2619633" cy="0"/>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E2DF832E-7E2A-73AD-F876-B917734A20BB}"/>
              </a:ext>
            </a:extLst>
          </p:cNvPr>
          <p:cNvCxnSpPr/>
          <p:nvPr/>
        </p:nvCxnSpPr>
        <p:spPr>
          <a:xfrm>
            <a:off x="3597163" y="5269047"/>
            <a:ext cx="2619633" cy="0"/>
          </a:xfrm>
          <a:prstGeom prst="line">
            <a:avLst/>
          </a:prstGeom>
          <a:ln w="222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7250A6CC-13CA-D7D1-090B-7AD6423BBC7F}"/>
              </a:ext>
            </a:extLst>
          </p:cNvPr>
          <p:cNvPicPr>
            <a:picLocks noChangeAspect="1"/>
          </p:cNvPicPr>
          <p:nvPr/>
        </p:nvPicPr>
        <p:blipFill>
          <a:blip r:embed="rId3"/>
          <a:stretch>
            <a:fillRect/>
          </a:stretch>
        </p:blipFill>
        <p:spPr>
          <a:xfrm>
            <a:off x="10550898" y="3351615"/>
            <a:ext cx="1381318" cy="257211"/>
          </a:xfrm>
          <a:prstGeom prst="rect">
            <a:avLst/>
          </a:prstGeom>
        </p:spPr>
      </p:pic>
      <p:cxnSp>
        <p:nvCxnSpPr>
          <p:cNvPr id="14" name="직선 연결선 13">
            <a:extLst>
              <a:ext uri="{FF2B5EF4-FFF2-40B4-BE49-F238E27FC236}">
                <a16:creationId xmlns:a16="http://schemas.microsoft.com/office/drawing/2014/main" id="{39BFD443-360E-64A1-0AF3-FFA27D2B0381}"/>
              </a:ext>
            </a:extLst>
          </p:cNvPr>
          <p:cNvCxnSpPr>
            <a:cxnSpLocks/>
          </p:cNvCxnSpPr>
          <p:nvPr/>
        </p:nvCxnSpPr>
        <p:spPr>
          <a:xfrm flipV="1">
            <a:off x="6952160" y="1308590"/>
            <a:ext cx="0" cy="5549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4E6D49-F20F-3206-9229-8E22FE915C61}"/>
              </a:ext>
            </a:extLst>
          </p:cNvPr>
          <p:cNvSpPr txBox="1"/>
          <p:nvPr/>
        </p:nvSpPr>
        <p:spPr>
          <a:xfrm>
            <a:off x="10517439" y="2982283"/>
            <a:ext cx="1705916" cy="369332"/>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Normal density</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21" name="그림 20">
            <a:extLst>
              <a:ext uri="{FF2B5EF4-FFF2-40B4-BE49-F238E27FC236}">
                <a16:creationId xmlns:a16="http://schemas.microsoft.com/office/drawing/2014/main" id="{00BDC45E-A418-C3BA-8371-D2907D7582FB}"/>
              </a:ext>
            </a:extLst>
          </p:cNvPr>
          <p:cNvPicPr>
            <a:picLocks noChangeAspect="1"/>
          </p:cNvPicPr>
          <p:nvPr/>
        </p:nvPicPr>
        <p:blipFill>
          <a:blip r:embed="rId4"/>
          <a:stretch>
            <a:fillRect/>
          </a:stretch>
        </p:blipFill>
        <p:spPr>
          <a:xfrm>
            <a:off x="16930" y="1308590"/>
            <a:ext cx="3021182" cy="855052"/>
          </a:xfrm>
          <a:prstGeom prst="rect">
            <a:avLst/>
          </a:prstGeom>
        </p:spPr>
      </p:pic>
      <p:pic>
        <p:nvPicPr>
          <p:cNvPr id="23" name="그림 22">
            <a:extLst>
              <a:ext uri="{FF2B5EF4-FFF2-40B4-BE49-F238E27FC236}">
                <a16:creationId xmlns:a16="http://schemas.microsoft.com/office/drawing/2014/main" id="{1BB3401F-9C0C-F915-E81A-C394C610D0DE}"/>
              </a:ext>
            </a:extLst>
          </p:cNvPr>
          <p:cNvPicPr>
            <a:picLocks noChangeAspect="1"/>
          </p:cNvPicPr>
          <p:nvPr/>
        </p:nvPicPr>
        <p:blipFill>
          <a:blip r:embed="rId5"/>
          <a:stretch>
            <a:fillRect/>
          </a:stretch>
        </p:blipFill>
        <p:spPr>
          <a:xfrm>
            <a:off x="145572" y="2099707"/>
            <a:ext cx="1378270" cy="882576"/>
          </a:xfrm>
          <a:prstGeom prst="rect">
            <a:avLst/>
          </a:prstGeom>
        </p:spPr>
      </p:pic>
      <p:sp>
        <p:nvSpPr>
          <p:cNvPr id="24" name="제목 1">
            <a:extLst>
              <a:ext uri="{FF2B5EF4-FFF2-40B4-BE49-F238E27FC236}">
                <a16:creationId xmlns:a16="http://schemas.microsoft.com/office/drawing/2014/main" id="{3D6F4B44-C5DA-8D9F-E0BD-FE8345F151A1}"/>
              </a:ext>
            </a:extLst>
          </p:cNvPr>
          <p:cNvSpPr>
            <a:spLocks noGrp="1"/>
          </p:cNvSpPr>
          <p:nvPr>
            <p:ph type="title"/>
          </p:nvPr>
        </p:nvSpPr>
        <p:spPr>
          <a:xfrm>
            <a:off x="16930" y="83766"/>
            <a:ext cx="12175070" cy="884893"/>
          </a:xfrm>
        </p:spPr>
        <p:txBody>
          <a:bodyPr>
            <a:noAutofit/>
          </a:bodyPr>
          <a:lstStyle/>
          <a:p>
            <a:r>
              <a:rPr lang="en-US" altLang="ko-KR" sz="3200" dirty="0"/>
              <a:t>Degeneracy by chemical potential &amp; Thermal de Broglie wave  length: Degenerate and Non-degenerate </a:t>
            </a:r>
            <a:r>
              <a:rPr lang="en-US" altLang="ko-KR" sz="3200" dirty="0">
                <a:solidFill>
                  <a:srgbClr val="FFFF00"/>
                </a:solidFill>
              </a:rPr>
              <a:t>vs radius for fixed time</a:t>
            </a:r>
            <a:endParaRPr lang="ko-KR" altLang="en-US" sz="3200" dirty="0">
              <a:solidFill>
                <a:srgbClr val="FFFF00"/>
              </a:solidFill>
            </a:endParaRPr>
          </a:p>
        </p:txBody>
      </p:sp>
      <p:cxnSp>
        <p:nvCxnSpPr>
          <p:cNvPr id="25" name="직선 연결선 24">
            <a:extLst>
              <a:ext uri="{FF2B5EF4-FFF2-40B4-BE49-F238E27FC236}">
                <a16:creationId xmlns:a16="http://schemas.microsoft.com/office/drawing/2014/main" id="{0C29FC3C-61EF-6186-1673-1704DBF42A01}"/>
              </a:ext>
            </a:extLst>
          </p:cNvPr>
          <p:cNvCxnSpPr>
            <a:cxnSpLocks/>
          </p:cNvCxnSpPr>
          <p:nvPr/>
        </p:nvCxnSpPr>
        <p:spPr>
          <a:xfrm flipV="1">
            <a:off x="9290143" y="389810"/>
            <a:ext cx="0" cy="64711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B6DA98-BE37-BACA-8373-0BA41CF0CC50}"/>
              </a:ext>
            </a:extLst>
          </p:cNvPr>
          <p:cNvSpPr txBox="1"/>
          <p:nvPr/>
        </p:nvSpPr>
        <p:spPr>
          <a:xfrm>
            <a:off x="138744" y="3852331"/>
            <a:ext cx="3082767" cy="1754326"/>
          </a:xfrm>
          <a:prstGeom prst="rect">
            <a:avLst/>
          </a:prstGeom>
          <a:noFill/>
        </p:spPr>
        <p:txBody>
          <a:bodyPr wrap="none" rtlCol="0">
            <a:spAutoFit/>
          </a:bodyPr>
          <a:lstStyle/>
          <a:p>
            <a:r>
              <a:rPr lang="en-US" altLang="ko-KR" b="1" dirty="0">
                <a:solidFill>
                  <a:srgbClr val="FF0000"/>
                </a:solidFill>
              </a:rPr>
              <a:t>Deg. and Non-deg. Cases</a:t>
            </a:r>
          </a:p>
          <a:p>
            <a:r>
              <a:rPr lang="en-US" altLang="ko-KR" b="1" dirty="0">
                <a:solidFill>
                  <a:srgbClr val="FF0000"/>
                </a:solidFill>
              </a:rPr>
              <a:t>show significant difference </a:t>
            </a:r>
          </a:p>
          <a:p>
            <a:r>
              <a:rPr lang="en-US" altLang="ko-KR" b="1" dirty="0">
                <a:solidFill>
                  <a:srgbClr val="0070C0"/>
                </a:solidFill>
              </a:rPr>
              <a:t>around neutrino sphere </a:t>
            </a:r>
          </a:p>
          <a:p>
            <a:r>
              <a:rPr lang="en-US" altLang="ko-KR" b="1" dirty="0">
                <a:solidFill>
                  <a:srgbClr val="FF0000"/>
                </a:solidFill>
              </a:rPr>
              <a:t>just after post-bounce </a:t>
            </a:r>
          </a:p>
          <a:p>
            <a:r>
              <a:rPr lang="en-US" altLang="ko-KR" b="1" dirty="0">
                <a:solidFill>
                  <a:srgbClr val="FF0000"/>
                </a:solidFill>
              </a:rPr>
              <a:t>&amp;</a:t>
            </a:r>
          </a:p>
          <a:p>
            <a:r>
              <a:rPr lang="en-US" altLang="ko-KR" b="1" dirty="0">
                <a:solidFill>
                  <a:srgbClr val="FF0000"/>
                </a:solidFill>
              </a:rPr>
              <a:t>in the cooling phase !!</a:t>
            </a:r>
            <a:endParaRPr lang="ko-KR" altLang="en-US" b="1" dirty="0">
              <a:solidFill>
                <a:srgbClr val="FF0000"/>
              </a:solidFill>
            </a:endParaRPr>
          </a:p>
        </p:txBody>
      </p:sp>
      <mc:AlternateContent xmlns:mc="http://schemas.openxmlformats.org/markup-compatibility/2006" xmlns:p14="http://schemas.microsoft.com/office/powerpoint/2010/main">
        <mc:Choice Requires="p14">
          <p:contentPart p14:bwMode="auto" r:id="rId6">
            <p14:nvContentPartPr>
              <p14:cNvPr id="5" name="잉크 4">
                <a:extLst>
                  <a:ext uri="{FF2B5EF4-FFF2-40B4-BE49-F238E27FC236}">
                    <a16:creationId xmlns:a16="http://schemas.microsoft.com/office/drawing/2014/main" id="{96A2DE4C-A848-1374-2795-6895347ECB98}"/>
                  </a:ext>
                </a:extLst>
              </p14:cNvPr>
              <p14:cNvContentPartPr/>
              <p14:nvPr/>
            </p14:nvContentPartPr>
            <p14:xfrm>
              <a:off x="4264367" y="4985329"/>
              <a:ext cx="1541885" cy="1507546"/>
            </p14:xfrm>
          </p:contentPart>
        </mc:Choice>
        <mc:Fallback xmlns="">
          <p:pic>
            <p:nvPicPr>
              <p:cNvPr id="5" name="잉크 4">
                <a:extLst>
                  <a:ext uri="{FF2B5EF4-FFF2-40B4-BE49-F238E27FC236}">
                    <a16:creationId xmlns:a16="http://schemas.microsoft.com/office/drawing/2014/main" id="{96A2DE4C-A848-1374-2795-6895347ECB98}"/>
                  </a:ext>
                </a:extLst>
              </p:cNvPr>
              <p:cNvPicPr/>
              <p:nvPr/>
            </p:nvPicPr>
            <p:blipFill>
              <a:blip r:embed="rId7"/>
              <a:stretch>
                <a:fillRect/>
              </a:stretch>
            </p:blipFill>
            <p:spPr>
              <a:xfrm>
                <a:off x="4210367" y="4877339"/>
                <a:ext cx="1649525" cy="17231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잉크 10">
                <a:extLst>
                  <a:ext uri="{FF2B5EF4-FFF2-40B4-BE49-F238E27FC236}">
                    <a16:creationId xmlns:a16="http://schemas.microsoft.com/office/drawing/2014/main" id="{6D3424C8-5842-A4AD-221C-8DF40E866FB6}"/>
                  </a:ext>
                </a:extLst>
              </p14:cNvPr>
              <p14:cNvContentPartPr/>
              <p14:nvPr/>
            </p14:nvContentPartPr>
            <p14:xfrm>
              <a:off x="3995353" y="1150938"/>
              <a:ext cx="853603" cy="1508125"/>
            </p14:xfrm>
          </p:contentPart>
        </mc:Choice>
        <mc:Fallback xmlns="">
          <p:pic>
            <p:nvPicPr>
              <p:cNvPr id="11" name="잉크 10">
                <a:extLst>
                  <a:ext uri="{FF2B5EF4-FFF2-40B4-BE49-F238E27FC236}">
                    <a16:creationId xmlns:a16="http://schemas.microsoft.com/office/drawing/2014/main" id="{6D3424C8-5842-A4AD-221C-8DF40E866FB6}"/>
                  </a:ext>
                </a:extLst>
              </p:cNvPr>
              <p:cNvPicPr/>
              <p:nvPr/>
            </p:nvPicPr>
            <p:blipFill>
              <a:blip r:embed="rId9"/>
              <a:stretch>
                <a:fillRect/>
              </a:stretch>
            </p:blipFill>
            <p:spPr>
              <a:xfrm>
                <a:off x="3941373" y="1042906"/>
                <a:ext cx="961203" cy="1723829"/>
              </a:xfrm>
              <a:prstGeom prst="rect">
                <a:avLst/>
              </a:prstGeom>
            </p:spPr>
          </p:pic>
        </mc:Fallback>
      </mc:AlternateContent>
      <p:sp>
        <p:nvSpPr>
          <p:cNvPr id="3" name="TextBox 2">
            <a:extLst>
              <a:ext uri="{FF2B5EF4-FFF2-40B4-BE49-F238E27FC236}">
                <a16:creationId xmlns:a16="http://schemas.microsoft.com/office/drawing/2014/main" id="{07BB86F9-7474-9C96-C9ED-ABBFE02605F6}"/>
              </a:ext>
            </a:extLst>
          </p:cNvPr>
          <p:cNvSpPr txBox="1"/>
          <p:nvPr/>
        </p:nvSpPr>
        <p:spPr>
          <a:xfrm>
            <a:off x="192348" y="3256047"/>
            <a:ext cx="3029163" cy="369332"/>
          </a:xfrm>
          <a:prstGeom prst="rect">
            <a:avLst/>
          </a:prstGeom>
          <a:noFill/>
        </p:spPr>
        <p:txBody>
          <a:bodyPr wrap="none" rtlCol="0">
            <a:spAutoFit/>
          </a:bodyPr>
          <a:lstStyle/>
          <a:p>
            <a:r>
              <a:rPr lang="en-US" altLang="ko-KR" dirty="0"/>
              <a:t>FM79_restored = original FM</a:t>
            </a:r>
            <a:endParaRPr lang="ko-KR" altLang="en-US" dirty="0"/>
          </a:p>
        </p:txBody>
      </p:sp>
      <p:sp>
        <p:nvSpPr>
          <p:cNvPr id="7" name="TextBox 6">
            <a:extLst>
              <a:ext uri="{FF2B5EF4-FFF2-40B4-BE49-F238E27FC236}">
                <a16:creationId xmlns:a16="http://schemas.microsoft.com/office/drawing/2014/main" id="{140326BD-FA89-7F08-F9D0-B28C6E513C05}"/>
              </a:ext>
            </a:extLst>
          </p:cNvPr>
          <p:cNvSpPr txBox="1"/>
          <p:nvPr/>
        </p:nvSpPr>
        <p:spPr>
          <a:xfrm>
            <a:off x="16646" y="6029106"/>
            <a:ext cx="3487878" cy="646331"/>
          </a:xfrm>
          <a:prstGeom prst="rect">
            <a:avLst/>
          </a:prstGeom>
          <a:noFill/>
        </p:spPr>
        <p:txBody>
          <a:bodyPr wrap="none" rtlCol="0">
            <a:spAutoFit/>
          </a:bodyPr>
          <a:lstStyle/>
          <a:p>
            <a:r>
              <a:rPr lang="en-US" altLang="ko-KR" sz="1200" b="1" dirty="0"/>
              <a:t>Black = Burrow</a:t>
            </a:r>
          </a:p>
          <a:p>
            <a:r>
              <a:rPr lang="en-US" altLang="ko-KR" sz="1200" b="1" dirty="0">
                <a:solidFill>
                  <a:srgbClr val="FF0000"/>
                </a:solidFill>
              </a:rPr>
              <a:t>Red</a:t>
            </a:r>
            <a:r>
              <a:rPr lang="en-US" altLang="ko-KR" sz="1200" b="1" dirty="0"/>
              <a:t> = Burrow w/ effective mass and quenching</a:t>
            </a:r>
          </a:p>
          <a:p>
            <a:r>
              <a:rPr lang="en-US" altLang="ko-KR" sz="1200" b="1" dirty="0">
                <a:solidFill>
                  <a:srgbClr val="0070C0"/>
                </a:solidFill>
              </a:rPr>
              <a:t>Blue</a:t>
            </a:r>
            <a:r>
              <a:rPr lang="en-US" altLang="ko-KR" sz="1200" b="1" dirty="0"/>
              <a:t> = FM</a:t>
            </a:r>
            <a:endParaRPr lang="ko-KR" altLang="en-US" sz="1200" b="1" dirty="0"/>
          </a:p>
        </p:txBody>
      </p:sp>
    </p:spTree>
    <p:extLst>
      <p:ext uri="{BB962C8B-B14F-4D97-AF65-F5344CB8AC3E}">
        <p14:creationId xmlns:p14="http://schemas.microsoft.com/office/powerpoint/2010/main" val="2819913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8CD113E-399D-92CB-1538-CA25C99AA459}"/>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2AFDCCC-713D-8C03-EA6B-ECA65D57C7FC}"/>
              </a:ext>
            </a:extLst>
          </p:cNvPr>
          <p:cNvSpPr>
            <a:spLocks noGrp="1"/>
          </p:cNvSpPr>
          <p:nvPr>
            <p:ph type="title"/>
          </p:nvPr>
        </p:nvSpPr>
        <p:spPr>
          <a:xfrm>
            <a:off x="-75674" y="83766"/>
            <a:ext cx="12267674" cy="884893"/>
          </a:xfrm>
        </p:spPr>
        <p:txBody>
          <a:bodyPr>
            <a:normAutofit fontScale="90000"/>
          </a:bodyPr>
          <a:lstStyle/>
          <a:p>
            <a:pPr algn="ctr"/>
            <a:r>
              <a:rPr lang="en-US" altLang="ko-KR" dirty="0"/>
              <a:t>Neutrino Emission by Bremsstrahlung </a:t>
            </a:r>
            <a:r>
              <a:rPr lang="en-US" altLang="ko-KR" sz="3100" dirty="0">
                <a:solidFill>
                  <a:srgbClr val="FFFF00"/>
                </a:solidFill>
              </a:rPr>
              <a:t>(Non-deg. &amp; Deg. Cases)</a:t>
            </a:r>
            <a:endParaRPr lang="ko-KR" altLang="en-US" sz="3100" dirty="0">
              <a:solidFill>
                <a:srgbClr val="FFFF00"/>
              </a:solidFill>
            </a:endParaRPr>
          </a:p>
        </p:txBody>
      </p:sp>
      <mc:AlternateContent xmlns:mc="http://schemas.openxmlformats.org/markup-compatibility/2006" xmlns:a14="http://schemas.microsoft.com/office/drawing/2010/main">
        <mc:Choice Requires="a14">
          <p:sp>
            <p:nvSpPr>
              <p:cNvPr id="3" name="내용 개체 틀 2">
                <a:extLst>
                  <a:ext uri="{FF2B5EF4-FFF2-40B4-BE49-F238E27FC236}">
                    <a16:creationId xmlns:a16="http://schemas.microsoft.com/office/drawing/2014/main" id="{4A350F0A-9E1F-30B1-0272-193C5C7CCFD4}"/>
                  </a:ext>
                </a:extLst>
              </p:cNvPr>
              <p:cNvSpPr>
                <a:spLocks noGrp="1"/>
              </p:cNvSpPr>
              <p:nvPr>
                <p:ph idx="1"/>
              </p:nvPr>
            </p:nvSpPr>
            <p:spPr>
              <a:xfrm>
                <a:off x="419100" y="1146102"/>
                <a:ext cx="10515600" cy="5711898"/>
              </a:xfrm>
            </p:spPr>
            <p:txBody>
              <a:bodyPr/>
              <a:lstStyle/>
              <a:p>
                <a:pPr marL="0" indent="0">
                  <a:buNone/>
                </a:pPr>
                <a:endParaRPr lang="en-US" altLang="ko-KR" sz="2000" b="0" i="1" dirty="0">
                  <a:latin typeface="Cambria Math" panose="02040503050406030204" pitchFamily="18" charset="0"/>
                </a:endParaRPr>
              </a:p>
              <a:p>
                <a:pPr marL="0" indent="0">
                  <a:buNone/>
                </a:pPr>
                <a:r>
                  <a:rPr lang="en-US" altLang="ko-KR" sz="2000" dirty="0">
                    <a:latin typeface="Cambria Math" panose="02040503050406030204" pitchFamily="18" charset="0"/>
                  </a:rPr>
                  <a:t>Emissivity</a:t>
                </a:r>
                <a:r>
                  <a:rPr lang="en-US" altLang="ko-KR" sz="2000" i="1" dirty="0">
                    <a:latin typeface="Cambria Math" panose="02040503050406030204" pitchFamily="18" charset="0"/>
                  </a:rPr>
                  <a:t> </a:t>
                </a:r>
                <a14:m>
                  <m:oMath xmlns:m="http://schemas.openxmlformats.org/officeDocument/2006/math">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𝑄</m:t>
                        </m:r>
                      </m:e>
                      <m:sub>
                        <m:r>
                          <a:rPr lang="en-US" altLang="ko-KR" sz="2000" i="1">
                            <a:latin typeface="Cambria Math" panose="02040503050406030204" pitchFamily="18" charset="0"/>
                          </a:rPr>
                          <m:t>𝑛𝑏</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4</m:t>
                        </m:r>
                      </m:sup>
                    </m:sSup>
                    <m:nary>
                      <m:naryPr>
                        <m:limLoc m:val="undOvr"/>
                        <m:subHide m:val="on"/>
                        <m:supHide m:val="on"/>
                        <m:ctrlPr>
                          <a:rPr lang="en-US" altLang="ko-KR" sz="2000" i="1">
                            <a:latin typeface="Cambria Math" panose="02040503050406030204" pitchFamily="18" charset="0"/>
                          </a:rPr>
                        </m:ctrlPr>
                      </m:naryPr>
                      <m:sub/>
                      <m:sup/>
                      <m:e>
                        <m:d>
                          <m:dPr>
                            <m:begChr m:val="["/>
                            <m:endChr m:val="]"/>
                            <m:ctrlPr>
                              <a:rPr lang="en-US" altLang="ko-KR" sz="2000" i="1">
                                <a:latin typeface="Cambria Math" panose="02040503050406030204" pitchFamily="18" charset="0"/>
                              </a:rPr>
                            </m:ctrlPr>
                          </m:dPr>
                          <m:e>
                            <m:nary>
                              <m:naryPr>
                                <m:chr m:val="∏"/>
                                <m:ctrlPr>
                                  <a:rPr lang="en-US" altLang="ko-KR" sz="2000" i="1">
                                    <a:latin typeface="Cambria Math" panose="02040503050406030204" pitchFamily="18" charset="0"/>
                                  </a:rPr>
                                </m:ctrlPr>
                              </m:naryPr>
                              <m:sub>
                                <m:r>
                                  <m:rPr>
                                    <m:brk m:alnAt="23"/>
                                  </m:rPr>
                                  <a:rPr lang="en-US" altLang="ko-KR" sz="2000" i="1">
                                    <a:latin typeface="Cambria Math" panose="02040503050406030204" pitchFamily="18" charset="0"/>
                                  </a:rPr>
                                  <m:t>𝑖</m:t>
                                </m:r>
                                <m:r>
                                  <a:rPr lang="en-US" altLang="ko-KR" sz="2000" i="1">
                                    <a:latin typeface="Cambria Math" panose="02040503050406030204" pitchFamily="18" charset="0"/>
                                  </a:rPr>
                                  <m:t>=</m:t>
                                </m:r>
                                <m:r>
                                  <m:rPr>
                                    <m:brk m:alnAt="23"/>
                                  </m:rPr>
                                  <a:rPr lang="en-US" altLang="ko-KR" sz="2000" i="1">
                                    <a:latin typeface="Cambria Math" panose="02040503050406030204" pitchFamily="18" charset="0"/>
                                  </a:rPr>
                                  <m:t>1</m:t>
                                </m:r>
                              </m:sub>
                              <m:sup>
                                <m:r>
                                  <a:rPr lang="en-US" altLang="ko-KR" sz="2000" i="1">
                                    <a:latin typeface="Cambria Math" panose="02040503050406030204" pitchFamily="18" charset="0"/>
                                  </a:rPr>
                                  <m:t>4</m:t>
                                </m:r>
                              </m:sup>
                              <m:e>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𝑝</m:t>
                                            </m:r>
                                          </m:e>
                                        </m:acc>
                                      </m:e>
                                      <m:sub>
                                        <m:r>
                                          <a:rPr lang="en-US" altLang="ko-KR" sz="2000" i="1">
                                            <a:latin typeface="Cambria Math" panose="02040503050406030204" pitchFamily="18" charset="0"/>
                                          </a:rPr>
                                          <m:t>𝑖</m:t>
                                        </m:r>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den>
                                </m:f>
                              </m:e>
                            </m:nary>
                          </m:e>
                        </m:d>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𝑞</m:t>
                                </m:r>
                              </m:e>
                              <m:sub>
                                <m:r>
                                  <a:rPr lang="en-US" altLang="ko-KR" sz="2000" i="1">
                                    <a:latin typeface="Cambria Math" panose="02040503050406030204" pitchFamily="18" charset="0"/>
                                  </a:rPr>
                                  <m:t>𝜈</m:t>
                                </m:r>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𝜔</m:t>
                                </m:r>
                              </m:e>
                              <m:sub>
                                <m:r>
                                  <a:rPr lang="en-US" altLang="ko-KR" sz="2000" i="1">
                                    <a:latin typeface="Cambria Math" panose="02040503050406030204" pitchFamily="18" charset="0"/>
                                  </a:rPr>
                                  <m:t>𝜈</m:t>
                                </m:r>
                              </m:sub>
                            </m:sSub>
                          </m:den>
                        </m:f>
                        <m:f>
                          <m:fPr>
                            <m:ctrlPr>
                              <a:rPr lang="en-US" altLang="ko-KR" sz="2000" i="1">
                                <a:latin typeface="Cambria Math" panose="02040503050406030204" pitchFamily="18" charset="0"/>
                              </a:rPr>
                            </m:ctrlPr>
                          </m:fPr>
                          <m:num>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𝑑</m:t>
                                </m:r>
                              </m:e>
                              <m:sup>
                                <m:r>
                                  <a:rPr lang="en-US" altLang="ko-KR" sz="2000" i="1">
                                    <a:latin typeface="Cambria Math" panose="02040503050406030204" pitchFamily="18" charset="0"/>
                                  </a:rPr>
                                  <m:t>3</m:t>
                                </m:r>
                              </m:sup>
                            </m:sSup>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𝑞</m:t>
                                    </m:r>
                                  </m:e>
                                </m:acc>
                              </m:e>
                              <m:sub>
                                <m:sSub>
                                  <m:sSubPr>
                                    <m:ctrlPr>
                                      <a:rPr lang="en-US" altLang="ko-KR" sz="2000" i="1">
                                        <a:latin typeface="Cambria Math" panose="02040503050406030204" pitchFamily="18" charset="0"/>
                                      </a:rPr>
                                    </m:ctrlPr>
                                  </m:sSubPr>
                                  <m:e>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𝜈</m:t>
                                        </m:r>
                                      </m:e>
                                    </m:acc>
                                  </m:e>
                                  <m:sub>
                                    <m:r>
                                      <a:rPr lang="en-US" altLang="ko-KR" sz="2000" i="1">
                                        <a:latin typeface="Cambria Math" panose="02040503050406030204" pitchFamily="18" charset="0"/>
                                      </a:rPr>
                                      <m:t>𝑖</m:t>
                                    </m:r>
                                  </m:sub>
                                </m:sSub>
                              </m:sub>
                            </m:sSub>
                          </m:num>
                          <m:den>
                            <m:sSup>
                              <m:sSupPr>
                                <m:ctrlPr>
                                  <a:rPr lang="en-US" altLang="ko-KR" sz="2000" i="1">
                                    <a:latin typeface="Cambria Math" panose="02040503050406030204" pitchFamily="18" charset="0"/>
                                  </a:rPr>
                                </m:ctrlPr>
                              </m:sSupPr>
                              <m:e>
                                <m:d>
                                  <m:dPr>
                                    <m:ctrlPr>
                                      <a:rPr lang="en-US" altLang="ko-KR" sz="2000" i="1">
                                        <a:latin typeface="Cambria Math" panose="02040503050406030204" pitchFamily="18" charset="0"/>
                                      </a:rPr>
                                    </m:ctrlPr>
                                  </m:dPr>
                                  <m:e>
                                    <m:r>
                                      <a:rPr lang="en-US" altLang="ko-KR" sz="2000" i="1">
                                        <a:latin typeface="Cambria Math" panose="02040503050406030204" pitchFamily="18" charset="0"/>
                                      </a:rPr>
                                      <m:t>2</m:t>
                                    </m:r>
                                    <m:r>
                                      <a:rPr lang="en-US" altLang="ko-KR" sz="2000" i="1">
                                        <a:latin typeface="Cambria Math" panose="02040503050406030204" pitchFamily="18" charset="0"/>
                                      </a:rPr>
                                      <m:t>𝜋</m:t>
                                    </m:r>
                                  </m:e>
                                </m:d>
                              </m:e>
                              <m:sup>
                                <m:r>
                                  <a:rPr lang="en-US" altLang="ko-KR" sz="2000" i="1">
                                    <a:latin typeface="Cambria Math" panose="02040503050406030204" pitchFamily="18" charset="0"/>
                                  </a:rPr>
                                  <m:t>3</m:t>
                                </m:r>
                              </m:sup>
                            </m:sSup>
                            <m:r>
                              <a:rPr lang="en-US" altLang="ko-KR" sz="2000" i="1">
                                <a:latin typeface="Cambria Math" panose="02040503050406030204" pitchFamily="18" charset="0"/>
                              </a:rPr>
                              <m:t>2</m:t>
                            </m:r>
                            <m:sSub>
                              <m:sSubPr>
                                <m:ctrlPr>
                                  <a:rPr lang="en-US" altLang="ko-KR" sz="2000" i="1">
                                    <a:latin typeface="Cambria Math" panose="02040503050406030204" pitchFamily="18" charset="0"/>
                                  </a:rPr>
                                </m:ctrlPr>
                              </m:sSubPr>
                              <m:e>
                                <m:r>
                                  <a:rPr lang="en-US" altLang="ko-KR" sz="2000" i="1">
                                    <a:latin typeface="Cambria Math" panose="02040503050406030204" pitchFamily="18" charset="0"/>
                                  </a:rPr>
                                  <m:t>𝜔</m:t>
                                </m:r>
                              </m:e>
                              <m:sub>
                                <m:acc>
                                  <m:accPr>
                                    <m:chr m:val="̅"/>
                                    <m:ctrlPr>
                                      <a:rPr lang="en-US" altLang="ko-KR" sz="2000" i="1">
                                        <a:latin typeface="Cambria Math" panose="02040503050406030204" pitchFamily="18" charset="0"/>
                                      </a:rPr>
                                    </m:ctrlPr>
                                  </m:accPr>
                                  <m:e>
                                    <m:r>
                                      <a:rPr lang="en-US" altLang="ko-KR" sz="2000" i="1">
                                        <a:latin typeface="Cambria Math" panose="02040503050406030204" pitchFamily="18" charset="0"/>
                                      </a:rPr>
                                      <m:t>𝜈</m:t>
                                    </m:r>
                                  </m:e>
                                </m:acc>
                              </m:sub>
                            </m:sSub>
                          </m:den>
                        </m:f>
                        <m:r>
                          <a:rPr lang="en-US" altLang="ko-KR" sz="2000" i="1">
                            <a:latin typeface="Cambria Math" panose="02040503050406030204" pitchFamily="18" charset="0"/>
                          </a:rPr>
                          <m:t>𝜔</m:t>
                        </m:r>
                        <m:nary>
                          <m:naryPr>
                            <m:chr m:val="∑"/>
                            <m:supHide m:val="on"/>
                            <m:ctrlPr>
                              <a:rPr lang="en-US" altLang="ko-KR" sz="2000" i="1">
                                <a:latin typeface="Cambria Math" panose="02040503050406030204" pitchFamily="18" charset="0"/>
                              </a:rPr>
                            </m:ctrlPr>
                          </m:naryPr>
                          <m:sub>
                            <m:r>
                              <m:rPr>
                                <m:brk m:alnAt="7"/>
                              </m:rPr>
                              <a:rPr lang="en-US" altLang="ko-KR" sz="2000" i="1">
                                <a:latin typeface="Cambria Math" panose="02040503050406030204" pitchFamily="18" charset="0"/>
                              </a:rPr>
                              <m:t>𝑠</m:t>
                            </m:r>
                          </m:sub>
                          <m:sup/>
                          <m:e>
                            <m:sSup>
                              <m:sSupPr>
                                <m:ctrlPr>
                                  <a:rPr lang="en-US" altLang="ko-KR" sz="2000" i="1">
                                    <a:latin typeface="Cambria Math" panose="02040503050406030204" pitchFamily="18" charset="0"/>
                                  </a:rPr>
                                </m:ctrlPr>
                              </m:sSupPr>
                              <m:e>
                                <m:d>
                                  <m:dPr>
                                    <m:begChr m:val="|"/>
                                    <m:endChr m:val="|"/>
                                    <m:ctrlPr>
                                      <a:rPr lang="en-US" altLang="ko-KR" sz="2000" i="1">
                                        <a:latin typeface="Cambria Math" panose="02040503050406030204" pitchFamily="18" charset="0"/>
                                      </a:rPr>
                                    </m:ctrlPr>
                                  </m:dPr>
                                  <m:e>
                                    <m:r>
                                      <a:rPr lang="en-US" altLang="ko-KR" sz="2000" i="1">
                                        <a:latin typeface="Cambria Math" panose="02040503050406030204" pitchFamily="18" charset="0"/>
                                        <a:ea typeface="Cambria Math" panose="02040503050406030204" pitchFamily="18" charset="0"/>
                                      </a:rPr>
                                      <m:t>ℳ</m:t>
                                    </m:r>
                                  </m:e>
                                </m:d>
                              </m:e>
                              <m:sup>
                                <m:r>
                                  <a:rPr lang="en-US" altLang="ko-KR" sz="2000" i="1">
                                    <a:latin typeface="Cambria Math" panose="02040503050406030204" pitchFamily="18" charset="0"/>
                                  </a:rPr>
                                  <m:t>2</m:t>
                                </m:r>
                              </m:sup>
                            </m:sSup>
                            <m:sSup>
                              <m:sSupPr>
                                <m:ctrlPr>
                                  <a:rPr lang="en-US" altLang="ko-KR" sz="2000" i="1">
                                    <a:latin typeface="Cambria Math" panose="02040503050406030204" pitchFamily="18" charset="0"/>
                                  </a:rPr>
                                </m:ctrlPr>
                              </m:sSupPr>
                              <m:e>
                                <m:r>
                                  <a:rPr lang="en-US" altLang="ko-KR" sz="2000" i="1">
                                    <a:latin typeface="Cambria Math" panose="02040503050406030204" pitchFamily="18" charset="0"/>
                                  </a:rPr>
                                  <m:t>𝛿</m:t>
                                </m:r>
                              </m:e>
                              <m:sup>
                                <m:r>
                                  <a:rPr lang="en-US" altLang="ko-KR" sz="2000" i="1">
                                    <a:latin typeface="Cambria Math" panose="02040503050406030204" pitchFamily="18" charset="0"/>
                                  </a:rPr>
                                  <m:t>4</m:t>
                                </m:r>
                              </m:sup>
                            </m:sSup>
                            <m:d>
                              <m:dPr>
                                <m:ctrlPr>
                                  <a:rPr lang="en-US" altLang="ko-KR" sz="2000" i="1">
                                    <a:latin typeface="Cambria Math" panose="02040503050406030204" pitchFamily="18" charset="0"/>
                                  </a:rPr>
                                </m:ctrlPr>
                              </m:dPr>
                              <m:e>
                                <m:r>
                                  <a:rPr lang="en-US" altLang="ko-KR" sz="2000" i="1">
                                    <a:latin typeface="Cambria Math" panose="02040503050406030204" pitchFamily="18" charset="0"/>
                                  </a:rPr>
                                  <m:t>𝑃</m:t>
                                </m:r>
                              </m:e>
                            </m:d>
                            <m:sSub>
                              <m:sSubPr>
                                <m:ctrlPr>
                                  <a:rPr lang="en-US" altLang="ko-KR" sz="2000" i="1">
                                    <a:latin typeface="Cambria Math" panose="02040503050406030204" pitchFamily="18" charset="0"/>
                                    <a:ea typeface="Cambria Math" panose="02040503050406030204" pitchFamily="18" charset="0"/>
                                  </a:rPr>
                                </m:ctrlPr>
                              </m:sSubPr>
                              <m:e>
                                <m:r>
                                  <m:rPr>
                                    <m:sty m:val="p"/>
                                  </m:rPr>
                                  <a:rPr lang="el-GR" altLang="ko-KR" sz="2000" i="1">
                                    <a:latin typeface="Cambria Math" panose="02040503050406030204" pitchFamily="18" charset="0"/>
                                    <a:ea typeface="Cambria Math" panose="02040503050406030204" pitchFamily="18" charset="0"/>
                                  </a:rPr>
                                  <m:t>Ξ</m:t>
                                </m:r>
                              </m:e>
                              <m:sub>
                                <m:r>
                                  <a:rPr lang="en-US" altLang="ko-KR" sz="2000" i="1">
                                    <a:latin typeface="Cambria Math" panose="02040503050406030204" pitchFamily="18" charset="0"/>
                                    <a:ea typeface="Cambria Math" panose="02040503050406030204" pitchFamily="18" charset="0"/>
                                  </a:rPr>
                                  <m:t>𝑏𝑟𝑒𝑚𝑠</m:t>
                                </m:r>
                              </m:sub>
                            </m:sSub>
                          </m:e>
                        </m:nary>
                      </m:e>
                    </m:nary>
                  </m:oMath>
                </a14:m>
                <a:r>
                  <a:rPr lang="en-US" altLang="ko-KR" sz="2000" dirty="0"/>
                  <a:t> </a:t>
                </a:r>
              </a:p>
              <a:p>
                <a:pPr marL="0" indent="0">
                  <a:buNone/>
                </a:pPr>
                <a14:m>
                  <m:oMath xmlns:m="http://schemas.openxmlformats.org/officeDocument/2006/math">
                    <m:nary>
                      <m:naryPr>
                        <m:chr m:val="∑"/>
                        <m:supHide m:val="on"/>
                        <m:ctrlPr>
                          <a:rPr lang="en-US" altLang="ko-KR" sz="1800" i="1">
                            <a:latin typeface="Cambria Math" panose="02040503050406030204" pitchFamily="18" charset="0"/>
                          </a:rPr>
                        </m:ctrlPr>
                      </m:naryPr>
                      <m:sub>
                        <m:r>
                          <m:rPr>
                            <m:brk m:alnAt="7"/>
                          </m:rPr>
                          <a:rPr lang="en-US" altLang="ko-KR" sz="1800" i="1">
                            <a:latin typeface="Cambria Math" panose="02040503050406030204" pitchFamily="18" charset="0"/>
                          </a:rPr>
                          <m:t>𝑠</m:t>
                        </m:r>
                      </m:sub>
                      <m:sup/>
                      <m:e>
                        <m:sSup>
                          <m:sSupPr>
                            <m:ctrlPr>
                              <a:rPr lang="en-US" altLang="ko-KR" sz="1800" i="1">
                                <a:latin typeface="Cambria Math" panose="02040503050406030204" pitchFamily="18" charset="0"/>
                              </a:rPr>
                            </m:ctrlPr>
                          </m:sSupPr>
                          <m:e>
                            <m:d>
                              <m:dPr>
                                <m:begChr m:val="|"/>
                                <m:endChr m:val="|"/>
                                <m:ctrlPr>
                                  <a:rPr lang="en-US" altLang="ko-KR" sz="1800" i="1">
                                    <a:latin typeface="Cambria Math" panose="02040503050406030204" pitchFamily="18" charset="0"/>
                                  </a:rPr>
                                </m:ctrlPr>
                              </m:dPr>
                              <m:e>
                                <m:r>
                                  <a:rPr lang="en-US" altLang="ko-KR" sz="1800" i="1">
                                    <a:latin typeface="Cambria Math" panose="02040503050406030204" pitchFamily="18" charset="0"/>
                                    <a:ea typeface="Cambria Math" panose="02040503050406030204" pitchFamily="18" charset="0"/>
                                  </a:rPr>
                                  <m:t>ℳ</m:t>
                                </m:r>
                              </m:e>
                            </m:d>
                          </m:e>
                          <m:sup>
                            <m:r>
                              <a:rPr lang="en-US" altLang="ko-KR" sz="1800" i="1">
                                <a:latin typeface="Cambria Math" panose="02040503050406030204" pitchFamily="18" charset="0"/>
                              </a:rPr>
                              <m:t>2</m:t>
                            </m:r>
                          </m:sup>
                        </m:sSup>
                      </m:e>
                    </m:nary>
                    <m:r>
                      <a:rPr lang="en-US" altLang="ko-KR" sz="1800" i="1">
                        <a:latin typeface="Cambria Math" panose="02040503050406030204" pitchFamily="18" charset="0"/>
                      </a:rPr>
                      <m:t>=</m:t>
                    </m:r>
                    <m:f>
                      <m:fPr>
                        <m:ctrlPr>
                          <a:rPr lang="en-US" altLang="ko-KR" sz="1800" i="1">
                            <a:latin typeface="Cambria Math" panose="02040503050406030204" pitchFamily="18" charset="0"/>
                          </a:rPr>
                        </m:ctrlPr>
                      </m:fPr>
                      <m:num>
                        <m:r>
                          <a:rPr lang="en-US" altLang="ko-KR" sz="1800" i="1">
                            <a:latin typeface="Cambria Math" panose="02040503050406030204" pitchFamily="18" charset="0"/>
                          </a:rPr>
                          <m:t>64</m:t>
                        </m:r>
                      </m:num>
                      <m:den>
                        <m:r>
                          <a:rPr lang="en-US" altLang="ko-KR" sz="1800" i="1">
                            <a:latin typeface="Cambria Math" panose="02040503050406030204" pitchFamily="18" charset="0"/>
                          </a:rPr>
                          <m:t>4</m:t>
                        </m:r>
                      </m:den>
                    </m:f>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𝐺</m:t>
                        </m:r>
                      </m:e>
                      <m:sub>
                        <m:r>
                          <a:rPr lang="en-US" altLang="ko-KR" sz="1800" i="1">
                            <a:latin typeface="Cambria Math" panose="02040503050406030204" pitchFamily="18" charset="0"/>
                          </a:rPr>
                          <m:t>𝐹</m:t>
                        </m:r>
                      </m:sub>
                      <m:sup>
                        <m:r>
                          <a:rPr lang="en-US" altLang="ko-KR" sz="1800" i="1">
                            <a:latin typeface="Cambria Math" panose="02040503050406030204" pitchFamily="18" charset="0"/>
                          </a:rPr>
                          <m:t>2</m:t>
                        </m:r>
                      </m:sup>
                    </m:sSubSup>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f>
                              <m:fPr>
                                <m:ctrlPr>
                                  <a:rPr lang="en-US" altLang="ko-KR" sz="1800" i="1">
                                    <a:latin typeface="Cambria Math" panose="02040503050406030204" pitchFamily="18" charset="0"/>
                                  </a:rPr>
                                </m:ctrlPr>
                              </m:fPr>
                              <m:num>
                                <m:r>
                                  <a:rPr lang="en-US" altLang="ko-KR" sz="1800" i="1">
                                    <a:latin typeface="Cambria Math" panose="02040503050406030204" pitchFamily="18" charset="0"/>
                                  </a:rPr>
                                  <m:t>𝑓</m:t>
                                </m:r>
                              </m:num>
                              <m:den>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𝑚</m:t>
                                    </m:r>
                                  </m:e>
                                  <m:sub>
                                    <m:r>
                                      <a:rPr lang="en-US" altLang="ko-KR" sz="1800" i="1">
                                        <a:latin typeface="Cambria Math" panose="02040503050406030204" pitchFamily="18" charset="0"/>
                                      </a:rPr>
                                      <m:t>𝜋</m:t>
                                    </m:r>
                                  </m:sub>
                                </m:sSub>
                              </m:den>
                            </m:f>
                          </m:e>
                        </m:d>
                      </m:e>
                      <m:sup>
                        <m:r>
                          <a:rPr lang="en-US" altLang="ko-KR" sz="1800" i="1">
                            <a:latin typeface="Cambria Math" panose="02040503050406030204" pitchFamily="18" charset="0"/>
                          </a:rPr>
                          <m:t>4</m:t>
                        </m:r>
                      </m:sup>
                    </m:sSup>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𝑔</m:t>
                        </m:r>
                      </m:e>
                      <m:sub>
                        <m:r>
                          <a:rPr lang="en-US" altLang="ko-KR" sz="1800" i="1">
                            <a:latin typeface="Cambria Math" panose="02040503050406030204" pitchFamily="18" charset="0"/>
                          </a:rPr>
                          <m:t>𝐴</m:t>
                        </m:r>
                      </m:sub>
                      <m:sup>
                        <m:r>
                          <a:rPr lang="en-US" altLang="ko-KR" sz="1800" i="1">
                            <a:latin typeface="Cambria Math" panose="02040503050406030204" pitchFamily="18" charset="0"/>
                          </a:rPr>
                          <m:t>2</m:t>
                        </m:r>
                      </m:sup>
                    </m:sSubSup>
                    <m:d>
                      <m:dPr>
                        <m:begChr m:val="["/>
                        <m:endChr m:val="]"/>
                        <m:ctrlPr>
                          <a:rPr lang="en-US" altLang="ko-KR" sz="1800" i="1">
                            <a:latin typeface="Cambria Math" panose="02040503050406030204" pitchFamily="18" charset="0"/>
                          </a:rPr>
                        </m:ctrlPr>
                      </m:dPr>
                      <m:e>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f>
                                  <m:fPr>
                                    <m:ctrlPr>
                                      <a:rPr lang="en-US" altLang="ko-KR" sz="1800" i="1">
                                        <a:latin typeface="Cambria Math" panose="02040503050406030204" pitchFamily="18" charset="0"/>
                                      </a:rPr>
                                    </m:ctrlPr>
                                  </m:fPr>
                                  <m:num>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𝑘</m:t>
                                        </m:r>
                                      </m:e>
                                      <m:sup>
                                        <m:r>
                                          <a:rPr lang="en-US" altLang="ko-KR" sz="1800" i="1">
                                            <a:latin typeface="Cambria Math" panose="02040503050406030204" pitchFamily="18" charset="0"/>
                                          </a:rPr>
                                          <m:t>2</m:t>
                                        </m:r>
                                      </m:sup>
                                    </m:sSup>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𝑘</m:t>
                                        </m:r>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𝑚</m:t>
                                        </m:r>
                                      </m:e>
                                      <m:sub>
                                        <m:r>
                                          <a:rPr lang="en-US" altLang="ko-KR" sz="1800" i="1">
                                            <a:latin typeface="Cambria Math" panose="02040503050406030204" pitchFamily="18" charset="0"/>
                                          </a:rPr>
                                          <m:t>𝜋</m:t>
                                        </m:r>
                                      </m:sub>
                                      <m:sup>
                                        <m:r>
                                          <a:rPr lang="en-US" altLang="ko-KR" sz="1800" i="1">
                                            <a:latin typeface="Cambria Math" panose="02040503050406030204" pitchFamily="18" charset="0"/>
                                          </a:rPr>
                                          <m:t>2</m:t>
                                        </m:r>
                                      </m:sup>
                                    </m:sSubSup>
                                  </m:den>
                                </m:f>
                              </m:e>
                            </m:d>
                          </m:e>
                          <m:sup>
                            <m:r>
                              <a:rPr lang="en-US" altLang="ko-KR" sz="1800" i="1">
                                <a:latin typeface="Cambria Math" panose="02040503050406030204" pitchFamily="18" charset="0"/>
                              </a:rPr>
                              <m:t>2</m:t>
                            </m:r>
                          </m:sup>
                        </m:sSup>
                        <m:r>
                          <a:rPr lang="en-US" altLang="ko-KR" sz="1800" i="1">
                            <a:latin typeface="Cambria Math" panose="02040503050406030204" pitchFamily="18" charset="0"/>
                          </a:rPr>
                          <m:t>+…</m:t>
                        </m:r>
                      </m:e>
                    </m:d>
                    <m:f>
                      <m:fPr>
                        <m:ctrlPr>
                          <a:rPr lang="en-US" altLang="ko-KR" sz="1800" i="1">
                            <a:latin typeface="Cambria Math" panose="02040503050406030204" pitchFamily="18" charset="0"/>
                          </a:rPr>
                        </m:ctrlPr>
                      </m:fPr>
                      <m:num>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𝜔</m:t>
                            </m:r>
                          </m:e>
                          <m:sub>
                            <m:r>
                              <a:rPr lang="en-US" altLang="ko-KR" sz="1800" i="1">
                                <a:latin typeface="Cambria Math" panose="02040503050406030204" pitchFamily="18" charset="0"/>
                              </a:rPr>
                              <m:t>𝜈</m:t>
                            </m:r>
                          </m:sub>
                        </m:sSub>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𝜔</m:t>
                            </m:r>
                          </m:e>
                          <m:sub>
                            <m:acc>
                              <m:accPr>
                                <m:chr m:val="̅"/>
                                <m:ctrlPr>
                                  <a:rPr lang="en-US" altLang="ko-KR" sz="1800" i="1">
                                    <a:latin typeface="Cambria Math" panose="02040503050406030204" pitchFamily="18" charset="0"/>
                                  </a:rPr>
                                </m:ctrlPr>
                              </m:accPr>
                              <m:e>
                                <m:r>
                                  <a:rPr lang="en-US" altLang="ko-KR" sz="1800" i="1">
                                    <a:latin typeface="Cambria Math" panose="02040503050406030204" pitchFamily="18" charset="0"/>
                                  </a:rPr>
                                  <m:t>𝜈</m:t>
                                </m:r>
                              </m:e>
                            </m:acc>
                          </m:sub>
                        </m:sSub>
                      </m:num>
                      <m:den>
                        <m:sSup>
                          <m:sSupPr>
                            <m:ctrlPr>
                              <a:rPr lang="en-US" altLang="ko-KR" sz="1800" i="1">
                                <a:latin typeface="Cambria Math" panose="02040503050406030204" pitchFamily="18" charset="0"/>
                              </a:rPr>
                            </m:ctrlPr>
                          </m:sSupPr>
                          <m:e>
                            <m:r>
                              <a:rPr lang="en-US" altLang="ko-KR" sz="1800" i="1">
                                <a:latin typeface="Cambria Math" panose="02040503050406030204" pitchFamily="18" charset="0"/>
                              </a:rPr>
                              <m:t>𝜔</m:t>
                            </m:r>
                          </m:e>
                          <m:sup>
                            <m:r>
                              <a:rPr lang="en-US" altLang="ko-KR" sz="1800" i="1">
                                <a:latin typeface="Cambria Math" panose="02040503050406030204" pitchFamily="18" charset="0"/>
                              </a:rPr>
                              <m:t>2</m:t>
                            </m:r>
                          </m:sup>
                        </m:sSup>
                      </m:den>
                    </m:f>
                  </m:oMath>
                </a14:m>
                <a:r>
                  <a:rPr lang="en-US" altLang="ko-KR" sz="1800" dirty="0"/>
                  <a:t> </a:t>
                </a:r>
              </a:p>
              <a:p>
                <a:pPr marL="0" indent="0">
                  <a:buNone/>
                </a:pPr>
                <a14:m>
                  <m:oMath xmlns:m="http://schemas.openxmlformats.org/officeDocument/2006/math">
                    <m:r>
                      <a:rPr lang="en-US" altLang="ko-KR" sz="1800" i="1">
                        <a:latin typeface="Cambria Math" panose="02040503050406030204" pitchFamily="18" charset="0"/>
                      </a:rPr>
                      <m:t>→</m:t>
                    </m:r>
                    <m:sSubSup>
                      <m:sSubSupPr>
                        <m:ctrlPr>
                          <a:rPr lang="en-US" altLang="ko-KR" sz="1800" i="1">
                            <a:latin typeface="Cambria Math" panose="02040503050406030204" pitchFamily="18" charset="0"/>
                          </a:rPr>
                        </m:ctrlPr>
                      </m:sSubSupPr>
                      <m:e>
                        <m:r>
                          <a:rPr lang="en-US" altLang="ko-KR" sz="1800" i="1">
                            <a:latin typeface="Cambria Math" panose="02040503050406030204" pitchFamily="18" charset="0"/>
                          </a:rPr>
                          <m:t>𝑄</m:t>
                        </m:r>
                      </m:e>
                      <m:sub>
                        <m:r>
                          <a:rPr lang="en-US" altLang="ko-KR" sz="1800" i="1">
                            <a:latin typeface="Cambria Math" panose="02040503050406030204" pitchFamily="18" charset="0"/>
                          </a:rPr>
                          <m:t>𝑛𝑏</m:t>
                        </m:r>
                      </m:sub>
                      <m:sup>
                        <m:r>
                          <a:rPr lang="en-US" altLang="ko-KR" sz="1800" i="1">
                            <a:latin typeface="Cambria Math" panose="02040503050406030204" pitchFamily="18" charset="0"/>
                          </a:rPr>
                          <m:t>𝑒𝑓𝑓</m:t>
                        </m:r>
                      </m:sup>
                    </m:sSubSup>
                    <m:r>
                      <a:rPr lang="en-US" altLang="ko-KR" sz="1800" i="1">
                        <a:latin typeface="Cambria Math" panose="02040503050406030204" pitchFamily="18" charset="0"/>
                      </a:rPr>
                      <m:t>=</m:t>
                    </m:r>
                    <m:sSub>
                      <m:sSubPr>
                        <m:ctrlPr>
                          <a:rPr lang="en-US" altLang="ko-KR" sz="1800" i="1">
                            <a:latin typeface="Cambria Math" panose="02040503050406030204" pitchFamily="18" charset="0"/>
                          </a:rPr>
                        </m:ctrlPr>
                      </m:sSubPr>
                      <m:e>
                        <m:r>
                          <a:rPr lang="en-US" altLang="ko-KR" sz="1800" i="1">
                            <a:latin typeface="Cambria Math" panose="02040503050406030204" pitchFamily="18" charset="0"/>
                          </a:rPr>
                          <m:t>𝑄</m:t>
                        </m:r>
                      </m:e>
                      <m:sub>
                        <m:r>
                          <a:rPr lang="en-US" altLang="ko-KR" sz="1800" i="1">
                            <a:latin typeface="Cambria Math" panose="02040503050406030204" pitchFamily="18" charset="0"/>
                          </a:rPr>
                          <m:t>𝑛𝑏</m:t>
                        </m:r>
                      </m:sub>
                    </m:sSub>
                    <m:r>
                      <a:rPr lang="en-US" altLang="ko-KR" sz="1800" i="1">
                        <a:latin typeface="Cambria Math" panose="02040503050406030204" pitchFamily="18" charset="0"/>
                      </a:rPr>
                      <m:t>∗</m:t>
                    </m:r>
                    <m:sSup>
                      <m:sSupPr>
                        <m:ctrlPr>
                          <a:rPr lang="en-US" altLang="ko-KR" sz="1800" i="1">
                            <a:latin typeface="Cambria Math" panose="02040503050406030204" pitchFamily="18" charset="0"/>
                          </a:rPr>
                        </m:ctrlPr>
                      </m:sSupPr>
                      <m:e>
                        <m:d>
                          <m:dPr>
                            <m:ctrlPr>
                              <a:rPr lang="en-US" altLang="ko-KR" sz="1800" i="1">
                                <a:latin typeface="Cambria Math" panose="02040503050406030204" pitchFamily="18" charset="0"/>
                              </a:rPr>
                            </m:ctrlPr>
                          </m:dPr>
                          <m:e>
                            <m:d>
                              <m:dPr>
                                <m:ctrlPr>
                                  <a:rPr lang="en-US" altLang="ko-KR" sz="1800" i="1">
                                    <a:latin typeface="Cambria Math" panose="02040503050406030204" pitchFamily="18" charset="0"/>
                                    <a:ea typeface="Cambria Math" panose="02040503050406030204" pitchFamily="18" charset="0"/>
                                  </a:rPr>
                                </m:ctrlPr>
                              </m:dPr>
                              <m:e>
                                <m:r>
                                  <a:rPr lang="en-US" altLang="ko-KR" sz="1800" i="1">
                                    <a:latin typeface="Cambria Math" panose="02040503050406030204" pitchFamily="18" charset="0"/>
                                    <a:ea typeface="Cambria Math" panose="02040503050406030204" pitchFamily="18" charset="0"/>
                                  </a:rPr>
                                  <m:t>1−</m:t>
                                </m:r>
                                <m:f>
                                  <m:fPr>
                                    <m:ctrlPr>
                                      <a:rPr lang="en-US" altLang="ko-KR" sz="1800" i="1">
                                        <a:latin typeface="Cambria Math" panose="02040503050406030204" pitchFamily="18" charset="0"/>
                                        <a:ea typeface="Cambria Math" panose="02040503050406030204" pitchFamily="18" charset="0"/>
                                      </a:rPr>
                                    </m:ctrlPr>
                                  </m:fPr>
                                  <m:num>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𝐵𝑎𝑟𝑦𝑜𝑛</m:t>
                                        </m:r>
                                      </m:sub>
                                    </m:sSub>
                                  </m:num>
                                  <m:den>
                                    <m:r>
                                      <a:rPr lang="en-US" altLang="ko-KR" sz="1800" i="1">
                                        <a:latin typeface="Cambria Math" panose="02040503050406030204" pitchFamily="18" charset="0"/>
                                        <a:ea typeface="Cambria Math" panose="02040503050406030204" pitchFamily="18" charset="0"/>
                                      </a:rPr>
                                      <m:t>4.15</m:t>
                                    </m:r>
                                    <m:d>
                                      <m:dPr>
                                        <m:ctrlPr>
                                          <a:rPr lang="en-US" altLang="ko-KR" sz="1800" i="1">
                                            <a:latin typeface="Cambria Math" panose="02040503050406030204" pitchFamily="18" charset="0"/>
                                            <a:ea typeface="Cambria Math" panose="02040503050406030204" pitchFamily="18" charset="0"/>
                                          </a:rPr>
                                        </m:ctrlPr>
                                      </m:dPr>
                                      <m:e>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0</m:t>
                                            </m:r>
                                          </m:sub>
                                        </m:sSub>
                                        <m:r>
                                          <a:rPr lang="en-US" altLang="ko-KR" sz="1800" i="1">
                                            <a:latin typeface="Cambria Math" panose="02040503050406030204" pitchFamily="18" charset="0"/>
                                            <a:ea typeface="Cambria Math" panose="02040503050406030204" pitchFamily="18" charset="0"/>
                                          </a:rPr>
                                          <m:t>+</m:t>
                                        </m:r>
                                        <m:sSub>
                                          <m:sSubPr>
                                            <m:ctrlPr>
                                              <a:rPr lang="en-US" altLang="ko-KR" sz="1800" i="1">
                                                <a:latin typeface="Cambria Math" panose="02040503050406030204" pitchFamily="18" charset="0"/>
                                                <a:ea typeface="Cambria Math" panose="02040503050406030204" pitchFamily="18" charset="0"/>
                                              </a:rPr>
                                            </m:ctrlPr>
                                          </m:sSubPr>
                                          <m:e>
                                            <m:r>
                                              <a:rPr lang="en-US" altLang="ko-KR" sz="1800" i="1">
                                                <a:latin typeface="Cambria Math" panose="02040503050406030204" pitchFamily="18" charset="0"/>
                                                <a:ea typeface="Cambria Math" panose="02040503050406030204" pitchFamily="18" charset="0"/>
                                              </a:rPr>
                                              <m:t>𝑛</m:t>
                                            </m:r>
                                          </m:e>
                                          <m:sub>
                                            <m:r>
                                              <a:rPr lang="en-US" altLang="ko-KR" sz="1800" i="1">
                                                <a:latin typeface="Cambria Math" panose="02040503050406030204" pitchFamily="18" charset="0"/>
                                                <a:ea typeface="Cambria Math" panose="02040503050406030204" pitchFamily="18" charset="0"/>
                                              </a:rPr>
                                              <m:t>𝐵𝑎𝑟𝑦𝑜𝑛</m:t>
                                            </m:r>
                                          </m:sub>
                                        </m:sSub>
                                      </m:e>
                                    </m:d>
                                  </m:den>
                                </m:f>
                              </m:e>
                            </m:d>
                          </m:e>
                        </m:d>
                      </m:e>
                      <m:sup>
                        <m:r>
                          <a:rPr lang="en-US" altLang="ko-KR" sz="1800" i="1">
                            <a:latin typeface="Cambria Math" panose="02040503050406030204" pitchFamily="18" charset="0"/>
                          </a:rPr>
                          <m:t>2</m:t>
                        </m:r>
                      </m:sup>
                    </m:sSup>
                    <m:r>
                      <a:rPr lang="en-US" altLang="ko-KR" sz="1800" i="1">
                        <a:latin typeface="Cambria Math" panose="02040503050406030204" pitchFamily="18" charset="0"/>
                      </a:rPr>
                      <m:t> </m:t>
                    </m:r>
                  </m:oMath>
                </a14:m>
                <a:r>
                  <a:rPr lang="ko-KR" altLang="en-US" sz="1800" dirty="0"/>
                  <a:t> </a:t>
                </a:r>
              </a:p>
              <a:p>
                <a:pPr marL="0" indent="0">
                  <a:buNone/>
                </a:pPr>
                <a:endParaRPr lang="en-US" altLang="ko-KR" sz="2000" i="1" dirty="0">
                  <a:latin typeface="Cambria Math" panose="02040503050406030204" pitchFamily="18" charset="0"/>
                </a:endParaRPr>
              </a:p>
            </p:txBody>
          </p:sp>
        </mc:Choice>
        <mc:Fallback xmlns="">
          <p:sp>
            <p:nvSpPr>
              <p:cNvPr id="3" name="내용 개체 틀 2">
                <a:extLst>
                  <a:ext uri="{FF2B5EF4-FFF2-40B4-BE49-F238E27FC236}">
                    <a16:creationId xmlns:a16="http://schemas.microsoft.com/office/drawing/2014/main" id="{4A350F0A-9E1F-30B1-0272-193C5C7CCFD4}"/>
                  </a:ext>
                </a:extLst>
              </p:cNvPr>
              <p:cNvSpPr>
                <a:spLocks noGrp="1" noRot="1" noChangeAspect="1" noMove="1" noResize="1" noEditPoints="1" noAdjustHandles="1" noChangeArrowheads="1" noChangeShapeType="1" noTextEdit="1"/>
              </p:cNvSpPr>
              <p:nvPr>
                <p:ph idx="1"/>
              </p:nvPr>
            </p:nvSpPr>
            <p:spPr>
              <a:xfrm>
                <a:off x="419100" y="1146102"/>
                <a:ext cx="10515600" cy="5711898"/>
              </a:xfrm>
              <a:blipFill>
                <a:blip r:embed="rId2"/>
                <a:stretch>
                  <a:fillRect l="-638"/>
                </a:stretch>
              </a:blipFill>
            </p:spPr>
            <p:txBody>
              <a:bodyPr/>
              <a:lstStyle/>
              <a:p>
                <a:r>
                  <a:rPr lang="ko-KR" altLang="en-US">
                    <a:noFill/>
                  </a:rPr>
                  <a:t> </a:t>
                </a:r>
              </a:p>
            </p:txBody>
          </p:sp>
        </mc:Fallback>
      </mc:AlternateContent>
      <p:sp>
        <p:nvSpPr>
          <p:cNvPr id="4" name="TextBox 3">
            <a:extLst>
              <a:ext uri="{FF2B5EF4-FFF2-40B4-BE49-F238E27FC236}">
                <a16:creationId xmlns:a16="http://schemas.microsoft.com/office/drawing/2014/main" id="{A00A6AFD-8A3B-1588-DDA2-43F530350AFB}"/>
              </a:ext>
            </a:extLst>
          </p:cNvPr>
          <p:cNvSpPr txBox="1"/>
          <p:nvPr/>
        </p:nvSpPr>
        <p:spPr>
          <a:xfrm>
            <a:off x="919648" y="1082738"/>
            <a:ext cx="6106332" cy="40011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Burrows, Adam, Sanjay Reddy, and Todd A. Thompson. "Neutrino opacities in nuclear matter." </a:t>
            </a:r>
            <a:r>
              <a:rPr kumimoji="0" lang="en-US" altLang="ko-KR" sz="1000" b="0" i="1"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Nuclear Physics A</a:t>
            </a:r>
            <a:r>
              <a:rPr kumimoji="0" lang="en-US" altLang="ko-KR" sz="1000" b="0" i="0" u="none" strike="noStrike" kern="1200" cap="none" spc="0" normalizeH="0" baseline="0" noProof="0" dirty="0">
                <a:ln>
                  <a:noFill/>
                </a:ln>
                <a:solidFill>
                  <a:srgbClr val="222222"/>
                </a:solidFill>
                <a:effectLst/>
                <a:uLnTx/>
                <a:uFillTx/>
                <a:latin typeface="Arial" panose="020B0604020202020204" pitchFamily="34" charset="0"/>
                <a:ea typeface="맑은 고딕" panose="020B0503020000020004" pitchFamily="50" charset="-127"/>
                <a:cs typeface="+mn-cs"/>
              </a:rPr>
              <a:t> 777 (2006): 356-394.</a:t>
            </a:r>
            <a:endParaRPr kumimoji="0" lang="ko-KR" altLang="en-US" sz="1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3">
            <p14:nvContentPartPr>
              <p14:cNvPr id="7" name="잉크 6">
                <a:extLst>
                  <a:ext uri="{FF2B5EF4-FFF2-40B4-BE49-F238E27FC236}">
                    <a16:creationId xmlns:a16="http://schemas.microsoft.com/office/drawing/2014/main" id="{7DB00F15-D729-7C67-B7C5-2E3BB441DEB7}"/>
                  </a:ext>
                </a:extLst>
              </p14:cNvPr>
              <p14:cNvContentPartPr/>
              <p14:nvPr/>
            </p14:nvContentPartPr>
            <p14:xfrm>
              <a:off x="8336619" y="1671232"/>
              <a:ext cx="349200" cy="423000"/>
            </p14:xfrm>
          </p:contentPart>
        </mc:Choice>
        <mc:Fallback xmlns="">
          <p:pic>
            <p:nvPicPr>
              <p:cNvPr id="7" name="잉크 6">
                <a:extLst>
                  <a:ext uri="{FF2B5EF4-FFF2-40B4-BE49-F238E27FC236}">
                    <a16:creationId xmlns:a16="http://schemas.microsoft.com/office/drawing/2014/main" id="{38EEBB89-9C9A-26AE-2E47-18E71D5574F2}"/>
                  </a:ext>
                </a:extLst>
              </p:cNvPr>
              <p:cNvPicPr/>
              <p:nvPr/>
            </p:nvPicPr>
            <p:blipFill>
              <a:blip r:embed="rId6"/>
              <a:stretch>
                <a:fillRect/>
              </a:stretch>
            </p:blipFill>
            <p:spPr>
              <a:xfrm>
                <a:off x="8327619" y="1662232"/>
                <a:ext cx="36684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잉크 8">
                <a:extLst>
                  <a:ext uri="{FF2B5EF4-FFF2-40B4-BE49-F238E27FC236}">
                    <a16:creationId xmlns:a16="http://schemas.microsoft.com/office/drawing/2014/main" id="{201C401E-DCE2-B43F-37F1-BB6C455094A3}"/>
                  </a:ext>
                </a:extLst>
              </p14:cNvPr>
              <p14:cNvContentPartPr/>
              <p14:nvPr/>
            </p14:nvContentPartPr>
            <p14:xfrm>
              <a:off x="8130827" y="2256957"/>
              <a:ext cx="593640" cy="58320"/>
            </p14:xfrm>
          </p:contentPart>
        </mc:Choice>
        <mc:Fallback xmlns="">
          <p:pic>
            <p:nvPicPr>
              <p:cNvPr id="9" name="잉크 8">
                <a:extLst>
                  <a:ext uri="{FF2B5EF4-FFF2-40B4-BE49-F238E27FC236}">
                    <a16:creationId xmlns:a16="http://schemas.microsoft.com/office/drawing/2014/main" id="{869D4746-CD62-0CEA-19CF-57A11FA88116}"/>
                  </a:ext>
                </a:extLst>
              </p:cNvPr>
              <p:cNvPicPr/>
              <p:nvPr/>
            </p:nvPicPr>
            <p:blipFill>
              <a:blip r:embed="rId8"/>
              <a:stretch>
                <a:fillRect/>
              </a:stretch>
            </p:blipFill>
            <p:spPr>
              <a:xfrm>
                <a:off x="8076827" y="2148957"/>
                <a:ext cx="701280" cy="273960"/>
              </a:xfrm>
              <a:prstGeom prst="rect">
                <a:avLst/>
              </a:prstGeom>
            </p:spPr>
          </p:pic>
        </mc:Fallback>
      </mc:AlternateContent>
      <p:pic>
        <p:nvPicPr>
          <p:cNvPr id="11" name="그림 10">
            <a:extLst>
              <a:ext uri="{FF2B5EF4-FFF2-40B4-BE49-F238E27FC236}">
                <a16:creationId xmlns:a16="http://schemas.microsoft.com/office/drawing/2014/main" id="{07D2C1E1-9B2D-7816-8FB2-216F2004989F}"/>
              </a:ext>
            </a:extLst>
          </p:cNvPr>
          <p:cNvPicPr>
            <a:picLocks noChangeAspect="1"/>
          </p:cNvPicPr>
          <p:nvPr/>
        </p:nvPicPr>
        <p:blipFill>
          <a:blip r:embed="rId9"/>
          <a:stretch>
            <a:fillRect/>
          </a:stretch>
        </p:blipFill>
        <p:spPr>
          <a:xfrm>
            <a:off x="271812" y="2889208"/>
            <a:ext cx="6754168" cy="895475"/>
          </a:xfrm>
          <a:prstGeom prst="rect">
            <a:avLst/>
          </a:prstGeom>
        </p:spPr>
      </p:pic>
      <p:pic>
        <p:nvPicPr>
          <p:cNvPr id="13" name="그림 12">
            <a:extLst>
              <a:ext uri="{FF2B5EF4-FFF2-40B4-BE49-F238E27FC236}">
                <a16:creationId xmlns:a16="http://schemas.microsoft.com/office/drawing/2014/main" id="{8017B87E-15B3-5709-E42E-9F3BB3A3E976}"/>
              </a:ext>
            </a:extLst>
          </p:cNvPr>
          <p:cNvPicPr>
            <a:picLocks noChangeAspect="1"/>
          </p:cNvPicPr>
          <p:nvPr/>
        </p:nvPicPr>
        <p:blipFill>
          <a:blip r:embed="rId10"/>
          <a:stretch>
            <a:fillRect/>
          </a:stretch>
        </p:blipFill>
        <p:spPr>
          <a:xfrm>
            <a:off x="419100" y="3784683"/>
            <a:ext cx="4163006" cy="847843"/>
          </a:xfrm>
          <a:prstGeom prst="rect">
            <a:avLst/>
          </a:prstGeom>
        </p:spPr>
      </p:pic>
      <p:pic>
        <p:nvPicPr>
          <p:cNvPr id="12" name="그림 11">
            <a:extLst>
              <a:ext uri="{FF2B5EF4-FFF2-40B4-BE49-F238E27FC236}">
                <a16:creationId xmlns:a16="http://schemas.microsoft.com/office/drawing/2014/main" id="{586CDF61-3995-E047-7EBB-33CDD5F97D06}"/>
              </a:ext>
            </a:extLst>
          </p:cNvPr>
          <p:cNvPicPr>
            <a:picLocks noChangeAspect="1"/>
          </p:cNvPicPr>
          <p:nvPr/>
        </p:nvPicPr>
        <p:blipFill>
          <a:blip r:embed="rId11"/>
          <a:stretch>
            <a:fillRect/>
          </a:stretch>
        </p:blipFill>
        <p:spPr>
          <a:xfrm>
            <a:off x="544189" y="4569563"/>
            <a:ext cx="6209413" cy="1671319"/>
          </a:xfrm>
          <a:prstGeom prst="rect">
            <a:avLst/>
          </a:prstGeom>
        </p:spPr>
      </p:pic>
      <p:pic>
        <p:nvPicPr>
          <p:cNvPr id="15" name="그림 14">
            <a:extLst>
              <a:ext uri="{FF2B5EF4-FFF2-40B4-BE49-F238E27FC236}">
                <a16:creationId xmlns:a16="http://schemas.microsoft.com/office/drawing/2014/main" id="{13CC8F1E-C0C5-754D-FE36-4992C666C21E}"/>
              </a:ext>
            </a:extLst>
          </p:cNvPr>
          <p:cNvPicPr>
            <a:picLocks noChangeAspect="1"/>
          </p:cNvPicPr>
          <p:nvPr/>
        </p:nvPicPr>
        <p:blipFill>
          <a:blip r:embed="rId12"/>
          <a:stretch>
            <a:fillRect/>
          </a:stretch>
        </p:blipFill>
        <p:spPr>
          <a:xfrm>
            <a:off x="419100" y="6188798"/>
            <a:ext cx="7259417" cy="585436"/>
          </a:xfrm>
          <a:prstGeom prst="rect">
            <a:avLst/>
          </a:prstGeom>
        </p:spPr>
      </p:pic>
      <p:sp>
        <p:nvSpPr>
          <p:cNvPr id="16" name="직사각형 15">
            <a:extLst>
              <a:ext uri="{FF2B5EF4-FFF2-40B4-BE49-F238E27FC236}">
                <a16:creationId xmlns:a16="http://schemas.microsoft.com/office/drawing/2014/main" id="{ADFCC7D7-676C-7232-A3DD-D6ABD8A846C0}"/>
              </a:ext>
            </a:extLst>
          </p:cNvPr>
          <p:cNvSpPr/>
          <p:nvPr/>
        </p:nvSpPr>
        <p:spPr>
          <a:xfrm>
            <a:off x="544189" y="4632526"/>
            <a:ext cx="7348509" cy="22254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p14="http://schemas.microsoft.com/office/powerpoint/2010/main">
        <mc:Choice Requires="p14">
          <p:contentPart p14:bwMode="auto" r:id="rId13">
            <p14:nvContentPartPr>
              <p14:cNvPr id="20" name="잉크 19">
                <a:extLst>
                  <a:ext uri="{FF2B5EF4-FFF2-40B4-BE49-F238E27FC236}">
                    <a16:creationId xmlns:a16="http://schemas.microsoft.com/office/drawing/2014/main" id="{2B41F54A-4D0B-6FC0-3E9B-BCC9499B0C70}"/>
                  </a:ext>
                </a:extLst>
              </p14:cNvPr>
              <p14:cNvContentPartPr/>
              <p14:nvPr/>
            </p14:nvContentPartPr>
            <p14:xfrm>
              <a:off x="2266590" y="3333630"/>
              <a:ext cx="467280" cy="47880"/>
            </p14:xfrm>
          </p:contentPart>
        </mc:Choice>
        <mc:Fallback xmlns="">
          <p:pic>
            <p:nvPicPr>
              <p:cNvPr id="20" name="잉크 19">
                <a:extLst>
                  <a:ext uri="{FF2B5EF4-FFF2-40B4-BE49-F238E27FC236}">
                    <a16:creationId xmlns:a16="http://schemas.microsoft.com/office/drawing/2014/main" id="{2B41F54A-4D0B-6FC0-3E9B-BCC9499B0C70}"/>
                  </a:ext>
                </a:extLst>
              </p:cNvPr>
              <p:cNvPicPr/>
              <p:nvPr/>
            </p:nvPicPr>
            <p:blipFill>
              <a:blip r:embed="rId14"/>
              <a:stretch>
                <a:fillRect/>
              </a:stretch>
            </p:blipFill>
            <p:spPr>
              <a:xfrm>
                <a:off x="2212590" y="3225630"/>
                <a:ext cx="5749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잉크 21">
                <a:extLst>
                  <a:ext uri="{FF2B5EF4-FFF2-40B4-BE49-F238E27FC236}">
                    <a16:creationId xmlns:a16="http://schemas.microsoft.com/office/drawing/2014/main" id="{A64C9CF6-E39F-430D-36F6-8C1CDE8C7611}"/>
                  </a:ext>
                </a:extLst>
              </p14:cNvPr>
              <p14:cNvContentPartPr/>
              <p14:nvPr/>
            </p14:nvContentPartPr>
            <p14:xfrm>
              <a:off x="4552590" y="5010150"/>
              <a:ext cx="314640" cy="76320"/>
            </p14:xfrm>
          </p:contentPart>
        </mc:Choice>
        <mc:Fallback xmlns="">
          <p:pic>
            <p:nvPicPr>
              <p:cNvPr id="22" name="잉크 21">
                <a:extLst>
                  <a:ext uri="{FF2B5EF4-FFF2-40B4-BE49-F238E27FC236}">
                    <a16:creationId xmlns:a16="http://schemas.microsoft.com/office/drawing/2014/main" id="{A64C9CF6-E39F-430D-36F6-8C1CDE8C7611}"/>
                  </a:ext>
                </a:extLst>
              </p:cNvPr>
              <p:cNvPicPr/>
              <p:nvPr/>
            </p:nvPicPr>
            <p:blipFill>
              <a:blip r:embed="rId16"/>
              <a:stretch>
                <a:fillRect/>
              </a:stretch>
            </p:blipFill>
            <p:spPr>
              <a:xfrm>
                <a:off x="4498590" y="4902150"/>
                <a:ext cx="4222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잉크 23">
                <a:extLst>
                  <a:ext uri="{FF2B5EF4-FFF2-40B4-BE49-F238E27FC236}">
                    <a16:creationId xmlns:a16="http://schemas.microsoft.com/office/drawing/2014/main" id="{54C021F0-A35B-41E5-DF91-14D00042629F}"/>
                  </a:ext>
                </a:extLst>
              </p14:cNvPr>
              <p14:cNvContentPartPr/>
              <p14:nvPr/>
            </p14:nvContentPartPr>
            <p14:xfrm>
              <a:off x="1685550" y="3342990"/>
              <a:ext cx="457560" cy="360"/>
            </p14:xfrm>
          </p:contentPart>
        </mc:Choice>
        <mc:Fallback xmlns="">
          <p:pic>
            <p:nvPicPr>
              <p:cNvPr id="24" name="잉크 23">
                <a:extLst>
                  <a:ext uri="{FF2B5EF4-FFF2-40B4-BE49-F238E27FC236}">
                    <a16:creationId xmlns:a16="http://schemas.microsoft.com/office/drawing/2014/main" id="{54C021F0-A35B-41E5-DF91-14D00042629F}"/>
                  </a:ext>
                </a:extLst>
              </p:cNvPr>
              <p:cNvPicPr/>
              <p:nvPr/>
            </p:nvPicPr>
            <p:blipFill>
              <a:blip r:embed="rId18"/>
              <a:stretch>
                <a:fillRect/>
              </a:stretch>
            </p:blipFill>
            <p:spPr>
              <a:xfrm>
                <a:off x="1631550" y="3234990"/>
                <a:ext cx="565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잉크 25">
                <a:extLst>
                  <a:ext uri="{FF2B5EF4-FFF2-40B4-BE49-F238E27FC236}">
                    <a16:creationId xmlns:a16="http://schemas.microsoft.com/office/drawing/2014/main" id="{9A81B083-EE24-6923-D9C3-96ACFD8D82D9}"/>
                  </a:ext>
                </a:extLst>
              </p14:cNvPr>
              <p14:cNvContentPartPr/>
              <p14:nvPr/>
            </p14:nvContentPartPr>
            <p14:xfrm>
              <a:off x="3171630" y="4952910"/>
              <a:ext cx="238320" cy="9720"/>
            </p14:xfrm>
          </p:contentPart>
        </mc:Choice>
        <mc:Fallback xmlns="">
          <p:pic>
            <p:nvPicPr>
              <p:cNvPr id="26" name="잉크 25">
                <a:extLst>
                  <a:ext uri="{FF2B5EF4-FFF2-40B4-BE49-F238E27FC236}">
                    <a16:creationId xmlns:a16="http://schemas.microsoft.com/office/drawing/2014/main" id="{9A81B083-EE24-6923-D9C3-96ACFD8D82D9}"/>
                  </a:ext>
                </a:extLst>
              </p:cNvPr>
              <p:cNvPicPr/>
              <p:nvPr/>
            </p:nvPicPr>
            <p:blipFill>
              <a:blip r:embed="rId20"/>
              <a:stretch>
                <a:fillRect/>
              </a:stretch>
            </p:blipFill>
            <p:spPr>
              <a:xfrm>
                <a:off x="3117630" y="4844910"/>
                <a:ext cx="345960" cy="225360"/>
              </a:xfrm>
              <a:prstGeom prst="rect">
                <a:avLst/>
              </a:prstGeom>
            </p:spPr>
          </p:pic>
        </mc:Fallback>
      </mc:AlternateContent>
      <p:pic>
        <p:nvPicPr>
          <p:cNvPr id="10" name="그림 9">
            <a:extLst>
              <a:ext uri="{FF2B5EF4-FFF2-40B4-BE49-F238E27FC236}">
                <a16:creationId xmlns:a16="http://schemas.microsoft.com/office/drawing/2014/main" id="{1B1E5550-9698-3F1B-0B3E-588875FC5F2A}"/>
              </a:ext>
            </a:extLst>
          </p:cNvPr>
          <p:cNvPicPr>
            <a:picLocks noChangeAspect="1"/>
          </p:cNvPicPr>
          <p:nvPr/>
        </p:nvPicPr>
        <p:blipFill>
          <a:blip r:embed="rId21"/>
          <a:stretch>
            <a:fillRect/>
          </a:stretch>
        </p:blipFill>
        <p:spPr>
          <a:xfrm>
            <a:off x="8849325" y="2647594"/>
            <a:ext cx="2923575" cy="2267920"/>
          </a:xfrm>
          <a:prstGeom prst="rect">
            <a:avLst/>
          </a:prstGeom>
          <a:ln w="34925">
            <a:solidFill>
              <a:srgbClr val="FF0000"/>
            </a:solidFill>
          </a:ln>
        </p:spPr>
      </p:pic>
      <p:pic>
        <p:nvPicPr>
          <p:cNvPr id="14" name="그림 13">
            <a:extLst>
              <a:ext uri="{FF2B5EF4-FFF2-40B4-BE49-F238E27FC236}">
                <a16:creationId xmlns:a16="http://schemas.microsoft.com/office/drawing/2014/main" id="{3A6D9CB8-627C-7617-E211-5F1048DD1F97}"/>
              </a:ext>
            </a:extLst>
          </p:cNvPr>
          <p:cNvPicPr>
            <a:picLocks noChangeAspect="1"/>
          </p:cNvPicPr>
          <p:nvPr/>
        </p:nvPicPr>
        <p:blipFill>
          <a:blip r:embed="rId22"/>
          <a:stretch>
            <a:fillRect/>
          </a:stretch>
        </p:blipFill>
        <p:spPr>
          <a:xfrm>
            <a:off x="8875631" y="5048310"/>
            <a:ext cx="2940201" cy="615982"/>
          </a:xfrm>
          <a:prstGeom prst="rect">
            <a:avLst/>
          </a:prstGeom>
          <a:ln w="63500">
            <a:solidFill>
              <a:srgbClr val="FF0000"/>
            </a:solidFill>
          </a:ln>
        </p:spPr>
      </p:pic>
      <p:sp>
        <p:nvSpPr>
          <p:cNvPr id="17" name="TextBox 16">
            <a:extLst>
              <a:ext uri="{FF2B5EF4-FFF2-40B4-BE49-F238E27FC236}">
                <a16:creationId xmlns:a16="http://schemas.microsoft.com/office/drawing/2014/main" id="{6EC1F3F4-FEF4-B862-CF5D-F78B7EFBC03B}"/>
              </a:ext>
            </a:extLst>
          </p:cNvPr>
          <p:cNvSpPr txBox="1"/>
          <p:nvPr/>
        </p:nvSpPr>
        <p:spPr>
          <a:xfrm>
            <a:off x="8851379" y="5797088"/>
            <a:ext cx="2993512" cy="646331"/>
          </a:xfrm>
          <a:prstGeom prst="rect">
            <a:avLst/>
          </a:prstGeom>
          <a:noFill/>
        </p:spPr>
        <p:txBody>
          <a:bodyPr wrap="none" rtlCol="0">
            <a:spAutoFit/>
          </a:bodyPr>
          <a:lstStyle/>
          <a:p>
            <a:r>
              <a:rPr lang="en-US" altLang="ko-KR" dirty="0"/>
              <a:t>delta = 1.5 for Non-deg. Case</a:t>
            </a:r>
          </a:p>
          <a:p>
            <a:r>
              <a:rPr lang="en-US" altLang="ko-KR" dirty="0"/>
              <a:t>           = </a:t>
            </a:r>
            <a:r>
              <a:rPr lang="en-US" altLang="ko-KR" b="1" dirty="0">
                <a:solidFill>
                  <a:srgbClr val="FF0000"/>
                </a:solidFill>
              </a:rPr>
              <a:t>4.0 for Deg.  case </a:t>
            </a:r>
            <a:endParaRPr lang="ko-KR" altLang="en-US" b="1" dirty="0">
              <a:solidFill>
                <a:srgbClr val="FF0000"/>
              </a:solidFill>
            </a:endParaRPr>
          </a:p>
        </p:txBody>
      </p:sp>
    </p:spTree>
    <p:extLst>
      <p:ext uri="{BB962C8B-B14F-4D97-AF65-F5344CB8AC3E}">
        <p14:creationId xmlns:p14="http://schemas.microsoft.com/office/powerpoint/2010/main" val="3299832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FE6BF2-51D9-3251-7C94-AE9EE0FDF7C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F81464F-BF9A-2319-8CA6-F546880EF54B}"/>
              </a:ext>
            </a:extLst>
          </p:cNvPr>
          <p:cNvSpPr>
            <a:spLocks noGrp="1"/>
          </p:cNvSpPr>
          <p:nvPr>
            <p:ph type="title"/>
          </p:nvPr>
        </p:nvSpPr>
        <p:spPr/>
        <p:txBody>
          <a:bodyPr>
            <a:normAutofit/>
          </a:bodyPr>
          <a:lstStyle/>
          <a:p>
            <a:r>
              <a:rPr lang="en-US" altLang="ko-KR" dirty="0"/>
              <a:t>Density and Temperature Profiles vs radius  </a:t>
            </a:r>
            <a:endParaRPr lang="ko-KR" altLang="en-US" dirty="0"/>
          </a:p>
        </p:txBody>
      </p:sp>
      <p:sp>
        <p:nvSpPr>
          <p:cNvPr id="8" name="TextBox 7">
            <a:extLst>
              <a:ext uri="{FF2B5EF4-FFF2-40B4-BE49-F238E27FC236}">
                <a16:creationId xmlns:a16="http://schemas.microsoft.com/office/drawing/2014/main" id="{8C4D300A-3155-1A9D-F555-C5E6E41B4210}"/>
              </a:ext>
            </a:extLst>
          </p:cNvPr>
          <p:cNvSpPr txBox="1"/>
          <p:nvPr/>
        </p:nvSpPr>
        <p:spPr>
          <a:xfrm>
            <a:off x="16646" y="6029106"/>
            <a:ext cx="3487878"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Black = Burrow</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Red</a:t>
            </a: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Burrow w/ effective mass and quenching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70C0"/>
                </a:solidFill>
                <a:effectLst/>
                <a:uLnTx/>
                <a:uFillTx/>
                <a:latin typeface="Cambria" panose="02040503050406030204"/>
                <a:ea typeface="맑은 고딕" panose="020B0503020000020004" pitchFamily="50" charset="-127"/>
                <a:cs typeface="+mn-cs"/>
              </a:rPr>
              <a:t>Blue</a:t>
            </a:r>
            <a:r>
              <a:rPr kumimoji="0" lang="en-US" altLang="ko-KR"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FM</a:t>
            </a:r>
            <a:endParaRPr kumimoji="0" lang="ko-KR" altLang="en-US" sz="12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5" name="density_evolution_time_from_tbounce">
            <a:hlinkClick r:id="" action="ppaction://media"/>
            <a:extLst>
              <a:ext uri="{FF2B5EF4-FFF2-40B4-BE49-F238E27FC236}">
                <a16:creationId xmlns:a16="http://schemas.microsoft.com/office/drawing/2014/main" id="{1F52C930-ADD4-B661-B335-BDA4D1F6B2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8640" y="994463"/>
            <a:ext cx="6085480" cy="5779771"/>
          </a:xfrm>
          <a:prstGeom prst="rect">
            <a:avLst/>
          </a:prstGeom>
        </p:spPr>
      </p:pic>
      <p:pic>
        <p:nvPicPr>
          <p:cNvPr id="6" name="temperature_time evolution_from_tbounce">
            <a:hlinkClick r:id="" action="ppaction://media"/>
            <a:extLst>
              <a:ext uri="{FF2B5EF4-FFF2-40B4-BE49-F238E27FC236}">
                <a16:creationId xmlns:a16="http://schemas.microsoft.com/office/drawing/2014/main" id="{1995C71C-9790-ADCA-2284-053E112EE81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79173" y="973991"/>
            <a:ext cx="5701446" cy="5701446"/>
          </a:xfrm>
          <a:prstGeom prst="rect">
            <a:avLst/>
          </a:prstGeom>
        </p:spPr>
      </p:pic>
      <p:sp>
        <p:nvSpPr>
          <p:cNvPr id="3" name="TextBox 2">
            <a:extLst>
              <a:ext uri="{FF2B5EF4-FFF2-40B4-BE49-F238E27FC236}">
                <a16:creationId xmlns:a16="http://schemas.microsoft.com/office/drawing/2014/main" id="{C3FA1C6B-7497-4925-700E-4E34722D5BCC}"/>
              </a:ext>
            </a:extLst>
          </p:cNvPr>
          <p:cNvSpPr txBox="1"/>
          <p:nvPr/>
        </p:nvSpPr>
        <p:spPr>
          <a:xfrm>
            <a:off x="16646" y="989131"/>
            <a:ext cx="2156744"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EoS</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LS220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for GR1D and NuLib</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427919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5480D23C-E00A-3EC9-072B-5103C3744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645" y="968659"/>
            <a:ext cx="8761632" cy="5889341"/>
          </a:xfrm>
          <a:prstGeom prst="rect">
            <a:avLst/>
          </a:prstGeom>
        </p:spPr>
      </p:pic>
      <p:sp>
        <p:nvSpPr>
          <p:cNvPr id="2" name="제목 1">
            <a:extLst>
              <a:ext uri="{FF2B5EF4-FFF2-40B4-BE49-F238E27FC236}">
                <a16:creationId xmlns:a16="http://schemas.microsoft.com/office/drawing/2014/main" id="{00617D5F-AA70-72CA-AACE-A0618DEF6BFE}"/>
              </a:ext>
            </a:extLst>
          </p:cNvPr>
          <p:cNvSpPr>
            <a:spLocks noGrp="1"/>
          </p:cNvSpPr>
          <p:nvPr>
            <p:ph type="title"/>
          </p:nvPr>
        </p:nvSpPr>
        <p:spPr/>
        <p:txBody>
          <a:bodyPr>
            <a:normAutofit/>
          </a:bodyPr>
          <a:lstStyle/>
          <a:p>
            <a:r>
              <a:rPr lang="en-US" altLang="ko-KR" dirty="0"/>
              <a:t>Density and Temperature Profiles vs radius  </a:t>
            </a:r>
            <a:endParaRPr lang="ko-KR" altLang="en-US" dirty="0"/>
          </a:p>
        </p:txBody>
      </p:sp>
      <p:sp>
        <p:nvSpPr>
          <p:cNvPr id="3" name="TextBox 2">
            <a:extLst>
              <a:ext uri="{FF2B5EF4-FFF2-40B4-BE49-F238E27FC236}">
                <a16:creationId xmlns:a16="http://schemas.microsoft.com/office/drawing/2014/main" id="{2FA6BE4F-C4DB-E849-D58C-F4C1808E3239}"/>
              </a:ext>
            </a:extLst>
          </p:cNvPr>
          <p:cNvSpPr txBox="1"/>
          <p:nvPr/>
        </p:nvSpPr>
        <p:spPr>
          <a:xfrm>
            <a:off x="0" y="1802424"/>
            <a:ext cx="2156744"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EoS</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 LS220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for GR1D and NuLib</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mc:AlternateContent xmlns:mc="http://schemas.openxmlformats.org/markup-compatibility/2006" xmlns:p14="http://schemas.microsoft.com/office/powerpoint/2010/main">
        <mc:Choice Requires="p14">
          <p:contentPart p14:bwMode="auto" r:id="rId3">
            <p14:nvContentPartPr>
              <p14:cNvPr id="9" name="잉크 8">
                <a:extLst>
                  <a:ext uri="{FF2B5EF4-FFF2-40B4-BE49-F238E27FC236}">
                    <a16:creationId xmlns:a16="http://schemas.microsoft.com/office/drawing/2014/main" id="{10C4AC77-AF13-FE5C-9C6D-156B477E86AF}"/>
                  </a:ext>
                </a:extLst>
              </p14:cNvPr>
              <p14:cNvContentPartPr/>
              <p14:nvPr/>
            </p14:nvContentPartPr>
            <p14:xfrm>
              <a:off x="8533367" y="1268757"/>
              <a:ext cx="2209346" cy="1506786"/>
            </p14:xfrm>
          </p:contentPart>
        </mc:Choice>
        <mc:Fallback xmlns="">
          <p:pic>
            <p:nvPicPr>
              <p:cNvPr id="9" name="잉크 8">
                <a:extLst>
                  <a:ext uri="{FF2B5EF4-FFF2-40B4-BE49-F238E27FC236}">
                    <a16:creationId xmlns:a16="http://schemas.microsoft.com/office/drawing/2014/main" id="{10C4AC77-AF13-FE5C-9C6D-156B477E86AF}"/>
                  </a:ext>
                </a:extLst>
              </p:cNvPr>
              <p:cNvPicPr/>
              <p:nvPr/>
            </p:nvPicPr>
            <p:blipFill>
              <a:blip r:embed="rId5"/>
              <a:stretch>
                <a:fillRect/>
              </a:stretch>
            </p:blipFill>
            <p:spPr>
              <a:xfrm>
                <a:off x="8479366" y="1160769"/>
                <a:ext cx="2316987" cy="1722401"/>
              </a:xfrm>
              <a:prstGeom prst="rect">
                <a:avLst/>
              </a:prstGeom>
            </p:spPr>
          </p:pic>
        </mc:Fallback>
      </mc:AlternateContent>
      <p:sp>
        <p:nvSpPr>
          <p:cNvPr id="10" name="TextBox 9">
            <a:extLst>
              <a:ext uri="{FF2B5EF4-FFF2-40B4-BE49-F238E27FC236}">
                <a16:creationId xmlns:a16="http://schemas.microsoft.com/office/drawing/2014/main" id="{5A9DAA3B-4F26-E135-6F81-2EABC8996DF9}"/>
              </a:ext>
            </a:extLst>
          </p:cNvPr>
          <p:cNvSpPr txBox="1"/>
          <p:nvPr/>
        </p:nvSpPr>
        <p:spPr>
          <a:xfrm>
            <a:off x="8087166" y="4256452"/>
            <a:ext cx="3725507"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Large effect near neutrino sphere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In degenerate case !!!</a:t>
            </a:r>
            <a:endParaRPr kumimoji="0" lang="ko-KR" altLang="en-US"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p:txBody>
      </p:sp>
      <p:sp>
        <p:nvSpPr>
          <p:cNvPr id="8" name="TextBox 7">
            <a:extLst>
              <a:ext uri="{FF2B5EF4-FFF2-40B4-BE49-F238E27FC236}">
                <a16:creationId xmlns:a16="http://schemas.microsoft.com/office/drawing/2014/main" id="{93071618-BC92-37DF-A9B6-1D47ED69CC57}"/>
              </a:ext>
            </a:extLst>
          </p:cNvPr>
          <p:cNvSpPr txBox="1"/>
          <p:nvPr/>
        </p:nvSpPr>
        <p:spPr>
          <a:xfrm>
            <a:off x="16646" y="6029106"/>
            <a:ext cx="3487878" cy="646331"/>
          </a:xfrm>
          <a:prstGeom prst="rect">
            <a:avLst/>
          </a:prstGeom>
          <a:noFill/>
        </p:spPr>
        <p:txBody>
          <a:bodyPr wrap="none" rtlCol="0">
            <a:spAutoFit/>
          </a:bodyPr>
          <a:lstStyle/>
          <a:p>
            <a:r>
              <a:rPr lang="en-US" altLang="ko-KR" sz="1200" b="1" dirty="0"/>
              <a:t>Black = Burrow</a:t>
            </a:r>
          </a:p>
          <a:p>
            <a:r>
              <a:rPr lang="en-US" altLang="ko-KR" sz="1200" b="1" dirty="0">
                <a:solidFill>
                  <a:srgbClr val="FF0000"/>
                </a:solidFill>
              </a:rPr>
              <a:t>Red</a:t>
            </a:r>
            <a:r>
              <a:rPr lang="en-US" altLang="ko-KR" sz="1200" b="1" dirty="0"/>
              <a:t> = Burrow w/ effective mass and quenching</a:t>
            </a:r>
          </a:p>
          <a:p>
            <a:r>
              <a:rPr lang="en-US" altLang="ko-KR" sz="1200" b="1" dirty="0">
                <a:solidFill>
                  <a:srgbClr val="0070C0"/>
                </a:solidFill>
              </a:rPr>
              <a:t>Blue</a:t>
            </a:r>
            <a:r>
              <a:rPr lang="en-US" altLang="ko-KR" sz="1200" b="1" dirty="0"/>
              <a:t> = FM</a:t>
            </a:r>
            <a:endParaRPr lang="ko-KR" altLang="en-US" sz="1200" b="1" dirty="0"/>
          </a:p>
        </p:txBody>
      </p:sp>
    </p:spTree>
    <p:extLst>
      <p:ext uri="{BB962C8B-B14F-4D97-AF65-F5344CB8AC3E}">
        <p14:creationId xmlns:p14="http://schemas.microsoft.com/office/powerpoint/2010/main" val="3032864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130857-D1D0-9CE3-E72C-342420731CAD}"/>
            </a:ext>
          </a:extLst>
        </p:cNvPr>
        <p:cNvGrpSpPr/>
        <p:nvPr/>
      </p:nvGrpSpPr>
      <p:grpSpPr>
        <a:xfrm>
          <a:off x="0" y="0"/>
          <a:ext cx="0" cy="0"/>
          <a:chOff x="0" y="0"/>
          <a:chExt cx="0" cy="0"/>
        </a:xfrm>
      </p:grpSpPr>
      <p:pic>
        <p:nvPicPr>
          <p:cNvPr id="13" name="그림 12">
            <a:extLst>
              <a:ext uri="{FF2B5EF4-FFF2-40B4-BE49-F238E27FC236}">
                <a16:creationId xmlns:a16="http://schemas.microsoft.com/office/drawing/2014/main" id="{B3A7F650-175B-112D-F7D2-D477BA013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154" y="1087395"/>
            <a:ext cx="6079745" cy="5770605"/>
          </a:xfrm>
          <a:prstGeom prst="rect">
            <a:avLst/>
          </a:prstGeom>
        </p:spPr>
      </p:pic>
      <p:pic>
        <p:nvPicPr>
          <p:cNvPr id="11" name="그림 10">
            <a:extLst>
              <a:ext uri="{FF2B5EF4-FFF2-40B4-BE49-F238E27FC236}">
                <a16:creationId xmlns:a16="http://schemas.microsoft.com/office/drawing/2014/main" id="{74BA662E-6FE2-C9AC-D996-EE1A49AD7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1" y="973370"/>
            <a:ext cx="5832029" cy="5884630"/>
          </a:xfrm>
          <a:prstGeom prst="rect">
            <a:avLst/>
          </a:prstGeom>
        </p:spPr>
      </p:pic>
      <p:sp>
        <p:nvSpPr>
          <p:cNvPr id="2" name="제목 1">
            <a:extLst>
              <a:ext uri="{FF2B5EF4-FFF2-40B4-BE49-F238E27FC236}">
                <a16:creationId xmlns:a16="http://schemas.microsoft.com/office/drawing/2014/main" id="{FB272437-D2E3-F263-00FA-B9DD63F2998C}"/>
              </a:ext>
            </a:extLst>
          </p:cNvPr>
          <p:cNvSpPr>
            <a:spLocks noGrp="1"/>
          </p:cNvSpPr>
          <p:nvPr>
            <p:ph type="title"/>
          </p:nvPr>
        </p:nvSpPr>
        <p:spPr>
          <a:xfrm>
            <a:off x="463650" y="-70952"/>
            <a:ext cx="11264699" cy="884893"/>
          </a:xfrm>
        </p:spPr>
        <p:txBody>
          <a:bodyPr>
            <a:normAutofit fontScale="90000"/>
          </a:bodyPr>
          <a:lstStyle/>
          <a:p>
            <a:r>
              <a:rPr lang="en-US" altLang="ko-KR" dirty="0"/>
              <a:t>Absorption &amp; Emissivity vs Density &amp; Temperature </a:t>
            </a:r>
            <a:endParaRPr lang="ko-KR" altLang="en-US" dirty="0"/>
          </a:p>
        </p:txBody>
      </p:sp>
      <mc:AlternateContent xmlns:mc="http://schemas.openxmlformats.org/markup-compatibility/2006" xmlns:p14="http://schemas.microsoft.com/office/powerpoint/2010/main">
        <mc:Choice Requires="p14">
          <p:contentPart p14:bwMode="auto" r:id="rId4">
            <p14:nvContentPartPr>
              <p14:cNvPr id="4" name="잉크 3">
                <a:extLst>
                  <a:ext uri="{FF2B5EF4-FFF2-40B4-BE49-F238E27FC236}">
                    <a16:creationId xmlns:a16="http://schemas.microsoft.com/office/drawing/2014/main" id="{AE80ED8B-676E-9608-CD51-A4FFA9E93358}"/>
                  </a:ext>
                </a:extLst>
              </p14:cNvPr>
              <p14:cNvContentPartPr/>
              <p14:nvPr/>
            </p14:nvContentPartPr>
            <p14:xfrm>
              <a:off x="492021" y="50512"/>
              <a:ext cx="360" cy="360"/>
            </p14:xfrm>
          </p:contentPart>
        </mc:Choice>
        <mc:Fallback xmlns="">
          <p:pic>
            <p:nvPicPr>
              <p:cNvPr id="4" name="잉크 3">
                <a:extLst>
                  <a:ext uri="{FF2B5EF4-FFF2-40B4-BE49-F238E27FC236}">
                    <a16:creationId xmlns:a16="http://schemas.microsoft.com/office/drawing/2014/main" id="{19C783F7-5187-378B-E44E-8D5EEFA928D1}"/>
                  </a:ext>
                </a:extLst>
              </p:cNvPr>
              <p:cNvPicPr/>
              <p:nvPr/>
            </p:nvPicPr>
            <p:blipFill>
              <a:blip r:embed="rId9"/>
              <a:stretch>
                <a:fillRect/>
              </a:stretch>
            </p:blipFill>
            <p:spPr>
              <a:xfrm>
                <a:off x="438021" y="-57488"/>
                <a:ext cx="108000" cy="216000"/>
              </a:xfrm>
              <a:prstGeom prst="rect">
                <a:avLst/>
              </a:prstGeom>
            </p:spPr>
          </p:pic>
        </mc:Fallback>
      </mc:AlternateContent>
      <p:sp>
        <p:nvSpPr>
          <p:cNvPr id="15" name="화살표: 위쪽 14">
            <a:extLst>
              <a:ext uri="{FF2B5EF4-FFF2-40B4-BE49-F238E27FC236}">
                <a16:creationId xmlns:a16="http://schemas.microsoft.com/office/drawing/2014/main" id="{D44B9D2B-10FC-4920-8569-E71656009227}"/>
              </a:ext>
            </a:extLst>
          </p:cNvPr>
          <p:cNvSpPr/>
          <p:nvPr/>
        </p:nvSpPr>
        <p:spPr>
          <a:xfrm>
            <a:off x="2186153" y="2445717"/>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mbria" panose="02040503050406030204"/>
              <a:ea typeface="맑은 고딕" panose="020B0503020000020004" pitchFamily="50" charset="-127"/>
              <a:cs typeface="+mn-cs"/>
            </a:endParaRPr>
          </a:p>
        </p:txBody>
      </p:sp>
      <p:sp>
        <p:nvSpPr>
          <p:cNvPr id="16" name="화살표: 위쪽 15">
            <a:extLst>
              <a:ext uri="{FF2B5EF4-FFF2-40B4-BE49-F238E27FC236}">
                <a16:creationId xmlns:a16="http://schemas.microsoft.com/office/drawing/2014/main" id="{85FF967F-84ED-1DC5-0804-9A0C310F66ED}"/>
              </a:ext>
            </a:extLst>
          </p:cNvPr>
          <p:cNvSpPr/>
          <p:nvPr/>
        </p:nvSpPr>
        <p:spPr>
          <a:xfrm>
            <a:off x="11420502" y="2138690"/>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mbria" panose="02040503050406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id="{5AD5297B-F7BC-286B-8C94-7795DD91400B}"/>
              </a:ext>
            </a:extLst>
          </p:cNvPr>
          <p:cNvSpPr txBox="1"/>
          <p:nvPr/>
        </p:nvSpPr>
        <p:spPr>
          <a:xfrm>
            <a:off x="8285022" y="5687115"/>
            <a:ext cx="3487878" cy="646331"/>
          </a:xfrm>
          <a:prstGeom prst="rect">
            <a:avLst/>
          </a:prstGeom>
          <a:noFill/>
        </p:spPr>
        <p:txBody>
          <a:bodyPr wrap="none" rtlCol="0">
            <a:spAutoFit/>
          </a:bodyPr>
          <a:lstStyle/>
          <a:p>
            <a:r>
              <a:rPr lang="en-US" altLang="ko-KR" sz="1200" b="1" dirty="0"/>
              <a:t>Black = Burrow</a:t>
            </a:r>
          </a:p>
          <a:p>
            <a:r>
              <a:rPr lang="en-US" altLang="ko-KR" sz="1200" b="1" dirty="0">
                <a:solidFill>
                  <a:srgbClr val="FF0000"/>
                </a:solidFill>
              </a:rPr>
              <a:t>Red </a:t>
            </a:r>
            <a:r>
              <a:rPr lang="en-US" altLang="ko-KR" sz="1200" b="1" dirty="0"/>
              <a:t>= Burrow w/ effective mass and quenching</a:t>
            </a:r>
          </a:p>
          <a:p>
            <a:r>
              <a:rPr lang="en-US" altLang="ko-KR" sz="1200" b="1" dirty="0">
                <a:solidFill>
                  <a:srgbClr val="0070C0"/>
                </a:solidFill>
              </a:rPr>
              <a:t>Blue</a:t>
            </a:r>
            <a:r>
              <a:rPr lang="en-US" altLang="ko-KR" sz="1200" b="1" dirty="0"/>
              <a:t> = FM  w/effective mass and quenching</a:t>
            </a:r>
            <a:endParaRPr lang="ko-KR" altLang="en-US" sz="1200" b="1" dirty="0"/>
          </a:p>
        </p:txBody>
      </p:sp>
      <mc:AlternateContent xmlns:mc="http://schemas.openxmlformats.org/markup-compatibility/2006" xmlns:p14="http://schemas.microsoft.com/office/powerpoint/2010/main">
        <mc:Choice Requires="p14">
          <p:contentPart p14:bwMode="auto" r:id="rId10">
            <p14:nvContentPartPr>
              <p14:cNvPr id="7" name="잉크 6">
                <a:extLst>
                  <a:ext uri="{FF2B5EF4-FFF2-40B4-BE49-F238E27FC236}">
                    <a16:creationId xmlns:a16="http://schemas.microsoft.com/office/drawing/2014/main" id="{54D8D8F6-91A1-85EA-256A-64417B6F35A4}"/>
                  </a:ext>
                </a:extLst>
              </p14:cNvPr>
              <p14:cNvContentPartPr/>
              <p14:nvPr/>
            </p14:nvContentPartPr>
            <p14:xfrm rot="201148">
              <a:off x="910982" y="1165266"/>
              <a:ext cx="2109758" cy="1783772"/>
            </p14:xfrm>
          </p:contentPart>
        </mc:Choice>
        <mc:Fallback xmlns="">
          <p:pic>
            <p:nvPicPr>
              <p:cNvPr id="7" name="잉크 6">
                <a:extLst>
                  <a:ext uri="{FF2B5EF4-FFF2-40B4-BE49-F238E27FC236}">
                    <a16:creationId xmlns:a16="http://schemas.microsoft.com/office/drawing/2014/main" id="{54D8D8F6-91A1-85EA-256A-64417B6F35A4}"/>
                  </a:ext>
                </a:extLst>
              </p:cNvPr>
              <p:cNvPicPr/>
              <p:nvPr/>
            </p:nvPicPr>
            <p:blipFill>
              <a:blip r:embed="rId11"/>
              <a:stretch>
                <a:fillRect/>
              </a:stretch>
            </p:blipFill>
            <p:spPr>
              <a:xfrm rot="201148">
                <a:off x="856978" y="1057268"/>
                <a:ext cx="2217406" cy="19994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잉크 11">
                <a:extLst>
                  <a:ext uri="{FF2B5EF4-FFF2-40B4-BE49-F238E27FC236}">
                    <a16:creationId xmlns:a16="http://schemas.microsoft.com/office/drawing/2014/main" id="{7192A508-8C63-A543-081E-D3F65B4A191B}"/>
                  </a:ext>
                </a:extLst>
              </p14:cNvPr>
              <p14:cNvContentPartPr/>
              <p14:nvPr/>
            </p14:nvContentPartPr>
            <p14:xfrm>
              <a:off x="9180894" y="1180779"/>
              <a:ext cx="2795214" cy="1289066"/>
            </p14:xfrm>
          </p:contentPart>
        </mc:Choice>
        <mc:Fallback xmlns="">
          <p:pic>
            <p:nvPicPr>
              <p:cNvPr id="12" name="잉크 11">
                <a:extLst>
                  <a:ext uri="{FF2B5EF4-FFF2-40B4-BE49-F238E27FC236}">
                    <a16:creationId xmlns:a16="http://schemas.microsoft.com/office/drawing/2014/main" id="{7192A508-8C63-A543-081E-D3F65B4A191B}"/>
                  </a:ext>
                </a:extLst>
              </p:cNvPr>
              <p:cNvPicPr/>
              <p:nvPr/>
            </p:nvPicPr>
            <p:blipFill>
              <a:blip r:embed="rId13"/>
              <a:stretch>
                <a:fillRect/>
              </a:stretch>
            </p:blipFill>
            <p:spPr>
              <a:xfrm>
                <a:off x="9126891" y="1072787"/>
                <a:ext cx="2902861" cy="150469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잉크 19">
                <a:extLst>
                  <a:ext uri="{FF2B5EF4-FFF2-40B4-BE49-F238E27FC236}">
                    <a16:creationId xmlns:a16="http://schemas.microsoft.com/office/drawing/2014/main" id="{372E0ADA-9668-4465-8903-2527D92A3FF5}"/>
                  </a:ext>
                </a:extLst>
              </p14:cNvPr>
              <p14:cNvContentPartPr/>
              <p14:nvPr/>
            </p14:nvContentPartPr>
            <p14:xfrm>
              <a:off x="68301" y="2320672"/>
              <a:ext cx="291960" cy="1158840"/>
            </p14:xfrm>
          </p:contentPart>
        </mc:Choice>
        <mc:Fallback xmlns="">
          <p:pic>
            <p:nvPicPr>
              <p:cNvPr id="20" name="잉크 19">
                <a:extLst>
                  <a:ext uri="{FF2B5EF4-FFF2-40B4-BE49-F238E27FC236}">
                    <a16:creationId xmlns:a16="http://schemas.microsoft.com/office/drawing/2014/main" id="{372E0ADA-9668-4465-8903-2527D92A3FF5}"/>
                  </a:ext>
                </a:extLst>
              </p:cNvPr>
              <p:cNvPicPr/>
              <p:nvPr/>
            </p:nvPicPr>
            <p:blipFill>
              <a:blip r:embed="rId15"/>
              <a:stretch>
                <a:fillRect/>
              </a:stretch>
            </p:blipFill>
            <p:spPr>
              <a:xfrm>
                <a:off x="14661" y="2212672"/>
                <a:ext cx="399600" cy="1374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잉크 20">
                <a:extLst>
                  <a:ext uri="{FF2B5EF4-FFF2-40B4-BE49-F238E27FC236}">
                    <a16:creationId xmlns:a16="http://schemas.microsoft.com/office/drawing/2014/main" id="{32977C56-1E8C-1544-5528-166A1B6C915A}"/>
                  </a:ext>
                </a:extLst>
              </p14:cNvPr>
              <p14:cNvContentPartPr/>
              <p14:nvPr/>
            </p14:nvContentPartPr>
            <p14:xfrm>
              <a:off x="6090902" y="2932672"/>
              <a:ext cx="261000" cy="827640"/>
            </p14:xfrm>
          </p:contentPart>
        </mc:Choice>
        <mc:Fallback xmlns="">
          <p:pic>
            <p:nvPicPr>
              <p:cNvPr id="21" name="잉크 20">
                <a:extLst>
                  <a:ext uri="{FF2B5EF4-FFF2-40B4-BE49-F238E27FC236}">
                    <a16:creationId xmlns:a16="http://schemas.microsoft.com/office/drawing/2014/main" id="{32977C56-1E8C-1544-5528-166A1B6C915A}"/>
                  </a:ext>
                </a:extLst>
              </p:cNvPr>
              <p:cNvPicPr/>
              <p:nvPr/>
            </p:nvPicPr>
            <p:blipFill>
              <a:blip r:embed="rId17"/>
              <a:stretch>
                <a:fillRect/>
              </a:stretch>
            </p:blipFill>
            <p:spPr>
              <a:xfrm>
                <a:off x="6037262" y="2825032"/>
                <a:ext cx="368640" cy="1043280"/>
              </a:xfrm>
              <a:prstGeom prst="rect">
                <a:avLst/>
              </a:prstGeom>
            </p:spPr>
          </p:pic>
        </mc:Fallback>
      </mc:AlternateContent>
    </p:spTree>
    <p:extLst>
      <p:ext uri="{BB962C8B-B14F-4D97-AF65-F5344CB8AC3E}">
        <p14:creationId xmlns:p14="http://schemas.microsoft.com/office/powerpoint/2010/main" val="4253603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0E3355-9822-E039-F905-F2E84D23E0A4}"/>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B25F52E6-C318-EB9D-E2EF-DA172BF785EB}"/>
              </a:ext>
            </a:extLst>
          </p:cNvPr>
          <p:cNvSpPr>
            <a:spLocks noGrp="1"/>
          </p:cNvSpPr>
          <p:nvPr>
            <p:ph type="title"/>
          </p:nvPr>
        </p:nvSpPr>
        <p:spPr/>
        <p:txBody>
          <a:bodyPr>
            <a:normAutofit fontScale="90000"/>
          </a:bodyPr>
          <a:lstStyle/>
          <a:p>
            <a:pPr algn="ctr"/>
            <a:r>
              <a:rPr lang="en-US" altLang="ko-KR" dirty="0"/>
              <a:t>Comparison of Luminosity vs Time (LS220)</a:t>
            </a:r>
            <a:br>
              <a:rPr lang="en-US" altLang="ko-KR" dirty="0"/>
            </a:br>
            <a:r>
              <a:rPr lang="en-US" altLang="ko-KR" sz="3100" dirty="0"/>
              <a:t>by </a:t>
            </a:r>
            <a:r>
              <a:rPr lang="en-US" altLang="ko-KR" sz="3100" dirty="0">
                <a:solidFill>
                  <a:srgbClr val="FFFF00"/>
                </a:solidFill>
              </a:rPr>
              <a:t>Non-deg. and Deg. cases</a:t>
            </a:r>
            <a:endParaRPr lang="ko-KR" altLang="en-US" sz="3100" dirty="0">
              <a:solidFill>
                <a:srgbClr val="FFFF00"/>
              </a:solidFill>
            </a:endParaRPr>
          </a:p>
        </p:txBody>
      </p:sp>
      <p:pic>
        <p:nvPicPr>
          <p:cNvPr id="3" name="burrow and FM_luminosity_time evolution">
            <a:hlinkClick r:id="" action="ppaction://media"/>
            <a:extLst>
              <a:ext uri="{FF2B5EF4-FFF2-40B4-BE49-F238E27FC236}">
                <a16:creationId xmlns:a16="http://schemas.microsoft.com/office/drawing/2014/main" id="{96BD114B-1596-D231-8E59-404A10834A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2187" y="1047307"/>
            <a:ext cx="10341613" cy="4357421"/>
          </a:xfrm>
          <a:prstGeom prst="rect">
            <a:avLst/>
          </a:prstGeom>
        </p:spPr>
      </p:pic>
      <p:sp>
        <p:nvSpPr>
          <p:cNvPr id="4" name="TextBox 3">
            <a:extLst>
              <a:ext uri="{FF2B5EF4-FFF2-40B4-BE49-F238E27FC236}">
                <a16:creationId xmlns:a16="http://schemas.microsoft.com/office/drawing/2014/main" id="{DD913E54-8170-D05E-9C72-5355C7651B57}"/>
              </a:ext>
            </a:extLst>
          </p:cNvPr>
          <p:cNvSpPr txBox="1"/>
          <p:nvPr/>
        </p:nvSpPr>
        <p:spPr>
          <a:xfrm>
            <a:off x="838200" y="5874106"/>
            <a:ext cx="10314555" cy="646331"/>
          </a:xfrm>
          <a:prstGeom prst="rect">
            <a:avLst/>
          </a:prstGeom>
          <a:noFill/>
        </p:spPr>
        <p:txBody>
          <a:bodyPr wrap="none" rtlCol="0">
            <a:spAutoFit/>
          </a:bodyPr>
          <a:lstStyle/>
          <a:p>
            <a:r>
              <a:rPr lang="en-US" altLang="ko-KR" dirty="0"/>
              <a:t>Degenerate case </a:t>
            </a:r>
            <a:r>
              <a:rPr lang="en-US" altLang="ko-KR" b="1" dirty="0"/>
              <a:t>delays</a:t>
            </a:r>
            <a:r>
              <a:rPr lang="en-US" altLang="ko-KR" dirty="0"/>
              <a:t> a bit the neutrino burst during the post-bounce and </a:t>
            </a:r>
            <a:r>
              <a:rPr lang="en-US" altLang="ko-KR" b="1" dirty="0">
                <a:solidFill>
                  <a:srgbClr val="FF0000"/>
                </a:solidFill>
              </a:rPr>
              <a:t>increases the luminosity </a:t>
            </a:r>
          </a:p>
          <a:p>
            <a:r>
              <a:rPr lang="en-US" altLang="ko-KR" dirty="0"/>
              <a:t>at the accretion phase </a:t>
            </a:r>
            <a:r>
              <a:rPr lang="en-US" altLang="ko-KR" b="1" dirty="0">
                <a:solidFill>
                  <a:srgbClr val="0070C0"/>
                </a:solidFill>
              </a:rPr>
              <a:t>near neutrino sphere </a:t>
            </a:r>
            <a:r>
              <a:rPr lang="en-US" altLang="ko-KR" dirty="0"/>
              <a:t>!!</a:t>
            </a:r>
            <a:endParaRPr lang="ko-KR" altLang="en-US" dirty="0"/>
          </a:p>
        </p:txBody>
      </p:sp>
    </p:spTree>
    <p:extLst>
      <p:ext uri="{BB962C8B-B14F-4D97-AF65-F5344CB8AC3E}">
        <p14:creationId xmlns:p14="http://schemas.microsoft.com/office/powerpoint/2010/main" val="310138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28E7E9-54E2-999C-09D4-8B9598253B88}"/>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50ADA758-3FBD-A935-BAD3-81139E0A4D62}"/>
              </a:ext>
            </a:extLst>
          </p:cNvPr>
          <p:cNvSpPr>
            <a:spLocks noGrp="1"/>
          </p:cNvSpPr>
          <p:nvPr>
            <p:ph type="title"/>
          </p:nvPr>
        </p:nvSpPr>
        <p:spPr/>
        <p:txBody>
          <a:bodyPr>
            <a:normAutofit fontScale="90000"/>
          </a:bodyPr>
          <a:lstStyle/>
          <a:p>
            <a:pPr algn="ctr"/>
            <a:r>
              <a:rPr lang="en-US" altLang="ko-KR" dirty="0"/>
              <a:t>Comparison of Luminosity vs Time (LS220)</a:t>
            </a:r>
            <a:br>
              <a:rPr lang="en-US" altLang="ko-KR" dirty="0"/>
            </a:br>
            <a:r>
              <a:rPr lang="en-US" altLang="ko-KR" sz="3100" dirty="0"/>
              <a:t>by </a:t>
            </a:r>
            <a:r>
              <a:rPr lang="en-US" altLang="ko-KR" sz="3100" dirty="0">
                <a:solidFill>
                  <a:srgbClr val="FFFF00"/>
                </a:solidFill>
              </a:rPr>
              <a:t>Non-deg. and Deg. cases</a:t>
            </a:r>
            <a:endParaRPr lang="ko-KR" altLang="en-US" sz="3100" dirty="0">
              <a:solidFill>
                <a:srgbClr val="FFFF00"/>
              </a:solidFill>
            </a:endParaRPr>
          </a:p>
        </p:txBody>
      </p:sp>
      <p:sp>
        <p:nvSpPr>
          <p:cNvPr id="4" name="TextBox 3">
            <a:extLst>
              <a:ext uri="{FF2B5EF4-FFF2-40B4-BE49-F238E27FC236}">
                <a16:creationId xmlns:a16="http://schemas.microsoft.com/office/drawing/2014/main" id="{1B8C9A6A-CC06-D17B-A45D-ABF8EFB02EAB}"/>
              </a:ext>
            </a:extLst>
          </p:cNvPr>
          <p:cNvSpPr txBox="1"/>
          <p:nvPr/>
        </p:nvSpPr>
        <p:spPr>
          <a:xfrm>
            <a:off x="838200" y="5874106"/>
            <a:ext cx="10314555" cy="646331"/>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Degenerate case </a:t>
            </a:r>
            <a:r>
              <a:rPr kumimoji="0" lang="en-US" altLang="ko-KR" sz="1800" b="1"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delays</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 bit the neutrino burst during the post-bounce and </a:t>
            </a:r>
            <a:r>
              <a:rPr kumimoji="0" lang="en-US" altLang="ko-KR" sz="18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increases the luminosity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the accretion phase </a:t>
            </a:r>
            <a:r>
              <a:rPr kumimoji="0" lang="en-US" altLang="ko-KR" sz="1800" b="1" i="0" u="none" strike="noStrike" kern="1200" cap="none" spc="0" normalizeH="0" baseline="0" noProof="0" dirty="0">
                <a:ln>
                  <a:noFill/>
                </a:ln>
                <a:solidFill>
                  <a:srgbClr val="0070C0"/>
                </a:solidFill>
                <a:effectLst/>
                <a:uLnTx/>
                <a:uFillTx/>
                <a:latin typeface="Cambria" panose="02040503050406030204"/>
                <a:ea typeface="맑은 고딕" panose="020B0503020000020004" pitchFamily="50" charset="-127"/>
                <a:cs typeface="+mn-cs"/>
              </a:rPr>
              <a:t>near neutrino sphere </a:t>
            </a:r>
            <a:r>
              <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t>
            </a: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6" name="그림 5">
            <a:extLst>
              <a:ext uri="{FF2B5EF4-FFF2-40B4-BE49-F238E27FC236}">
                <a16:creationId xmlns:a16="http://schemas.microsoft.com/office/drawing/2014/main" id="{B1E29F99-E461-0E2C-A029-4AF7BB690D7B}"/>
              </a:ext>
            </a:extLst>
          </p:cNvPr>
          <p:cNvPicPr>
            <a:picLocks noChangeAspect="1"/>
          </p:cNvPicPr>
          <p:nvPr/>
        </p:nvPicPr>
        <p:blipFill>
          <a:blip r:embed="rId2"/>
          <a:stretch>
            <a:fillRect/>
          </a:stretch>
        </p:blipFill>
        <p:spPr>
          <a:xfrm>
            <a:off x="634719" y="1087150"/>
            <a:ext cx="10922561" cy="5588287"/>
          </a:xfrm>
          <a:prstGeom prst="rect">
            <a:avLst/>
          </a:prstGeom>
        </p:spPr>
      </p:pic>
    </p:spTree>
    <p:extLst>
      <p:ext uri="{BB962C8B-B14F-4D97-AF65-F5344CB8AC3E}">
        <p14:creationId xmlns:p14="http://schemas.microsoft.com/office/powerpoint/2010/main" val="3770285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DB96E0-67FF-6B9B-0340-A323B54768F3}"/>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3EC7BF2-0C0B-90F4-4C8D-1667AA36A5ED}"/>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8158F142-3B40-7B2B-AA3E-881C61D8B244}"/>
              </a:ext>
            </a:extLst>
          </p:cNvPr>
          <p:cNvSpPr txBox="1"/>
          <p:nvPr/>
        </p:nvSpPr>
        <p:spPr>
          <a:xfrm>
            <a:off x="542334" y="1645411"/>
            <a:ext cx="10622478" cy="4647426"/>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Introduction and Motivation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Neutrino and Neutrino Process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Luminosity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by Neutrino Transport Equation by GR1D code</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Effects of axial vector quenching and nucleon effective mass in nuclear dense matter</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Degeneracy</a:t>
            </a:r>
            <a:r>
              <a:rPr kumimoji="0" lang="ko-KR" altLang="en-US"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factor</a:t>
            </a:r>
            <a:r>
              <a:rPr kumimoji="0" lang="ko-KR" altLang="en-US"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in</a:t>
            </a:r>
            <a:r>
              <a:rPr kumimoji="0" lang="ko-KR" altLang="en-US"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CCSN2</a:t>
            </a:r>
            <a:r>
              <a:rPr kumimoji="0" lang="ko-KR" altLang="en-US"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and</a:t>
            </a:r>
            <a:r>
              <a:rPr kumimoji="0" lang="ko-KR" altLang="en-US"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 </a:t>
            </a: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Degenerate and Non-degenerate Description in GR1D</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lvl="0" indent="-342900">
              <a:buFontTx/>
              <a:buAutoNum type="arabicPeriod"/>
            </a:pP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Hybrid Model for Degenerate (Friman..) and Non-degenerate (A. Burrow..)  Cases</a:t>
            </a:r>
          </a:p>
          <a:p>
            <a:pPr marL="342900" lvl="0" indent="-342900">
              <a:buFontTx/>
              <a:buAutoNum type="arabicPeriod"/>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lvl="0" indent="-342900">
              <a:buFontTx/>
              <a:buAutoNum type="arabicPeriod"/>
            </a:pPr>
            <a:r>
              <a:rPr lang="en-US" altLang="ko-KR" sz="2000" dirty="0"/>
              <a:t> Effects of axial vector quenching and nucleon effective mass in Hybrid Model</a:t>
            </a: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Summary and Conclusion </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spTree>
    <p:extLst>
      <p:ext uri="{BB962C8B-B14F-4D97-AF65-F5344CB8AC3E}">
        <p14:creationId xmlns:p14="http://schemas.microsoft.com/office/powerpoint/2010/main" val="294911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EFE0339-F8B0-77FF-2BB6-CA4797F02F8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7BF6D49-0820-8AA1-36D9-6758E94D54F1}"/>
              </a:ext>
            </a:extLst>
          </p:cNvPr>
          <p:cNvSpPr>
            <a:spLocks noGrp="1"/>
          </p:cNvSpPr>
          <p:nvPr>
            <p:ph idx="1"/>
          </p:nvPr>
        </p:nvSpPr>
        <p:spPr/>
        <p:txBody>
          <a:bodyPr/>
          <a:lstStyle/>
          <a:p>
            <a:endParaRPr lang="ko-KR" altLang="en-US"/>
          </a:p>
        </p:txBody>
      </p:sp>
      <p:pic>
        <p:nvPicPr>
          <p:cNvPr id="6" name="그림 5">
            <a:extLst>
              <a:ext uri="{FF2B5EF4-FFF2-40B4-BE49-F238E27FC236}">
                <a16:creationId xmlns:a16="http://schemas.microsoft.com/office/drawing/2014/main" id="{949EE4DC-A95E-8FC5-C112-37EE9E4685DA}"/>
              </a:ext>
            </a:extLst>
          </p:cNvPr>
          <p:cNvPicPr>
            <a:picLocks noChangeAspect="1"/>
          </p:cNvPicPr>
          <p:nvPr/>
        </p:nvPicPr>
        <p:blipFill>
          <a:blip r:embed="rId2"/>
          <a:stretch>
            <a:fillRect/>
          </a:stretch>
        </p:blipFill>
        <p:spPr>
          <a:xfrm>
            <a:off x="0" y="0"/>
            <a:ext cx="12192000" cy="6858000"/>
          </a:xfrm>
          <a:prstGeom prst="rect">
            <a:avLst/>
          </a:prstGeom>
        </p:spPr>
      </p:pic>
      <p:sp>
        <p:nvSpPr>
          <p:cNvPr id="7" name="직사각형 6">
            <a:extLst>
              <a:ext uri="{FF2B5EF4-FFF2-40B4-BE49-F238E27FC236}">
                <a16:creationId xmlns:a16="http://schemas.microsoft.com/office/drawing/2014/main" id="{930340CF-72B4-631F-FEE4-7C6C2312683C}"/>
              </a:ext>
            </a:extLst>
          </p:cNvPr>
          <p:cNvSpPr/>
          <p:nvPr/>
        </p:nvSpPr>
        <p:spPr>
          <a:xfrm>
            <a:off x="3077429" y="416210"/>
            <a:ext cx="9036794" cy="31404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id="{858C9627-39E0-76A2-F3B3-A80E2E87E32E}"/>
              </a:ext>
            </a:extLst>
          </p:cNvPr>
          <p:cNvSpPr txBox="1"/>
          <p:nvPr/>
        </p:nvSpPr>
        <p:spPr>
          <a:xfrm>
            <a:off x="0" y="0"/>
            <a:ext cx="1983235" cy="369332"/>
          </a:xfrm>
          <a:prstGeom prst="rect">
            <a:avLst/>
          </a:prstGeom>
          <a:noFill/>
        </p:spPr>
        <p:txBody>
          <a:bodyPr wrap="none" rtlCol="0">
            <a:spAutoFit/>
          </a:bodyPr>
          <a:lstStyle/>
          <a:p>
            <a:r>
              <a:rPr lang="en-US" altLang="ko-KR" b="1" dirty="0">
                <a:solidFill>
                  <a:srgbClr val="FF0000"/>
                </a:solidFill>
              </a:rPr>
              <a:t>Neutrino Cooling</a:t>
            </a:r>
            <a:endParaRPr lang="ko-KR" altLang="en-US" b="1" dirty="0">
              <a:solidFill>
                <a:srgbClr val="FF0000"/>
              </a:solidFill>
            </a:endParaRPr>
          </a:p>
        </p:txBody>
      </p:sp>
    </p:spTree>
    <p:extLst>
      <p:ext uri="{BB962C8B-B14F-4D97-AF65-F5344CB8AC3E}">
        <p14:creationId xmlns:p14="http://schemas.microsoft.com/office/powerpoint/2010/main" val="1654178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55608C-B8E8-42D0-CFBB-7C2812DD965B}"/>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ACBA866F-7E63-F42B-CB66-064A81007D09}"/>
              </a:ext>
            </a:extLst>
          </p:cNvPr>
          <p:cNvSpPr>
            <a:spLocks noGrp="1"/>
          </p:cNvSpPr>
          <p:nvPr>
            <p:ph type="title"/>
          </p:nvPr>
        </p:nvSpPr>
        <p:spPr>
          <a:xfrm>
            <a:off x="302698" y="83766"/>
            <a:ext cx="11051102" cy="884893"/>
          </a:xfrm>
        </p:spPr>
        <p:txBody>
          <a:bodyPr>
            <a:normAutofit fontScale="90000"/>
          </a:bodyPr>
          <a:lstStyle/>
          <a:p>
            <a:pPr algn="ctr"/>
            <a:r>
              <a:rPr lang="en-US" altLang="ko-KR" dirty="0"/>
              <a:t>Comparison of Luminosity vs Time (KDE0v1) </a:t>
            </a:r>
            <a:br>
              <a:rPr lang="en-US" altLang="ko-KR" dirty="0"/>
            </a:br>
            <a:r>
              <a:rPr lang="en-US" altLang="ko-KR" sz="3600" dirty="0">
                <a:solidFill>
                  <a:srgbClr val="FFFF00"/>
                </a:solidFill>
              </a:rPr>
              <a:t>by Hybrid Model</a:t>
            </a:r>
            <a:endParaRPr lang="ko-KR" altLang="en-US" sz="3600" dirty="0"/>
          </a:p>
        </p:txBody>
      </p:sp>
      <p:pic>
        <p:nvPicPr>
          <p:cNvPr id="4" name="burrow0_FM0_hybrid0_luminosity_radius_sweep_0to500km">
            <a:hlinkClick r:id="" action="ppaction://media"/>
            <a:extLst>
              <a:ext uri="{FF2B5EF4-FFF2-40B4-BE49-F238E27FC236}">
                <a16:creationId xmlns:a16="http://schemas.microsoft.com/office/drawing/2014/main" id="{CC7D7609-22DC-8AD9-F499-56C6FA1DA0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311" y="1510970"/>
            <a:ext cx="10617389" cy="4473619"/>
          </a:xfrm>
          <a:prstGeom prst="rect">
            <a:avLst/>
          </a:prstGeom>
        </p:spPr>
      </p:pic>
    </p:spTree>
    <p:extLst>
      <p:ext uri="{BB962C8B-B14F-4D97-AF65-F5344CB8AC3E}">
        <p14:creationId xmlns:p14="http://schemas.microsoft.com/office/powerpoint/2010/main" val="9316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2357BF-B0E1-CCD5-5D7E-0F83F5BFB1F5}"/>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6176021D-F068-61F1-CFFA-37CD68B3C2F4}"/>
              </a:ext>
            </a:extLst>
          </p:cNvPr>
          <p:cNvSpPr>
            <a:spLocks noGrp="1"/>
          </p:cNvSpPr>
          <p:nvPr>
            <p:ph type="title"/>
          </p:nvPr>
        </p:nvSpPr>
        <p:spPr/>
        <p:txBody>
          <a:bodyPr>
            <a:normAutofit fontScale="90000"/>
          </a:bodyPr>
          <a:lstStyle/>
          <a:p>
            <a:pPr algn="ctr"/>
            <a:r>
              <a:rPr lang="en-US" altLang="ko-KR" dirty="0"/>
              <a:t>Luminosity vs Time (KDE0v1) </a:t>
            </a:r>
            <a:r>
              <a:rPr lang="en-US" altLang="ko-KR" dirty="0">
                <a:solidFill>
                  <a:srgbClr val="FFFF00"/>
                </a:solidFill>
              </a:rPr>
              <a:t>by Hybrid Model</a:t>
            </a:r>
            <a:endParaRPr lang="ko-KR" altLang="en-US" dirty="0">
              <a:solidFill>
                <a:srgbClr val="FFFF00"/>
              </a:solidFill>
            </a:endParaRPr>
          </a:p>
        </p:txBody>
      </p:sp>
      <p:pic>
        <p:nvPicPr>
          <p:cNvPr id="6" name="그림 5">
            <a:extLst>
              <a:ext uri="{FF2B5EF4-FFF2-40B4-BE49-F238E27FC236}">
                <a16:creationId xmlns:a16="http://schemas.microsoft.com/office/drawing/2014/main" id="{75C7FDC8-4B2B-B3C2-0AC7-7050CD2B046E}"/>
              </a:ext>
            </a:extLst>
          </p:cNvPr>
          <p:cNvPicPr>
            <a:picLocks noChangeAspect="1"/>
          </p:cNvPicPr>
          <p:nvPr/>
        </p:nvPicPr>
        <p:blipFill>
          <a:blip r:embed="rId2"/>
          <a:stretch>
            <a:fillRect/>
          </a:stretch>
        </p:blipFill>
        <p:spPr>
          <a:xfrm>
            <a:off x="615668" y="1073029"/>
            <a:ext cx="10960663" cy="4711942"/>
          </a:xfrm>
          <a:prstGeom prst="rect">
            <a:avLst/>
          </a:prstGeom>
        </p:spPr>
      </p:pic>
      <p:sp>
        <p:nvSpPr>
          <p:cNvPr id="13" name="화살표: 위쪽 12">
            <a:extLst>
              <a:ext uri="{FF2B5EF4-FFF2-40B4-BE49-F238E27FC236}">
                <a16:creationId xmlns:a16="http://schemas.microsoft.com/office/drawing/2014/main" id="{60988393-0117-D8F4-4A47-2DA61DB44DC3}"/>
              </a:ext>
            </a:extLst>
          </p:cNvPr>
          <p:cNvSpPr/>
          <p:nvPr/>
        </p:nvSpPr>
        <p:spPr>
          <a:xfrm>
            <a:off x="4717043" y="3228778"/>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화살표: 아래쪽 13">
            <a:extLst>
              <a:ext uri="{FF2B5EF4-FFF2-40B4-BE49-F238E27FC236}">
                <a16:creationId xmlns:a16="http://schemas.microsoft.com/office/drawing/2014/main" id="{C2AEEC4A-95BA-B975-EA9E-726A72DBECAD}"/>
              </a:ext>
            </a:extLst>
          </p:cNvPr>
          <p:cNvSpPr/>
          <p:nvPr/>
        </p:nvSpPr>
        <p:spPr>
          <a:xfrm>
            <a:off x="8652116" y="3872011"/>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 name="직선 연결선 15">
            <a:extLst>
              <a:ext uri="{FF2B5EF4-FFF2-40B4-BE49-F238E27FC236}">
                <a16:creationId xmlns:a16="http://schemas.microsoft.com/office/drawing/2014/main" id="{8FD0BA68-7F24-EAD1-D960-29194B0842BA}"/>
              </a:ext>
            </a:extLst>
          </p:cNvPr>
          <p:cNvCxnSpPr/>
          <p:nvPr/>
        </p:nvCxnSpPr>
        <p:spPr>
          <a:xfrm>
            <a:off x="3222472" y="4207186"/>
            <a:ext cx="4099034"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9FB55B9-97CE-01A3-651F-30A5ACE21180}"/>
              </a:ext>
            </a:extLst>
          </p:cNvPr>
          <p:cNvSpPr txBox="1"/>
          <p:nvPr/>
        </p:nvSpPr>
        <p:spPr>
          <a:xfrm>
            <a:off x="737826" y="5993603"/>
            <a:ext cx="11201721" cy="369332"/>
          </a:xfrm>
          <a:prstGeom prst="rect">
            <a:avLst/>
          </a:prstGeom>
          <a:noFill/>
        </p:spPr>
        <p:txBody>
          <a:bodyPr wrap="none" rtlCol="0">
            <a:spAutoFit/>
          </a:bodyPr>
          <a:lstStyle/>
          <a:p>
            <a:r>
              <a:rPr lang="en-US" altLang="ko-KR" b="1" dirty="0">
                <a:solidFill>
                  <a:srgbClr val="FF0000"/>
                </a:solidFill>
              </a:rPr>
              <a:t>Hybrid model illustrates larger neutrino luminosity rather than Burrow simulation in accretion  phase !!</a:t>
            </a:r>
            <a:endParaRPr lang="ko-KR" altLang="en-US" b="1" dirty="0">
              <a:solidFill>
                <a:srgbClr val="FF0000"/>
              </a:solidFill>
            </a:endParaRPr>
          </a:p>
        </p:txBody>
      </p:sp>
    </p:spTree>
    <p:extLst>
      <p:ext uri="{BB962C8B-B14F-4D97-AF65-F5344CB8AC3E}">
        <p14:creationId xmlns:p14="http://schemas.microsoft.com/office/powerpoint/2010/main" val="9099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1E56ED-9087-A0A5-8BEB-B8033FB185A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990B9C22-42B2-DB6C-D731-0F34C791C663}"/>
              </a:ext>
            </a:extLst>
          </p:cNvPr>
          <p:cNvSpPr>
            <a:spLocks noGrp="1"/>
          </p:cNvSpPr>
          <p:nvPr>
            <p:ph type="title"/>
          </p:nvPr>
        </p:nvSpPr>
        <p:spPr/>
        <p:txBody>
          <a:bodyPr/>
          <a:lstStyle/>
          <a:p>
            <a:r>
              <a:rPr lang="en-US" altLang="ko-KR" dirty="0"/>
              <a:t>Contents</a:t>
            </a:r>
            <a:endParaRPr lang="ko-KR" altLang="en-US" dirty="0"/>
          </a:p>
        </p:txBody>
      </p:sp>
      <p:sp>
        <p:nvSpPr>
          <p:cNvPr id="5" name="TextBox 4">
            <a:extLst>
              <a:ext uri="{FF2B5EF4-FFF2-40B4-BE49-F238E27FC236}">
                <a16:creationId xmlns:a16="http://schemas.microsoft.com/office/drawing/2014/main" id="{50710CEA-943E-E236-598A-99A23AA7E860}"/>
              </a:ext>
            </a:extLst>
          </p:cNvPr>
          <p:cNvSpPr txBox="1"/>
          <p:nvPr/>
        </p:nvSpPr>
        <p:spPr>
          <a:xfrm>
            <a:off x="522139" y="968659"/>
            <a:ext cx="10622478" cy="4647426"/>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Introduction and Motivation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Neutrino and Neutrino Process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Neutrino Luminosity from </a:t>
            </a:r>
            <a:r>
              <a:rPr kumimoji="0" lang="en-US" altLang="ko-KR" sz="2000" b="0" i="0" u="none" strike="noStrike" kern="1200" cap="none" spc="0" normalizeH="0" baseline="0" noProof="0" dirty="0" err="1">
                <a:ln>
                  <a:noFill/>
                </a:ln>
                <a:solidFill>
                  <a:prstClr val="black"/>
                </a:solidFill>
                <a:effectLst/>
                <a:uLnTx/>
                <a:uFillTx/>
                <a:latin typeface="Cambria" panose="02040503050406030204"/>
                <a:ea typeface="맑은 고딕" panose="020B0503020000020004" pitchFamily="50" charset="-127"/>
                <a:cs typeface="+mn-cs"/>
              </a:rPr>
              <a:t>CCSNe</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by Neutrino Transport Equation by GR1D code</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Effects of axial vector quenching and nucleon effective mass in nuclear dense matter</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Degeneracy</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factor</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in</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CCSN2</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and</a:t>
            </a:r>
            <a:r>
              <a:rPr kumimoji="0" lang="ko-KR" altLang="en-US"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Degenerate and Non-degenerate Description in GR1D</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i="0" u="none" strike="noStrike" kern="1200" cap="none" spc="0" normalizeH="0" baseline="0" noProof="0" dirty="0">
                <a:ln>
                  <a:noFill/>
                </a:ln>
                <a:effectLst/>
                <a:uLnTx/>
                <a:uFillTx/>
                <a:latin typeface="Cambria" panose="02040503050406030204"/>
                <a:ea typeface="맑은 고딕" panose="020B0503020000020004" pitchFamily="50" charset="-127"/>
                <a:cs typeface="+mn-cs"/>
              </a:rPr>
              <a:t>Hybrid Model for Degenerate (Friman..) and Non-degenerate (A. Burrow..)  Cases</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 </a:t>
            </a:r>
            <a:r>
              <a:rPr kumimoji="0" lang="en-US" altLang="ko-KR" sz="2000" b="1" i="0" u="none" strike="noStrike" kern="1200" cap="none" spc="0" normalizeH="0" baseline="0" noProof="0" dirty="0">
                <a:ln>
                  <a:noFill/>
                </a:ln>
                <a:solidFill>
                  <a:srgbClr val="FF0000"/>
                </a:solidFill>
                <a:effectLst/>
                <a:uLnTx/>
                <a:uFillTx/>
                <a:latin typeface="Cambria" panose="02040503050406030204"/>
                <a:ea typeface="맑은 고딕" panose="020B0503020000020004" pitchFamily="50" charset="-127"/>
                <a:cs typeface="+mn-cs"/>
              </a:rPr>
              <a:t>Effects of axial vector quenching and nucleon effective mass in Hybrid Model</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0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rPr>
              <a:t>Summary and Conclusion </a:t>
            </a: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en-US" altLang="ko-KR"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a:ea typeface="맑은 고딕" panose="020B0503020000020004" pitchFamily="50" charset="-127"/>
              <a:cs typeface="+mn-cs"/>
            </a:endParaRPr>
          </a:p>
        </p:txBody>
      </p:sp>
      <p:pic>
        <p:nvPicPr>
          <p:cNvPr id="3" name="그림 2">
            <a:extLst>
              <a:ext uri="{FF2B5EF4-FFF2-40B4-BE49-F238E27FC236}">
                <a16:creationId xmlns:a16="http://schemas.microsoft.com/office/drawing/2014/main" id="{B5B9A2A6-7930-89A0-FC0A-90C629DBAD17}"/>
              </a:ext>
            </a:extLst>
          </p:cNvPr>
          <p:cNvPicPr>
            <a:picLocks noChangeAspect="1"/>
          </p:cNvPicPr>
          <p:nvPr/>
        </p:nvPicPr>
        <p:blipFill>
          <a:blip r:embed="rId2"/>
          <a:stretch>
            <a:fillRect/>
          </a:stretch>
        </p:blipFill>
        <p:spPr>
          <a:xfrm>
            <a:off x="0" y="5150575"/>
            <a:ext cx="6530899" cy="1707425"/>
          </a:xfrm>
          <a:prstGeom prst="rect">
            <a:avLst/>
          </a:prstGeom>
        </p:spPr>
      </p:pic>
      <p:pic>
        <p:nvPicPr>
          <p:cNvPr id="6" name="그림 5">
            <a:extLst>
              <a:ext uri="{FF2B5EF4-FFF2-40B4-BE49-F238E27FC236}">
                <a16:creationId xmlns:a16="http://schemas.microsoft.com/office/drawing/2014/main" id="{22F03C41-0C72-8518-AF17-96CABC558346}"/>
              </a:ext>
            </a:extLst>
          </p:cNvPr>
          <p:cNvPicPr>
            <a:picLocks noChangeAspect="1"/>
          </p:cNvPicPr>
          <p:nvPr/>
        </p:nvPicPr>
        <p:blipFill>
          <a:blip r:embed="rId3"/>
          <a:stretch>
            <a:fillRect/>
          </a:stretch>
        </p:blipFill>
        <p:spPr>
          <a:xfrm>
            <a:off x="7956044" y="5189891"/>
            <a:ext cx="3713817" cy="1628792"/>
          </a:xfrm>
          <a:prstGeom prst="rect">
            <a:avLst/>
          </a:prstGeom>
        </p:spPr>
      </p:pic>
    </p:spTree>
    <p:extLst>
      <p:ext uri="{BB962C8B-B14F-4D97-AF65-F5344CB8AC3E}">
        <p14:creationId xmlns:p14="http://schemas.microsoft.com/office/powerpoint/2010/main" val="1220831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CEDDAD5-73E5-9675-5AD2-7E07A82B9777}"/>
              </a:ext>
            </a:extLst>
          </p:cNvPr>
          <p:cNvSpPr>
            <a:spLocks noGrp="1"/>
          </p:cNvSpPr>
          <p:nvPr>
            <p:ph type="title"/>
          </p:nvPr>
        </p:nvSpPr>
        <p:spPr>
          <a:xfrm>
            <a:off x="107206" y="83766"/>
            <a:ext cx="12084794" cy="884893"/>
          </a:xfrm>
        </p:spPr>
        <p:txBody>
          <a:bodyPr>
            <a:normAutofit fontScale="90000"/>
          </a:bodyPr>
          <a:lstStyle/>
          <a:p>
            <a:r>
              <a:rPr lang="en-US" altLang="ko-KR" dirty="0"/>
              <a:t>Comparison of Effective Mass Effects by Hybrid model</a:t>
            </a:r>
            <a:endParaRPr lang="ko-KR" altLang="en-US" dirty="0"/>
          </a:p>
        </p:txBody>
      </p:sp>
      <p:sp>
        <p:nvSpPr>
          <p:cNvPr id="5" name="TextBox 4">
            <a:extLst>
              <a:ext uri="{FF2B5EF4-FFF2-40B4-BE49-F238E27FC236}">
                <a16:creationId xmlns:a16="http://schemas.microsoft.com/office/drawing/2014/main" id="{48E2E93A-532E-23DB-20C9-A161AC5B64B5}"/>
              </a:ext>
            </a:extLst>
          </p:cNvPr>
          <p:cNvSpPr txBox="1"/>
          <p:nvPr/>
        </p:nvSpPr>
        <p:spPr>
          <a:xfrm>
            <a:off x="1031328" y="5301146"/>
            <a:ext cx="10741572" cy="923330"/>
          </a:xfrm>
          <a:prstGeom prst="rect">
            <a:avLst/>
          </a:prstGeom>
          <a:noFill/>
        </p:spPr>
        <p:txBody>
          <a:bodyPr wrap="square" rtlCol="0">
            <a:spAutoFit/>
          </a:bodyPr>
          <a:lstStyle/>
          <a:p>
            <a:r>
              <a:rPr lang="en-US" altLang="ko-KR" dirty="0">
                <a:solidFill>
                  <a:srgbClr val="00B0F0"/>
                </a:solidFill>
              </a:rPr>
              <a:t>Effective mass and quenching effects </a:t>
            </a:r>
            <a:r>
              <a:rPr lang="en-US" altLang="ko-KR" b="1" dirty="0">
                <a:solidFill>
                  <a:srgbClr val="00B0F0"/>
                </a:solidFill>
              </a:rPr>
              <a:t>decreases luminosity near post-bounce and cooling phase</a:t>
            </a:r>
            <a:r>
              <a:rPr lang="en-US" altLang="ko-KR" dirty="0">
                <a:solidFill>
                  <a:srgbClr val="00B0F0"/>
                </a:solidFill>
              </a:rPr>
              <a:t>,</a:t>
            </a:r>
          </a:p>
          <a:p>
            <a:r>
              <a:rPr lang="en-US" altLang="ko-KR" b="1" dirty="0">
                <a:solidFill>
                  <a:srgbClr val="FF0000"/>
                </a:solidFill>
              </a:rPr>
              <a:t>but increases it at accretion phase near post-bounce near neutrino sphere.</a:t>
            </a:r>
            <a:endParaRPr lang="en-US" altLang="ko-KR" dirty="0"/>
          </a:p>
          <a:p>
            <a:r>
              <a:rPr lang="en-US" altLang="ko-KR" dirty="0"/>
              <a:t>Perhaps, in the degenerate case, luminosity is proportional to effective mass ratio ~1.5 </a:t>
            </a:r>
            <a:endParaRPr lang="ko-KR" altLang="en-US" dirty="0"/>
          </a:p>
        </p:txBody>
      </p:sp>
      <p:pic>
        <p:nvPicPr>
          <p:cNvPr id="10" name="burrow1_FM1_hybrid1_luminosity_radius_sweep_0to500km">
            <a:hlinkClick r:id="" action="ppaction://media"/>
            <a:extLst>
              <a:ext uri="{FF2B5EF4-FFF2-40B4-BE49-F238E27FC236}">
                <a16:creationId xmlns:a16="http://schemas.microsoft.com/office/drawing/2014/main" id="{147EFEE7-17C8-B156-D5D2-FD30BAF9C0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135117"/>
            <a:ext cx="9492315" cy="3999571"/>
          </a:xfrm>
          <a:prstGeom prst="rect">
            <a:avLst/>
          </a:prstGeom>
        </p:spPr>
      </p:pic>
    </p:spTree>
    <p:extLst>
      <p:ext uri="{BB962C8B-B14F-4D97-AF65-F5344CB8AC3E}">
        <p14:creationId xmlns:p14="http://schemas.microsoft.com/office/powerpoint/2010/main" val="28373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B37A920-1D36-5E6E-80E9-C5D69417D315}"/>
              </a:ext>
            </a:extLst>
          </p:cNvPr>
          <p:cNvSpPr>
            <a:spLocks noGrp="1"/>
          </p:cNvSpPr>
          <p:nvPr>
            <p:ph type="title"/>
          </p:nvPr>
        </p:nvSpPr>
        <p:spPr>
          <a:xfrm>
            <a:off x="0" y="83766"/>
            <a:ext cx="12019630" cy="884893"/>
          </a:xfrm>
        </p:spPr>
        <p:txBody>
          <a:bodyPr>
            <a:normAutofit fontScale="90000"/>
          </a:bodyPr>
          <a:lstStyle/>
          <a:p>
            <a:r>
              <a:rPr lang="en-US" altLang="ko-KR" dirty="0"/>
              <a:t>Comparison of Effective Mass Effects by Hybrid Model</a:t>
            </a:r>
            <a:endParaRPr lang="ko-KR" altLang="en-US" dirty="0"/>
          </a:p>
        </p:txBody>
      </p:sp>
      <p:pic>
        <p:nvPicPr>
          <p:cNvPr id="8" name="그림 7">
            <a:extLst>
              <a:ext uri="{FF2B5EF4-FFF2-40B4-BE49-F238E27FC236}">
                <a16:creationId xmlns:a16="http://schemas.microsoft.com/office/drawing/2014/main" id="{A1E4140C-F306-E735-E92C-EFB62C0E6406}"/>
              </a:ext>
            </a:extLst>
          </p:cNvPr>
          <p:cNvPicPr>
            <a:picLocks noChangeAspect="1"/>
          </p:cNvPicPr>
          <p:nvPr/>
        </p:nvPicPr>
        <p:blipFill>
          <a:blip r:embed="rId2"/>
          <a:stretch>
            <a:fillRect/>
          </a:stretch>
        </p:blipFill>
        <p:spPr>
          <a:xfrm>
            <a:off x="1120519" y="1096844"/>
            <a:ext cx="9950961" cy="4210266"/>
          </a:xfrm>
          <a:prstGeom prst="rect">
            <a:avLst/>
          </a:prstGeom>
        </p:spPr>
      </p:pic>
      <p:sp>
        <p:nvSpPr>
          <p:cNvPr id="9" name="화살표: 위쪽 8">
            <a:extLst>
              <a:ext uri="{FF2B5EF4-FFF2-40B4-BE49-F238E27FC236}">
                <a16:creationId xmlns:a16="http://schemas.microsoft.com/office/drawing/2014/main" id="{4FB8E548-5295-BA38-F8F9-4CCB703FE128}"/>
              </a:ext>
            </a:extLst>
          </p:cNvPr>
          <p:cNvSpPr/>
          <p:nvPr/>
        </p:nvSpPr>
        <p:spPr>
          <a:xfrm>
            <a:off x="4776890" y="3886351"/>
            <a:ext cx="257609" cy="612928"/>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a16="http://schemas.microsoft.com/office/drawing/2014/main" id="{2D28C48C-5DA4-C06D-1650-857D76D9E1DC}"/>
              </a:ext>
            </a:extLst>
          </p:cNvPr>
          <p:cNvSpPr txBox="1"/>
          <p:nvPr/>
        </p:nvSpPr>
        <p:spPr>
          <a:xfrm>
            <a:off x="639029" y="5150677"/>
            <a:ext cx="10741572" cy="1477328"/>
          </a:xfrm>
          <a:prstGeom prst="rect">
            <a:avLst/>
          </a:prstGeom>
          <a:noFill/>
        </p:spPr>
        <p:txBody>
          <a:bodyPr wrap="square" rtlCol="0">
            <a:spAutoFit/>
          </a:bodyPr>
          <a:lstStyle/>
          <a:p>
            <a:r>
              <a:rPr lang="en-US" altLang="ko-KR" dirty="0">
                <a:solidFill>
                  <a:srgbClr val="00B0F0"/>
                </a:solidFill>
              </a:rPr>
              <a:t>Effective mass and quenching effects </a:t>
            </a:r>
            <a:r>
              <a:rPr lang="en-US" altLang="ko-KR" b="1" dirty="0">
                <a:solidFill>
                  <a:srgbClr val="00B0F0"/>
                </a:solidFill>
              </a:rPr>
              <a:t>decreases luminosity near post-bounce and cooling phase</a:t>
            </a:r>
            <a:r>
              <a:rPr lang="en-US" altLang="ko-KR" dirty="0">
                <a:solidFill>
                  <a:srgbClr val="00B0F0"/>
                </a:solidFill>
              </a:rPr>
              <a:t>,</a:t>
            </a:r>
          </a:p>
          <a:p>
            <a:r>
              <a:rPr lang="en-US" altLang="ko-KR" b="1" dirty="0">
                <a:solidFill>
                  <a:srgbClr val="FF0000"/>
                </a:solidFill>
              </a:rPr>
              <a:t>but increases it at accretion phase near post-bounce near neutrino sphere.</a:t>
            </a:r>
            <a:endParaRPr lang="en-US" altLang="ko-KR" dirty="0"/>
          </a:p>
          <a:p>
            <a:r>
              <a:rPr lang="en-US" altLang="ko-KR" dirty="0"/>
              <a:t>Perhaps, in the degenerate case, luminosity is proportional to effective mass ratio ~1.5.</a:t>
            </a:r>
          </a:p>
          <a:p>
            <a:endParaRPr lang="en-US" altLang="ko-KR" dirty="0"/>
          </a:p>
          <a:p>
            <a:r>
              <a:rPr lang="en-US" altLang="ko-KR" b="1" dirty="0">
                <a:solidFill>
                  <a:srgbClr val="00B050"/>
                </a:solidFill>
              </a:rPr>
              <a:t>Effective mass and quenching show larger luminosity rather than the original Hybrid model</a:t>
            </a:r>
            <a:r>
              <a:rPr lang="en-US" altLang="ko-KR" dirty="0"/>
              <a:t>. </a:t>
            </a:r>
            <a:endParaRPr lang="ko-KR" altLang="en-US" dirty="0"/>
          </a:p>
        </p:txBody>
      </p:sp>
      <p:cxnSp>
        <p:nvCxnSpPr>
          <p:cNvPr id="13" name="직선 연결선 12">
            <a:extLst>
              <a:ext uri="{FF2B5EF4-FFF2-40B4-BE49-F238E27FC236}">
                <a16:creationId xmlns:a16="http://schemas.microsoft.com/office/drawing/2014/main" id="{85FF74FB-4DC8-3715-73F9-CEE8A2F216EA}"/>
              </a:ext>
            </a:extLst>
          </p:cNvPr>
          <p:cNvCxnSpPr/>
          <p:nvPr/>
        </p:nvCxnSpPr>
        <p:spPr>
          <a:xfrm>
            <a:off x="3222472" y="4137818"/>
            <a:ext cx="4099034"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277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38E58-B59B-78EC-E88A-1D837293BAF0}"/>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3A7BF6A0-5C6F-E3F8-2018-219AA1CE29E5}"/>
              </a:ext>
            </a:extLst>
          </p:cNvPr>
          <p:cNvSpPr>
            <a:spLocks noGrp="1"/>
          </p:cNvSpPr>
          <p:nvPr>
            <p:ph type="title"/>
          </p:nvPr>
        </p:nvSpPr>
        <p:spPr/>
        <p:txBody>
          <a:bodyPr/>
          <a:lstStyle/>
          <a:p>
            <a:r>
              <a:rPr lang="en-US" altLang="ko-KR" dirty="0"/>
              <a:t>Summary</a:t>
            </a:r>
            <a:endParaRPr lang="ko-KR" altLang="en-US" dirty="0"/>
          </a:p>
        </p:txBody>
      </p:sp>
      <p:sp>
        <p:nvSpPr>
          <p:cNvPr id="3" name="내용 개체 틀 2">
            <a:extLst>
              <a:ext uri="{FF2B5EF4-FFF2-40B4-BE49-F238E27FC236}">
                <a16:creationId xmlns:a16="http://schemas.microsoft.com/office/drawing/2014/main" id="{86FD54AF-99CC-C34C-6DA1-16773FBB44A7}"/>
              </a:ext>
            </a:extLst>
          </p:cNvPr>
          <p:cNvSpPr>
            <a:spLocks noGrp="1"/>
          </p:cNvSpPr>
          <p:nvPr>
            <p:ph idx="1"/>
          </p:nvPr>
        </p:nvSpPr>
        <p:spPr>
          <a:xfrm>
            <a:off x="510278" y="1062336"/>
            <a:ext cx="10515600" cy="5711898"/>
          </a:xfrm>
        </p:spPr>
        <p:txBody>
          <a:bodyPr>
            <a:normAutofit/>
          </a:bodyPr>
          <a:lstStyle/>
          <a:p>
            <a:pPr marL="0" indent="0">
              <a:buNone/>
            </a:pPr>
            <a:r>
              <a:rPr lang="en-US" altLang="ko-KR" dirty="0"/>
              <a:t>1. Neutrino already came to your Nuclear Physics.</a:t>
            </a:r>
          </a:p>
          <a:p>
            <a:pPr marL="0" indent="0">
              <a:buNone/>
            </a:pPr>
            <a:r>
              <a:rPr lang="en-US" altLang="ko-KR" dirty="0"/>
              <a:t>2. Scattering data, Neutron Skin Thickness are available now.</a:t>
            </a:r>
          </a:p>
          <a:p>
            <a:pPr marL="0" indent="0">
              <a:buNone/>
            </a:pPr>
            <a:r>
              <a:rPr lang="en-US" altLang="ko-KR" dirty="0"/>
              <a:t>3. In CCSN, most of gravitational energy is transferred to neutrino energy.</a:t>
            </a:r>
          </a:p>
          <a:p>
            <a:pPr marL="0" indent="0">
              <a:buNone/>
            </a:pPr>
            <a:r>
              <a:rPr lang="en-US" altLang="ko-KR" dirty="0"/>
              <a:t>4. Now there are many proposals to detect the SN neutrino as well as other neutrinos on Earth.</a:t>
            </a:r>
          </a:p>
          <a:p>
            <a:pPr marL="0" indent="0">
              <a:buNone/>
            </a:pPr>
            <a:r>
              <a:rPr lang="en-US" altLang="ko-KR" dirty="0"/>
              <a:t>5. Most of SN simulation by the neutrino transport equation needs more elaborate treatments of the nuclear physics input.</a:t>
            </a:r>
          </a:p>
          <a:p>
            <a:pPr marL="0" indent="0">
              <a:buNone/>
            </a:pPr>
            <a:r>
              <a:rPr lang="en-US" altLang="ko-KR" dirty="0">
                <a:solidFill>
                  <a:srgbClr val="FF0000"/>
                </a:solidFill>
              </a:rPr>
              <a:t>6. We tried to examine the density dependence of the weak interaction and the effects of the effective nucleon mass in dense mater in the GR1D simulation.</a:t>
            </a:r>
          </a:p>
        </p:txBody>
      </p:sp>
    </p:spTree>
    <p:extLst>
      <p:ext uri="{BB962C8B-B14F-4D97-AF65-F5344CB8AC3E}">
        <p14:creationId xmlns:p14="http://schemas.microsoft.com/office/powerpoint/2010/main" val="4262170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8869750-0D4A-8973-BD26-23D04B1CD969}"/>
              </a:ext>
            </a:extLst>
          </p:cNvPr>
          <p:cNvSpPr>
            <a:spLocks noGrp="1"/>
          </p:cNvSpPr>
          <p:nvPr>
            <p:ph type="title"/>
          </p:nvPr>
        </p:nvSpPr>
        <p:spPr/>
        <p:txBody>
          <a:bodyPr/>
          <a:lstStyle/>
          <a:p>
            <a:r>
              <a:rPr lang="en-US" altLang="ko-KR" dirty="0"/>
              <a:t>Summary</a:t>
            </a:r>
            <a:endParaRPr lang="ko-KR" altLang="en-US" dirty="0"/>
          </a:p>
        </p:txBody>
      </p:sp>
      <p:sp>
        <p:nvSpPr>
          <p:cNvPr id="3" name="내용 개체 틀 2">
            <a:extLst>
              <a:ext uri="{FF2B5EF4-FFF2-40B4-BE49-F238E27FC236}">
                <a16:creationId xmlns:a16="http://schemas.microsoft.com/office/drawing/2014/main" id="{0B92CF54-A124-BD11-DC13-79265951C6E9}"/>
              </a:ext>
            </a:extLst>
          </p:cNvPr>
          <p:cNvSpPr>
            <a:spLocks noGrp="1"/>
          </p:cNvSpPr>
          <p:nvPr>
            <p:ph idx="1"/>
          </p:nvPr>
        </p:nvSpPr>
        <p:spPr>
          <a:xfrm>
            <a:off x="380610" y="968659"/>
            <a:ext cx="11392290" cy="5711898"/>
          </a:xfrm>
        </p:spPr>
        <p:txBody>
          <a:bodyPr>
            <a:normAutofit fontScale="92500" lnSpcReduction="20000"/>
          </a:bodyPr>
          <a:lstStyle/>
          <a:p>
            <a:pPr marL="0" indent="0">
              <a:buNone/>
            </a:pPr>
            <a:r>
              <a:rPr lang="en-US" altLang="ko-KR" dirty="0">
                <a:solidFill>
                  <a:srgbClr val="FF0000"/>
                </a:solidFill>
              </a:rPr>
              <a:t>7. </a:t>
            </a:r>
            <a:r>
              <a:rPr lang="en-US" altLang="ko-KR" sz="2400" dirty="0">
                <a:solidFill>
                  <a:srgbClr val="FF0000"/>
                </a:solidFill>
              </a:rPr>
              <a:t>The weak interaction quenching reduces the neutrino absorption, scattering and emission rate, which gives rise to the increase of the mean free path in the neutrino streaming, i.e., makes the SN matter transparent to the neutrino.</a:t>
            </a:r>
          </a:p>
          <a:p>
            <a:pPr marL="0" indent="0">
              <a:buNone/>
            </a:pPr>
            <a:endParaRPr lang="en-US" altLang="ko-KR" sz="2400" dirty="0">
              <a:solidFill>
                <a:srgbClr val="FF0000"/>
              </a:solidFill>
            </a:endParaRPr>
          </a:p>
          <a:p>
            <a:pPr marL="0" indent="0">
              <a:buNone/>
            </a:pPr>
            <a:r>
              <a:rPr lang="en-US" altLang="ko-KR" sz="2400" dirty="0">
                <a:solidFill>
                  <a:srgbClr val="FF0000"/>
                </a:solidFill>
              </a:rPr>
              <a:t>8. That is, the neutrino opacity becomes smaller, and consequently provides much larger neutrino luminosity, about 10 % maximally in the neutrino burst and the accretion epoch.</a:t>
            </a:r>
          </a:p>
          <a:p>
            <a:pPr marL="0" indent="0">
              <a:buNone/>
            </a:pPr>
            <a:r>
              <a:rPr lang="en-US" altLang="ko-KR" sz="2400" dirty="0">
                <a:solidFill>
                  <a:srgbClr val="FF0000"/>
                </a:solidFill>
              </a:rPr>
              <a:t>9. But almost no effects are found in the cooling phase.</a:t>
            </a:r>
          </a:p>
          <a:p>
            <a:pPr marL="0" indent="0">
              <a:buNone/>
            </a:pPr>
            <a:endParaRPr lang="en-US" altLang="ko-KR" sz="2400" dirty="0">
              <a:solidFill>
                <a:srgbClr val="FF0000"/>
              </a:solidFill>
            </a:endParaRPr>
          </a:p>
          <a:p>
            <a:pPr marL="0" indent="0">
              <a:buNone/>
            </a:pPr>
            <a:r>
              <a:rPr lang="en-US" altLang="ko-KR" sz="2400" dirty="0"/>
              <a:t>10. The change of nucleon effective masses is found to be more serious.         </a:t>
            </a:r>
          </a:p>
          <a:p>
            <a:pPr marL="0" indent="0">
              <a:buNone/>
            </a:pPr>
            <a:r>
              <a:rPr lang="en-US" altLang="ko-KR" sz="2400" dirty="0"/>
              <a:t>11. For the non-degenerate case, the e</a:t>
            </a:r>
            <a:r>
              <a:rPr lang="en-US" altLang="ko-KR" sz="2400" dirty="0">
                <a:solidFill>
                  <a:srgbClr val="00B0F0"/>
                </a:solidFill>
              </a:rPr>
              <a:t>ffective mass and quenching effects </a:t>
            </a:r>
            <a:r>
              <a:rPr lang="en-US" altLang="ko-KR" sz="2400" b="1" dirty="0">
                <a:solidFill>
                  <a:srgbClr val="00B0F0"/>
                </a:solidFill>
              </a:rPr>
              <a:t>decreases luminosity near post-bounce and cooling phase</a:t>
            </a:r>
            <a:r>
              <a:rPr lang="en-US" altLang="ko-KR" sz="2400" dirty="0">
                <a:solidFill>
                  <a:srgbClr val="00B0F0"/>
                </a:solidFill>
              </a:rPr>
              <a:t>, </a:t>
            </a:r>
            <a:r>
              <a:rPr lang="en-US" altLang="ko-KR" sz="2400" b="1" dirty="0">
                <a:solidFill>
                  <a:srgbClr val="FF0000"/>
                </a:solidFill>
              </a:rPr>
              <a:t>but increases it at accretion phase near post-bounce near neutrino sphere.</a:t>
            </a:r>
          </a:p>
          <a:p>
            <a:pPr marL="0" indent="0">
              <a:buNone/>
            </a:pPr>
            <a:endParaRPr lang="en-US" altLang="ko-KR" sz="2400" dirty="0"/>
          </a:p>
          <a:p>
            <a:pPr marL="0" indent="0">
              <a:buNone/>
            </a:pPr>
            <a:r>
              <a:rPr lang="en-US" altLang="ko-KR" sz="2400" dirty="0"/>
              <a:t>12. But, for the degenerate case, the feature is reversed. Perhaps, in the degenerate case, luminosity is proportional to effective mass ratio ~1.5.</a:t>
            </a:r>
          </a:p>
          <a:p>
            <a:pPr marL="0" indent="0">
              <a:buNone/>
            </a:pPr>
            <a:endParaRPr lang="en-US" altLang="ko-KR" sz="2400" dirty="0"/>
          </a:p>
          <a:p>
            <a:pPr marL="0" indent="0">
              <a:buNone/>
            </a:pPr>
            <a:r>
              <a:rPr lang="en-US" altLang="ko-KR" sz="2400" dirty="0"/>
              <a:t>13. We need to consider </a:t>
            </a:r>
            <a:r>
              <a:rPr lang="en-US" altLang="ko-KR" sz="2400" dirty="0">
                <a:solidFill>
                  <a:srgbClr val="00B050"/>
                </a:solidFill>
              </a:rPr>
              <a:t>a hybrid model depending the degeneracy factor depending on temperature and density.  More</a:t>
            </a:r>
            <a:r>
              <a:rPr lang="ko-KR" altLang="en-US" sz="2400" dirty="0">
                <a:solidFill>
                  <a:srgbClr val="00B050"/>
                </a:solidFill>
              </a:rPr>
              <a:t> </a:t>
            </a:r>
            <a:r>
              <a:rPr lang="en-US" altLang="ko-KR" sz="2400" dirty="0">
                <a:solidFill>
                  <a:srgbClr val="00B050"/>
                </a:solidFill>
              </a:rPr>
              <a:t>deliberate</a:t>
            </a:r>
            <a:r>
              <a:rPr lang="ko-KR" altLang="en-US" sz="2400" dirty="0">
                <a:solidFill>
                  <a:srgbClr val="00B050"/>
                </a:solidFill>
              </a:rPr>
              <a:t> </a:t>
            </a:r>
            <a:r>
              <a:rPr lang="en-US" altLang="ko-KR" sz="2400" dirty="0">
                <a:solidFill>
                  <a:srgbClr val="00B050"/>
                </a:solidFill>
              </a:rPr>
              <a:t>analysis</a:t>
            </a:r>
            <a:r>
              <a:rPr lang="ko-KR" altLang="en-US" sz="2400" dirty="0">
                <a:solidFill>
                  <a:srgbClr val="00B050"/>
                </a:solidFill>
              </a:rPr>
              <a:t> </a:t>
            </a:r>
            <a:r>
              <a:rPr lang="en-US" altLang="ko-KR" sz="2400" dirty="0">
                <a:solidFill>
                  <a:srgbClr val="00B050"/>
                </a:solidFill>
              </a:rPr>
              <a:t>is</a:t>
            </a:r>
            <a:r>
              <a:rPr lang="ko-KR" altLang="en-US" sz="2400" dirty="0">
                <a:solidFill>
                  <a:srgbClr val="00B050"/>
                </a:solidFill>
              </a:rPr>
              <a:t> </a:t>
            </a:r>
            <a:r>
              <a:rPr lang="en-US" altLang="ko-KR" sz="2400" dirty="0">
                <a:solidFill>
                  <a:srgbClr val="00B050"/>
                </a:solidFill>
              </a:rPr>
              <a:t>being</a:t>
            </a:r>
            <a:r>
              <a:rPr lang="ko-KR" altLang="en-US" sz="2400" dirty="0">
                <a:solidFill>
                  <a:srgbClr val="00B050"/>
                </a:solidFill>
              </a:rPr>
              <a:t> </a:t>
            </a:r>
            <a:r>
              <a:rPr lang="en-US" altLang="ko-KR" sz="2400" dirty="0">
                <a:solidFill>
                  <a:srgbClr val="00B050"/>
                </a:solidFill>
              </a:rPr>
              <a:t>done</a:t>
            </a:r>
            <a:r>
              <a:rPr lang="ko-KR" altLang="en-US" sz="2400" dirty="0">
                <a:solidFill>
                  <a:srgbClr val="00B050"/>
                </a:solidFill>
              </a:rPr>
              <a:t> </a:t>
            </a:r>
            <a:r>
              <a:rPr lang="en-US" altLang="ko-KR" sz="2400" dirty="0">
                <a:solidFill>
                  <a:srgbClr val="00B050"/>
                </a:solidFill>
              </a:rPr>
              <a:t>now.</a:t>
            </a:r>
            <a:endParaRPr lang="ko-KR" altLang="en-US" sz="2400" dirty="0">
              <a:solidFill>
                <a:srgbClr val="00B050"/>
              </a:solidFill>
            </a:endParaRPr>
          </a:p>
          <a:p>
            <a:pPr marL="0" indent="0">
              <a:buNone/>
            </a:pPr>
            <a:endParaRPr lang="ko-KR" altLang="en-US" dirty="0"/>
          </a:p>
        </p:txBody>
      </p:sp>
    </p:spTree>
    <p:extLst>
      <p:ext uri="{BB962C8B-B14F-4D97-AF65-F5344CB8AC3E}">
        <p14:creationId xmlns:p14="http://schemas.microsoft.com/office/powerpoint/2010/main" val="659119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922165" y="2336703"/>
            <a:ext cx="4470464" cy="2500157"/>
          </a:xfrm>
        </p:spPr>
        <p:txBody>
          <a:bodyPr>
            <a:noAutofit/>
          </a:bodyPr>
          <a:lstStyle/>
          <a:p>
            <a:r>
              <a:rPr lang="en-US" altLang="ko-KR" sz="4673" b="1" dirty="0"/>
              <a:t>Thanks</a:t>
            </a:r>
            <a:br>
              <a:rPr lang="en-US" altLang="ko-KR" sz="4673" b="1" dirty="0"/>
            </a:br>
            <a:r>
              <a:rPr lang="en-US" altLang="ko-KR" sz="4673" b="1" dirty="0"/>
              <a:t> for your </a:t>
            </a:r>
            <a:br>
              <a:rPr lang="en-US" altLang="ko-KR" sz="4673" b="1" dirty="0"/>
            </a:br>
            <a:r>
              <a:rPr lang="en-US" altLang="ko-KR" sz="4673" b="1" dirty="0"/>
              <a:t>attention !!</a:t>
            </a:r>
            <a:endParaRPr lang="ko-KR" altLang="en-US" sz="4673" b="1" dirty="0"/>
          </a:p>
        </p:txBody>
      </p:sp>
      <p:sp>
        <p:nvSpPr>
          <p:cNvPr id="4" name="바닥글 개체 틀 3"/>
          <p:cNvSpPr>
            <a:spLocks noGrp="1"/>
          </p:cNvSpPr>
          <p:nvPr>
            <p:ph type="ftr" sz="quarter" idx="11"/>
          </p:nvPr>
        </p:nvSpPr>
        <p:spPr/>
        <p:txBody>
          <a:bodyPr/>
          <a:lstStyle/>
          <a:p>
            <a:pPr marL="0" marR="0" lvl="0" indent="0" algn="ctr" defTabSz="323356" rtl="0" eaLnBrk="1" fontAlgn="auto" latinLnBrk="0" hangingPunct="1">
              <a:lnSpc>
                <a:spcPct val="100000"/>
              </a:lnSpc>
              <a:spcBef>
                <a:spcPts val="0"/>
              </a:spcBef>
              <a:spcAft>
                <a:spcPts val="0"/>
              </a:spcAft>
              <a:buClrTx/>
              <a:buSzTx/>
              <a:buFontTx/>
              <a:buNone/>
              <a:tabLst/>
              <a:defRPr/>
            </a:pPr>
            <a:r>
              <a:rPr kumimoji="0" lang="en-US" altLang="ko-KR" sz="675"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rPr>
              <a:t>CPNR-OMEG Joint Workshop  2026 May 21-23</a:t>
            </a:r>
            <a:endParaRPr kumimoji="0" lang="ko-KR" altLang="en-US" sz="675"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endParaRPr>
          </a:p>
        </p:txBody>
      </p:sp>
      <p:pic>
        <p:nvPicPr>
          <p:cNvPr id="6" name="그림 5">
            <a:extLst>
              <a:ext uri="{FF2B5EF4-FFF2-40B4-BE49-F238E27FC236}">
                <a16:creationId xmlns:a16="http://schemas.microsoft.com/office/drawing/2014/main" id="{B124ED25-F4A6-3F0D-1659-B60B3F347AC2}"/>
              </a:ext>
            </a:extLst>
          </p:cNvPr>
          <p:cNvPicPr>
            <a:picLocks noChangeAspect="1"/>
          </p:cNvPicPr>
          <p:nvPr/>
        </p:nvPicPr>
        <p:blipFill>
          <a:blip r:embed="rId3"/>
          <a:stretch>
            <a:fillRect/>
          </a:stretch>
        </p:blipFill>
        <p:spPr>
          <a:xfrm>
            <a:off x="9474140" y="0"/>
            <a:ext cx="2717860" cy="914886"/>
          </a:xfrm>
          <a:prstGeom prst="rect">
            <a:avLst/>
          </a:prstGeom>
        </p:spPr>
      </p:pic>
      <p:sp>
        <p:nvSpPr>
          <p:cNvPr id="8" name="TextBox 7">
            <a:extLst>
              <a:ext uri="{FF2B5EF4-FFF2-40B4-BE49-F238E27FC236}">
                <a16:creationId xmlns:a16="http://schemas.microsoft.com/office/drawing/2014/main" id="{E12337A0-2755-B431-4063-9F8E3E87AE1C}"/>
              </a:ext>
            </a:extLst>
          </p:cNvPr>
          <p:cNvSpPr txBox="1"/>
          <p:nvPr/>
        </p:nvSpPr>
        <p:spPr>
          <a:xfrm>
            <a:off x="685007" y="6419546"/>
            <a:ext cx="3622769" cy="876907"/>
          </a:xfrm>
          <a:prstGeom prst="rect">
            <a:avLst/>
          </a:prstGeom>
          <a:noFill/>
        </p:spPr>
        <p:txBody>
          <a:bodyPr wrap="square">
            <a:spAutoFit/>
          </a:bodyPr>
          <a:lstStyle/>
          <a:p>
            <a:pPr marL="0" marR="0" lvl="0" indent="0" algn="l" defTabSz="323356" rtl="0" eaLnBrk="1" fontAlgn="auto" latinLnBrk="0" hangingPunct="1">
              <a:lnSpc>
                <a:spcPct val="100000"/>
              </a:lnSpc>
              <a:spcBef>
                <a:spcPts val="0"/>
              </a:spcBef>
              <a:spcAft>
                <a:spcPts val="0"/>
              </a:spcAft>
              <a:buClrTx/>
              <a:buSzTx/>
              <a:buFontTx/>
              <a:buNone/>
              <a:tabLst/>
              <a:defRPr/>
            </a:pPr>
            <a:r>
              <a:rPr kumimoji="0" lang="ko-KR" altLang="en-US" sz="2549"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崇實大學校</a:t>
            </a:r>
            <a:br>
              <a:rPr kumimoji="0" lang="ko-KR" altLang="en-US" sz="2549"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br>
            <a:endParaRPr kumimoji="0" lang="ko-KR" altLang="en-US" sz="2549"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pic>
        <p:nvPicPr>
          <p:cNvPr id="11" name="그림 10">
            <a:extLst>
              <a:ext uri="{FF2B5EF4-FFF2-40B4-BE49-F238E27FC236}">
                <a16:creationId xmlns:a16="http://schemas.microsoft.com/office/drawing/2014/main" id="{56ED9C2B-FF31-B675-D49E-CCCFCB21A3B6}"/>
              </a:ext>
            </a:extLst>
          </p:cNvPr>
          <p:cNvPicPr>
            <a:picLocks noChangeAspect="1"/>
          </p:cNvPicPr>
          <p:nvPr/>
        </p:nvPicPr>
        <p:blipFill>
          <a:blip r:embed="rId4"/>
          <a:stretch>
            <a:fillRect/>
          </a:stretch>
        </p:blipFill>
        <p:spPr>
          <a:xfrm>
            <a:off x="0" y="0"/>
            <a:ext cx="4874697" cy="6468312"/>
          </a:xfrm>
          <a:prstGeom prst="rect">
            <a:avLst/>
          </a:prstGeom>
        </p:spPr>
      </p:pic>
      <p:pic>
        <p:nvPicPr>
          <p:cNvPr id="3" name="Picture 9">
            <a:extLst>
              <a:ext uri="{FF2B5EF4-FFF2-40B4-BE49-F238E27FC236}">
                <a16:creationId xmlns:a16="http://schemas.microsoft.com/office/drawing/2014/main" id="{C14CA38B-C1B4-659E-9B0D-DE1F976205A5}"/>
              </a:ext>
            </a:extLst>
          </p:cNvPr>
          <p:cNvPicPr>
            <a:picLocks noChangeAspect="1" noChangeArrowheads="1"/>
          </p:cNvPicPr>
          <p:nvPr/>
        </p:nvPicPr>
        <p:blipFill>
          <a:blip r:embed="rId5" cstate="print"/>
          <a:srcRect/>
          <a:stretch>
            <a:fillRect/>
          </a:stretch>
        </p:blipFill>
        <p:spPr bwMode="auto">
          <a:xfrm>
            <a:off x="63177" y="0"/>
            <a:ext cx="3559954" cy="699858"/>
          </a:xfrm>
          <a:prstGeom prst="rect">
            <a:avLst/>
          </a:prstGeom>
          <a:noFill/>
          <a:ln w="9525">
            <a:noFill/>
            <a:miter lim="800000"/>
            <a:headEnd/>
            <a:tailEnd/>
          </a:ln>
        </p:spPr>
      </p:pic>
    </p:spTree>
    <p:extLst>
      <p:ext uri="{BB962C8B-B14F-4D97-AF65-F5344CB8AC3E}">
        <p14:creationId xmlns:p14="http://schemas.microsoft.com/office/powerpoint/2010/main" val="282690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873BE-41BD-1ABD-3E4D-A40D7D0057F5}"/>
            </a:ext>
          </a:extLst>
        </p:cNvPr>
        <p:cNvGrpSpPr/>
        <p:nvPr/>
      </p:nvGrpSpPr>
      <p:grpSpPr>
        <a:xfrm>
          <a:off x="0" y="0"/>
          <a:ext cx="0" cy="0"/>
          <a:chOff x="0" y="0"/>
          <a:chExt cx="0" cy="0"/>
        </a:xfrm>
      </p:grpSpPr>
      <p:pic>
        <p:nvPicPr>
          <p:cNvPr id="8" name="그림 7">
            <a:extLst>
              <a:ext uri="{FF2B5EF4-FFF2-40B4-BE49-F238E27FC236}">
                <a16:creationId xmlns:a16="http://schemas.microsoft.com/office/drawing/2014/main" id="{D2D55428-A108-BDBA-1264-CDEABAEC425E}"/>
              </a:ext>
            </a:extLst>
          </p:cNvPr>
          <p:cNvPicPr>
            <a:picLocks noChangeAspect="1"/>
          </p:cNvPicPr>
          <p:nvPr/>
        </p:nvPicPr>
        <p:blipFill>
          <a:blip r:embed="rId2"/>
          <a:stretch>
            <a:fillRect/>
          </a:stretch>
        </p:blipFill>
        <p:spPr>
          <a:xfrm>
            <a:off x="112296" y="2453516"/>
            <a:ext cx="6442911" cy="4290342"/>
          </a:xfrm>
          <a:prstGeom prst="rect">
            <a:avLst/>
          </a:prstGeom>
        </p:spPr>
      </p:pic>
      <p:sp>
        <p:nvSpPr>
          <p:cNvPr id="9" name="TextBox 8">
            <a:extLst>
              <a:ext uri="{FF2B5EF4-FFF2-40B4-BE49-F238E27FC236}">
                <a16:creationId xmlns:a16="http://schemas.microsoft.com/office/drawing/2014/main" id="{23FB6E75-D573-F1F1-5C17-A8ECD81B4401}"/>
              </a:ext>
            </a:extLst>
          </p:cNvPr>
          <p:cNvSpPr txBox="1"/>
          <p:nvPr/>
        </p:nvSpPr>
        <p:spPr>
          <a:xfrm>
            <a:off x="1876926" y="-455"/>
            <a:ext cx="9199570" cy="584775"/>
          </a:xfrm>
          <a:prstGeom prst="rect">
            <a:avLst/>
          </a:prstGeom>
          <a:noFill/>
        </p:spPr>
        <p:txBody>
          <a:bodyPr wrap="none" rtlCol="0">
            <a:spAutoFit/>
          </a:bodyPr>
          <a:lstStyle/>
          <a:p>
            <a:pPr lvl="0"/>
            <a:r>
              <a:rPr kumimoji="0" lang="en-US" altLang="ko-KR" sz="32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rPr>
              <a:t>Typical X-section  Absorption </a:t>
            </a:r>
            <a:r>
              <a:rPr lang="en-US" altLang="ko-KR" sz="3200" dirty="0">
                <a:solidFill>
                  <a:prstClr val="white"/>
                </a:solidFill>
              </a:rPr>
              <a:t>and Bremsstrahlung</a:t>
            </a:r>
            <a:endParaRPr kumimoji="0" lang="ko-KR" altLang="en-US" sz="3200" b="0" i="0" u="none" strike="noStrike" kern="1200" cap="none" spc="0" normalizeH="0" baseline="0" noProof="0" dirty="0">
              <a:ln>
                <a:noFill/>
              </a:ln>
              <a:solidFill>
                <a:prstClr val="white"/>
              </a:solidFill>
              <a:effectLst/>
              <a:uLnTx/>
              <a:uFillTx/>
              <a:latin typeface="Cambria" panose="02040503050406030204"/>
              <a:ea typeface="맑은 고딕" panose="020B0503020000020004" pitchFamily="50" charset="-127"/>
              <a:cs typeface="+mn-cs"/>
            </a:endParaRPr>
          </a:p>
        </p:txBody>
      </p:sp>
      <p:sp>
        <p:nvSpPr>
          <p:cNvPr id="2" name="TextBox 1">
            <a:extLst>
              <a:ext uri="{FF2B5EF4-FFF2-40B4-BE49-F238E27FC236}">
                <a16:creationId xmlns:a16="http://schemas.microsoft.com/office/drawing/2014/main" id="{308E9F1F-AAB8-9FA0-B0ED-F42D9CB7E191}"/>
              </a:ext>
            </a:extLst>
          </p:cNvPr>
          <p:cNvSpPr txBox="1"/>
          <p:nvPr/>
        </p:nvSpPr>
        <p:spPr>
          <a:xfrm>
            <a:off x="-156411" y="-455"/>
            <a:ext cx="1983235" cy="369332"/>
          </a:xfrm>
          <a:prstGeom prst="rect">
            <a:avLst/>
          </a:prstGeom>
          <a:noFill/>
        </p:spPr>
        <p:txBody>
          <a:bodyPr wrap="none" rtlCol="0">
            <a:spAutoFit/>
          </a:bodyPr>
          <a:lstStyle/>
          <a:p>
            <a:r>
              <a:rPr lang="en-US" altLang="ko-KR" b="1" dirty="0">
                <a:solidFill>
                  <a:srgbClr val="FF0000"/>
                </a:solidFill>
              </a:rPr>
              <a:t>Neutrino Cooling</a:t>
            </a:r>
            <a:endParaRPr lang="ko-KR" altLang="en-US" b="1" dirty="0">
              <a:solidFill>
                <a:srgbClr val="FF0000"/>
              </a:solidFill>
            </a:endParaRPr>
          </a:p>
        </p:txBody>
      </p:sp>
      <p:pic>
        <p:nvPicPr>
          <p:cNvPr id="5" name="그림 4">
            <a:extLst>
              <a:ext uri="{FF2B5EF4-FFF2-40B4-BE49-F238E27FC236}">
                <a16:creationId xmlns:a16="http://schemas.microsoft.com/office/drawing/2014/main" id="{E466D460-CA0A-FFFA-A8A3-4AB6AE6616C0}"/>
              </a:ext>
            </a:extLst>
          </p:cNvPr>
          <p:cNvPicPr>
            <a:picLocks noChangeAspect="1"/>
          </p:cNvPicPr>
          <p:nvPr/>
        </p:nvPicPr>
        <p:blipFill>
          <a:blip r:embed="rId3"/>
          <a:stretch>
            <a:fillRect/>
          </a:stretch>
        </p:blipFill>
        <p:spPr>
          <a:xfrm>
            <a:off x="-45270" y="912679"/>
            <a:ext cx="5682065" cy="953121"/>
          </a:xfrm>
          <a:prstGeom prst="rect">
            <a:avLst/>
          </a:prstGeom>
        </p:spPr>
      </p:pic>
      <p:pic>
        <p:nvPicPr>
          <p:cNvPr id="10" name="그림 9">
            <a:extLst>
              <a:ext uri="{FF2B5EF4-FFF2-40B4-BE49-F238E27FC236}">
                <a16:creationId xmlns:a16="http://schemas.microsoft.com/office/drawing/2014/main" id="{A952AABB-A975-0BE3-974C-09392218A953}"/>
              </a:ext>
            </a:extLst>
          </p:cNvPr>
          <p:cNvPicPr>
            <a:picLocks noChangeAspect="1"/>
          </p:cNvPicPr>
          <p:nvPr/>
        </p:nvPicPr>
        <p:blipFill>
          <a:blip r:embed="rId4"/>
          <a:stretch>
            <a:fillRect/>
          </a:stretch>
        </p:blipFill>
        <p:spPr>
          <a:xfrm>
            <a:off x="-45270" y="1650357"/>
            <a:ext cx="6600477" cy="835814"/>
          </a:xfrm>
          <a:prstGeom prst="rect">
            <a:avLst/>
          </a:prstGeom>
        </p:spPr>
      </p:pic>
      <p:pic>
        <p:nvPicPr>
          <p:cNvPr id="12" name="그림 11">
            <a:extLst>
              <a:ext uri="{FF2B5EF4-FFF2-40B4-BE49-F238E27FC236}">
                <a16:creationId xmlns:a16="http://schemas.microsoft.com/office/drawing/2014/main" id="{39141CE4-F1F5-CA27-548F-BE1AA7B1642C}"/>
              </a:ext>
            </a:extLst>
          </p:cNvPr>
          <p:cNvPicPr>
            <a:picLocks noChangeAspect="1"/>
          </p:cNvPicPr>
          <p:nvPr/>
        </p:nvPicPr>
        <p:blipFill>
          <a:blip r:embed="rId5"/>
          <a:stretch>
            <a:fillRect/>
          </a:stretch>
        </p:blipFill>
        <p:spPr>
          <a:xfrm>
            <a:off x="6984779" y="1295994"/>
            <a:ext cx="4580650" cy="4447432"/>
          </a:xfrm>
          <a:prstGeom prst="rect">
            <a:avLst/>
          </a:prstGeom>
        </p:spPr>
      </p:pic>
    </p:spTree>
    <p:extLst>
      <p:ext uri="{BB962C8B-B14F-4D97-AF65-F5344CB8AC3E}">
        <p14:creationId xmlns:p14="http://schemas.microsoft.com/office/powerpoint/2010/main" val="24532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바닥글 개체 틀 1"/>
          <p:cNvSpPr>
            <a:spLocks noGrp="1"/>
          </p:cNvSpPr>
          <p:nvPr>
            <p:ph type="ftr" sz="quarter" idx="11"/>
          </p:nvPr>
        </p:nvSpPr>
        <p:spPr>
          <a:xfrm>
            <a:off x="5388899" y="6356350"/>
            <a:ext cx="3860800" cy="365125"/>
          </a:xfrm>
        </p:spPr>
        <p:txBody>
          <a:bodyPr/>
          <a:lstStyle/>
          <a:p>
            <a:pPr marL="0" marR="0" lvl="0" indent="0" algn="ctr" defTabSz="431146" rtl="0" eaLnBrk="1" fontAlgn="auto" latinLnBrk="0" hangingPunct="1">
              <a:lnSpc>
                <a:spcPct val="100000"/>
              </a:lnSpc>
              <a:spcBef>
                <a:spcPts val="0"/>
              </a:spcBef>
              <a:spcAft>
                <a:spcPts val="0"/>
              </a:spcAft>
              <a:buClrTx/>
              <a:buSzTx/>
              <a:buFontTx/>
              <a:buNone/>
              <a:tabLst/>
              <a:defRPr/>
            </a:pPr>
            <a:r>
              <a:rPr kumimoji="0" lang="en-US" altLang="ko-KR" sz="1227"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rPr>
              <a:t>NuSRAP2025 Theory, July 17-18, 2025</a:t>
            </a:r>
            <a:endParaRPr kumimoji="0" lang="ko-KR" altLang="en-US" sz="1227" b="0" i="0" u="none" strike="noStrike" kern="1200" cap="none" spc="0" normalizeH="0" baseline="0" noProof="0">
              <a:ln>
                <a:noFill/>
              </a:ln>
              <a:solidFill>
                <a:prstClr val="black">
                  <a:tint val="75000"/>
                </a:prstClr>
              </a:solidFill>
              <a:effectLst/>
              <a:uLnTx/>
              <a:uFillTx/>
              <a:latin typeface="맑은 고딕"/>
              <a:ea typeface="맑은 고딕" panose="020B0503020000020004" pitchFamily="50" charset="-127"/>
              <a:cs typeface="+mn-cs"/>
            </a:endParaRPr>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00" y="623568"/>
            <a:ext cx="6630521" cy="2771351"/>
          </a:xfrm>
          <a:prstGeom prst="rect">
            <a:avLst/>
          </a:prstGeom>
          <a:ln>
            <a:solidFill>
              <a:schemeClr val="accent1"/>
            </a:solidFill>
          </a:ln>
        </p:spPr>
      </p:pic>
      <p:pic>
        <p:nvPicPr>
          <p:cNvPr id="1026" name="Picture 2" descr="prex experiment에 대한 이미지 검색결과">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5253" y="2059272"/>
            <a:ext cx="3213367" cy="2182213"/>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7777" y="2053166"/>
            <a:ext cx="1348820" cy="2248033"/>
          </a:xfrm>
          <a:prstGeom prst="rect">
            <a:avLst/>
          </a:prstGeom>
        </p:spPr>
      </p:pic>
      <p:sp>
        <p:nvSpPr>
          <p:cNvPr id="8" name="TextBox 7"/>
          <p:cNvSpPr txBox="1"/>
          <p:nvPr/>
        </p:nvSpPr>
        <p:spPr>
          <a:xfrm>
            <a:off x="7064927" y="4638762"/>
            <a:ext cx="4550348" cy="1200329"/>
          </a:xfrm>
          <a:prstGeom prst="rect">
            <a:avLst/>
          </a:prstGeom>
          <a:noFill/>
        </p:spPr>
        <p:txBody>
          <a:bodyPr wrap="none" rtlCol="0">
            <a:spAutoFit/>
          </a:bodyPr>
          <a:lstStyle/>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B050"/>
                </a:solidFill>
                <a:effectLst/>
                <a:uLnTx/>
                <a:uFillTx/>
                <a:latin typeface="맑은 고딕"/>
                <a:ea typeface="맑은 고딕" panose="020B0503020000020004" pitchFamily="50" charset="-127"/>
                <a:cs typeface="+mn-cs"/>
              </a:rPr>
              <a:t>Neutrino scattering could be </a:t>
            </a:r>
          </a:p>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B050"/>
                </a:solidFill>
                <a:effectLst/>
                <a:uLnTx/>
                <a:uFillTx/>
                <a:latin typeface="맑은 고딕"/>
                <a:ea typeface="맑은 고딕" panose="020B0503020000020004" pitchFamily="50" charset="-127"/>
                <a:cs typeface="+mn-cs"/>
              </a:rPr>
              <a:t>the alternative </a:t>
            </a:r>
          </a:p>
          <a:p>
            <a:pPr marL="0" marR="0" lvl="0" indent="0" algn="l" defTabSz="431146"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B050"/>
                </a:solidFill>
                <a:effectLst/>
                <a:uLnTx/>
                <a:uFillTx/>
                <a:latin typeface="맑은 고딕"/>
                <a:ea typeface="맑은 고딕" panose="020B0503020000020004" pitchFamily="50" charset="-127"/>
                <a:cs typeface="+mn-cs"/>
              </a:rPr>
              <a:t>to the NST measurement !!!</a:t>
            </a:r>
            <a:endParaRPr kumimoji="0" lang="ko-KR" altLang="en-US" sz="2400" b="1" i="0" u="none" strike="noStrike" kern="1200" cap="none" spc="0" normalizeH="0" baseline="0" noProof="0" dirty="0">
              <a:ln>
                <a:noFill/>
              </a:ln>
              <a:solidFill>
                <a:srgbClr val="00B050"/>
              </a:solidFill>
              <a:effectLst/>
              <a:uLnTx/>
              <a:uFillTx/>
              <a:latin typeface="맑은 고딕"/>
              <a:ea typeface="맑은 고딕" panose="020B0503020000020004" pitchFamily="50" charset="-127"/>
              <a:cs typeface="+mn-cs"/>
            </a:endParaRPr>
          </a:p>
        </p:txBody>
      </p:sp>
      <p:sp>
        <p:nvSpPr>
          <p:cNvPr id="7" name="Text Box 11">
            <a:extLst>
              <a:ext uri="{FF2B5EF4-FFF2-40B4-BE49-F238E27FC236}">
                <a16:creationId xmlns:a16="http://schemas.microsoft.com/office/drawing/2014/main" id="{087DB117-3957-9A03-06DF-AE440915DE7C}"/>
              </a:ext>
            </a:extLst>
          </p:cNvPr>
          <p:cNvSpPr txBox="1">
            <a:spLocks noChangeArrowheads="1"/>
          </p:cNvSpPr>
          <p:nvPr/>
        </p:nvSpPr>
        <p:spPr bwMode="auto">
          <a:xfrm>
            <a:off x="0" y="1"/>
            <a:ext cx="12192000" cy="461665"/>
          </a:xfrm>
          <a:prstGeom prst="rect">
            <a:avLst/>
          </a:prstGeom>
          <a:solidFill>
            <a:schemeClr val="tx1">
              <a:alpha val="87057"/>
            </a:schemeClr>
          </a:solidFill>
          <a:ln w="57150" algn="ctr">
            <a:noFill/>
            <a:miter lim="800000"/>
            <a:headEnd/>
            <a:tailEnd/>
          </a:ln>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rPr>
              <a:t>2. Physics Motivation of DIF and DAR Neut. from Accelerator ? Nuclear Physics</a:t>
            </a:r>
            <a:endParaRPr kumimoji="0" lang="en-US" altLang="ko-KR" sz="1800" b="1" i="0" u="none" strike="noStrike" kern="1200" cap="none" spc="0" normalizeH="0" baseline="0" noProof="0" dirty="0">
              <a:ln>
                <a:noFill/>
              </a:ln>
              <a:solidFill>
                <a:prstClr val="white"/>
              </a:solidFill>
              <a:effectLst/>
              <a:uLnTx/>
              <a:uFillTx/>
              <a:latin typeface="맑은 고딕"/>
              <a:ea typeface="맑은 고딕" panose="020B0503020000020004" pitchFamily="50" charset="-127"/>
              <a:cs typeface="+mn-cs"/>
            </a:endParaRPr>
          </a:p>
        </p:txBody>
      </p:sp>
      <p:pic>
        <p:nvPicPr>
          <p:cNvPr id="9" name="그림 8">
            <a:extLst>
              <a:ext uri="{FF2B5EF4-FFF2-40B4-BE49-F238E27FC236}">
                <a16:creationId xmlns:a16="http://schemas.microsoft.com/office/drawing/2014/main" id="{22A8E5CF-ABD7-0463-1017-E82C38F6C4F4}"/>
              </a:ext>
            </a:extLst>
          </p:cNvPr>
          <p:cNvPicPr>
            <a:picLocks noChangeAspect="1"/>
          </p:cNvPicPr>
          <p:nvPr/>
        </p:nvPicPr>
        <p:blipFill>
          <a:blip r:embed="rId7"/>
          <a:stretch>
            <a:fillRect/>
          </a:stretch>
        </p:blipFill>
        <p:spPr>
          <a:xfrm>
            <a:off x="121443" y="3744170"/>
            <a:ext cx="6533323" cy="1913679"/>
          </a:xfrm>
          <a:prstGeom prst="rect">
            <a:avLst/>
          </a:prstGeom>
          <a:ln w="31750">
            <a:solidFill>
              <a:srgbClr val="FF0000"/>
            </a:solidFill>
          </a:ln>
        </p:spPr>
      </p:pic>
    </p:spTree>
    <p:extLst>
      <p:ext uri="{BB962C8B-B14F-4D97-AF65-F5344CB8AC3E}">
        <p14:creationId xmlns:p14="http://schemas.microsoft.com/office/powerpoint/2010/main" val="32567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6|6.4"/>
</p:tagLst>
</file>

<file path=ppt/theme/theme1.xml><?xml version="1.0" encoding="utf-8"?>
<a:theme xmlns:a="http://schemas.openxmlformats.org/drawingml/2006/main" name="테마1">
  <a:themeElements>
    <a:clrScheme name="회색조">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테마1" id="{295BBFBD-0BDA-4D7D-A4E7-2E365B2D91AD}" vid="{02E48DBD-3335-4514-8F02-F8B8B2B6CC7E}"/>
    </a:ext>
  </a:extLst>
</a:theme>
</file>

<file path=ppt/theme/theme2.xml><?xml version="1.0" encoding="utf-8"?>
<a:theme xmlns:a="http://schemas.openxmlformats.org/drawingml/2006/main" name="15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테마3">
  <a:themeElements>
    <a:clrScheme name="회색조">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테마3" id="{D672E344-9F8F-48C0-94B0-ED32794C360C}" vid="{0BA77EF8-E31B-4FF3-86C6-236B98644BF5}"/>
    </a:ext>
  </a:extLst>
</a:theme>
</file>

<file path=ppt/theme/theme6.xml><?xml version="1.0" encoding="utf-8"?>
<a:theme xmlns:a="http://schemas.openxmlformats.org/drawingml/2006/main" name="17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테마1</Template>
  <TotalTime>34165</TotalTime>
  <Words>3838</Words>
  <Application>Microsoft Office PowerPoint</Application>
  <PresentationFormat>와이드스크린</PresentationFormat>
  <Paragraphs>567</Paragraphs>
  <Slides>77</Slides>
  <Notes>7</Notes>
  <HiddenSlides>43</HiddenSlides>
  <MMClips>13</MMClips>
  <ScaleCrop>false</ScaleCrop>
  <HeadingPairs>
    <vt:vector size="6" baseType="variant">
      <vt:variant>
        <vt:lpstr>사용한 글꼴</vt:lpstr>
      </vt:variant>
      <vt:variant>
        <vt:i4>9</vt:i4>
      </vt:variant>
      <vt:variant>
        <vt:lpstr>테마</vt:lpstr>
      </vt:variant>
      <vt:variant>
        <vt:i4>8</vt:i4>
      </vt:variant>
      <vt:variant>
        <vt:lpstr>슬라이드 제목</vt:lpstr>
      </vt:variant>
      <vt:variant>
        <vt:i4>77</vt:i4>
      </vt:variant>
    </vt:vector>
  </HeadingPairs>
  <TitlesOfParts>
    <vt:vector size="94" baseType="lpstr">
      <vt:lpstr>-apple-system</vt:lpstr>
      <vt:lpstr>Google Sans</vt:lpstr>
      <vt:lpstr>맑은 고딕</vt:lpstr>
      <vt:lpstr>Arial</vt:lpstr>
      <vt:lpstr>Calibri</vt:lpstr>
      <vt:lpstr>Calibri Light</vt:lpstr>
      <vt:lpstr>Cambria</vt:lpstr>
      <vt:lpstr>Cambria Math</vt:lpstr>
      <vt:lpstr>Century Gothic</vt:lpstr>
      <vt:lpstr>테마1</vt:lpstr>
      <vt:lpstr>15_Office 테마</vt:lpstr>
      <vt:lpstr>12_Office 테마</vt:lpstr>
      <vt:lpstr>6_Office 테마</vt:lpstr>
      <vt:lpstr>테마3</vt:lpstr>
      <vt:lpstr>17_Office 테마</vt:lpstr>
      <vt:lpstr>1_Office 테마</vt:lpstr>
      <vt:lpstr>8_Office 테마</vt:lpstr>
      <vt:lpstr>  Neutrino Transport by GR1D   for CC Supernova Simulation - Quenching &amp; Effective mass with Degeneracy -</vt:lpstr>
      <vt:lpstr>  Neutrino and Photon Opacity               in SN explosion, CMB and RHIC</vt:lpstr>
      <vt:lpstr>  Density Functional Theory        and CC Supernovae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Coherent Neutrino Scattering  by KDAR</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Contents</vt:lpstr>
      <vt:lpstr>PowerPoint 프레젠테이션</vt:lpstr>
      <vt:lpstr>Numerical results for elements abundances  </vt:lpstr>
      <vt:lpstr>PowerPoint 프레젠테이션</vt:lpstr>
      <vt:lpstr>PowerPoint 프레젠테이션</vt:lpstr>
      <vt:lpstr>Contents</vt:lpstr>
      <vt:lpstr>Neutrino transport : GR Boltzmann equation</vt:lpstr>
      <vt:lpstr> Data Making Process</vt:lpstr>
      <vt:lpstr>PowerPoint 프레젠테이션</vt:lpstr>
      <vt:lpstr>Equation of States in Default</vt:lpstr>
      <vt:lpstr>PowerPoint 프레젠테이션</vt:lpstr>
      <vt:lpstr>PowerPoint 프레젠테이션</vt:lpstr>
      <vt:lpstr>Equation of States in Default</vt:lpstr>
      <vt:lpstr>Equation of States in Default</vt:lpstr>
      <vt:lpstr>LS220 &amp;KDEv01</vt:lpstr>
      <vt:lpstr>Equation of States in RMF and …</vt:lpstr>
      <vt:lpstr>PowerPoint 프레젠테이션</vt:lpstr>
      <vt:lpstr>Density and Temperature Profiles vs radius  </vt:lpstr>
      <vt:lpstr>Effects of quenching and effective mass in Luminosity for non-degenerate case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Absorption by CC reaction in Nulib.</vt:lpstr>
      <vt:lpstr>Scattering by NC</vt:lpstr>
      <vt:lpstr>Neutrino Emission by Bremsstrahlung by A. Burrow</vt:lpstr>
      <vt:lpstr>Neutrino Opacity vs. Density (LS220)</vt:lpstr>
      <vt:lpstr>Contents</vt:lpstr>
      <vt:lpstr>Neutrino Opacity vs. Density &amp; Temperature(KDE)</vt:lpstr>
      <vt:lpstr>Luminosity of KDE0v1 for g_a quenching  </vt:lpstr>
      <vt:lpstr>(LS220), change of absorption and all</vt:lpstr>
      <vt:lpstr>Effects of quenching and effective mass in Luminosity for non-degenerate case</vt:lpstr>
      <vt:lpstr>Effects of quenching and effective mass in Luminosity for non-degenerate case</vt:lpstr>
      <vt:lpstr>PowerPoint 프레젠테이션</vt:lpstr>
      <vt:lpstr>PowerPoint 프레젠테이션</vt:lpstr>
      <vt:lpstr>Contents</vt:lpstr>
      <vt:lpstr>Degeneracy by chemical potential &amp; Thermal de Broglie wave  length: Degenerate and Non-degenerate vs time and radius</vt:lpstr>
      <vt:lpstr>Degeneracy by Chemical Potential &amp; Thermal de Broglie wave  length: Degenerate and Non-degenerate vs time for fixed radius</vt:lpstr>
      <vt:lpstr>Degeneracy by chemical potential &amp; Thermal de Broglie wave  length: Degenerate and Non-degenerate vs radius for fixed time</vt:lpstr>
      <vt:lpstr>Neutrino Emission by Bremsstrahlung (Non-deg. &amp; Deg. Cases)</vt:lpstr>
      <vt:lpstr>Density and Temperature Profiles vs radius  </vt:lpstr>
      <vt:lpstr>Density and Temperature Profiles vs radius  </vt:lpstr>
      <vt:lpstr>Absorption &amp; Emissivity vs Density &amp; Temperature </vt:lpstr>
      <vt:lpstr>Comparison of Luminosity vs Time (LS220) by Non-deg. and Deg. cases</vt:lpstr>
      <vt:lpstr>Comparison of Luminosity vs Time (LS220) by Non-deg. and Deg. cases</vt:lpstr>
      <vt:lpstr>Contents</vt:lpstr>
      <vt:lpstr>Comparison of Luminosity vs Time (KDE0v1)  by Hybrid Model</vt:lpstr>
      <vt:lpstr>Luminosity vs Time (KDE0v1) by Hybrid Model</vt:lpstr>
      <vt:lpstr>Contents</vt:lpstr>
      <vt:lpstr>Comparison of Effective Mass Effects by Hybrid model</vt:lpstr>
      <vt:lpstr>Comparison of Effective Mass Effects by Hybrid Model</vt:lpstr>
      <vt:lpstr>Summary</vt:lpstr>
      <vt:lpstr>Summary</vt:lpstr>
      <vt:lpstr>Thanks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영소 최</dc:creator>
  <cp:lastModifiedBy>cheoun Myung-Ki</cp:lastModifiedBy>
  <cp:revision>351</cp:revision>
  <dcterms:created xsi:type="dcterms:W3CDTF">2025-09-18T04:14:57Z</dcterms:created>
  <dcterms:modified xsi:type="dcterms:W3CDTF">2026-05-21T04:56:20Z</dcterms:modified>
</cp:coreProperties>
</file>