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1698" r:id="rId2"/>
    <p:sldId id="1699" r:id="rId3"/>
    <p:sldId id="1701" r:id="rId4"/>
    <p:sldId id="1646" r:id="rId5"/>
    <p:sldId id="1689" r:id="rId6"/>
    <p:sldId id="1684" r:id="rId7"/>
    <p:sldId id="1656" r:id="rId8"/>
    <p:sldId id="1707" r:id="rId9"/>
    <p:sldId id="1696" r:id="rId10"/>
    <p:sldId id="1711" r:id="rId11"/>
    <p:sldId id="1697" r:id="rId12"/>
    <p:sldId id="1713" r:id="rId13"/>
    <p:sldId id="1710" r:id="rId14"/>
    <p:sldId id="1678" r:id="rId15"/>
    <p:sldId id="1708" r:id="rId16"/>
    <p:sldId id="1709" r:id="rId17"/>
    <p:sldId id="1644" r:id="rId18"/>
    <p:sldId id="1714" r:id="rId19"/>
    <p:sldId id="1627" r:id="rId20"/>
    <p:sldId id="280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3C6DE"/>
    <a:srgbClr val="63BDB5"/>
    <a:srgbClr val="E7F784"/>
    <a:srgbClr val="D6EF39"/>
    <a:srgbClr val="29006B"/>
    <a:srgbClr val="00A5C6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14" autoAdjust="0"/>
    <p:restoredTop sz="91273" autoAdjust="0"/>
  </p:normalViewPr>
  <p:slideViewPr>
    <p:cSldViewPr snapToGrid="0">
      <p:cViewPr varScale="1">
        <p:scale>
          <a:sx n="100" d="100"/>
          <a:sy n="100" d="100"/>
        </p:scale>
        <p:origin x="1196" y="6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C88C02-5D96-4F97-A0C1-384B2429552F}" type="datetimeFigureOut">
              <a:rPr lang="ko-KR" altLang="en-US" smtClean="0"/>
              <a:t>2026-05-21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4B6F6D-ED2A-4A55-9CE1-618DA403FE3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06192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B6F6D-ED2A-4A55-9CE1-618DA403FE30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78223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D81C1-4E27-42A9-AF07-47BD13BEECDE}" type="datetimeFigureOut">
              <a:rPr lang="ko-KR" altLang="en-US" smtClean="0"/>
              <a:t>2026-05-21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3B438-FDCA-461F-823A-F89B88FC986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2789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D81C1-4E27-42A9-AF07-47BD13BEECDE}" type="datetimeFigureOut">
              <a:rPr lang="ko-KR" altLang="en-US" smtClean="0"/>
              <a:t>2026-05-21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3B438-FDCA-461F-823A-F89B88FC986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055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D81C1-4E27-42A9-AF07-47BD13BEECDE}" type="datetimeFigureOut">
              <a:rPr lang="ko-KR" altLang="en-US" smtClean="0"/>
              <a:t>2026-05-21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3B438-FDCA-461F-823A-F89B88FC986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5652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D81C1-4E27-42A9-AF07-47BD13BEECDE}" type="datetimeFigureOut">
              <a:rPr lang="ko-KR" altLang="en-US" smtClean="0"/>
              <a:t>2026-05-21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3B438-FDCA-461F-823A-F89B88FC986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3170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D81C1-4E27-42A9-AF07-47BD13BEECDE}" type="datetimeFigureOut">
              <a:rPr lang="ko-KR" altLang="en-US" smtClean="0"/>
              <a:t>2026-05-21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3B438-FDCA-461F-823A-F89B88FC986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884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D81C1-4E27-42A9-AF07-47BD13BEECDE}" type="datetimeFigureOut">
              <a:rPr lang="ko-KR" altLang="en-US" smtClean="0"/>
              <a:t>2026-05-21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3B438-FDCA-461F-823A-F89B88FC986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87206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D81C1-4E27-42A9-AF07-47BD13BEECDE}" type="datetimeFigureOut">
              <a:rPr lang="ko-KR" altLang="en-US" smtClean="0"/>
              <a:t>2026-05-21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3B438-FDCA-461F-823A-F89B88FC986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8887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D81C1-4E27-42A9-AF07-47BD13BEECDE}" type="datetimeFigureOut">
              <a:rPr lang="ko-KR" altLang="en-US" smtClean="0"/>
              <a:t>2026-05-21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3B438-FDCA-461F-823A-F89B88FC986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1564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D81C1-4E27-42A9-AF07-47BD13BEECDE}" type="datetimeFigureOut">
              <a:rPr lang="ko-KR" altLang="en-US" smtClean="0"/>
              <a:t>2026-05-21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3B438-FDCA-461F-823A-F89B88FC986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4563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D81C1-4E27-42A9-AF07-47BD13BEECDE}" type="datetimeFigureOut">
              <a:rPr lang="ko-KR" altLang="en-US" smtClean="0"/>
              <a:t>2026-05-21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3B438-FDCA-461F-823A-F89B88FC986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959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D81C1-4E27-42A9-AF07-47BD13BEECDE}" type="datetimeFigureOut">
              <a:rPr lang="ko-KR" altLang="en-US" smtClean="0"/>
              <a:t>2026-05-21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3B438-FDCA-461F-823A-F89B88FC986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9299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D81C1-4E27-42A9-AF07-47BD13BEECDE}" type="datetimeFigureOut">
              <a:rPr lang="ko-KR" altLang="en-US" smtClean="0"/>
              <a:t>2026-05-21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B3B438-FDCA-461F-823A-F89B88FC986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78072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29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E2FE983B-4E2A-42EB-E0F4-14C1537FF7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0" b="13990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grpSp>
        <p:nvGrpSpPr>
          <p:cNvPr id="20" name="그룹 19">
            <a:extLst>
              <a:ext uri="{FF2B5EF4-FFF2-40B4-BE49-F238E27FC236}">
                <a16:creationId xmlns:a16="http://schemas.microsoft.com/office/drawing/2014/main" id="{681C7968-733A-454F-FDFC-3C8766B713F8}"/>
              </a:ext>
            </a:extLst>
          </p:cNvPr>
          <p:cNvGrpSpPr/>
          <p:nvPr/>
        </p:nvGrpSpPr>
        <p:grpSpPr>
          <a:xfrm>
            <a:off x="179991" y="1655670"/>
            <a:ext cx="8784006" cy="5017742"/>
            <a:chOff x="179994" y="1683169"/>
            <a:chExt cx="8784006" cy="5017742"/>
          </a:xfrm>
        </p:grpSpPr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EF221633-5C95-B5B6-1DD0-C3569D745F38}"/>
                </a:ext>
              </a:extLst>
            </p:cNvPr>
            <p:cNvSpPr/>
            <p:nvPr/>
          </p:nvSpPr>
          <p:spPr>
            <a:xfrm>
              <a:off x="180000" y="1683169"/>
              <a:ext cx="8784000" cy="196151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B9E498EB-CBED-3CD2-488E-A63FDD8F1F1D}"/>
                </a:ext>
              </a:extLst>
            </p:cNvPr>
            <p:cNvSpPr/>
            <p:nvPr/>
          </p:nvSpPr>
          <p:spPr>
            <a:xfrm>
              <a:off x="179994" y="4395775"/>
              <a:ext cx="8784000" cy="2305136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7EFEEABA-F2E7-0AF5-9E9A-0F54A62EBEC1}"/>
              </a:ext>
            </a:extLst>
          </p:cNvPr>
          <p:cNvSpPr txBox="1">
            <a:spLocks/>
          </p:cNvSpPr>
          <p:nvPr/>
        </p:nvSpPr>
        <p:spPr>
          <a:xfrm>
            <a:off x="265234" y="2345380"/>
            <a:ext cx="8613522" cy="808211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TOPSEGI : A Flexible Python Program for High-Resolution Infrared Molecular Analysis</a:t>
            </a:r>
          </a:p>
        </p:txBody>
      </p:sp>
      <p:cxnSp>
        <p:nvCxnSpPr>
          <p:cNvPr id="24" name="Straight Connector 5">
            <a:extLst>
              <a:ext uri="{FF2B5EF4-FFF2-40B4-BE49-F238E27FC236}">
                <a16:creationId xmlns:a16="http://schemas.microsoft.com/office/drawing/2014/main" id="{8380B419-A155-2898-983C-7C573F0EB82E}"/>
              </a:ext>
            </a:extLst>
          </p:cNvPr>
          <p:cNvCxnSpPr>
            <a:cxnSpLocks/>
          </p:cNvCxnSpPr>
          <p:nvPr/>
        </p:nvCxnSpPr>
        <p:spPr>
          <a:xfrm>
            <a:off x="278807" y="3429000"/>
            <a:ext cx="8613523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CC09770-38B5-B49C-DE46-DC67D4C7A822}"/>
              </a:ext>
            </a:extLst>
          </p:cNvPr>
          <p:cNvSpPr txBox="1"/>
          <p:nvPr/>
        </p:nvSpPr>
        <p:spPr>
          <a:xfrm>
            <a:off x="2941223" y="4366748"/>
            <a:ext cx="3261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000" b="1" dirty="0" err="1">
                <a:ln w="0">
                  <a:noFill/>
                </a:ln>
                <a:latin typeface="맑은 고딕" panose="020F0502020204030204"/>
                <a:ea typeface="맑은 고딕" panose="020B0503020000020004" pitchFamily="50" charset="-127"/>
              </a:rPr>
              <a:t>Minkyu</a:t>
            </a:r>
            <a:r>
              <a:rPr kumimoji="0" lang="en-US" altLang="ko-KR" sz="2000" b="1" i="0" u="none" strike="noStrike" kern="1200" cap="none" spc="0" normalizeH="0" baseline="0" noProof="0" dirty="0">
                <a:ln w="0">
                  <a:noFill/>
                </a:ln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 Lee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 w="0"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en-US" altLang="ko-KR" sz="2000" b="1" i="0" u="none" strike="noStrike" kern="1200" cap="none" spc="0" normalizeH="0" baseline="0" noProof="0" dirty="0" err="1">
                <a:ln w="0"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Soongsil</a:t>
            </a:r>
            <a:r>
              <a:rPr kumimoji="0" lang="en-US" altLang="ko-KR" sz="2000" b="1" i="0" u="none" strike="noStrike" kern="1200" cap="none" spc="0" normalizeH="0" baseline="0" noProof="0" dirty="0">
                <a:ln w="0"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 University)</a:t>
            </a:r>
            <a:endParaRPr kumimoji="0" lang="ko-KR" altLang="en-US" sz="2000" b="1" i="0" u="none" strike="noStrike" kern="1200" cap="none" spc="0" normalizeH="0" baseline="0" noProof="0" dirty="0">
              <a:ln w="0">
                <a:noFill/>
              </a:ln>
              <a:solidFill>
                <a:schemeClr val="bg1">
                  <a:lumMod val="50000"/>
                </a:schemeClr>
              </a:solidFill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1B6ADE-BEC8-8953-FC7F-2983ABDBF9EF}"/>
              </a:ext>
            </a:extLst>
          </p:cNvPr>
          <p:cNvSpPr txBox="1"/>
          <p:nvPr/>
        </p:nvSpPr>
        <p:spPr>
          <a:xfrm>
            <a:off x="972491" y="5074634"/>
            <a:ext cx="7198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 w="0"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In collaboration with</a:t>
            </a: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 w="0"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Jubin Park (OMEG / </a:t>
            </a:r>
            <a:r>
              <a:rPr kumimoji="0" lang="en-US" altLang="ko-KR" sz="1600" b="1" i="0" u="none" strike="noStrike" kern="1200" cap="none" spc="0" normalizeH="0" baseline="0" noProof="0" dirty="0" err="1">
                <a:ln w="0"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Soongsil</a:t>
            </a:r>
            <a:r>
              <a:rPr kumimoji="0" lang="en-US" altLang="ko-KR" sz="1600" b="1" i="0" u="none" strike="noStrike" kern="1200" cap="none" spc="0" normalizeH="0" baseline="0" noProof="0" dirty="0">
                <a:ln w="0"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 University)</a:t>
            </a:r>
          </a:p>
          <a:p>
            <a:pPr defTabSz="914400" latinLnBrk="1">
              <a:defRPr/>
            </a:pPr>
            <a:r>
              <a:rPr kumimoji="0" lang="en-US" altLang="ko-KR" sz="1600" b="1" i="0" u="none" strike="noStrike" kern="1200" cap="none" spc="0" normalizeH="0" baseline="0" noProof="0" dirty="0" err="1">
                <a:ln w="0"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Sehoon</a:t>
            </a:r>
            <a:r>
              <a:rPr kumimoji="0" lang="en-US" altLang="ko-KR" sz="1600" b="1" i="0" u="none" strike="noStrike" kern="1200" cap="none" spc="0" normalizeH="0" baseline="0" noProof="0" dirty="0">
                <a:ln w="0"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 Oh (OMEG / </a:t>
            </a:r>
            <a:r>
              <a:rPr kumimoji="0" lang="en-US" altLang="ko-KR" sz="1600" b="1" i="0" u="none" strike="noStrike" kern="1200" cap="none" spc="0" normalizeH="0" baseline="0" noProof="0" dirty="0" err="1">
                <a:ln w="0"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Soongsil</a:t>
            </a:r>
            <a:r>
              <a:rPr kumimoji="0" lang="en-US" altLang="ko-KR" sz="1600" b="1" i="0" u="none" strike="noStrike" kern="1200" cap="none" spc="0" normalizeH="0" baseline="0" noProof="0" dirty="0">
                <a:ln w="0"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 University)</a:t>
            </a: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 w="0"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Myung-Ki </a:t>
            </a:r>
            <a:r>
              <a:rPr kumimoji="0" lang="en-US" altLang="ko-KR" sz="1600" b="1" i="0" u="none" strike="noStrike" kern="1200" cap="none" spc="0" normalizeH="0" baseline="0" noProof="0" dirty="0" err="1">
                <a:ln w="0"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Cheoun</a:t>
            </a:r>
            <a:r>
              <a:rPr kumimoji="0" lang="en-US" altLang="ko-KR" sz="1600" b="1" i="0" u="none" strike="noStrike" kern="1200" cap="none" spc="0" normalizeH="0" baseline="0" noProof="0" dirty="0">
                <a:ln w="0"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 (OMEG / </a:t>
            </a:r>
            <a:r>
              <a:rPr kumimoji="0" lang="en-US" altLang="ko-KR" sz="1600" b="1" i="0" u="none" strike="noStrike" kern="1200" cap="none" spc="0" normalizeH="0" baseline="0" noProof="0" dirty="0" err="1">
                <a:ln w="0"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Soongsil</a:t>
            </a:r>
            <a:r>
              <a:rPr kumimoji="0" lang="en-US" altLang="ko-KR" sz="1600" b="1" i="0" u="none" strike="noStrike" kern="1200" cap="none" spc="0" normalizeH="0" baseline="0" noProof="0" dirty="0">
                <a:ln w="0"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 University)</a:t>
            </a:r>
          </a:p>
          <a:p>
            <a:pPr defTabSz="914400" latinLnBrk="1"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 w="0"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Se Young Park (OMEG / </a:t>
            </a:r>
            <a:r>
              <a:rPr kumimoji="0" lang="en-US" altLang="ko-KR" sz="1600" b="1" i="0" u="none" strike="noStrike" kern="1200" cap="none" spc="0" normalizeH="0" baseline="0" noProof="0" dirty="0" err="1">
                <a:ln w="0"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Soongsil</a:t>
            </a:r>
            <a:r>
              <a:rPr kumimoji="0" lang="en-US" altLang="ko-KR" sz="1600" b="1" i="0" u="none" strike="noStrike" kern="1200" cap="none" spc="0" normalizeH="0" baseline="0" noProof="0" dirty="0">
                <a:ln w="0"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 University)</a:t>
            </a:r>
          </a:p>
          <a:p>
            <a:pPr defTabSz="914400" latinLnBrk="1"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 w="0"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Tomoya Naito (The University of Tokyo / RIKEN</a:t>
            </a:r>
            <a:r>
              <a:rPr lang="en-US" altLang="ko-KR" sz="1600" b="1" dirty="0">
                <a:ln w="0">
                  <a:noFill/>
                </a:ln>
                <a:solidFill>
                  <a:schemeClr val="bg1">
                    <a:lumMod val="50000"/>
                  </a:schemeClr>
                </a:solidFill>
                <a:latin typeface="맑은 고딕" panose="020F0502020204030204"/>
              </a:rPr>
              <a:t> </a:t>
            </a:r>
            <a:r>
              <a:rPr lang="en-US" altLang="ko-KR" sz="1600" b="1" dirty="0" err="1">
                <a:ln w="0">
                  <a:noFill/>
                </a:ln>
                <a:solidFill>
                  <a:schemeClr val="bg1">
                    <a:lumMod val="50000"/>
                  </a:schemeClr>
                </a:solidFill>
                <a:latin typeface="맑은 고딕" panose="020F0502020204030204"/>
              </a:rPr>
              <a:t>iTHEMS</a:t>
            </a:r>
            <a:r>
              <a:rPr kumimoji="0" lang="en-US" altLang="ko-KR" sz="1600" b="1" i="0" u="none" strike="noStrike" kern="1200" cap="none" spc="0" normalizeH="0" baseline="0" noProof="0" dirty="0">
                <a:ln w="0"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, JAPAN)</a:t>
            </a:r>
          </a:p>
        </p:txBody>
      </p:sp>
      <p:grpSp>
        <p:nvGrpSpPr>
          <p:cNvPr id="28" name="Group 12">
            <a:extLst>
              <a:ext uri="{FF2B5EF4-FFF2-40B4-BE49-F238E27FC236}">
                <a16:creationId xmlns:a16="http://schemas.microsoft.com/office/drawing/2014/main" id="{FB7A6EC1-3185-7E23-4B0C-57A178B6699E}"/>
              </a:ext>
            </a:extLst>
          </p:cNvPr>
          <p:cNvGrpSpPr/>
          <p:nvPr/>
        </p:nvGrpSpPr>
        <p:grpSpPr>
          <a:xfrm>
            <a:off x="0" y="0"/>
            <a:ext cx="9144132" cy="6858000"/>
            <a:chOff x="0" y="0"/>
            <a:chExt cx="9144132" cy="6858000"/>
          </a:xfrm>
          <a:solidFill>
            <a:schemeClr val="tx1">
              <a:alpha val="8000"/>
            </a:schemeClr>
          </a:solidFill>
        </p:grpSpPr>
        <p:sp>
          <p:nvSpPr>
            <p:cNvPr id="29" name="Rectangle 8">
              <a:extLst>
                <a:ext uri="{FF2B5EF4-FFF2-40B4-BE49-F238E27FC236}">
                  <a16:creationId xmlns:a16="http://schemas.microsoft.com/office/drawing/2014/main" id="{E748A6AB-38B6-B37E-1371-ABF27E519B97}"/>
                </a:ext>
              </a:extLst>
            </p:cNvPr>
            <p:cNvSpPr/>
            <p:nvPr/>
          </p:nvSpPr>
          <p:spPr>
            <a:xfrm>
              <a:off x="8964132" y="0"/>
              <a:ext cx="180000" cy="6858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9">
              <a:extLst>
                <a:ext uri="{FF2B5EF4-FFF2-40B4-BE49-F238E27FC236}">
                  <a16:creationId xmlns:a16="http://schemas.microsoft.com/office/drawing/2014/main" id="{F32FCCC6-4B64-999A-1E71-7E2F247447D8}"/>
                </a:ext>
              </a:extLst>
            </p:cNvPr>
            <p:cNvSpPr/>
            <p:nvPr/>
          </p:nvSpPr>
          <p:spPr>
            <a:xfrm>
              <a:off x="0" y="0"/>
              <a:ext cx="180000" cy="6858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10">
              <a:extLst>
                <a:ext uri="{FF2B5EF4-FFF2-40B4-BE49-F238E27FC236}">
                  <a16:creationId xmlns:a16="http://schemas.microsoft.com/office/drawing/2014/main" id="{EE66ECF8-E18A-DE9F-E4CC-F94D93930ED0}"/>
                </a:ext>
              </a:extLst>
            </p:cNvPr>
            <p:cNvSpPr/>
            <p:nvPr/>
          </p:nvSpPr>
          <p:spPr>
            <a:xfrm rot="5400000">
              <a:off x="4482000" y="-4481999"/>
              <a:ext cx="180000" cy="9144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11">
              <a:extLst>
                <a:ext uri="{FF2B5EF4-FFF2-40B4-BE49-F238E27FC236}">
                  <a16:creationId xmlns:a16="http://schemas.microsoft.com/office/drawing/2014/main" id="{B73364B8-E847-6382-BDE8-792CCFE936CE}"/>
                </a:ext>
              </a:extLst>
            </p:cNvPr>
            <p:cNvSpPr/>
            <p:nvPr/>
          </p:nvSpPr>
          <p:spPr>
            <a:xfrm rot="5400000">
              <a:off x="4482001" y="2192941"/>
              <a:ext cx="180000" cy="9144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75919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3DBDB-2665-E3C5-CBEC-AA666ECBE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>
            <a:extLst>
              <a:ext uri="{FF2B5EF4-FFF2-40B4-BE49-F238E27FC236}">
                <a16:creationId xmlns:a16="http://schemas.microsoft.com/office/drawing/2014/main" id="{3E0644A8-CD65-B117-70A0-7E24539E5072}"/>
              </a:ext>
            </a:extLst>
          </p:cNvPr>
          <p:cNvGrpSpPr/>
          <p:nvPr/>
        </p:nvGrpSpPr>
        <p:grpSpPr>
          <a:xfrm>
            <a:off x="0" y="0"/>
            <a:ext cx="9144000" cy="643815"/>
            <a:chOff x="-36000" y="1194318"/>
            <a:chExt cx="9144000" cy="643815"/>
          </a:xfrm>
        </p:grpSpPr>
        <p:sp>
          <p:nvSpPr>
            <p:cNvPr id="2" name="Rectangle 11">
              <a:extLst>
                <a:ext uri="{FF2B5EF4-FFF2-40B4-BE49-F238E27FC236}">
                  <a16:creationId xmlns:a16="http://schemas.microsoft.com/office/drawing/2014/main" id="{7BE98338-0667-3E09-530A-1864FF82D558}"/>
                </a:ext>
              </a:extLst>
            </p:cNvPr>
            <p:cNvSpPr/>
            <p:nvPr/>
          </p:nvSpPr>
          <p:spPr>
            <a:xfrm rot="5400000">
              <a:off x="4214092" y="-3055774"/>
              <a:ext cx="643815" cy="9144000"/>
            </a:xfrm>
            <a:prstGeom prst="rect">
              <a:avLst/>
            </a:prstGeom>
            <a:solidFill>
              <a:schemeClr val="tx1">
                <a:alpha val="8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모서리가 둥근 직사각형 1">
              <a:extLst>
                <a:ext uri="{FF2B5EF4-FFF2-40B4-BE49-F238E27FC236}">
                  <a16:creationId xmlns:a16="http://schemas.microsoft.com/office/drawing/2014/main" id="{BC59E7C2-B684-2C76-712A-F0E2FB12BC78}"/>
                </a:ext>
              </a:extLst>
            </p:cNvPr>
            <p:cNvSpPr/>
            <p:nvPr/>
          </p:nvSpPr>
          <p:spPr>
            <a:xfrm>
              <a:off x="87203" y="1315035"/>
              <a:ext cx="8897589" cy="402382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effec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altLang="ko-KR" sz="2000" b="1" dirty="0"/>
                <a:t>TOPSEGI (Python package)</a:t>
              </a:r>
            </a:p>
          </p:txBody>
        </p:sp>
      </p:grp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2D118E32-EEF1-FDE9-346E-616F7C2260FA}"/>
              </a:ext>
            </a:extLst>
          </p:cNvPr>
          <p:cNvCxnSpPr/>
          <p:nvPr/>
        </p:nvCxnSpPr>
        <p:spPr>
          <a:xfrm>
            <a:off x="-5" y="643816"/>
            <a:ext cx="914400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그림 7">
            <a:extLst>
              <a:ext uri="{FF2B5EF4-FFF2-40B4-BE49-F238E27FC236}">
                <a16:creationId xmlns:a16="http://schemas.microsoft.com/office/drawing/2014/main" id="{A0090605-8A03-08D9-124A-8DA42A35B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41" y="643816"/>
            <a:ext cx="8575508" cy="617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114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F8E26-70B8-DDFD-AF1F-631B6E6EF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>
            <a:extLst>
              <a:ext uri="{FF2B5EF4-FFF2-40B4-BE49-F238E27FC236}">
                <a16:creationId xmlns:a16="http://schemas.microsoft.com/office/drawing/2014/main" id="{604B2408-FFF3-DC87-E411-79BE9E209891}"/>
              </a:ext>
            </a:extLst>
          </p:cNvPr>
          <p:cNvGrpSpPr/>
          <p:nvPr/>
        </p:nvGrpSpPr>
        <p:grpSpPr>
          <a:xfrm>
            <a:off x="0" y="0"/>
            <a:ext cx="9144000" cy="643815"/>
            <a:chOff x="-36000" y="1194318"/>
            <a:chExt cx="9144000" cy="643815"/>
          </a:xfrm>
        </p:grpSpPr>
        <p:sp>
          <p:nvSpPr>
            <p:cNvPr id="2" name="Rectangle 11">
              <a:extLst>
                <a:ext uri="{FF2B5EF4-FFF2-40B4-BE49-F238E27FC236}">
                  <a16:creationId xmlns:a16="http://schemas.microsoft.com/office/drawing/2014/main" id="{A9F12CDF-5E3C-A307-674D-4A45A6156774}"/>
                </a:ext>
              </a:extLst>
            </p:cNvPr>
            <p:cNvSpPr/>
            <p:nvPr/>
          </p:nvSpPr>
          <p:spPr>
            <a:xfrm rot="5400000">
              <a:off x="4214092" y="-3055774"/>
              <a:ext cx="643815" cy="9144000"/>
            </a:xfrm>
            <a:prstGeom prst="rect">
              <a:avLst/>
            </a:prstGeom>
            <a:solidFill>
              <a:schemeClr val="tx1">
                <a:alpha val="8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모서리가 둥근 직사각형 1">
              <a:extLst>
                <a:ext uri="{FF2B5EF4-FFF2-40B4-BE49-F238E27FC236}">
                  <a16:creationId xmlns:a16="http://schemas.microsoft.com/office/drawing/2014/main" id="{6A1B16FD-0227-48B6-3243-84707C04F211}"/>
                </a:ext>
              </a:extLst>
            </p:cNvPr>
            <p:cNvSpPr/>
            <p:nvPr/>
          </p:nvSpPr>
          <p:spPr>
            <a:xfrm>
              <a:off x="87203" y="1315035"/>
              <a:ext cx="8897589" cy="402382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effec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altLang="ko-KR" sz="2000" b="1" dirty="0"/>
                <a:t>TOPSEGI (Python package)</a:t>
              </a:r>
            </a:p>
          </p:txBody>
        </p:sp>
      </p:grp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DD96519C-EB6A-0500-FA10-C9CB00EAE844}"/>
              </a:ext>
            </a:extLst>
          </p:cNvPr>
          <p:cNvCxnSpPr/>
          <p:nvPr/>
        </p:nvCxnSpPr>
        <p:spPr>
          <a:xfrm>
            <a:off x="-5" y="643816"/>
            <a:ext cx="914400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그림 13" descr="텍스트, 도표, 스크린샷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AE7EBB5-2085-0CE4-602E-FD6D43B512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182" t="10993"/>
          <a:stretch>
            <a:fillRect/>
          </a:stretch>
        </p:blipFill>
        <p:spPr>
          <a:xfrm>
            <a:off x="-5" y="764533"/>
            <a:ext cx="3105149" cy="5223719"/>
          </a:xfrm>
          <a:prstGeom prst="rect">
            <a:avLst/>
          </a:prstGeom>
        </p:spPr>
      </p:pic>
      <p:pic>
        <p:nvPicPr>
          <p:cNvPr id="5" name="그림 4" descr="텍스트, 도표, 라인, 그래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92B6C7C-8471-FC78-5F49-07D2F86D66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5322"/>
          <a:stretch>
            <a:fillRect/>
          </a:stretch>
        </p:blipFill>
        <p:spPr>
          <a:xfrm>
            <a:off x="2325356" y="764533"/>
            <a:ext cx="6818640" cy="1727196"/>
          </a:xfrm>
          <a:prstGeom prst="rect">
            <a:avLst/>
          </a:prstGeom>
        </p:spPr>
      </p:pic>
      <p:pic>
        <p:nvPicPr>
          <p:cNvPr id="7" name="그림 6" descr="텍스트, 라인, 도표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E6AFB78-2959-52DE-8862-EE5ACFBE90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360" y="2692509"/>
            <a:ext cx="2289457" cy="1727196"/>
          </a:xfrm>
          <a:prstGeom prst="rect">
            <a:avLst/>
          </a:prstGeom>
        </p:spPr>
      </p:pic>
      <p:pic>
        <p:nvPicPr>
          <p:cNvPr id="8" name="그림 7" descr="텍스트, 라인, 스크린샷, 도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B68F19F-081B-5292-2098-3E63AE4EE8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729" y="2667298"/>
            <a:ext cx="2289457" cy="1726313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B085E98E-AC8C-A8DA-42C2-C91A3989B1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070" y="2776957"/>
            <a:ext cx="2142930" cy="1616654"/>
          </a:xfrm>
          <a:prstGeom prst="rect">
            <a:avLst/>
          </a:prstGeom>
        </p:spPr>
      </p:pic>
      <p:pic>
        <p:nvPicPr>
          <p:cNvPr id="12" name="그림 11" descr="텍스트, 스크린샷, 도표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360CEA9-1114-75D0-9137-F9E5FBA07F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8360" y="4678839"/>
            <a:ext cx="6818644" cy="173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349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9983B9-8209-225C-0F3D-2A7AA4F93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>
            <a:extLst>
              <a:ext uri="{FF2B5EF4-FFF2-40B4-BE49-F238E27FC236}">
                <a16:creationId xmlns:a16="http://schemas.microsoft.com/office/drawing/2014/main" id="{CE76E613-3D06-FE44-C5EA-757BFC23314C}"/>
              </a:ext>
            </a:extLst>
          </p:cNvPr>
          <p:cNvGrpSpPr/>
          <p:nvPr/>
        </p:nvGrpSpPr>
        <p:grpSpPr>
          <a:xfrm>
            <a:off x="0" y="0"/>
            <a:ext cx="9144000" cy="643815"/>
            <a:chOff x="-36000" y="1194318"/>
            <a:chExt cx="9144000" cy="643815"/>
          </a:xfrm>
        </p:grpSpPr>
        <p:sp>
          <p:nvSpPr>
            <p:cNvPr id="2" name="Rectangle 11">
              <a:extLst>
                <a:ext uri="{FF2B5EF4-FFF2-40B4-BE49-F238E27FC236}">
                  <a16:creationId xmlns:a16="http://schemas.microsoft.com/office/drawing/2014/main" id="{1302F423-F161-1777-5F58-603012ABB43A}"/>
                </a:ext>
              </a:extLst>
            </p:cNvPr>
            <p:cNvSpPr/>
            <p:nvPr/>
          </p:nvSpPr>
          <p:spPr>
            <a:xfrm rot="5400000">
              <a:off x="4214092" y="-3055774"/>
              <a:ext cx="643815" cy="9144000"/>
            </a:xfrm>
            <a:prstGeom prst="rect">
              <a:avLst/>
            </a:prstGeom>
            <a:solidFill>
              <a:schemeClr val="tx1">
                <a:alpha val="8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모서리가 둥근 직사각형 1">
              <a:extLst>
                <a:ext uri="{FF2B5EF4-FFF2-40B4-BE49-F238E27FC236}">
                  <a16:creationId xmlns:a16="http://schemas.microsoft.com/office/drawing/2014/main" id="{33B35EE2-5215-79EC-4809-5450BEC6BA3F}"/>
                </a:ext>
              </a:extLst>
            </p:cNvPr>
            <p:cNvSpPr/>
            <p:nvPr/>
          </p:nvSpPr>
          <p:spPr>
            <a:xfrm>
              <a:off x="87203" y="1315035"/>
              <a:ext cx="8897589" cy="402382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effec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altLang="ko-KR" sz="2000" b="1" dirty="0"/>
                <a:t>TOPSEGI (Python package)</a:t>
              </a:r>
            </a:p>
          </p:txBody>
        </p:sp>
      </p:grp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77103318-77F5-9096-0A4A-1E13B00B84A6}"/>
              </a:ext>
            </a:extLst>
          </p:cNvPr>
          <p:cNvCxnSpPr/>
          <p:nvPr/>
        </p:nvCxnSpPr>
        <p:spPr>
          <a:xfrm>
            <a:off x="-5" y="643816"/>
            <a:ext cx="914400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그림 10">
            <a:extLst>
              <a:ext uri="{FF2B5EF4-FFF2-40B4-BE49-F238E27FC236}">
                <a16:creationId xmlns:a16="http://schemas.microsoft.com/office/drawing/2014/main" id="{A418C424-7FA6-E20E-384F-383A0C500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155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014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A8EDC-7EE5-408E-53F3-E55F39FBC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>
            <a:extLst>
              <a:ext uri="{FF2B5EF4-FFF2-40B4-BE49-F238E27FC236}">
                <a16:creationId xmlns:a16="http://schemas.microsoft.com/office/drawing/2014/main" id="{F629DF60-B2AE-7F02-C635-93BFF9D1BACB}"/>
              </a:ext>
            </a:extLst>
          </p:cNvPr>
          <p:cNvGrpSpPr/>
          <p:nvPr/>
        </p:nvGrpSpPr>
        <p:grpSpPr>
          <a:xfrm>
            <a:off x="0" y="0"/>
            <a:ext cx="9144000" cy="643815"/>
            <a:chOff x="-36000" y="1194318"/>
            <a:chExt cx="9144000" cy="643815"/>
          </a:xfrm>
        </p:grpSpPr>
        <p:sp>
          <p:nvSpPr>
            <p:cNvPr id="2" name="Rectangle 11">
              <a:extLst>
                <a:ext uri="{FF2B5EF4-FFF2-40B4-BE49-F238E27FC236}">
                  <a16:creationId xmlns:a16="http://schemas.microsoft.com/office/drawing/2014/main" id="{D3967371-992B-8727-F381-4BB4EB6EE3F5}"/>
                </a:ext>
              </a:extLst>
            </p:cNvPr>
            <p:cNvSpPr/>
            <p:nvPr/>
          </p:nvSpPr>
          <p:spPr>
            <a:xfrm rot="5400000">
              <a:off x="4214092" y="-3055774"/>
              <a:ext cx="643815" cy="9144000"/>
            </a:xfrm>
            <a:prstGeom prst="rect">
              <a:avLst/>
            </a:prstGeom>
            <a:solidFill>
              <a:schemeClr val="tx1">
                <a:alpha val="8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모서리가 둥근 직사각형 1">
              <a:extLst>
                <a:ext uri="{FF2B5EF4-FFF2-40B4-BE49-F238E27FC236}">
                  <a16:creationId xmlns:a16="http://schemas.microsoft.com/office/drawing/2014/main" id="{B464AF41-89AE-EAD9-690B-867803605EF1}"/>
                </a:ext>
              </a:extLst>
            </p:cNvPr>
            <p:cNvSpPr/>
            <p:nvPr/>
          </p:nvSpPr>
          <p:spPr>
            <a:xfrm>
              <a:off x="87203" y="1315035"/>
              <a:ext cx="8897589" cy="402382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effec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altLang="ko-KR" sz="2000" b="1" dirty="0"/>
                <a:t>TOPSEGI (Python package)</a:t>
              </a:r>
            </a:p>
          </p:txBody>
        </p:sp>
      </p:grp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596A6A7B-A828-C52A-19FF-730471032E20}"/>
              </a:ext>
            </a:extLst>
          </p:cNvPr>
          <p:cNvCxnSpPr/>
          <p:nvPr/>
        </p:nvCxnSpPr>
        <p:spPr>
          <a:xfrm>
            <a:off x="-5" y="643816"/>
            <a:ext cx="914400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그림 15">
            <a:extLst>
              <a:ext uri="{FF2B5EF4-FFF2-40B4-BE49-F238E27FC236}">
                <a16:creationId xmlns:a16="http://schemas.microsoft.com/office/drawing/2014/main" id="{D6E76063-8EF8-C6D0-B8AB-7A1330B07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53" y="717357"/>
            <a:ext cx="4236875" cy="3079943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7043354E-D851-43B2-6CBC-6AFBFD40E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8187" y="2990752"/>
            <a:ext cx="5035809" cy="381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954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5E502B6-2DF7-9D3E-FBCB-7FE5E07D7178}"/>
                  </a:ext>
                </a:extLst>
              </p:cNvPr>
              <p:cNvSpPr txBox="1"/>
              <p:nvPr/>
            </p:nvSpPr>
            <p:spPr>
              <a:xfrm>
                <a:off x="5349302" y="2375086"/>
                <a:ext cx="3794693" cy="8790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sz="21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Pre>
                            <m:sPrePr>
                              <m:ctrlPr>
                                <a:rPr lang="en-US" altLang="ko-KR" sz="3000" i="1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n-US" altLang="ko-KR" sz="300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n-US" altLang="ko-KR" sz="210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US" altLang="ko-KR" sz="210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e>
                          </m:sPre>
                        </m:num>
                        <m:den>
                          <m:sPre>
                            <m:sPrePr>
                              <m:ctrlPr>
                                <a:rPr lang="en-US" altLang="ko-KR" sz="3000" i="1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n-US" altLang="ko-KR" sz="300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n-US" altLang="ko-KR" sz="2100">
                                  <a:latin typeface="Cambria Math" panose="02040503050406030204" pitchFamily="18" charset="0"/>
                                </a:rPr>
                                <m:t>13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US" altLang="ko-KR" sz="210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e>
                          </m:sPre>
                        </m:den>
                      </m:f>
                      <m:r>
                        <a:rPr lang="en-US" altLang="ko-KR" sz="21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21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altLang="ko-KR" sz="21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21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ko-KR" sz="21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ctrlPr>
                                <a:rPr lang="en-US" altLang="ko-KR" sz="21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21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en-US" altLang="ko-KR" sz="21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sz="2100">
                                      <a:latin typeface="Cambria Math" panose="02040503050406030204" pitchFamily="18" charset="0"/>
                                    </a:rPr>
                                    <m:t>HC</m:t>
                                  </m:r>
                                  <m:sSub>
                                    <m:sSubPr>
                                      <m:ctrlPr>
                                        <a:rPr lang="en-US" altLang="ko-KR" sz="21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sz="2100">
                                          <a:latin typeface="Cambria Math" panose="02040503050406030204" pitchFamily="18" charset="0"/>
                                        </a:rPr>
                                        <m:t>N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sz="2100">
                                          <a:latin typeface="Cambria Math" panose="02040503050406030204" pitchFamily="18" charset="0"/>
                                        </a:rPr>
                                        <m:t>Q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ko-KR" sz="21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ko-KR" sz="21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en-US" altLang="ko-KR" sz="21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sz="2100">
                                      <a:latin typeface="Cambria Math" panose="02040503050406030204" pitchFamily="18" charset="0"/>
                                    </a:rPr>
                                    <m:t>HC</m:t>
                                  </m:r>
                                  <m:sSub>
                                    <m:sSubPr>
                                      <m:ctrlPr>
                                        <a:rPr lang="en-US" altLang="ko-KR" sz="21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sz="2100">
                                          <a:latin typeface="Cambria Math" panose="02040503050406030204" pitchFamily="18" charset="0"/>
                                        </a:rPr>
                                        <m:t>N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sz="2100">
                                          <a:latin typeface="Cambria Math" panose="02040503050406030204" pitchFamily="18" charset="0"/>
                                        </a:rPr>
                                        <m:t>R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num>
                        <m:den>
                          <m:r>
                            <a:rPr lang="en-US" altLang="ko-KR" sz="2100" i="1"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US" altLang="ko-KR" sz="21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ko-KR" sz="210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sPre>
                                <m:sPrePr>
                                  <m:ctrlPr>
                                    <a:rPr lang="en-US" altLang="ko-KR" sz="3000" i="1"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en-US" altLang="ko-KR" sz="300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en-US" altLang="ko-KR" sz="2100">
                                      <a:latin typeface="Cambria Math" panose="02040503050406030204" pitchFamily="18" charset="0"/>
                                    </a:rPr>
                                    <m:t>13</m:t>
                                  </m:r>
                                </m:sup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sz="210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e>
                              </m:sPre>
                              <m:sSub>
                                <m:sSubPr>
                                  <m:ctrlPr>
                                    <a:rPr lang="en-US" altLang="ko-KR" sz="21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sz="210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ko-KR" sz="2100"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ko-KR" altLang="en-US" sz="135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5E502B6-2DF7-9D3E-FBCB-7FE5E07D71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9302" y="2375086"/>
                <a:ext cx="3794693" cy="8790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그룹 1">
            <a:extLst>
              <a:ext uri="{FF2B5EF4-FFF2-40B4-BE49-F238E27FC236}">
                <a16:creationId xmlns:a16="http://schemas.microsoft.com/office/drawing/2014/main" id="{1642B110-56D5-1685-E406-6314AF33F591}"/>
              </a:ext>
            </a:extLst>
          </p:cNvPr>
          <p:cNvGrpSpPr/>
          <p:nvPr/>
        </p:nvGrpSpPr>
        <p:grpSpPr>
          <a:xfrm>
            <a:off x="0" y="0"/>
            <a:ext cx="9144000" cy="643815"/>
            <a:chOff x="-36000" y="1194318"/>
            <a:chExt cx="9144000" cy="643815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ECFBD1D8-4F51-6E14-3823-5AF8D23B45C1}"/>
                </a:ext>
              </a:extLst>
            </p:cNvPr>
            <p:cNvSpPr/>
            <p:nvPr/>
          </p:nvSpPr>
          <p:spPr>
            <a:xfrm rot="5400000">
              <a:off x="4214092" y="-3055774"/>
              <a:ext cx="643815" cy="9144000"/>
            </a:xfrm>
            <a:prstGeom prst="rect">
              <a:avLst/>
            </a:prstGeom>
            <a:solidFill>
              <a:schemeClr val="tx1">
                <a:alpha val="8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모서리가 둥근 직사각형 1">
              <a:extLst>
                <a:ext uri="{FF2B5EF4-FFF2-40B4-BE49-F238E27FC236}">
                  <a16:creationId xmlns:a16="http://schemas.microsoft.com/office/drawing/2014/main" id="{FD989793-2C80-7E01-9B43-1C75AE67E75A}"/>
                </a:ext>
              </a:extLst>
            </p:cNvPr>
            <p:cNvSpPr/>
            <p:nvPr/>
          </p:nvSpPr>
          <p:spPr>
            <a:xfrm>
              <a:off x="87203" y="1315035"/>
              <a:ext cx="8897589" cy="402382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effec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altLang="ko-KR" sz="2000" b="1" dirty="0"/>
                <a:t>Result</a:t>
              </a:r>
            </a:p>
          </p:txBody>
        </p:sp>
      </p:grp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D9573C21-4251-8238-E4B3-617C2ADB9702}"/>
              </a:ext>
            </a:extLst>
          </p:cNvPr>
          <p:cNvCxnSpPr/>
          <p:nvPr/>
        </p:nvCxnSpPr>
        <p:spPr>
          <a:xfrm>
            <a:off x="-5" y="643816"/>
            <a:ext cx="914400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11">
            <a:extLst>
              <a:ext uri="{FF2B5EF4-FFF2-40B4-BE49-F238E27FC236}">
                <a16:creationId xmlns:a16="http://schemas.microsoft.com/office/drawing/2014/main" id="{57FF0A49-DD35-DDB0-0ADC-0C6CE54798C8}"/>
              </a:ext>
            </a:extLst>
          </p:cNvPr>
          <p:cNvSpPr/>
          <p:nvPr/>
        </p:nvSpPr>
        <p:spPr>
          <a:xfrm rot="5400000">
            <a:off x="4250379" y="1964383"/>
            <a:ext cx="643235" cy="9144000"/>
          </a:xfrm>
          <a:prstGeom prst="rect">
            <a:avLst/>
          </a:prstGeom>
          <a:solidFill>
            <a:srgbClr val="5959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C01C50-868F-019E-9677-BDA4C34C7E14}"/>
              </a:ext>
            </a:extLst>
          </p:cNvPr>
          <p:cNvSpPr txBox="1"/>
          <p:nvPr/>
        </p:nvSpPr>
        <p:spPr>
          <a:xfrm>
            <a:off x="35993" y="6219718"/>
            <a:ext cx="907200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700" dirty="0">
                <a:solidFill>
                  <a:schemeClr val="bg1"/>
                </a:solidFill>
                <a:latin typeface="Arial" panose="020B0604020202020204" pitchFamily="34" charset="0"/>
              </a:rPr>
              <a:t>Nickerson, Sarah, et al. "The first mid-infrared detection of HNC in the interstellar medium: Probing the extreme environment toward the </a:t>
            </a:r>
            <a:r>
              <a:rPr lang="en-US" altLang="ko-KR" sz="700" dirty="0" err="1">
                <a:solidFill>
                  <a:schemeClr val="bg1"/>
                </a:solidFill>
                <a:latin typeface="Arial" panose="020B0604020202020204" pitchFamily="34" charset="0"/>
              </a:rPr>
              <a:t>orion</a:t>
            </a:r>
            <a:r>
              <a:rPr lang="en-US" altLang="ko-KR" sz="700" dirty="0">
                <a:solidFill>
                  <a:schemeClr val="bg1"/>
                </a:solidFill>
                <a:latin typeface="Arial" panose="020B0604020202020204" pitchFamily="34" charset="0"/>
              </a:rPr>
              <a:t> hot core." The Astrophysical Journal 907.1 (2021): 51.</a:t>
            </a:r>
          </a:p>
        </p:txBody>
      </p: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38E0DC59-490E-66CC-5075-F09AED415241}"/>
              </a:ext>
            </a:extLst>
          </p:cNvPr>
          <p:cNvCxnSpPr/>
          <p:nvPr/>
        </p:nvCxnSpPr>
        <p:spPr>
          <a:xfrm>
            <a:off x="-6" y="6207967"/>
            <a:ext cx="914400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그림 12">
            <a:extLst>
              <a:ext uri="{FF2B5EF4-FFF2-40B4-BE49-F238E27FC236}">
                <a16:creationId xmlns:a16="http://schemas.microsoft.com/office/drawing/2014/main" id="{D6136903-C3D7-699B-9A3A-15C0967947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203" y="764533"/>
            <a:ext cx="5006743" cy="519430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574077C4-2750-3275-0931-8D27DBC790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3301" y="3935504"/>
            <a:ext cx="3758693" cy="1315993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E8AF128B-354D-C803-C000-AF49D3DCCF9C}"/>
              </a:ext>
            </a:extLst>
          </p:cNvPr>
          <p:cNvSpPr/>
          <p:nvPr/>
        </p:nvSpPr>
        <p:spPr>
          <a:xfrm>
            <a:off x="8432800" y="4557251"/>
            <a:ext cx="387350" cy="5799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820B8FC3-142A-653B-3D0A-0BBCD0C85B9B}"/>
              </a:ext>
            </a:extLst>
          </p:cNvPr>
          <p:cNvSpPr/>
          <p:nvPr/>
        </p:nvSpPr>
        <p:spPr>
          <a:xfrm>
            <a:off x="3968750" y="1365250"/>
            <a:ext cx="1092200" cy="223915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9420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B22329-9BDF-32D6-7508-B42160094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49424AD9-B4F6-31BD-FFA7-22CB6395609A}"/>
              </a:ext>
            </a:extLst>
          </p:cNvPr>
          <p:cNvGrpSpPr/>
          <p:nvPr/>
        </p:nvGrpSpPr>
        <p:grpSpPr>
          <a:xfrm>
            <a:off x="0" y="0"/>
            <a:ext cx="9144000" cy="643815"/>
            <a:chOff x="-36000" y="1194318"/>
            <a:chExt cx="9144000" cy="643815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2AFA339C-AA9B-F976-2E73-002512BD2256}"/>
                </a:ext>
              </a:extLst>
            </p:cNvPr>
            <p:cNvSpPr/>
            <p:nvPr/>
          </p:nvSpPr>
          <p:spPr>
            <a:xfrm rot="5400000">
              <a:off x="4214092" y="-3055774"/>
              <a:ext cx="643815" cy="9144000"/>
            </a:xfrm>
            <a:prstGeom prst="rect">
              <a:avLst/>
            </a:prstGeom>
            <a:solidFill>
              <a:schemeClr val="tx1">
                <a:alpha val="8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모서리가 둥근 직사각형 1">
              <a:extLst>
                <a:ext uri="{FF2B5EF4-FFF2-40B4-BE49-F238E27FC236}">
                  <a16:creationId xmlns:a16="http://schemas.microsoft.com/office/drawing/2014/main" id="{DF0EB7F2-0FDD-E207-3F32-71F525374C4F}"/>
                </a:ext>
              </a:extLst>
            </p:cNvPr>
            <p:cNvSpPr/>
            <p:nvPr/>
          </p:nvSpPr>
          <p:spPr>
            <a:xfrm>
              <a:off x="87203" y="1315035"/>
              <a:ext cx="8897589" cy="402382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effec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altLang="ko-KR" sz="2000" b="1" dirty="0"/>
                <a:t>Result</a:t>
              </a:r>
            </a:p>
          </p:txBody>
        </p:sp>
      </p:grp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63D0714B-4E64-F61F-0D6F-FF87B3631B4B}"/>
              </a:ext>
            </a:extLst>
          </p:cNvPr>
          <p:cNvCxnSpPr/>
          <p:nvPr/>
        </p:nvCxnSpPr>
        <p:spPr>
          <a:xfrm>
            <a:off x="-5" y="643816"/>
            <a:ext cx="914400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11">
            <a:extLst>
              <a:ext uri="{FF2B5EF4-FFF2-40B4-BE49-F238E27FC236}">
                <a16:creationId xmlns:a16="http://schemas.microsoft.com/office/drawing/2014/main" id="{2746A400-7449-8D66-17C9-6AEC548E820C}"/>
              </a:ext>
            </a:extLst>
          </p:cNvPr>
          <p:cNvSpPr/>
          <p:nvPr/>
        </p:nvSpPr>
        <p:spPr>
          <a:xfrm rot="5400000">
            <a:off x="4250379" y="1964383"/>
            <a:ext cx="643235" cy="9144000"/>
          </a:xfrm>
          <a:prstGeom prst="rect">
            <a:avLst/>
          </a:prstGeom>
          <a:solidFill>
            <a:srgbClr val="5959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DD81F1-F2E5-A780-72DF-26130833FF96}"/>
              </a:ext>
            </a:extLst>
          </p:cNvPr>
          <p:cNvSpPr txBox="1"/>
          <p:nvPr/>
        </p:nvSpPr>
        <p:spPr>
          <a:xfrm>
            <a:off x="35993" y="6219718"/>
            <a:ext cx="90720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700" dirty="0">
                <a:solidFill>
                  <a:schemeClr val="bg1"/>
                </a:solidFill>
                <a:latin typeface="Arial" panose="020B0604020202020204" pitchFamily="34" charset="0"/>
              </a:rPr>
              <a:t>Nickerson, Sarah, et al. "The first mid-infrared detection of HNC in the interstellar medium: Probing the extreme environment toward the </a:t>
            </a:r>
            <a:r>
              <a:rPr lang="en-US" altLang="ko-KR" sz="700" dirty="0" err="1">
                <a:solidFill>
                  <a:schemeClr val="bg1"/>
                </a:solidFill>
                <a:latin typeface="Arial" panose="020B0604020202020204" pitchFamily="34" charset="0"/>
              </a:rPr>
              <a:t>orion</a:t>
            </a:r>
            <a:r>
              <a:rPr lang="en-US" altLang="ko-KR" sz="700" dirty="0">
                <a:solidFill>
                  <a:schemeClr val="bg1"/>
                </a:solidFill>
                <a:latin typeface="Arial" panose="020B0604020202020204" pitchFamily="34" charset="0"/>
              </a:rPr>
              <a:t> hot core." The Astrophysical Journal 907.1 (2021): 51.</a:t>
            </a:r>
          </a:p>
          <a:p>
            <a:endParaRPr lang="en-US" altLang="ko-KR" sz="7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334E5691-9CC2-FD10-4FBB-3585BC107770}"/>
              </a:ext>
            </a:extLst>
          </p:cNvPr>
          <p:cNvCxnSpPr/>
          <p:nvPr/>
        </p:nvCxnSpPr>
        <p:spPr>
          <a:xfrm>
            <a:off x="-6" y="6207967"/>
            <a:ext cx="914400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그림 12">
            <a:extLst>
              <a:ext uri="{FF2B5EF4-FFF2-40B4-BE49-F238E27FC236}">
                <a16:creationId xmlns:a16="http://schemas.microsoft.com/office/drawing/2014/main" id="{313D0325-47B3-F291-4131-43A356889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03" y="764533"/>
            <a:ext cx="5006743" cy="51943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B80A24F3-E600-94D9-95A3-260B9EDC04D1}"/>
              </a:ext>
            </a:extLst>
          </p:cNvPr>
          <p:cNvSpPr/>
          <p:nvPr/>
        </p:nvSpPr>
        <p:spPr>
          <a:xfrm>
            <a:off x="3200400" y="1365250"/>
            <a:ext cx="1860550" cy="14859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8684DF85-E12B-69FD-B52C-3F982161020D}"/>
              </a:ext>
            </a:extLst>
          </p:cNvPr>
          <p:cNvSpPr/>
          <p:nvPr/>
        </p:nvSpPr>
        <p:spPr>
          <a:xfrm>
            <a:off x="3200400" y="3651250"/>
            <a:ext cx="1860550" cy="231438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FBF5EA13-6F10-8310-243B-1B1E0D8DD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4579" y="2393016"/>
            <a:ext cx="3626213" cy="19712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0912AF35-F518-4ED3-64DF-96BB0702B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1241" y="772233"/>
            <a:ext cx="3487692" cy="133338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6DA50F6-C4E6-A88E-2E3D-CEFDD9AB5972}"/>
                  </a:ext>
                </a:extLst>
              </p:cNvPr>
              <p:cNvSpPr txBox="1"/>
              <p:nvPr/>
            </p:nvSpPr>
            <p:spPr>
              <a:xfrm>
                <a:off x="5435600" y="4007212"/>
                <a:ext cx="1584601" cy="612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b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HCN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HNC</m:t>
                          </m:r>
                        </m:den>
                      </m:f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=73.75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6DA50F6-C4E6-A88E-2E3D-CEFDD9AB59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5600" y="4007212"/>
                <a:ext cx="1584601" cy="6127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A196F8F5-9F00-6137-0680-8E8260E105F8}"/>
              </a:ext>
            </a:extLst>
          </p:cNvPr>
          <p:cNvSpPr txBox="1"/>
          <p:nvPr/>
        </p:nvSpPr>
        <p:spPr>
          <a:xfrm>
            <a:off x="5435600" y="3514083"/>
            <a:ext cx="1268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dirty="0"/>
              <a:t>TOPSEGI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211334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95D4F-CC4F-5169-D771-318F3E067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BB4C7ADF-C668-A20E-90F6-1F0FEC30A5D1}"/>
              </a:ext>
            </a:extLst>
          </p:cNvPr>
          <p:cNvGrpSpPr/>
          <p:nvPr/>
        </p:nvGrpSpPr>
        <p:grpSpPr>
          <a:xfrm>
            <a:off x="0" y="0"/>
            <a:ext cx="9144000" cy="643815"/>
            <a:chOff x="-36000" y="1194318"/>
            <a:chExt cx="9144000" cy="643815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04B683C4-4B7E-DA11-6F5D-57C4E7AE3EBB}"/>
                </a:ext>
              </a:extLst>
            </p:cNvPr>
            <p:cNvSpPr/>
            <p:nvPr/>
          </p:nvSpPr>
          <p:spPr>
            <a:xfrm rot="5400000">
              <a:off x="4214092" y="-3055774"/>
              <a:ext cx="643815" cy="9144000"/>
            </a:xfrm>
            <a:prstGeom prst="rect">
              <a:avLst/>
            </a:prstGeom>
            <a:solidFill>
              <a:schemeClr val="tx1">
                <a:alpha val="8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모서리가 둥근 직사각형 1">
              <a:extLst>
                <a:ext uri="{FF2B5EF4-FFF2-40B4-BE49-F238E27FC236}">
                  <a16:creationId xmlns:a16="http://schemas.microsoft.com/office/drawing/2014/main" id="{A453B87B-AC9D-4381-2706-3A69EF176ABB}"/>
                </a:ext>
              </a:extLst>
            </p:cNvPr>
            <p:cNvSpPr/>
            <p:nvPr/>
          </p:nvSpPr>
          <p:spPr>
            <a:xfrm>
              <a:off x="87203" y="1315035"/>
              <a:ext cx="8897589" cy="402382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effec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altLang="ko-KR" sz="2000" b="1" dirty="0"/>
                <a:t>Result</a:t>
              </a:r>
            </a:p>
          </p:txBody>
        </p:sp>
      </p:grp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840459A9-C837-C251-77EE-BCAF0EB4BBAA}"/>
              </a:ext>
            </a:extLst>
          </p:cNvPr>
          <p:cNvCxnSpPr/>
          <p:nvPr/>
        </p:nvCxnSpPr>
        <p:spPr>
          <a:xfrm>
            <a:off x="-5" y="643816"/>
            <a:ext cx="914400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11">
            <a:extLst>
              <a:ext uri="{FF2B5EF4-FFF2-40B4-BE49-F238E27FC236}">
                <a16:creationId xmlns:a16="http://schemas.microsoft.com/office/drawing/2014/main" id="{024FB2DD-4F0E-9F84-E6F3-70F875111E72}"/>
              </a:ext>
            </a:extLst>
          </p:cNvPr>
          <p:cNvSpPr/>
          <p:nvPr/>
        </p:nvSpPr>
        <p:spPr>
          <a:xfrm rot="5400000">
            <a:off x="4250379" y="1964383"/>
            <a:ext cx="643235" cy="9144000"/>
          </a:xfrm>
          <a:prstGeom prst="rect">
            <a:avLst/>
          </a:prstGeom>
          <a:solidFill>
            <a:srgbClr val="5959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5D34F4-5DA0-E4D3-9627-311A758B722C}"/>
              </a:ext>
            </a:extLst>
          </p:cNvPr>
          <p:cNvSpPr txBox="1"/>
          <p:nvPr/>
        </p:nvSpPr>
        <p:spPr>
          <a:xfrm>
            <a:off x="35993" y="6219718"/>
            <a:ext cx="90720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700" dirty="0">
                <a:solidFill>
                  <a:schemeClr val="bg1"/>
                </a:solidFill>
                <a:latin typeface="Arial" panose="020B0604020202020204" pitchFamily="34" charset="0"/>
              </a:rPr>
              <a:t>Nickerson, Sarah, et al. "The first mid-infrared detection of HNC in the interstellar medium: Probing the extreme environment toward the </a:t>
            </a:r>
            <a:r>
              <a:rPr lang="en-US" altLang="ko-KR" sz="700" dirty="0" err="1">
                <a:solidFill>
                  <a:schemeClr val="bg1"/>
                </a:solidFill>
                <a:latin typeface="Arial" panose="020B0604020202020204" pitchFamily="34" charset="0"/>
              </a:rPr>
              <a:t>orion</a:t>
            </a:r>
            <a:r>
              <a:rPr lang="en-US" altLang="ko-KR" sz="700" dirty="0">
                <a:solidFill>
                  <a:schemeClr val="bg1"/>
                </a:solidFill>
                <a:latin typeface="Arial" panose="020B0604020202020204" pitchFamily="34" charset="0"/>
              </a:rPr>
              <a:t> hot core." The Astrophysical Journal 907.1 (2021): 51.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700" dirty="0">
                <a:solidFill>
                  <a:schemeClr val="bg1"/>
                </a:solidFill>
                <a:latin typeface="Arial" panose="020B0604020202020204" pitchFamily="34" charset="0"/>
              </a:rPr>
              <a:t>Herbst, E., </a:t>
            </a:r>
            <a:r>
              <a:rPr lang="en-US" altLang="ko-KR" sz="700" dirty="0" err="1">
                <a:solidFill>
                  <a:schemeClr val="bg1"/>
                </a:solidFill>
                <a:latin typeface="Arial" panose="020B0604020202020204" pitchFamily="34" charset="0"/>
              </a:rPr>
              <a:t>Terzieva</a:t>
            </a:r>
            <a:r>
              <a:rPr lang="en-US" altLang="ko-KR" sz="700" dirty="0">
                <a:solidFill>
                  <a:schemeClr val="bg1"/>
                </a:solidFill>
                <a:latin typeface="Arial" panose="020B0604020202020204" pitchFamily="34" charset="0"/>
              </a:rPr>
              <a:t>, R., &amp; Talbi, D. (2000). Calculations on the rates, mechanisms, and interstellar importance of the reactions between C and NH2 and between N and CH2. Monthly Notices of The Royal Astronomical Society, 311(4), 869-876.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altLang="ko-KR" sz="7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DA84D6FA-0F17-266E-E692-73A987005651}"/>
              </a:ext>
            </a:extLst>
          </p:cNvPr>
          <p:cNvCxnSpPr/>
          <p:nvPr/>
        </p:nvCxnSpPr>
        <p:spPr>
          <a:xfrm>
            <a:off x="-6" y="6207967"/>
            <a:ext cx="914400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그림 12">
            <a:extLst>
              <a:ext uri="{FF2B5EF4-FFF2-40B4-BE49-F238E27FC236}">
                <a16:creationId xmlns:a16="http://schemas.microsoft.com/office/drawing/2014/main" id="{803591E5-5DF2-007D-AEA2-924E24B95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03" y="764533"/>
            <a:ext cx="5006743" cy="51943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C8988145-B9D0-6C88-7F53-3CFB68309736}"/>
              </a:ext>
            </a:extLst>
          </p:cNvPr>
          <p:cNvSpPr/>
          <p:nvPr/>
        </p:nvSpPr>
        <p:spPr>
          <a:xfrm>
            <a:off x="3200400" y="1377950"/>
            <a:ext cx="717550" cy="14859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57CA9DBF-50E2-1A05-E05A-546398084848}"/>
              </a:ext>
            </a:extLst>
          </p:cNvPr>
          <p:cNvSpPr/>
          <p:nvPr/>
        </p:nvSpPr>
        <p:spPr>
          <a:xfrm>
            <a:off x="3238500" y="3668390"/>
            <a:ext cx="679450" cy="223710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그림 11" descr="텍스트, 도표, 라인, 평면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A88E692-77D5-D551-24FD-9815EED1E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2829" y="892950"/>
            <a:ext cx="3370725" cy="163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057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436134-94BF-1C08-01FE-A728B710E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>
            <a:extLst>
              <a:ext uri="{FF2B5EF4-FFF2-40B4-BE49-F238E27FC236}">
                <a16:creationId xmlns:a16="http://schemas.microsoft.com/office/drawing/2014/main" id="{DA8790D1-81A6-CED0-4106-07F663741619}"/>
              </a:ext>
            </a:extLst>
          </p:cNvPr>
          <p:cNvSpPr/>
          <p:nvPr/>
        </p:nvSpPr>
        <p:spPr>
          <a:xfrm rot="5400000">
            <a:off x="4250379" y="1964383"/>
            <a:ext cx="643235" cy="9144000"/>
          </a:xfrm>
          <a:prstGeom prst="rect">
            <a:avLst/>
          </a:prstGeom>
          <a:solidFill>
            <a:srgbClr val="5959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187B7B90-1781-4CEB-9A6F-993732792FC1}"/>
              </a:ext>
            </a:extLst>
          </p:cNvPr>
          <p:cNvGrpSpPr/>
          <p:nvPr/>
        </p:nvGrpSpPr>
        <p:grpSpPr>
          <a:xfrm>
            <a:off x="0" y="0"/>
            <a:ext cx="9144000" cy="643815"/>
            <a:chOff x="-36000" y="1194318"/>
            <a:chExt cx="9144000" cy="643815"/>
          </a:xfrm>
        </p:grpSpPr>
        <p:sp>
          <p:nvSpPr>
            <p:cNvPr id="2" name="Rectangle 11">
              <a:extLst>
                <a:ext uri="{FF2B5EF4-FFF2-40B4-BE49-F238E27FC236}">
                  <a16:creationId xmlns:a16="http://schemas.microsoft.com/office/drawing/2014/main" id="{88B19645-C8D9-334C-BCFF-703F6AA2DAB0}"/>
                </a:ext>
              </a:extLst>
            </p:cNvPr>
            <p:cNvSpPr/>
            <p:nvPr/>
          </p:nvSpPr>
          <p:spPr>
            <a:xfrm rot="5400000">
              <a:off x="4214092" y="-3055774"/>
              <a:ext cx="643815" cy="9144000"/>
            </a:xfrm>
            <a:prstGeom prst="rect">
              <a:avLst/>
            </a:prstGeom>
            <a:solidFill>
              <a:schemeClr val="tx1">
                <a:alpha val="8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모서리가 둥근 직사각형 1">
              <a:extLst>
                <a:ext uri="{FF2B5EF4-FFF2-40B4-BE49-F238E27FC236}">
                  <a16:creationId xmlns:a16="http://schemas.microsoft.com/office/drawing/2014/main" id="{DBAF3C22-CB53-CA2D-2988-EB17805410EE}"/>
                </a:ext>
              </a:extLst>
            </p:cNvPr>
            <p:cNvSpPr/>
            <p:nvPr/>
          </p:nvSpPr>
          <p:spPr>
            <a:xfrm>
              <a:off x="87203" y="1315035"/>
              <a:ext cx="8897589" cy="402382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effec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altLang="ko-KR" sz="2000" b="1" dirty="0"/>
                <a:t>Future work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80BC2B7-CAFE-BFF5-1BAA-5254CFA72F3D}"/>
              </a:ext>
            </a:extLst>
          </p:cNvPr>
          <p:cNvSpPr txBox="1"/>
          <p:nvPr/>
        </p:nvSpPr>
        <p:spPr>
          <a:xfrm>
            <a:off x="35993" y="6219718"/>
            <a:ext cx="907200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700" dirty="0">
                <a:solidFill>
                  <a:schemeClr val="bg1"/>
                </a:solidFill>
                <a:latin typeface="Arial" panose="020B0604020202020204" pitchFamily="34" charset="0"/>
              </a:rPr>
              <a:t>McGuire, B. A. (2022). 2021 census of interstellar, circumstellar, extragalactic, protoplanetary disk, and exoplanetary molecules. The Astrophysical Journal Supplement Series, 259(2), 30.</a:t>
            </a:r>
            <a:endParaRPr lang="en-US" altLang="ko-KR" sz="1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88629593-1D62-082C-DB1E-FD7991B6C4A3}"/>
              </a:ext>
            </a:extLst>
          </p:cNvPr>
          <p:cNvCxnSpPr/>
          <p:nvPr/>
        </p:nvCxnSpPr>
        <p:spPr>
          <a:xfrm>
            <a:off x="-5" y="643816"/>
            <a:ext cx="914400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61CE76E8-1540-43A1-34FD-41F26ED6B633}"/>
              </a:ext>
            </a:extLst>
          </p:cNvPr>
          <p:cNvCxnSpPr/>
          <p:nvPr/>
        </p:nvCxnSpPr>
        <p:spPr>
          <a:xfrm>
            <a:off x="-6" y="6207967"/>
            <a:ext cx="914400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9688ECB-FA29-A9D6-D28C-F69DF30098AF}"/>
              </a:ext>
            </a:extLst>
          </p:cNvPr>
          <p:cNvSpPr txBox="1"/>
          <p:nvPr/>
        </p:nvSpPr>
        <p:spPr>
          <a:xfrm>
            <a:off x="123202" y="764533"/>
            <a:ext cx="88975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ko-KR" dirty="0"/>
              <a:t>By 2021, 241 molecules (from 19 elements) were detected in the interstellar and circumstellar medium by astronomical observations.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E1ED1380-CCD6-DFD3-B445-116FE5638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089" y="2587770"/>
            <a:ext cx="7390079" cy="35611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FC2B6C-6A51-1F90-61DB-CC6E5B8EF697}"/>
              </a:ext>
            </a:extLst>
          </p:cNvPr>
          <p:cNvSpPr txBox="1"/>
          <p:nvPr/>
        </p:nvSpPr>
        <p:spPr>
          <a:xfrm>
            <a:off x="3026569" y="1403554"/>
            <a:ext cx="2997111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sz="1200" b="1" dirty="0"/>
              <a:t>HCN:</a:t>
            </a:r>
            <a:r>
              <a:rPr lang="en-US" altLang="ko-KR" sz="1200" dirty="0"/>
              <a:t> Detected by </a:t>
            </a:r>
            <a:r>
              <a:rPr lang="en-US" altLang="ko-KR" sz="1200" i="1" dirty="0"/>
              <a:t>Snyder &amp; Buhl (1971).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AA29E28-A3F4-4DEC-F7B4-C77B2FD5CDE2}"/>
                  </a:ext>
                </a:extLst>
              </p:cNvPr>
              <p:cNvSpPr txBox="1"/>
              <p:nvPr/>
            </p:nvSpPr>
            <p:spPr>
              <a:xfrm>
                <a:off x="123202" y="1404067"/>
                <a:ext cx="4576762" cy="340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200" b="1" i="0" smtClean="0">
                            <a:latin typeface="Cambria Math" panose="02040503050406030204" pitchFamily="18" charset="0"/>
                          </a:rPr>
                          <m:t>𝐂</m:t>
                        </m:r>
                      </m:e>
                      <m:sub>
                        <m:r>
                          <a:rPr lang="en-US" altLang="ko-KR" sz="1200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sSub>
                      <m:sSubPr>
                        <m:ctrlPr>
                          <a:rPr lang="en-US" altLang="ko-KR" sz="1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200" b="1" i="0" smtClean="0">
                            <a:latin typeface="Cambria Math" panose="02040503050406030204" pitchFamily="18" charset="0"/>
                          </a:rPr>
                          <m:t>𝐇</m:t>
                        </m:r>
                      </m:e>
                      <m:sub>
                        <m:r>
                          <a:rPr lang="en-US" altLang="ko-KR" sz="1200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altLang="ko-KR" sz="1200" b="1" dirty="0"/>
                  <a:t>:</a:t>
                </a:r>
                <a:r>
                  <a:rPr lang="en-US" altLang="ko-KR" sz="1200" dirty="0"/>
                  <a:t> Detected by </a:t>
                </a:r>
                <a:r>
                  <a:rPr lang="ko-KR" altLang="en-US" sz="1200" dirty="0" err="1"/>
                  <a:t>Ridgway</a:t>
                </a:r>
                <a:r>
                  <a:rPr lang="ko-KR" altLang="en-US" sz="1200" dirty="0"/>
                  <a:t> </a:t>
                </a:r>
                <a:r>
                  <a:rPr lang="ko-KR" altLang="en-US" sz="1200" dirty="0" err="1"/>
                  <a:t>et</a:t>
                </a:r>
                <a:r>
                  <a:rPr lang="ko-KR" altLang="en-US" sz="1200" dirty="0"/>
                  <a:t> </a:t>
                </a:r>
                <a:r>
                  <a:rPr lang="ko-KR" altLang="en-US" sz="1200" dirty="0" err="1"/>
                  <a:t>al</a:t>
                </a:r>
                <a:r>
                  <a:rPr lang="ko-KR" altLang="en-US" sz="1200" dirty="0"/>
                  <a:t> </a:t>
                </a:r>
                <a:r>
                  <a:rPr lang="en-US" altLang="ko-KR" sz="1200" i="1" dirty="0"/>
                  <a:t>(1976).</a:t>
                </a:r>
                <a:endParaRPr lang="en-US" altLang="ko-KR" sz="12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AA29E28-A3F4-4DEC-F7B4-C77B2FD5CD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202" y="1404067"/>
                <a:ext cx="4576762" cy="340221"/>
              </a:xfrm>
              <a:prstGeom prst="rect">
                <a:avLst/>
              </a:prstGeom>
              <a:blipFill>
                <a:blip r:embed="rId3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9A17C5F1-976B-0B5B-67E7-5F1331FE2015}"/>
              </a:ext>
            </a:extLst>
          </p:cNvPr>
          <p:cNvSpPr txBox="1"/>
          <p:nvPr/>
        </p:nvSpPr>
        <p:spPr>
          <a:xfrm>
            <a:off x="6023680" y="1393964"/>
            <a:ext cx="3084315" cy="6177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sz="1200" b="1" dirty="0"/>
              <a:t>HNC:</a:t>
            </a:r>
            <a:r>
              <a:rPr lang="en-US" altLang="ko-KR" sz="1200" dirty="0"/>
              <a:t> Identified by </a:t>
            </a:r>
            <a:r>
              <a:rPr lang="en-US" altLang="ko-KR" sz="1200" i="1" dirty="0"/>
              <a:t>Snyder &amp; Buhl (1972)</a:t>
            </a:r>
            <a:r>
              <a:rPr lang="en-US" altLang="ko-KR" sz="1200" dirty="0"/>
              <a:t>,</a:t>
            </a:r>
          </a:p>
          <a:p>
            <a:pPr>
              <a:lnSpc>
                <a:spcPct val="150000"/>
              </a:lnSpc>
            </a:pPr>
            <a:r>
              <a:rPr lang="en-US" altLang="ko-KR" sz="1200" dirty="0"/>
              <a:t>                confirmed by </a:t>
            </a:r>
            <a:r>
              <a:rPr lang="en-US" altLang="ko-KR" sz="1200" i="1" dirty="0"/>
              <a:t>Blackman et al. (1976).</a:t>
            </a:r>
            <a:endParaRPr lang="en-US" altLang="ko-KR" sz="1200" dirty="0"/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7C57DE24-6AA5-A1F8-8D5D-8643412F041C}"/>
              </a:ext>
            </a:extLst>
          </p:cNvPr>
          <p:cNvSpPr/>
          <p:nvPr/>
        </p:nvSpPr>
        <p:spPr>
          <a:xfrm>
            <a:off x="1770380" y="3126572"/>
            <a:ext cx="334646" cy="1500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43751EAD-EB1A-0A42-F334-BCF256C4EB8F}"/>
              </a:ext>
            </a:extLst>
          </p:cNvPr>
          <p:cNvSpPr/>
          <p:nvPr/>
        </p:nvSpPr>
        <p:spPr>
          <a:xfrm>
            <a:off x="1770380" y="3398664"/>
            <a:ext cx="334646" cy="1500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380901D1-5FEF-1405-FD93-D3A259DB8B83}"/>
              </a:ext>
            </a:extLst>
          </p:cNvPr>
          <p:cNvSpPr/>
          <p:nvPr/>
        </p:nvSpPr>
        <p:spPr>
          <a:xfrm>
            <a:off x="3201944" y="3408136"/>
            <a:ext cx="334646" cy="1500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4017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2F913B-2169-AEA3-E5A4-815F6B70B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>
            <a:extLst>
              <a:ext uri="{FF2B5EF4-FFF2-40B4-BE49-F238E27FC236}">
                <a16:creationId xmlns:a16="http://schemas.microsoft.com/office/drawing/2014/main" id="{AAA3F4E6-75E2-E41B-FFB8-CF47A45E4126}"/>
              </a:ext>
            </a:extLst>
          </p:cNvPr>
          <p:cNvSpPr/>
          <p:nvPr/>
        </p:nvSpPr>
        <p:spPr>
          <a:xfrm rot="5400000">
            <a:off x="4250379" y="1964383"/>
            <a:ext cx="643235" cy="9144000"/>
          </a:xfrm>
          <a:prstGeom prst="rect">
            <a:avLst/>
          </a:prstGeom>
          <a:solidFill>
            <a:srgbClr val="5959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AB0E18E6-898C-70D2-98F0-2DFB75E55F2D}"/>
              </a:ext>
            </a:extLst>
          </p:cNvPr>
          <p:cNvGrpSpPr/>
          <p:nvPr/>
        </p:nvGrpSpPr>
        <p:grpSpPr>
          <a:xfrm>
            <a:off x="0" y="0"/>
            <a:ext cx="9144000" cy="643815"/>
            <a:chOff x="-36000" y="1194318"/>
            <a:chExt cx="9144000" cy="643815"/>
          </a:xfrm>
        </p:grpSpPr>
        <p:sp>
          <p:nvSpPr>
            <p:cNvPr id="2" name="Rectangle 11">
              <a:extLst>
                <a:ext uri="{FF2B5EF4-FFF2-40B4-BE49-F238E27FC236}">
                  <a16:creationId xmlns:a16="http://schemas.microsoft.com/office/drawing/2014/main" id="{459A6CB8-2D91-A818-D628-9AF2475588FF}"/>
                </a:ext>
              </a:extLst>
            </p:cNvPr>
            <p:cNvSpPr/>
            <p:nvPr/>
          </p:nvSpPr>
          <p:spPr>
            <a:xfrm rot="5400000">
              <a:off x="4214092" y="-3055774"/>
              <a:ext cx="643815" cy="9144000"/>
            </a:xfrm>
            <a:prstGeom prst="rect">
              <a:avLst/>
            </a:prstGeom>
            <a:solidFill>
              <a:schemeClr val="tx1">
                <a:alpha val="8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모서리가 둥근 직사각형 1">
              <a:extLst>
                <a:ext uri="{FF2B5EF4-FFF2-40B4-BE49-F238E27FC236}">
                  <a16:creationId xmlns:a16="http://schemas.microsoft.com/office/drawing/2014/main" id="{682672A7-D67A-C31D-7309-0B19AEFF7454}"/>
                </a:ext>
              </a:extLst>
            </p:cNvPr>
            <p:cNvSpPr/>
            <p:nvPr/>
          </p:nvSpPr>
          <p:spPr>
            <a:xfrm>
              <a:off x="87203" y="1315035"/>
              <a:ext cx="8897589" cy="402382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effec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altLang="ko-KR" sz="2000" b="1" dirty="0"/>
                <a:t>Future work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CE84026-36C9-1D8C-5415-317BA32EF16B}"/>
              </a:ext>
            </a:extLst>
          </p:cNvPr>
          <p:cNvSpPr txBox="1"/>
          <p:nvPr/>
        </p:nvSpPr>
        <p:spPr>
          <a:xfrm>
            <a:off x="35993" y="6219718"/>
            <a:ext cx="907200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700" dirty="0">
                <a:solidFill>
                  <a:schemeClr val="bg1"/>
                </a:solidFill>
                <a:latin typeface="Arial" panose="020B0604020202020204" pitchFamily="34" charset="0"/>
              </a:rPr>
              <a:t>McGuire, B. A. (2022). 2021 census of interstellar, circumstellar, extragalactic, protoplanetary disk, and exoplanetary molecules. The Astrophysical Journal Supplement Series, 259(2), 30.</a:t>
            </a:r>
            <a:endParaRPr lang="en-US" altLang="ko-KR" sz="1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EC60D38E-CD56-F91C-2B3F-F6B0B8E2BD6D}"/>
              </a:ext>
            </a:extLst>
          </p:cNvPr>
          <p:cNvCxnSpPr/>
          <p:nvPr/>
        </p:nvCxnSpPr>
        <p:spPr>
          <a:xfrm>
            <a:off x="-5" y="643816"/>
            <a:ext cx="914400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D8C41C0C-8A17-82FE-50CF-A47ACF326D57}"/>
              </a:ext>
            </a:extLst>
          </p:cNvPr>
          <p:cNvCxnSpPr/>
          <p:nvPr/>
        </p:nvCxnSpPr>
        <p:spPr>
          <a:xfrm>
            <a:off x="-6" y="6207967"/>
            <a:ext cx="914400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그림 7">
            <a:extLst>
              <a:ext uri="{FF2B5EF4-FFF2-40B4-BE49-F238E27FC236}">
                <a16:creationId xmlns:a16="http://schemas.microsoft.com/office/drawing/2014/main" id="{8744798F-FF4A-846F-4709-23657050B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03" y="757319"/>
            <a:ext cx="4997707" cy="819192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3A64D81A-3077-F233-D7AA-5B7C4C294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93" y="1591666"/>
            <a:ext cx="4140413" cy="4502381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AC020AAE-6C36-5B06-5DBC-FFB89C62E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1448" y="1591666"/>
            <a:ext cx="4057859" cy="21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776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D7A6D-F4F1-BA31-1B1E-42622AA24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>
            <a:extLst>
              <a:ext uri="{FF2B5EF4-FFF2-40B4-BE49-F238E27FC236}">
                <a16:creationId xmlns:a16="http://schemas.microsoft.com/office/drawing/2014/main" id="{F7F559CD-01B5-C695-3F28-151812CA262A}"/>
              </a:ext>
            </a:extLst>
          </p:cNvPr>
          <p:cNvGrpSpPr/>
          <p:nvPr/>
        </p:nvGrpSpPr>
        <p:grpSpPr>
          <a:xfrm>
            <a:off x="0" y="0"/>
            <a:ext cx="9144000" cy="643815"/>
            <a:chOff x="-36000" y="1194318"/>
            <a:chExt cx="9144000" cy="643815"/>
          </a:xfrm>
        </p:grpSpPr>
        <p:sp>
          <p:nvSpPr>
            <p:cNvPr id="2" name="Rectangle 11">
              <a:extLst>
                <a:ext uri="{FF2B5EF4-FFF2-40B4-BE49-F238E27FC236}">
                  <a16:creationId xmlns:a16="http://schemas.microsoft.com/office/drawing/2014/main" id="{DA784BD8-2712-EFD0-F5A7-B944D8DFEF98}"/>
                </a:ext>
              </a:extLst>
            </p:cNvPr>
            <p:cNvSpPr/>
            <p:nvPr/>
          </p:nvSpPr>
          <p:spPr>
            <a:xfrm rot="5400000">
              <a:off x="4214092" y="-3055774"/>
              <a:ext cx="643815" cy="9144000"/>
            </a:xfrm>
            <a:prstGeom prst="rect">
              <a:avLst/>
            </a:prstGeom>
            <a:solidFill>
              <a:schemeClr val="tx1">
                <a:alpha val="8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모서리가 둥근 직사각형 1">
              <a:extLst>
                <a:ext uri="{FF2B5EF4-FFF2-40B4-BE49-F238E27FC236}">
                  <a16:creationId xmlns:a16="http://schemas.microsoft.com/office/drawing/2014/main" id="{CD372DE0-70E5-9466-F960-94C4F68FDE22}"/>
                </a:ext>
              </a:extLst>
            </p:cNvPr>
            <p:cNvSpPr/>
            <p:nvPr/>
          </p:nvSpPr>
          <p:spPr>
            <a:xfrm>
              <a:off x="87203" y="1315035"/>
              <a:ext cx="8897589" cy="402382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effec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altLang="ko-KR" sz="2000" b="1" dirty="0"/>
                <a:t>Summary</a:t>
              </a:r>
            </a:p>
          </p:txBody>
        </p:sp>
      </p:grp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19E85F11-1FF2-39E3-41C2-700E8EC32F11}"/>
              </a:ext>
            </a:extLst>
          </p:cNvPr>
          <p:cNvCxnSpPr/>
          <p:nvPr/>
        </p:nvCxnSpPr>
        <p:spPr>
          <a:xfrm>
            <a:off x="-5" y="643816"/>
            <a:ext cx="914400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A84DC5B-E708-9548-EABD-73A36764923B}"/>
                  </a:ext>
                </a:extLst>
              </p:cNvPr>
              <p:cNvSpPr txBox="1"/>
              <p:nvPr/>
            </p:nvSpPr>
            <p:spPr>
              <a:xfrm>
                <a:off x="0" y="938315"/>
                <a:ext cx="8897589" cy="31138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23278" indent="-423278" algn="just">
                  <a:buFont typeface="Wingdings" panose="05000000000000000000" pitchFamily="2" charset="2"/>
                  <a:buChar char="Ø"/>
                </a:pPr>
                <a:r>
                  <a:rPr lang="en-US" altLang="ko-KR" sz="14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We have presented a precision analysis of the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ko-KR" sz="1400" i="1">
                            <a:latin typeface="Cambria Math" panose="02040503050406030204" pitchFamily="18" charset="0"/>
                            <a:ea typeface="나눔고딕" panose="020D0604000000000000" pitchFamily="50" charset="-127"/>
                          </a:rPr>
                        </m:ctrlPr>
                      </m:sPrePr>
                      <m:sub>
                        <m:r>
                          <a:rPr lang="en-US" altLang="ko-KR" sz="1400">
                            <a:latin typeface="Cambria Math" panose="02040503050406030204" pitchFamily="18" charset="0"/>
                            <a:ea typeface="나눔고딕" panose="020D0604000000000000" pitchFamily="50" charset="-127"/>
                          </a:rPr>
                          <m:t> </m:t>
                        </m:r>
                      </m:sub>
                      <m:sup>
                        <m:r>
                          <a:rPr lang="en-US" altLang="ko-KR" sz="140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ko-KR" sz="140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sPre>
                    <m:r>
                      <a:rPr lang="en-US" altLang="ko-KR" sz="1400">
                        <a:latin typeface="Cambria Math" panose="02040503050406030204" pitchFamily="18" charset="0"/>
                        <a:ea typeface="나눔고딕" panose="020D0604000000000000" pitchFamily="50" charset="-127"/>
                      </a:rPr>
                      <m:t>/</m:t>
                    </m:r>
                    <m:sPre>
                      <m:sPrePr>
                        <m:ctrlPr>
                          <a:rPr lang="en-US" altLang="ko-KR" sz="1400" i="1">
                            <a:latin typeface="Cambria Math" panose="02040503050406030204" pitchFamily="18" charset="0"/>
                            <a:ea typeface="나눔고딕" panose="020D0604000000000000" pitchFamily="50" charset="-127"/>
                          </a:rPr>
                        </m:ctrlPr>
                      </m:sPrePr>
                      <m:sub>
                        <m:r>
                          <a:rPr lang="en-US" altLang="ko-KR" sz="1400">
                            <a:latin typeface="Cambria Math" panose="02040503050406030204" pitchFamily="18" charset="0"/>
                            <a:ea typeface="나눔고딕" panose="020D0604000000000000" pitchFamily="50" charset="-127"/>
                          </a:rPr>
                          <m:t> </m:t>
                        </m:r>
                      </m:sub>
                      <m:sup>
                        <m:r>
                          <a:rPr lang="en-US" altLang="ko-KR" sz="1400">
                            <a:latin typeface="Cambria Math" panose="02040503050406030204" pitchFamily="18" charset="0"/>
                          </a:rPr>
                          <m:t>13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ko-KR" sz="140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sPre>
                    <m:r>
                      <a:rPr lang="en-US" altLang="ko-KR" sz="1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ko-KR" sz="14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isotopic ratio in the Orion IRc2 using high-resolution mid-infrared </a:t>
                </a:r>
                <a:r>
                  <a:rPr lang="en-US" altLang="ko-KR" sz="1400" dirty="0" err="1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ro</a:t>
                </a:r>
                <a:r>
                  <a:rPr lang="en-US" altLang="ko-KR" sz="14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-vibrational spectra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sz="1400">
                        <a:latin typeface="Cambria Math" panose="02040503050406030204" pitchFamily="18" charset="0"/>
                      </a:rPr>
                      <m:t>HCN</m:t>
                    </m:r>
                    <m:r>
                      <a:rPr lang="en-US" altLang="ko-KR" sz="140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altLang="ko-KR" sz="1400">
                        <a:latin typeface="Cambria Math" panose="02040503050406030204" pitchFamily="18" charset="0"/>
                        <a:ea typeface="나눔고딕" panose="020D0604000000000000" pitchFamily="50" charset="-127"/>
                      </a:rPr>
                      <m:t>H</m:t>
                    </m:r>
                    <m:sPre>
                      <m:sPrePr>
                        <m:ctrlPr>
                          <a:rPr lang="en-US" altLang="ko-KR" sz="1400" i="1">
                            <a:latin typeface="Cambria Math" panose="02040503050406030204" pitchFamily="18" charset="0"/>
                            <a:ea typeface="나눔고딕" panose="020D0604000000000000" pitchFamily="50" charset="-127"/>
                          </a:rPr>
                        </m:ctrlPr>
                      </m:sPrePr>
                      <m:sub>
                        <m:r>
                          <a:rPr lang="en-US" altLang="ko-KR" sz="1400">
                            <a:latin typeface="Cambria Math" panose="02040503050406030204" pitchFamily="18" charset="0"/>
                            <a:ea typeface="나눔고딕" panose="020D0604000000000000" pitchFamily="50" charset="-127"/>
                          </a:rPr>
                          <m:t> </m:t>
                        </m:r>
                      </m:sub>
                      <m:sup>
                        <m:r>
                          <a:rPr lang="en-US" altLang="ko-KR" sz="1400">
                            <a:latin typeface="Cambria Math" panose="02040503050406030204" pitchFamily="18" charset="0"/>
                          </a:rPr>
                          <m:t>13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ko-KR" sz="140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sPre>
                    <m:r>
                      <m:rPr>
                        <m:sty m:val="p"/>
                      </m:rPr>
                      <a:rPr lang="en-US" altLang="ko-KR" sz="1400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altLang="ko-KR" sz="14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400"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altLang="ko-KR" sz="14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400">
                        <a:latin typeface="Cambria Math" panose="02040503050406030204" pitchFamily="18" charset="0"/>
                      </a:rPr>
                      <m:t>HNC</m:t>
                    </m:r>
                  </m:oMath>
                </a14:m>
                <a:r>
                  <a:rPr lang="en-US" altLang="ko-KR" sz="14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</a:t>
                </a:r>
              </a:p>
              <a:p>
                <a:pPr marL="423278" indent="-423278" algn="just">
                  <a:buFont typeface="Wingdings" panose="05000000000000000000" pitchFamily="2" charset="2"/>
                  <a:buChar char="Ø"/>
                </a:pPr>
                <a:endParaRPr lang="en-US" altLang="ko-KR" sz="1400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marL="423278" indent="-423278" algn="just">
                  <a:buFont typeface="Wingdings" panose="05000000000000000000" pitchFamily="2" charset="2"/>
                  <a:buChar char="Ø"/>
                </a:pPr>
                <a:r>
                  <a:rPr lang="en-US" altLang="ko-KR" sz="14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Excitation temperatures and total column densities were derived using two complementary methods: the conventional RD technique and a two-dimensional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1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200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altLang="ko-KR" sz="1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ko-KR" sz="14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minimization approach.</a:t>
                </a:r>
              </a:p>
              <a:p>
                <a:pPr marL="423278" indent="-423278" algn="just">
                  <a:buFont typeface="Wingdings" panose="05000000000000000000" pitchFamily="2" charset="2"/>
                  <a:buChar char="Ø"/>
                </a:pPr>
                <a:endParaRPr lang="en-US" altLang="ko-KR" sz="1400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marL="423278" indent="-423278" algn="just">
                  <a:buFont typeface="Wingdings" panose="05000000000000000000" pitchFamily="2" charset="2"/>
                  <a:buChar char="Ø"/>
                </a:pPr>
                <a:r>
                  <a:rPr lang="en-US" altLang="ko-KR" sz="14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The final isotopic ratio from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1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200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altLang="ko-KR" sz="1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ko-KR" sz="14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analysis was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sz="1400" i="1">
                            <a:latin typeface="Cambria Math" panose="02040503050406030204" pitchFamily="18" charset="0"/>
                            <a:ea typeface="나눔고딕" panose="020D0604000000000000" pitchFamily="50" charset="-127"/>
                          </a:rPr>
                        </m:ctrlPr>
                      </m:sSubSupPr>
                      <m:e>
                        <m:r>
                          <a:rPr lang="en-US" altLang="ko-KR" sz="1400" i="1">
                            <a:latin typeface="Cambria Math" panose="02040503050406030204" pitchFamily="18" charset="0"/>
                            <a:ea typeface="나눔고딕" panose="020D0604000000000000" pitchFamily="50" charset="-127"/>
                          </a:rPr>
                          <m:t>12.43</m:t>
                        </m:r>
                      </m:e>
                      <m:sub>
                        <m:r>
                          <a:rPr lang="en-US" altLang="ko-KR" sz="1400" i="1">
                            <a:latin typeface="Cambria Math" panose="02040503050406030204" pitchFamily="18" charset="0"/>
                            <a:ea typeface="나눔고딕" panose="020D0604000000000000" pitchFamily="50" charset="-127"/>
                          </a:rPr>
                          <m:t>−1.20</m:t>
                        </m:r>
                      </m:sub>
                      <m:sup>
                        <m:r>
                          <a:rPr lang="en-US" altLang="ko-KR" sz="1400" i="1">
                            <a:latin typeface="Cambria Math" panose="02040503050406030204" pitchFamily="18" charset="0"/>
                            <a:ea typeface="나눔고딕" panose="020D0604000000000000" pitchFamily="50" charset="-127"/>
                          </a:rPr>
                          <m:t>+1.23</m:t>
                        </m:r>
                      </m:sup>
                    </m:sSubSup>
                  </m:oMath>
                </a14:m>
                <a:r>
                  <a:rPr lang="en-US" altLang="ko-KR" sz="14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compared to </a:t>
                </a:r>
                <a14:m>
                  <m:oMath xmlns:m="http://schemas.openxmlformats.org/officeDocument/2006/math">
                    <m:r>
                      <a:rPr lang="en-US" altLang="ko-KR" sz="1400" i="1">
                        <a:latin typeface="Cambria Math" panose="02040503050406030204" pitchFamily="18" charset="0"/>
                      </a:rPr>
                      <m:t>12.61±2.07</m:t>
                    </m:r>
                  </m:oMath>
                </a14:m>
                <a:r>
                  <a:rPr lang="en-US" altLang="ko-KR" sz="14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from the RD method.</a:t>
                </a:r>
              </a:p>
              <a:p>
                <a:pPr marL="423278" indent="-423278" algn="just">
                  <a:buFont typeface="Wingdings" panose="05000000000000000000" pitchFamily="2" charset="2"/>
                  <a:buChar char="Ø"/>
                </a:pPr>
                <a:endParaRPr lang="en-US" altLang="ko-KR" sz="1400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marL="423278" indent="-423278" algn="just">
                  <a:buFont typeface="Wingdings" panose="05000000000000000000" pitchFamily="2" charset="2"/>
                  <a:buChar char="Ø"/>
                </a:pPr>
                <a:r>
                  <a:rPr lang="en-US" altLang="ko-KR" sz="14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The uncertainty was reduced by approximately 42%, confirming the robustness of the statistical approach.</a:t>
                </a:r>
              </a:p>
              <a:p>
                <a:pPr marL="423278" indent="-423278" algn="just">
                  <a:buFont typeface="Wingdings" panose="05000000000000000000" pitchFamily="2" charset="2"/>
                  <a:buChar char="Ø"/>
                </a:pPr>
                <a:endParaRPr lang="en-US" altLang="ko-KR" sz="1400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marL="423278" indent="-423278" algn="just">
                  <a:buFont typeface="Wingdings" panose="05000000000000000000" pitchFamily="2" charset="2"/>
                  <a:buChar char="Ø"/>
                </a:pPr>
                <a:r>
                  <a:rPr lang="en-US" altLang="ko-KR" sz="14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This study focused on Orion IRc2, the methodology could be readily applied to other environments such as planets, carbon star and ISM.</a:t>
                </a:r>
                <a:endParaRPr lang="en-US" altLang="ko-KR" sz="1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A84DC5B-E708-9548-EABD-73A3676492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938315"/>
                <a:ext cx="8897589" cy="3113801"/>
              </a:xfrm>
              <a:prstGeom prst="rect">
                <a:avLst/>
              </a:prstGeom>
              <a:blipFill>
                <a:blip r:embed="rId2"/>
                <a:stretch>
                  <a:fillRect l="-68" t="-783" r="-753" b="-39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2DE546D6-9E69-DF35-33DB-595C3369F5EE}"/>
              </a:ext>
            </a:extLst>
          </p:cNvPr>
          <p:cNvSpPr txBox="1"/>
          <p:nvPr/>
        </p:nvSpPr>
        <p:spPr>
          <a:xfrm>
            <a:off x="123200" y="5865659"/>
            <a:ext cx="8897589" cy="697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ko-KR" sz="1400" b="1" kern="0" spc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Future work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sz="14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we plan to expand the study to other molecules and their </a:t>
            </a:r>
            <a:r>
              <a:rPr lang="en-US" altLang="ko-KR" sz="140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isotopologs</a:t>
            </a:r>
            <a:r>
              <a:rPr lang="en-US" altLang="ko-KR" sz="14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in space.</a:t>
            </a:r>
          </a:p>
        </p:txBody>
      </p:sp>
    </p:spTree>
    <p:extLst>
      <p:ext uri="{BB962C8B-B14F-4D97-AF65-F5344CB8AC3E}">
        <p14:creationId xmlns:p14="http://schemas.microsoft.com/office/powerpoint/2010/main" val="3494448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367F1-8430-0C6E-1AAF-90CBEE9B2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>
            <a:extLst>
              <a:ext uri="{FF2B5EF4-FFF2-40B4-BE49-F238E27FC236}">
                <a16:creationId xmlns:a16="http://schemas.microsoft.com/office/drawing/2014/main" id="{001D8675-6A1A-349E-BA44-6D453DDE0E63}"/>
              </a:ext>
            </a:extLst>
          </p:cNvPr>
          <p:cNvSpPr/>
          <p:nvPr/>
        </p:nvSpPr>
        <p:spPr>
          <a:xfrm rot="5400000">
            <a:off x="4250379" y="1964383"/>
            <a:ext cx="643235" cy="9144000"/>
          </a:xfrm>
          <a:prstGeom prst="rect">
            <a:avLst/>
          </a:prstGeom>
          <a:solidFill>
            <a:srgbClr val="5959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47CB9EB7-E098-DBA9-CCA4-A4A74618B554}"/>
              </a:ext>
            </a:extLst>
          </p:cNvPr>
          <p:cNvGrpSpPr/>
          <p:nvPr/>
        </p:nvGrpSpPr>
        <p:grpSpPr>
          <a:xfrm>
            <a:off x="0" y="0"/>
            <a:ext cx="9144000" cy="643815"/>
            <a:chOff x="-36000" y="1194318"/>
            <a:chExt cx="9144000" cy="643815"/>
          </a:xfrm>
        </p:grpSpPr>
        <p:sp>
          <p:nvSpPr>
            <p:cNvPr id="2" name="Rectangle 11">
              <a:extLst>
                <a:ext uri="{FF2B5EF4-FFF2-40B4-BE49-F238E27FC236}">
                  <a16:creationId xmlns:a16="http://schemas.microsoft.com/office/drawing/2014/main" id="{C3A4DFE3-4F9F-5C8D-E2B7-34FB5736C4F0}"/>
                </a:ext>
              </a:extLst>
            </p:cNvPr>
            <p:cNvSpPr/>
            <p:nvPr/>
          </p:nvSpPr>
          <p:spPr>
            <a:xfrm rot="5400000">
              <a:off x="4214092" y="-3055774"/>
              <a:ext cx="643815" cy="9144000"/>
            </a:xfrm>
            <a:prstGeom prst="rect">
              <a:avLst/>
            </a:prstGeom>
            <a:solidFill>
              <a:schemeClr val="tx1">
                <a:alpha val="8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모서리가 둥근 직사각형 1">
              <a:extLst>
                <a:ext uri="{FF2B5EF4-FFF2-40B4-BE49-F238E27FC236}">
                  <a16:creationId xmlns:a16="http://schemas.microsoft.com/office/drawing/2014/main" id="{A79FB88D-A88C-4295-610B-3C017E6A6909}"/>
                </a:ext>
              </a:extLst>
            </p:cNvPr>
            <p:cNvSpPr/>
            <p:nvPr/>
          </p:nvSpPr>
          <p:spPr>
            <a:xfrm>
              <a:off x="87203" y="1315035"/>
              <a:ext cx="8897589" cy="402382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effec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altLang="ko-KR" sz="2000" b="1" dirty="0"/>
                <a:t>Motivation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89F015C-5E54-CCC2-1781-4A20E0229516}"/>
              </a:ext>
            </a:extLst>
          </p:cNvPr>
          <p:cNvSpPr txBox="1"/>
          <p:nvPr/>
        </p:nvSpPr>
        <p:spPr>
          <a:xfrm>
            <a:off x="35993" y="6219718"/>
            <a:ext cx="907200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700" dirty="0" err="1">
                <a:solidFill>
                  <a:schemeClr val="bg1"/>
                </a:solidFill>
                <a:latin typeface="Arial" panose="020B0604020202020204" pitchFamily="34" charset="0"/>
              </a:rPr>
              <a:t>Pentsak</a:t>
            </a:r>
            <a:r>
              <a:rPr lang="en-US" altLang="ko-KR" sz="700" dirty="0">
                <a:solidFill>
                  <a:schemeClr val="bg1"/>
                </a:solidFill>
                <a:latin typeface="Arial" panose="020B0604020202020204" pitchFamily="34" charset="0"/>
              </a:rPr>
              <a:t>, E. O., </a:t>
            </a:r>
            <a:r>
              <a:rPr lang="en-US" altLang="ko-KR" sz="700" dirty="0" err="1">
                <a:solidFill>
                  <a:schemeClr val="bg1"/>
                </a:solidFill>
                <a:latin typeface="Arial" panose="020B0604020202020204" pitchFamily="34" charset="0"/>
              </a:rPr>
              <a:t>Murga</a:t>
            </a:r>
            <a:r>
              <a:rPr lang="en-US" altLang="ko-KR" sz="700" dirty="0">
                <a:solidFill>
                  <a:schemeClr val="bg1"/>
                </a:solidFill>
                <a:latin typeface="Arial" panose="020B0604020202020204" pitchFamily="34" charset="0"/>
              </a:rPr>
              <a:t>, M. S., &amp; </a:t>
            </a:r>
            <a:r>
              <a:rPr lang="en-US" altLang="ko-KR" sz="700" dirty="0" err="1">
                <a:solidFill>
                  <a:schemeClr val="bg1"/>
                </a:solidFill>
                <a:latin typeface="Arial" panose="020B0604020202020204" pitchFamily="34" charset="0"/>
              </a:rPr>
              <a:t>Ananikov</a:t>
            </a:r>
            <a:r>
              <a:rPr lang="en-US" altLang="ko-KR" sz="700" dirty="0">
                <a:solidFill>
                  <a:schemeClr val="bg1"/>
                </a:solidFill>
                <a:latin typeface="Arial" panose="020B0604020202020204" pitchFamily="34" charset="0"/>
              </a:rPr>
              <a:t>, V. P. 2024, ACS Earth and </a:t>
            </a:r>
            <a:r>
              <a:rPr lang="en-US" altLang="ko-KR" sz="700" dirty="0" err="1">
                <a:solidFill>
                  <a:schemeClr val="bg1"/>
                </a:solidFill>
                <a:latin typeface="Arial" panose="020B0604020202020204" pitchFamily="34" charset="0"/>
              </a:rPr>
              <a:t>SpaceChemistry</a:t>
            </a:r>
            <a:r>
              <a:rPr lang="en-US" altLang="ko-KR" sz="700" dirty="0">
                <a:solidFill>
                  <a:schemeClr val="bg1"/>
                </a:solidFill>
                <a:latin typeface="Arial" panose="020B0604020202020204" pitchFamily="34" charset="0"/>
              </a:rPr>
              <a:t>, 8, 798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700" dirty="0">
                <a:solidFill>
                  <a:schemeClr val="bg1"/>
                </a:solidFill>
                <a:latin typeface="Arial" panose="020B0604020202020204" pitchFamily="34" charset="0"/>
              </a:rPr>
              <a:t>Nickerson, Sarah, et al. "The mid-infrared molecular inventory toward </a:t>
            </a:r>
            <a:r>
              <a:rPr lang="en-US" altLang="ko-KR" sz="700" dirty="0" err="1">
                <a:solidFill>
                  <a:schemeClr val="bg1"/>
                </a:solidFill>
                <a:latin typeface="Arial" panose="020B0604020202020204" pitchFamily="34" charset="0"/>
              </a:rPr>
              <a:t>orion</a:t>
            </a:r>
            <a:r>
              <a:rPr lang="en-US" altLang="ko-KR" sz="700" dirty="0">
                <a:solidFill>
                  <a:schemeClr val="bg1"/>
                </a:solidFill>
                <a:latin typeface="Arial" panose="020B0604020202020204" pitchFamily="34" charset="0"/>
              </a:rPr>
              <a:t> IRc2." The Astrophysical Journal 945.1 (2023): 26.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700" dirty="0">
                <a:solidFill>
                  <a:schemeClr val="bg1"/>
                </a:solidFill>
                <a:latin typeface="Arial" panose="020B0604020202020204" pitchFamily="34" charset="0"/>
              </a:rPr>
              <a:t>https://images.nasa.gov/</a:t>
            </a: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B7D7271D-C1D7-FD1E-98D0-7A2F728D520C}"/>
              </a:ext>
            </a:extLst>
          </p:cNvPr>
          <p:cNvCxnSpPr/>
          <p:nvPr/>
        </p:nvCxnSpPr>
        <p:spPr>
          <a:xfrm>
            <a:off x="-5" y="643816"/>
            <a:ext cx="914400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7602D4F9-5C08-4E26-80A2-B494E921059C}"/>
              </a:ext>
            </a:extLst>
          </p:cNvPr>
          <p:cNvCxnSpPr/>
          <p:nvPr/>
        </p:nvCxnSpPr>
        <p:spPr>
          <a:xfrm>
            <a:off x="-6" y="6207967"/>
            <a:ext cx="914400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D7606B4-C206-DB4B-D577-2D3DC6BBA80A}"/>
                  </a:ext>
                </a:extLst>
              </p:cNvPr>
              <p:cNvSpPr txBox="1"/>
              <p:nvPr/>
            </p:nvSpPr>
            <p:spPr>
              <a:xfrm>
                <a:off x="-6" y="650613"/>
                <a:ext cx="9020797" cy="33275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ko-KR" sz="1400" b="1" dirty="0"/>
                  <a:t>In the Interstellar Medium (ISM), obtaining accurate and systematic measurements of the gas kinetic temperature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400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altLang="ko-KR" sz="1400" b="1" i="1" smtClean="0">
                            <a:latin typeface="Cambria Math" panose="02040503050406030204" pitchFamily="18" charset="0"/>
                          </a:rPr>
                          <m:t>𝑲</m:t>
                        </m:r>
                      </m:sub>
                    </m:sSub>
                  </m:oMath>
                </a14:m>
                <a:r>
                  <a:rPr lang="en-US" altLang="ko-KR" sz="1400" b="1" dirty="0"/>
                  <a:t>) and total column density (</a:t>
                </a:r>
                <a14:m>
                  <m:oMath xmlns:m="http://schemas.openxmlformats.org/officeDocument/2006/math">
                    <m:r>
                      <a:rPr lang="en-US" altLang="ko-KR" sz="1400" b="1" i="1" smtClean="0">
                        <a:latin typeface="Cambria Math" panose="02040503050406030204" pitchFamily="18" charset="0"/>
                      </a:rPr>
                      <m:t>𝑵</m:t>
                    </m:r>
                  </m:oMath>
                </a14:m>
                <a:r>
                  <a:rPr lang="en-US" altLang="ko-KR" sz="1400" b="1" dirty="0"/>
                  <a:t>) is a </a:t>
                </a:r>
                <a:r>
                  <a:rPr lang="en-US" altLang="ko-KR" sz="1400" b="1" dirty="0">
                    <a:solidFill>
                      <a:srgbClr val="FF0000"/>
                    </a:solidFill>
                  </a:rPr>
                  <a:t>key ingredient in describing its physical and chemical evolution.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endParaRPr lang="en-US" altLang="ko-KR" sz="700" b="1" dirty="0">
                  <a:solidFill>
                    <a:srgbClr val="FF0000"/>
                  </a:solidFill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ko-KR" sz="1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  <m:r>
                      <a:rPr lang="en-US" altLang="ko-KR" sz="1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ko-KR" sz="1400" dirty="0">
                    <a:solidFill>
                      <a:schemeClr val="tx1"/>
                    </a:solidFill>
                  </a:rPr>
                  <a:t>is a determining factor for the chemical reactions of molecular species.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altLang="ko-KR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ko-KR" sz="1400" dirty="0">
                    <a:solidFill>
                      <a:schemeClr val="tx1"/>
                    </a:solidFill>
                  </a:rPr>
                  <a:t> is important. For example, what can be obtained from </a:t>
                </a:r>
                <a14:m>
                  <m:oMath xmlns:m="http://schemas.openxmlformats.org/officeDocument/2006/math">
                    <m:r>
                      <a:rPr lang="en-US" altLang="ko-KR" sz="1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ko-KR" sz="1400" dirty="0">
                    <a:solidFill>
                      <a:schemeClr val="tx1"/>
                    </a:solidFill>
                  </a:rPr>
                  <a:t> is that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ko-K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altLang="ko-KR" sz="14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altLang="ko-KR" sz="14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sup>
                      <m:e>
                        <m:r>
                          <a:rPr lang="en-US" altLang="ko-KR" sz="14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𝐂</m:t>
                        </m:r>
                      </m:e>
                    </m:sPre>
                    <m:r>
                      <a:rPr lang="en-US" altLang="ko-KR" sz="14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sPre>
                      <m:sPrePr>
                        <m:ctrlPr>
                          <a:rPr lang="en-US" altLang="ko-K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altLang="ko-KR" sz="14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altLang="ko-KR" sz="14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sup>
                      <m:e>
                        <m:r>
                          <a:rPr lang="en-US" altLang="ko-KR" sz="14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𝐂</m:t>
                        </m:r>
                      </m:e>
                    </m:sPre>
                  </m:oMath>
                </a14:m>
                <a:r>
                  <a:rPr lang="en-US" altLang="ko-KR" sz="1400" dirty="0">
                    <a:solidFill>
                      <a:schemeClr val="tx1"/>
                    </a:solidFill>
                  </a:rPr>
                  <a:t> is an important diagnostic tool for probing the Galactic chemical evolution or simply the </a:t>
                </a:r>
                <a:r>
                  <a:rPr lang="en-US" altLang="ko-KR" sz="1400" b="1" dirty="0">
                    <a:solidFill>
                      <a:schemeClr val="tx1"/>
                    </a:solidFill>
                  </a:rPr>
                  <a:t>nucleosynthesis history</a:t>
                </a:r>
                <a:r>
                  <a:rPr lang="en-US" altLang="ko-KR" sz="1400" dirty="0">
                    <a:solidFill>
                      <a:schemeClr val="tx1"/>
                    </a:solidFill>
                  </a:rPr>
                  <a:t> of the Galaxy.  ( AGB Star =&gt; 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ko-KR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altLang="ko-KR" sz="14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altLang="ko-KR" sz="14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sup>
                      <m:e>
                        <m:r>
                          <a:rPr lang="en-US" altLang="ko-KR" sz="14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𝐂</m:t>
                        </m:r>
                      </m:e>
                    </m:sPre>
                    <m:d>
                      <m:dPr>
                        <m:ctrlPr>
                          <a:rPr lang="en-US" altLang="ko-KR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ko-KR" sz="1400">
                            <a:latin typeface="Cambria Math" panose="02040503050406030204" pitchFamily="18" charset="0"/>
                          </a:rPr>
                          <m:t>p</m:t>
                        </m:r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ko-KR" altLang="en-US" sz="1400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d>
                    <m:sPre>
                      <m:sPrePr>
                        <m:ctrlPr>
                          <a:rPr lang="en-US" altLang="ko-KR" sz="1400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altLang="ko-KR" sz="140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altLang="ko-KR" sz="1400">
                            <a:latin typeface="Cambria Math" panose="02040503050406030204" pitchFamily="18" charset="0"/>
                          </a:rPr>
                          <m:t>13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ko-KR" sz="1400">
                            <a:latin typeface="Cambria Math" panose="02040503050406030204" pitchFamily="18" charset="0"/>
                          </a:rPr>
                          <m:t>N</m:t>
                        </m:r>
                      </m:e>
                    </m:sPre>
                    <m:d>
                      <m:dPr>
                        <m:ctrlPr>
                          <a:rPr lang="en-US" altLang="ko-KR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ko-KR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ko-KR" altLang="en-US" sz="1400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p>
                            <m:r>
                              <a:rPr lang="en-US" altLang="ko-KR" sz="1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sPre>
                      <m:sPrePr>
                        <m:ctrlPr>
                          <a:rPr lang="en-US" altLang="ko-KR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altLang="ko-KR" sz="14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altLang="ko-KR" sz="14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sup>
                      <m:e>
                        <m:r>
                          <a:rPr lang="en-US" altLang="ko-KR" sz="14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𝐂</m:t>
                        </m:r>
                      </m:e>
                    </m:sPre>
                  </m:oMath>
                </a14:m>
                <a:r>
                  <a:rPr lang="en-US" altLang="ko-KR" sz="1400" dirty="0"/>
                  <a:t> )</a:t>
                </a:r>
                <a:endParaRPr lang="en-US" altLang="ko-KR" sz="1400" b="1" dirty="0">
                  <a:solidFill>
                    <a:srgbClr val="FF0000"/>
                  </a:solidFill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endParaRPr lang="en-US" altLang="ko-KR" sz="300" b="1" dirty="0">
                  <a:solidFill>
                    <a:srgbClr val="FF0000"/>
                  </a:solidFill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altLang="ko-KR" sz="1400" dirty="0">
                    <a:solidFill>
                      <a:schemeClr val="tx1"/>
                    </a:solidFill>
                  </a:rPr>
                  <a:t>ISM : All the gas and dust found between stars. 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ko-KR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</m:oMath>
                </a14:m>
                <a:r>
                  <a:rPr lang="en-US" altLang="ko-KR" sz="1400" dirty="0">
                    <a:solidFill>
                      <a:schemeClr val="tx1"/>
                    </a:solidFill>
                  </a:rPr>
                  <a:t> : </a:t>
                </a:r>
                <a:r>
                  <a:rPr lang="en-US" altLang="ko-KR" sz="1400" dirty="0"/>
                  <a:t>T</a:t>
                </a:r>
                <a:r>
                  <a:rPr lang="en-US" altLang="ko-KR" sz="1400" dirty="0">
                    <a:solidFill>
                      <a:schemeClr val="tx1"/>
                    </a:solidFill>
                  </a:rPr>
                  <a:t>he parameter characterizing the Maxwell-Boltzmann velocity distribution of the gas particles.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altLang="ko-KR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ko-KR" sz="1400" dirty="0">
                    <a:solidFill>
                      <a:schemeClr val="tx1"/>
                    </a:solidFill>
                  </a:rPr>
                  <a:t> : The volume density integrated along the line of sight. </a:t>
                </a:r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D7606B4-C206-DB4B-D577-2D3DC6BBA8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" y="650613"/>
                <a:ext cx="9020797" cy="3327578"/>
              </a:xfrm>
              <a:prstGeom prst="rect">
                <a:avLst/>
              </a:prstGeom>
              <a:blipFill>
                <a:blip r:embed="rId2"/>
                <a:stretch>
                  <a:fillRect l="-13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" name="그룹 45">
            <a:extLst>
              <a:ext uri="{FF2B5EF4-FFF2-40B4-BE49-F238E27FC236}">
                <a16:creationId xmlns:a16="http://schemas.microsoft.com/office/drawing/2014/main" id="{E5A76974-26DF-1F22-779E-B038A2D51A4F}"/>
              </a:ext>
            </a:extLst>
          </p:cNvPr>
          <p:cNvGrpSpPr/>
          <p:nvPr/>
        </p:nvGrpSpPr>
        <p:grpSpPr>
          <a:xfrm>
            <a:off x="124751" y="4025099"/>
            <a:ext cx="8894498" cy="2070465"/>
            <a:chOff x="124751" y="4025099"/>
            <a:chExt cx="8894498" cy="2070465"/>
          </a:xfrm>
        </p:grpSpPr>
        <p:pic>
          <p:nvPicPr>
            <p:cNvPr id="47" name="Picture 2" descr="Jupiter in Color, by Cassini">
              <a:extLst>
                <a:ext uri="{FF2B5EF4-FFF2-40B4-BE49-F238E27FC236}">
                  <a16:creationId xmlns:a16="http://schemas.microsoft.com/office/drawing/2014/main" id="{CCB9A966-DDB2-97FA-7C21-023658F6D3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2" t="17749" r="42391" b="17360"/>
            <a:stretch/>
          </p:blipFill>
          <p:spPr bwMode="auto">
            <a:xfrm>
              <a:off x="124751" y="4025099"/>
              <a:ext cx="1606692" cy="1558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그림 47" descr="비행기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2119671E-CD3A-9798-7412-9ED096CB6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74"/>
            <a:stretch/>
          </p:blipFill>
          <p:spPr>
            <a:xfrm>
              <a:off x="1945713" y="4025099"/>
              <a:ext cx="1606693" cy="1558830"/>
            </a:xfrm>
            <a:prstGeom prst="rect">
              <a:avLst/>
            </a:prstGeom>
          </p:spPr>
        </p:pic>
        <p:pic>
          <p:nvPicPr>
            <p:cNvPr id="49" name="Picture 4">
              <a:extLst>
                <a:ext uri="{FF2B5EF4-FFF2-40B4-BE49-F238E27FC236}">
                  <a16:creationId xmlns:a16="http://schemas.microsoft.com/office/drawing/2014/main" id="{00E55086-36E4-954D-BE4F-9209F17048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4" t="4762" r="32993" b="17923"/>
            <a:stretch/>
          </p:blipFill>
          <p:spPr bwMode="auto">
            <a:xfrm>
              <a:off x="3766676" y="4025099"/>
              <a:ext cx="1606692" cy="1558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그림 49" descr="우주, 천체, 대기권 밖, 천문학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3BD14502-4DDC-C518-06CE-83AC26C9E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3" t="947" r="13501" b="1675"/>
            <a:stretch/>
          </p:blipFill>
          <p:spPr>
            <a:xfrm>
              <a:off x="5587638" y="4025099"/>
              <a:ext cx="1612762" cy="1547245"/>
            </a:xfrm>
            <a:prstGeom prst="rect">
              <a:avLst/>
            </a:prstGeom>
          </p:spPr>
        </p:pic>
        <p:pic>
          <p:nvPicPr>
            <p:cNvPr id="51" name="그림 50">
              <a:extLst>
                <a:ext uri="{FF2B5EF4-FFF2-40B4-BE49-F238E27FC236}">
                  <a16:creationId xmlns:a16="http://schemas.microsoft.com/office/drawing/2014/main" id="{D2D5722F-853B-9F35-9BD1-EB95B4413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36814" t="14990" r="22323" b="32254"/>
            <a:stretch/>
          </p:blipFill>
          <p:spPr>
            <a:xfrm>
              <a:off x="7414668" y="4025099"/>
              <a:ext cx="1604581" cy="1558830"/>
            </a:xfrm>
            <a:prstGeom prst="rect">
              <a:avLst/>
            </a:prstGeom>
          </p:spPr>
        </p:pic>
        <p:cxnSp>
          <p:nvCxnSpPr>
            <p:cNvPr id="52" name="직선 화살표 연결선 51">
              <a:extLst>
                <a:ext uri="{FF2B5EF4-FFF2-40B4-BE49-F238E27FC236}">
                  <a16:creationId xmlns:a16="http://schemas.microsoft.com/office/drawing/2014/main" id="{13AA176C-DD91-1C8D-DF10-AF19689119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3640" y="5257800"/>
              <a:ext cx="125627" cy="121920"/>
            </a:xfrm>
            <a:prstGeom prst="straightConnector1">
              <a:avLst/>
            </a:prstGeom>
            <a:ln w="158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699A846-D1C2-1546-0E27-E8EB8B45166A}"/>
                </a:ext>
              </a:extLst>
            </p:cNvPr>
            <p:cNvSpPr txBox="1"/>
            <p:nvPr/>
          </p:nvSpPr>
          <p:spPr>
            <a:xfrm>
              <a:off x="535136" y="5572344"/>
              <a:ext cx="7733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Jupiter</a:t>
              </a:r>
            </a:p>
            <a:p>
              <a:pPr algn="ctr"/>
              <a:r>
                <a:rPr lang="en-US" altLang="ko-K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(Planet)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7A289F2-E1E0-3332-7A2F-8D9580526024}"/>
                </a:ext>
              </a:extLst>
            </p:cNvPr>
            <p:cNvSpPr txBox="1"/>
            <p:nvPr/>
          </p:nvSpPr>
          <p:spPr>
            <a:xfrm>
              <a:off x="1955829" y="5572344"/>
              <a:ext cx="15864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Saturn &amp; Titan</a:t>
              </a:r>
            </a:p>
            <a:p>
              <a:pPr algn="ctr"/>
              <a:r>
                <a:rPr lang="en-US" altLang="ko-K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(Planet &amp; Satellite)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1206FEA-9198-AAA3-4703-6EE686CB723C}"/>
                </a:ext>
              </a:extLst>
            </p:cNvPr>
            <p:cNvSpPr txBox="1"/>
            <p:nvPr/>
          </p:nvSpPr>
          <p:spPr>
            <a:xfrm>
              <a:off x="4045470" y="5572344"/>
              <a:ext cx="99719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Hyakutake</a:t>
              </a:r>
            </a:p>
            <a:p>
              <a:pPr algn="ctr"/>
              <a:r>
                <a:rPr lang="en-US" altLang="ko-K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(Comet)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A5A9398-23C8-3A73-C234-2FB66EBA921A}"/>
                </a:ext>
              </a:extLst>
            </p:cNvPr>
            <p:cNvSpPr txBox="1"/>
            <p:nvPr/>
          </p:nvSpPr>
          <p:spPr>
            <a:xfrm>
              <a:off x="5816231" y="5572344"/>
              <a:ext cx="11555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IRC +10216</a:t>
              </a:r>
            </a:p>
            <a:p>
              <a:pPr algn="ctr"/>
              <a:r>
                <a:rPr lang="en-US" altLang="ko-K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(Carbon star)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201D42C-A3F4-6E37-C075-55A83D9597B1}"/>
                </a:ext>
              </a:extLst>
            </p:cNvPr>
            <p:cNvSpPr txBox="1"/>
            <p:nvPr/>
          </p:nvSpPr>
          <p:spPr>
            <a:xfrm>
              <a:off x="7735095" y="5572344"/>
              <a:ext cx="9637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Orion IRc2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92638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10A0A38-5DB7-BBD0-7891-07EF41873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0" b="13990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6CFD054F-6584-A870-C0C0-85756F40436D}"/>
              </a:ext>
            </a:extLst>
          </p:cNvPr>
          <p:cNvSpPr/>
          <p:nvPr/>
        </p:nvSpPr>
        <p:spPr>
          <a:xfrm>
            <a:off x="180000" y="2063537"/>
            <a:ext cx="8784000" cy="196151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B13BC58B-2822-4AB6-80EC-C6E1E8512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83" y="1203811"/>
            <a:ext cx="8694166" cy="3680966"/>
          </a:xfrm>
        </p:spPr>
        <p:txBody>
          <a:bodyPr>
            <a:normAutofit/>
          </a:bodyPr>
          <a:lstStyle/>
          <a:p>
            <a:pPr algn="ctr"/>
            <a:r>
              <a:rPr lang="en-US" altLang="ko-KR" sz="5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your attention</a:t>
            </a:r>
            <a:endParaRPr lang="ko-KR" altLang="en-US" sz="5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Group 12">
            <a:extLst>
              <a:ext uri="{FF2B5EF4-FFF2-40B4-BE49-F238E27FC236}">
                <a16:creationId xmlns:a16="http://schemas.microsoft.com/office/drawing/2014/main" id="{9111DF3A-08E6-4A93-B971-0A75815C299D}"/>
              </a:ext>
            </a:extLst>
          </p:cNvPr>
          <p:cNvGrpSpPr/>
          <p:nvPr/>
        </p:nvGrpSpPr>
        <p:grpSpPr>
          <a:xfrm>
            <a:off x="0" y="0"/>
            <a:ext cx="9144132" cy="6858000"/>
            <a:chOff x="0" y="0"/>
            <a:chExt cx="9144132" cy="6858000"/>
          </a:xfrm>
          <a:solidFill>
            <a:schemeClr val="tx1">
              <a:alpha val="8000"/>
            </a:schemeClr>
          </a:solidFill>
        </p:grpSpPr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id="{57A38670-C43F-4326-92A3-FE9FBE37950D}"/>
                </a:ext>
              </a:extLst>
            </p:cNvPr>
            <p:cNvSpPr/>
            <p:nvPr/>
          </p:nvSpPr>
          <p:spPr>
            <a:xfrm>
              <a:off x="8964132" y="0"/>
              <a:ext cx="180000" cy="6858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9">
              <a:extLst>
                <a:ext uri="{FF2B5EF4-FFF2-40B4-BE49-F238E27FC236}">
                  <a16:creationId xmlns:a16="http://schemas.microsoft.com/office/drawing/2014/main" id="{AF8B9164-9F39-43DA-A802-AC02609E142C}"/>
                </a:ext>
              </a:extLst>
            </p:cNvPr>
            <p:cNvSpPr/>
            <p:nvPr/>
          </p:nvSpPr>
          <p:spPr>
            <a:xfrm>
              <a:off x="0" y="0"/>
              <a:ext cx="180000" cy="6858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10">
              <a:extLst>
                <a:ext uri="{FF2B5EF4-FFF2-40B4-BE49-F238E27FC236}">
                  <a16:creationId xmlns:a16="http://schemas.microsoft.com/office/drawing/2014/main" id="{974CCB41-DBF8-4DCA-B1A5-5925D1897877}"/>
                </a:ext>
              </a:extLst>
            </p:cNvPr>
            <p:cNvSpPr/>
            <p:nvPr/>
          </p:nvSpPr>
          <p:spPr>
            <a:xfrm rot="5400000">
              <a:off x="4482000" y="-4481999"/>
              <a:ext cx="180000" cy="9144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id="{E977AF60-7825-4033-A62D-6065FD4075ED}"/>
                </a:ext>
              </a:extLst>
            </p:cNvPr>
            <p:cNvSpPr/>
            <p:nvPr/>
          </p:nvSpPr>
          <p:spPr>
            <a:xfrm rot="5400000">
              <a:off x="4482001" y="2192941"/>
              <a:ext cx="180000" cy="9144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06098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4AAFA-4E24-6537-A9B2-9C18E2326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>
            <a:extLst>
              <a:ext uri="{FF2B5EF4-FFF2-40B4-BE49-F238E27FC236}">
                <a16:creationId xmlns:a16="http://schemas.microsoft.com/office/drawing/2014/main" id="{BD7867F3-0E59-5887-6845-EBF55107AD7C}"/>
              </a:ext>
            </a:extLst>
          </p:cNvPr>
          <p:cNvSpPr/>
          <p:nvPr/>
        </p:nvSpPr>
        <p:spPr>
          <a:xfrm rot="5400000">
            <a:off x="4250379" y="1964383"/>
            <a:ext cx="643235" cy="9144000"/>
          </a:xfrm>
          <a:prstGeom prst="rect">
            <a:avLst/>
          </a:prstGeom>
          <a:solidFill>
            <a:srgbClr val="5959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1B59F36A-459D-D26F-44B0-09526C82ABBE}"/>
              </a:ext>
            </a:extLst>
          </p:cNvPr>
          <p:cNvGrpSpPr/>
          <p:nvPr/>
        </p:nvGrpSpPr>
        <p:grpSpPr>
          <a:xfrm>
            <a:off x="0" y="0"/>
            <a:ext cx="9144000" cy="643815"/>
            <a:chOff x="-36000" y="1194318"/>
            <a:chExt cx="9144000" cy="643815"/>
          </a:xfrm>
        </p:grpSpPr>
        <p:sp>
          <p:nvSpPr>
            <p:cNvPr id="2" name="Rectangle 11">
              <a:extLst>
                <a:ext uri="{FF2B5EF4-FFF2-40B4-BE49-F238E27FC236}">
                  <a16:creationId xmlns:a16="http://schemas.microsoft.com/office/drawing/2014/main" id="{F0F21CC9-3478-F37F-2210-DA3CFE3E81FC}"/>
                </a:ext>
              </a:extLst>
            </p:cNvPr>
            <p:cNvSpPr/>
            <p:nvPr/>
          </p:nvSpPr>
          <p:spPr>
            <a:xfrm rot="5400000">
              <a:off x="4214092" y="-3055774"/>
              <a:ext cx="643815" cy="9144000"/>
            </a:xfrm>
            <a:prstGeom prst="rect">
              <a:avLst/>
            </a:prstGeom>
            <a:solidFill>
              <a:schemeClr val="tx1">
                <a:alpha val="8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모서리가 둥근 직사각형 1">
              <a:extLst>
                <a:ext uri="{FF2B5EF4-FFF2-40B4-BE49-F238E27FC236}">
                  <a16:creationId xmlns:a16="http://schemas.microsoft.com/office/drawing/2014/main" id="{0F56DD21-D78C-DA34-7BDE-FBC7C426607A}"/>
                </a:ext>
              </a:extLst>
            </p:cNvPr>
            <p:cNvSpPr/>
            <p:nvPr/>
          </p:nvSpPr>
          <p:spPr>
            <a:xfrm>
              <a:off x="87203" y="1315035"/>
              <a:ext cx="8897589" cy="402382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effec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altLang="ko-KR" sz="2000" b="1" dirty="0"/>
                <a:t>Motivation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EF8F5A5-CC0F-D620-9A3A-738DD65ECA2C}"/>
              </a:ext>
            </a:extLst>
          </p:cNvPr>
          <p:cNvSpPr txBox="1"/>
          <p:nvPr/>
        </p:nvSpPr>
        <p:spPr>
          <a:xfrm>
            <a:off x="35993" y="6219718"/>
            <a:ext cx="907200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700" dirty="0" err="1">
                <a:solidFill>
                  <a:schemeClr val="bg1"/>
                </a:solidFill>
                <a:latin typeface="Arial" panose="020B0604020202020204" pitchFamily="34" charset="0"/>
              </a:rPr>
              <a:t>Hacar</a:t>
            </a:r>
            <a:r>
              <a:rPr lang="en-US" altLang="ko-KR" sz="700" dirty="0">
                <a:solidFill>
                  <a:schemeClr val="bg1"/>
                </a:solidFill>
                <a:latin typeface="Arial" panose="020B0604020202020204" pitchFamily="34" charset="0"/>
              </a:rPr>
              <a:t>, A., A. D. Bosman, and E. F. Van </a:t>
            </a:r>
            <a:r>
              <a:rPr lang="en-US" altLang="ko-KR" sz="700" dirty="0" err="1">
                <a:solidFill>
                  <a:schemeClr val="bg1"/>
                </a:solidFill>
                <a:latin typeface="Arial" panose="020B0604020202020204" pitchFamily="34" charset="0"/>
              </a:rPr>
              <a:t>Dishoeck</a:t>
            </a:r>
            <a:r>
              <a:rPr lang="en-US" altLang="ko-KR" sz="700" dirty="0">
                <a:solidFill>
                  <a:schemeClr val="bg1"/>
                </a:solidFill>
                <a:latin typeface="Arial" panose="020B0604020202020204" pitchFamily="34" charset="0"/>
              </a:rPr>
              <a:t>. "HCN-to-HNC intensity ratio: a new chemical thermometer for the molecular ISM." Astronomy &amp; Astrophysics 635 (2020): A4.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700" dirty="0">
                <a:solidFill>
                  <a:schemeClr val="bg1"/>
                </a:solidFill>
                <a:latin typeface="Arial" panose="020B0604020202020204" pitchFamily="34" charset="0"/>
              </a:rPr>
              <a:t>https://pubchem.ncbi.nlm.nih.gov/; https://smoka.nao.ac.jp/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altLang="ko-KR" sz="7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1575CCA5-2B43-118C-033A-D96CF8798486}"/>
              </a:ext>
            </a:extLst>
          </p:cNvPr>
          <p:cNvCxnSpPr/>
          <p:nvPr/>
        </p:nvCxnSpPr>
        <p:spPr>
          <a:xfrm>
            <a:off x="-5" y="643816"/>
            <a:ext cx="914400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CFECE378-4D45-ACD3-84B2-2E697AE0C61E}"/>
              </a:ext>
            </a:extLst>
          </p:cNvPr>
          <p:cNvCxnSpPr/>
          <p:nvPr/>
        </p:nvCxnSpPr>
        <p:spPr>
          <a:xfrm>
            <a:off x="-6" y="6207967"/>
            <a:ext cx="914400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그림 26">
            <a:extLst>
              <a:ext uri="{FF2B5EF4-FFF2-40B4-BE49-F238E27FC236}">
                <a16:creationId xmlns:a16="http://schemas.microsoft.com/office/drawing/2014/main" id="{3C4276EF-BD53-C9AC-098F-038BFFAAD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214" y="2321526"/>
            <a:ext cx="1519903" cy="3779702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0252B351-E68E-BEA8-2CBF-BC95AA624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344" y="2432106"/>
            <a:ext cx="1543812" cy="3704222"/>
          </a:xfrm>
          <a:prstGeom prst="rect">
            <a:avLst/>
          </a:prstGeom>
        </p:spPr>
      </p:pic>
      <p:pic>
        <p:nvPicPr>
          <p:cNvPr id="29" name="그림 28" descr="텍스트, 스크린샷, 다채로움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F52898A1-4125-A558-2569-B0DB5582E3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286" y="2321526"/>
            <a:ext cx="2983352" cy="25420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5300FE-E859-C557-549D-9409002098A3}"/>
              </a:ext>
            </a:extLst>
          </p:cNvPr>
          <p:cNvSpPr txBox="1"/>
          <p:nvPr/>
        </p:nvSpPr>
        <p:spPr>
          <a:xfrm>
            <a:off x="3009" y="756772"/>
            <a:ext cx="2997111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sz="1200" b="1" dirty="0"/>
              <a:t>HCN:</a:t>
            </a:r>
            <a:r>
              <a:rPr lang="en-US" altLang="ko-KR" sz="1200" dirty="0"/>
              <a:t> Detected by </a:t>
            </a:r>
            <a:r>
              <a:rPr lang="en-US" altLang="ko-KR" sz="1200" i="1" dirty="0"/>
              <a:t>Snyder &amp; Buhl (1971).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5164C9-8D0C-9873-1CF5-25CB99EDBAD1}"/>
              </a:ext>
            </a:extLst>
          </p:cNvPr>
          <p:cNvSpPr txBox="1"/>
          <p:nvPr/>
        </p:nvSpPr>
        <p:spPr>
          <a:xfrm>
            <a:off x="3000120" y="747182"/>
            <a:ext cx="3084315" cy="6177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sz="1200" b="1" dirty="0"/>
              <a:t>HNC:</a:t>
            </a:r>
            <a:r>
              <a:rPr lang="en-US" altLang="ko-KR" sz="1200" dirty="0"/>
              <a:t> Identified by </a:t>
            </a:r>
            <a:r>
              <a:rPr lang="en-US" altLang="ko-KR" sz="1200" i="1" dirty="0"/>
              <a:t>Snyder &amp; Buhl (1972)</a:t>
            </a:r>
            <a:r>
              <a:rPr lang="en-US" altLang="ko-KR" sz="1200" dirty="0"/>
              <a:t>,</a:t>
            </a:r>
          </a:p>
          <a:p>
            <a:pPr>
              <a:lnSpc>
                <a:spcPct val="150000"/>
              </a:lnSpc>
            </a:pPr>
            <a:r>
              <a:rPr lang="en-US" altLang="ko-KR" sz="1200" dirty="0"/>
              <a:t>                confirmed by </a:t>
            </a:r>
            <a:r>
              <a:rPr lang="en-US" altLang="ko-KR" sz="1200" i="1" dirty="0"/>
              <a:t>Blackman et al. (1976).</a:t>
            </a:r>
            <a:endParaRPr lang="en-US" altLang="ko-KR" sz="1200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9E0F42CD-A876-48E4-9665-47B50AD491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2" t="38402" r="37240" b="39084"/>
          <a:stretch>
            <a:fillRect/>
          </a:stretch>
        </p:blipFill>
        <p:spPr>
          <a:xfrm flipH="1">
            <a:off x="3313360" y="1268817"/>
            <a:ext cx="2607491" cy="841709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48CC09D2-3120-A98F-B706-BE13FE8534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3" t="39445" r="36863" b="39546"/>
          <a:stretch>
            <a:fillRect/>
          </a:stretch>
        </p:blipFill>
        <p:spPr>
          <a:xfrm flipH="1">
            <a:off x="283550" y="1287632"/>
            <a:ext cx="2632953" cy="78217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05D4A6E-0D74-EE9A-5BD4-F5476A7066FE}"/>
              </a:ext>
            </a:extLst>
          </p:cNvPr>
          <p:cNvSpPr txBox="1"/>
          <p:nvPr/>
        </p:nvSpPr>
        <p:spPr>
          <a:xfrm>
            <a:off x="-91706" y="2410512"/>
            <a:ext cx="34099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ko-KR" alt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hemical</a:t>
            </a:r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o-KR" alt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thermometer</a:t>
            </a:r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dirty="0"/>
              <a:t> </a:t>
            </a:r>
            <a:endParaRPr lang="ko-KR" alt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0802BB6-2FF4-7732-9896-BC69CAB9E5EB}"/>
              </a:ext>
            </a:extLst>
          </p:cNvPr>
          <p:cNvSpPr txBox="1"/>
          <p:nvPr/>
        </p:nvSpPr>
        <p:spPr>
          <a:xfrm>
            <a:off x="-54430" y="2957479"/>
            <a:ext cx="29709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/>
              <a:t>HCN (</a:t>
            </a:r>
            <a:r>
              <a:rPr lang="ko-KR" altLang="en-US" dirty="0" err="1"/>
              <a:t>J</a:t>
            </a:r>
            <a:r>
              <a:rPr lang="ko-KR" altLang="en-US" dirty="0"/>
              <a:t> = 1–0) </a:t>
            </a:r>
            <a:r>
              <a:rPr lang="en-US" altLang="ko-KR" dirty="0"/>
              <a:t>/</a:t>
            </a:r>
            <a:r>
              <a:rPr lang="ko-KR" altLang="en-US" dirty="0"/>
              <a:t> HNC (</a:t>
            </a:r>
            <a:r>
              <a:rPr lang="ko-KR" altLang="en-US" dirty="0" err="1"/>
              <a:t>J</a:t>
            </a:r>
            <a:r>
              <a:rPr lang="ko-KR" altLang="en-US" dirty="0"/>
              <a:t> = 1–0)</a:t>
            </a: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F1D1DBD9-6148-EFC6-F764-71FEEABAC2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92" y="5055249"/>
            <a:ext cx="2790091" cy="151674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C15C891F-64EF-C666-7992-A2FC86E031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92" y="3664889"/>
            <a:ext cx="2790091" cy="10666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3E383BE-A67B-55AC-28D8-06D46B1A68C3}"/>
              </a:ext>
            </a:extLst>
          </p:cNvPr>
          <p:cNvSpPr txBox="1"/>
          <p:nvPr/>
        </p:nvSpPr>
        <p:spPr>
          <a:xfrm>
            <a:off x="5776125" y="4931677"/>
            <a:ext cx="340567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sz="1400" dirty="0"/>
              <a:t>Orion Nebula Cluster (ONC) : an open cluster of young stars within the Orion Nebula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altLang="ko-KR" sz="14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sz="1400" dirty="0" err="1"/>
              <a:t>IRc</a:t>
            </a:r>
            <a:r>
              <a:rPr lang="en-US" altLang="ko-KR" sz="1400" dirty="0"/>
              <a:t> : InfraRed compact source</a:t>
            </a:r>
            <a:endParaRPr lang="ko-KR" altLang="en-US" sz="1400" dirty="0"/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id="{4E711999-A50B-537E-83AC-711C780A22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75785" y="756772"/>
            <a:ext cx="1628634" cy="157609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6A90E83-E2C7-C84D-DEA9-F489EC0D1916}"/>
              </a:ext>
            </a:extLst>
          </p:cNvPr>
          <p:cNvSpPr txBox="1"/>
          <p:nvPr/>
        </p:nvSpPr>
        <p:spPr>
          <a:xfrm>
            <a:off x="6197883" y="1647389"/>
            <a:ext cx="16286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b="0" i="0" dirty="0">
                <a:effectLst/>
                <a:latin typeface="Pretendard JP"/>
              </a:rPr>
              <a:t>M42</a:t>
            </a:r>
          </a:p>
          <a:p>
            <a:pPr algn="ctr"/>
            <a:r>
              <a:rPr lang="en-US" altLang="ko-KR" b="0" i="0" dirty="0">
                <a:effectLst/>
                <a:latin typeface="Pretendard JP"/>
              </a:rPr>
              <a:t>(Orion Nebula)</a:t>
            </a:r>
            <a:endParaRPr lang="ko-KR" altLang="en-US" dirty="0"/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9934E281-4ADC-9E1C-4980-7C6E69AB9C71}"/>
              </a:ext>
            </a:extLst>
          </p:cNvPr>
          <p:cNvSpPr/>
          <p:nvPr/>
        </p:nvSpPr>
        <p:spPr>
          <a:xfrm>
            <a:off x="6480302" y="2427538"/>
            <a:ext cx="1520698" cy="39821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IRc2 : 100-200K</a:t>
            </a:r>
            <a:endParaRPr lang="ko-KR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1441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56305D-DD7D-7109-C9B3-8A1B46165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텍스트, 스크린샷, 다채로움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FAFF6B14-D674-3CD1-E80A-E8EF31C7B5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286" y="3153862"/>
            <a:ext cx="2242441" cy="1910727"/>
          </a:xfrm>
          <a:prstGeom prst="rect">
            <a:avLst/>
          </a:prstGeom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C9B73D38-CDB3-A93E-3233-6DCFA93D860D}"/>
              </a:ext>
            </a:extLst>
          </p:cNvPr>
          <p:cNvSpPr/>
          <p:nvPr/>
        </p:nvSpPr>
        <p:spPr>
          <a:xfrm rot="5400000">
            <a:off x="4250379" y="1964383"/>
            <a:ext cx="643235" cy="9144000"/>
          </a:xfrm>
          <a:prstGeom prst="rect">
            <a:avLst/>
          </a:prstGeom>
          <a:solidFill>
            <a:srgbClr val="5959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53EEED31-5D6A-A8DF-FF01-8E54AE8F57EE}"/>
              </a:ext>
            </a:extLst>
          </p:cNvPr>
          <p:cNvGrpSpPr/>
          <p:nvPr/>
        </p:nvGrpSpPr>
        <p:grpSpPr>
          <a:xfrm>
            <a:off x="0" y="0"/>
            <a:ext cx="9144000" cy="643815"/>
            <a:chOff x="-36000" y="1194318"/>
            <a:chExt cx="9144000" cy="643815"/>
          </a:xfrm>
        </p:grpSpPr>
        <p:sp>
          <p:nvSpPr>
            <p:cNvPr id="2" name="Rectangle 11">
              <a:extLst>
                <a:ext uri="{FF2B5EF4-FFF2-40B4-BE49-F238E27FC236}">
                  <a16:creationId xmlns:a16="http://schemas.microsoft.com/office/drawing/2014/main" id="{87DC2E7D-B9CC-0DF7-C299-B9D518780A62}"/>
                </a:ext>
              </a:extLst>
            </p:cNvPr>
            <p:cNvSpPr/>
            <p:nvPr/>
          </p:nvSpPr>
          <p:spPr>
            <a:xfrm rot="5400000">
              <a:off x="4214092" y="-3055774"/>
              <a:ext cx="643815" cy="9144000"/>
            </a:xfrm>
            <a:prstGeom prst="rect">
              <a:avLst/>
            </a:prstGeom>
            <a:solidFill>
              <a:schemeClr val="tx1">
                <a:alpha val="8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모서리가 둥근 직사각형 1">
              <a:extLst>
                <a:ext uri="{FF2B5EF4-FFF2-40B4-BE49-F238E27FC236}">
                  <a16:creationId xmlns:a16="http://schemas.microsoft.com/office/drawing/2014/main" id="{FFF666C5-D1E4-1E1B-02DB-D7F1483DD78B}"/>
                </a:ext>
              </a:extLst>
            </p:cNvPr>
            <p:cNvSpPr/>
            <p:nvPr/>
          </p:nvSpPr>
          <p:spPr>
            <a:xfrm>
              <a:off x="87203" y="1315035"/>
              <a:ext cx="8897589" cy="402382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effec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altLang="ko-KR" sz="2000" b="1" dirty="0"/>
                <a:t>Observation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0488526-F12C-34DC-A448-721EB572C8FA}"/>
              </a:ext>
            </a:extLst>
          </p:cNvPr>
          <p:cNvSpPr txBox="1"/>
          <p:nvPr/>
        </p:nvSpPr>
        <p:spPr>
          <a:xfrm>
            <a:off x="35993" y="6219718"/>
            <a:ext cx="90720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800" dirty="0">
                <a:solidFill>
                  <a:schemeClr val="bg1"/>
                </a:solidFill>
                <a:latin typeface="Arial" panose="020B0604020202020204" pitchFamily="34" charset="0"/>
              </a:rPr>
              <a:t>Stahler, S. W., &amp; Palla, F. (2008). The formation of stars. John Wiley &amp; Sons.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800" dirty="0">
                <a:solidFill>
                  <a:schemeClr val="bg1"/>
                </a:solidFill>
                <a:latin typeface="Arial" panose="020B0604020202020204" pitchFamily="34" charset="0"/>
              </a:rPr>
              <a:t>Nickerson, Sarah, et al. "The mid-infrared molecular inventory toward </a:t>
            </a:r>
            <a:r>
              <a:rPr lang="en-US" altLang="ko-KR" sz="800" dirty="0" err="1">
                <a:solidFill>
                  <a:schemeClr val="bg1"/>
                </a:solidFill>
                <a:latin typeface="Arial" panose="020B0604020202020204" pitchFamily="34" charset="0"/>
              </a:rPr>
              <a:t>orion</a:t>
            </a:r>
            <a:r>
              <a:rPr lang="en-US" altLang="ko-KR" sz="800" dirty="0">
                <a:solidFill>
                  <a:schemeClr val="bg1"/>
                </a:solidFill>
                <a:latin typeface="Arial" panose="020B0604020202020204" pitchFamily="34" charset="0"/>
              </a:rPr>
              <a:t> IRc2." The Astrophysical Journal 945.1 (2023): 26.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800" dirty="0">
                <a:solidFill>
                  <a:schemeClr val="bg1"/>
                </a:solidFill>
                <a:latin typeface="Arial" panose="020B0604020202020204" pitchFamily="34" charset="0"/>
              </a:rPr>
              <a:t>https://atran.arc.nasa.gov/cgi-bin/atran/atran.cgi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altLang="ko-KR" sz="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337A8E44-F683-D805-2EF8-4D65F29C46B6}"/>
              </a:ext>
            </a:extLst>
          </p:cNvPr>
          <p:cNvCxnSpPr/>
          <p:nvPr/>
        </p:nvCxnSpPr>
        <p:spPr>
          <a:xfrm>
            <a:off x="-5" y="643816"/>
            <a:ext cx="914400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0FD58800-2C58-CCC2-3875-8D926E2E6AFC}"/>
              </a:ext>
            </a:extLst>
          </p:cNvPr>
          <p:cNvCxnSpPr/>
          <p:nvPr/>
        </p:nvCxnSpPr>
        <p:spPr>
          <a:xfrm>
            <a:off x="-6" y="6207967"/>
            <a:ext cx="914400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 descr="지도, 텍스트, 아틀라스이(가) 표시된 사진&#10;&#10;자동 생성된 설명">
            <a:extLst>
              <a:ext uri="{FF2B5EF4-FFF2-40B4-BE49-F238E27FC236}">
                <a16:creationId xmlns:a16="http://schemas.microsoft.com/office/drawing/2014/main" id="{3A429A3C-1B17-E150-A29C-7FCA57C75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2" t="49316" r="28152" b="13954"/>
          <a:stretch/>
        </p:blipFill>
        <p:spPr>
          <a:xfrm>
            <a:off x="681709" y="3264073"/>
            <a:ext cx="1134165" cy="1515477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CD17B87A-B4DC-6A6A-4BDB-E0672B307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4535" y="3193112"/>
            <a:ext cx="1628634" cy="157609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4429781-1E70-B934-9271-400BE9000CFE}"/>
              </a:ext>
            </a:extLst>
          </p:cNvPr>
          <p:cNvSpPr txBox="1"/>
          <p:nvPr/>
        </p:nvSpPr>
        <p:spPr>
          <a:xfrm>
            <a:off x="75951" y="2375019"/>
            <a:ext cx="9012776" cy="792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1600" dirty="0"/>
              <a:t>IRc2 : The brightest source among the </a:t>
            </a:r>
            <a:r>
              <a:rPr lang="en-US" altLang="ko-KR" sz="1600" b="1" dirty="0"/>
              <a:t>'</a:t>
            </a:r>
            <a:r>
              <a:rPr lang="en-US" altLang="ko-KR" sz="1600" b="1" dirty="0" err="1"/>
              <a:t>IRc</a:t>
            </a:r>
            <a:r>
              <a:rPr lang="en-US" altLang="ko-KR" sz="1600" b="1" dirty="0"/>
              <a:t>' sources </a:t>
            </a:r>
            <a:r>
              <a:rPr lang="en-US" altLang="ko-KR" sz="1600" dirty="0"/>
              <a:t>in the KL nebula, a region of the </a:t>
            </a:r>
            <a:r>
              <a:rPr lang="en-US" altLang="ko-KR" sz="1600" b="1" dirty="0"/>
              <a:t>Orion Molecular Cloud. (</a:t>
            </a:r>
            <a:r>
              <a:rPr lang="en-US" altLang="ko-KR" sz="1600" b="1" dirty="0">
                <a:solidFill>
                  <a:srgbClr val="FF0000"/>
                </a:solidFill>
              </a:rPr>
              <a:t>Interesting point : Its nature remains unclear</a:t>
            </a:r>
            <a:r>
              <a:rPr lang="en-US" altLang="ko-KR" sz="1600" b="1" dirty="0"/>
              <a:t>)</a:t>
            </a:r>
          </a:p>
        </p:txBody>
      </p:sp>
      <p:cxnSp>
        <p:nvCxnSpPr>
          <p:cNvPr id="21" name="연결선: 꺾임 20">
            <a:extLst>
              <a:ext uri="{FF2B5EF4-FFF2-40B4-BE49-F238E27FC236}">
                <a16:creationId xmlns:a16="http://schemas.microsoft.com/office/drawing/2014/main" id="{EDF81BA8-3B94-DFED-40BF-9ACEAB6411AB}"/>
              </a:ext>
            </a:extLst>
          </p:cNvPr>
          <p:cNvCxnSpPr/>
          <p:nvPr/>
        </p:nvCxnSpPr>
        <p:spPr>
          <a:xfrm flipV="1">
            <a:off x="1152307" y="3946711"/>
            <a:ext cx="2038350" cy="476250"/>
          </a:xfrm>
          <a:prstGeom prst="bentConnector3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연결선: 꺾임 21">
            <a:extLst>
              <a:ext uri="{FF2B5EF4-FFF2-40B4-BE49-F238E27FC236}">
                <a16:creationId xmlns:a16="http://schemas.microsoft.com/office/drawing/2014/main" id="{A2252CB2-31A8-0067-8243-084396E43945}"/>
              </a:ext>
            </a:extLst>
          </p:cNvPr>
          <p:cNvCxnSpPr>
            <a:cxnSpLocks/>
          </p:cNvCxnSpPr>
          <p:nvPr/>
        </p:nvCxnSpPr>
        <p:spPr>
          <a:xfrm>
            <a:off x="3381157" y="3946711"/>
            <a:ext cx="1676400" cy="75100"/>
          </a:xfrm>
          <a:prstGeom prst="bentConnector3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772D67B-9CCF-7FBF-743F-5007BCCBF684}"/>
              </a:ext>
            </a:extLst>
          </p:cNvPr>
          <p:cNvSpPr txBox="1"/>
          <p:nvPr/>
        </p:nvSpPr>
        <p:spPr>
          <a:xfrm>
            <a:off x="6322154" y="3489421"/>
            <a:ext cx="25587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1600" dirty="0"/>
              <a:t>Blue Clump (</a:t>
            </a:r>
            <a:r>
              <a:rPr lang="en-US" altLang="ko-KR" sz="1600" dirty="0" err="1"/>
              <a:t>blueshifted</a:t>
            </a:r>
            <a:r>
              <a:rPr lang="en-US" altLang="ko-KR" sz="1600" dirty="0"/>
              <a:t>)</a:t>
            </a:r>
          </a:p>
          <a:p>
            <a:pPr lvl="1"/>
            <a:r>
              <a:rPr lang="en-US" altLang="ko-KR" sz="1600" dirty="0"/>
              <a:t>−7.1 ± 0.7 km/s</a:t>
            </a:r>
          </a:p>
          <a:p>
            <a:pPr lvl="1"/>
            <a:endParaRPr lang="en-US" altLang="ko-KR" sz="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1600" dirty="0"/>
              <a:t>Red Clump (redshifted)</a:t>
            </a:r>
          </a:p>
          <a:p>
            <a:pPr lvl="1"/>
            <a:r>
              <a:rPr lang="en-US" altLang="ko-KR" sz="1600" dirty="0"/>
              <a:t>+1.4 ± 0.5 km/s</a:t>
            </a:r>
            <a:endParaRPr lang="ko-KR" altLang="en-US" sz="16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4D7A35-A37A-257F-E51A-03750F465484}"/>
              </a:ext>
            </a:extLst>
          </p:cNvPr>
          <p:cNvSpPr txBox="1"/>
          <p:nvPr/>
        </p:nvSpPr>
        <p:spPr>
          <a:xfrm>
            <a:off x="6246727" y="2820487"/>
            <a:ext cx="28972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ko-KR" sz="1600" b="1" dirty="0"/>
              <a:t>T</a:t>
            </a:r>
            <a:r>
              <a:rPr lang="ko-KR" altLang="en-US" sz="1600" b="1" dirty="0" err="1"/>
              <a:t>wo</a:t>
            </a:r>
            <a:r>
              <a:rPr lang="ko-KR" altLang="en-US" sz="1600" b="1" dirty="0"/>
              <a:t> </a:t>
            </a:r>
            <a:r>
              <a:rPr lang="ko-KR" altLang="en-US" sz="1600" b="1" dirty="0" err="1"/>
              <a:t>kinematic</a:t>
            </a:r>
            <a:r>
              <a:rPr lang="ko-KR" altLang="en-US" sz="1600" b="1" dirty="0"/>
              <a:t> </a:t>
            </a:r>
            <a:r>
              <a:rPr lang="ko-KR" altLang="en-US" sz="1600" b="1" dirty="0" err="1"/>
              <a:t>components</a:t>
            </a:r>
            <a:endParaRPr lang="en-US" altLang="ko-KR" sz="1600" b="1" dirty="0"/>
          </a:p>
          <a:p>
            <a:pPr lvl="1"/>
            <a:r>
              <a:rPr lang="en-US" altLang="ko-KR" sz="1200" dirty="0"/>
              <a:t>(About velocities relative to the LSR)</a:t>
            </a:r>
            <a:endParaRPr lang="ko-KR" altLang="en-US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51FB5C-24C5-A988-5211-691BC55360F7}"/>
              </a:ext>
            </a:extLst>
          </p:cNvPr>
          <p:cNvSpPr txBox="1"/>
          <p:nvPr/>
        </p:nvSpPr>
        <p:spPr>
          <a:xfrm>
            <a:off x="6715627" y="3249320"/>
            <a:ext cx="21785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altLang="ko-KR" sz="1200" dirty="0"/>
              <a:t>LSR : Local Standard of Rest</a:t>
            </a:r>
            <a:endParaRPr lang="ko-KR" altLang="en-US" sz="1200" dirty="0"/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E94CD38C-B0AC-793A-80FE-AC92423184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721" y="1166915"/>
            <a:ext cx="1668402" cy="1048450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95C8F414-385B-62B8-8A9B-7B51A5E03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240" y="1170066"/>
            <a:ext cx="1668402" cy="101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53339586-F9A1-3DC9-1C35-5DD36A0F82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9626" y="1139990"/>
            <a:ext cx="1887623" cy="141050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D02B9D5-CAFA-C4E6-2454-28B70109541C}"/>
              </a:ext>
            </a:extLst>
          </p:cNvPr>
          <p:cNvSpPr txBox="1"/>
          <p:nvPr/>
        </p:nvSpPr>
        <p:spPr>
          <a:xfrm>
            <a:off x="159315" y="642033"/>
            <a:ext cx="2347278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/>
              <a:t>Absorption spectrum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B6386AB-E86A-8E01-C7C9-92180E77CC4E}"/>
              </a:ext>
            </a:extLst>
          </p:cNvPr>
          <p:cNvSpPr txBox="1"/>
          <p:nvPr/>
        </p:nvSpPr>
        <p:spPr>
          <a:xfrm>
            <a:off x="3088120" y="767754"/>
            <a:ext cx="2772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800" b="1" dirty="0"/>
              <a:t>LSR(Local Standard of Rest)</a:t>
            </a:r>
            <a:endParaRPr lang="ko-KR" altLang="en-US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20B82F0-5F36-EDB4-6C8D-F8D6CE836E97}"/>
              </a:ext>
            </a:extLst>
          </p:cNvPr>
          <p:cNvSpPr txBox="1"/>
          <p:nvPr/>
        </p:nvSpPr>
        <p:spPr>
          <a:xfrm>
            <a:off x="6363596" y="696551"/>
            <a:ext cx="26571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b="1" dirty="0"/>
              <a:t>ATRAN</a:t>
            </a:r>
          </a:p>
          <a:p>
            <a:r>
              <a:rPr lang="en-US" altLang="ko-KR" sz="1200" b="1" dirty="0"/>
              <a:t>(Atmospheric </a:t>
            </a:r>
            <a:r>
              <a:rPr lang="en-US" altLang="ko-KR" sz="1200" b="1" dirty="0" err="1"/>
              <a:t>TRANsmission</a:t>
            </a:r>
            <a:r>
              <a:rPr lang="en-US" altLang="ko-KR" sz="1200" b="1" dirty="0"/>
              <a:t> model)</a:t>
            </a:r>
            <a:endParaRPr lang="ko-KR" altLang="en-US" sz="1200" b="1" dirty="0"/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F05DAF6-2E27-2618-61EF-0FCE33C1A0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874" y="4666349"/>
            <a:ext cx="4051599" cy="1458803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AEFC8E9E-B3C1-C768-CDF1-FECF316F3F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05577" y="4605027"/>
            <a:ext cx="1391857" cy="158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75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79DEEA-A1F7-3CF3-5CC4-92EB44C9F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>
            <a:extLst>
              <a:ext uri="{FF2B5EF4-FFF2-40B4-BE49-F238E27FC236}">
                <a16:creationId xmlns:a16="http://schemas.microsoft.com/office/drawing/2014/main" id="{5E901A08-2609-C65F-9A70-B97482191CA9}"/>
              </a:ext>
            </a:extLst>
          </p:cNvPr>
          <p:cNvSpPr/>
          <p:nvPr/>
        </p:nvSpPr>
        <p:spPr>
          <a:xfrm rot="5400000">
            <a:off x="4250379" y="1964383"/>
            <a:ext cx="643235" cy="9144000"/>
          </a:xfrm>
          <a:prstGeom prst="rect">
            <a:avLst/>
          </a:prstGeom>
          <a:solidFill>
            <a:srgbClr val="5959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3F664AA0-8B6C-5175-26A2-CD6EFFB19DF8}"/>
              </a:ext>
            </a:extLst>
          </p:cNvPr>
          <p:cNvGrpSpPr/>
          <p:nvPr/>
        </p:nvGrpSpPr>
        <p:grpSpPr>
          <a:xfrm>
            <a:off x="0" y="0"/>
            <a:ext cx="9144000" cy="643815"/>
            <a:chOff x="-36000" y="1194318"/>
            <a:chExt cx="9144000" cy="643815"/>
          </a:xfrm>
        </p:grpSpPr>
        <p:sp>
          <p:nvSpPr>
            <p:cNvPr id="2" name="Rectangle 11">
              <a:extLst>
                <a:ext uri="{FF2B5EF4-FFF2-40B4-BE49-F238E27FC236}">
                  <a16:creationId xmlns:a16="http://schemas.microsoft.com/office/drawing/2014/main" id="{BE1CDA99-594C-7153-FCAD-A3F508E5C95A}"/>
                </a:ext>
              </a:extLst>
            </p:cNvPr>
            <p:cNvSpPr/>
            <p:nvPr/>
          </p:nvSpPr>
          <p:spPr>
            <a:xfrm rot="5400000">
              <a:off x="4214092" y="-3055774"/>
              <a:ext cx="643815" cy="9144000"/>
            </a:xfrm>
            <a:prstGeom prst="rect">
              <a:avLst/>
            </a:prstGeom>
            <a:solidFill>
              <a:schemeClr val="tx1">
                <a:alpha val="8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모서리가 둥근 직사각형 1">
              <a:extLst>
                <a:ext uri="{FF2B5EF4-FFF2-40B4-BE49-F238E27FC236}">
                  <a16:creationId xmlns:a16="http://schemas.microsoft.com/office/drawing/2014/main" id="{F7BB3F73-0850-205E-2B3A-CF88A16C83D9}"/>
                </a:ext>
              </a:extLst>
            </p:cNvPr>
            <p:cNvSpPr/>
            <p:nvPr/>
          </p:nvSpPr>
          <p:spPr>
            <a:xfrm>
              <a:off x="87203" y="1315035"/>
              <a:ext cx="8897589" cy="402382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effec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altLang="ko-KR" sz="2000" b="1" dirty="0"/>
                <a:t>Observation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63042EC-22BE-B9BC-ED90-752EBF704702}"/>
              </a:ext>
            </a:extLst>
          </p:cNvPr>
          <p:cNvSpPr txBox="1"/>
          <p:nvPr/>
        </p:nvSpPr>
        <p:spPr>
          <a:xfrm>
            <a:off x="35993" y="6219718"/>
            <a:ext cx="90720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800" dirty="0">
                <a:solidFill>
                  <a:schemeClr val="bg1"/>
                </a:solidFill>
                <a:latin typeface="Arial" panose="020B0604020202020204" pitchFamily="34" charset="0"/>
              </a:rPr>
              <a:t>https://irsa.ipac.caltech.edu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altLang="ko-KR" sz="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3AD7C67C-5C81-9681-C587-83A14166C762}"/>
              </a:ext>
            </a:extLst>
          </p:cNvPr>
          <p:cNvCxnSpPr/>
          <p:nvPr/>
        </p:nvCxnSpPr>
        <p:spPr>
          <a:xfrm>
            <a:off x="-5" y="643816"/>
            <a:ext cx="914400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F652B8AA-F383-D902-2C21-1D646E294544}"/>
              </a:ext>
            </a:extLst>
          </p:cNvPr>
          <p:cNvCxnSpPr/>
          <p:nvPr/>
        </p:nvCxnSpPr>
        <p:spPr>
          <a:xfrm>
            <a:off x="-6" y="6207967"/>
            <a:ext cx="914400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그림 7" descr="텍스트, 스크린샷, 다채로움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03369761-1C22-7CFD-0DE7-7D2F451A7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3" y="869308"/>
            <a:ext cx="2758139" cy="2350140"/>
          </a:xfrm>
          <a:prstGeom prst="rect">
            <a:avLst/>
          </a:prstGeom>
        </p:spPr>
      </p:pic>
      <p:pic>
        <p:nvPicPr>
          <p:cNvPr id="12" name="그림 11" descr="텍스트, 스케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E4212EA-F579-B04D-5432-2C8AB63007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350" y="911842"/>
            <a:ext cx="3172442" cy="2393331"/>
          </a:xfrm>
          <a:prstGeom prst="rect">
            <a:avLst/>
          </a:prstGeom>
        </p:spPr>
      </p:pic>
      <p:pic>
        <p:nvPicPr>
          <p:cNvPr id="14" name="그림 13" descr="비행기, 교통, 차량, 항공 여행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330EF6F5-506B-19BC-0C51-0FE2E0713B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280" y="1287632"/>
            <a:ext cx="1824581" cy="1252271"/>
          </a:xfrm>
          <a:prstGeom prst="rect">
            <a:avLst/>
          </a:prstGeom>
        </p:spPr>
      </p:pic>
      <p:pic>
        <p:nvPicPr>
          <p:cNvPr id="17" name="그림 16" descr="텍스트, 도표, 폰트, 그래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B2098AA-7925-2E0C-8D96-C8E92616FD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350" y="3632335"/>
            <a:ext cx="3172442" cy="2393331"/>
          </a:xfrm>
          <a:prstGeom prst="rect">
            <a:avLst/>
          </a:prstGeom>
        </p:spPr>
      </p:pic>
      <p:pic>
        <p:nvPicPr>
          <p:cNvPr id="20" name="그림 19" descr="도표, 텍스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57C3595-3947-7838-F21F-574FC53811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3" y="3735032"/>
            <a:ext cx="2997015" cy="2260986"/>
          </a:xfrm>
          <a:prstGeom prst="rect">
            <a:avLst/>
          </a:prstGeom>
        </p:spPr>
      </p:pic>
      <p:cxnSp>
        <p:nvCxnSpPr>
          <p:cNvPr id="28" name="연결선: 꺾임 27">
            <a:extLst>
              <a:ext uri="{FF2B5EF4-FFF2-40B4-BE49-F238E27FC236}">
                <a16:creationId xmlns:a16="http://schemas.microsoft.com/office/drawing/2014/main" id="{91B84815-F3EF-739E-B352-B06C92FBC8D5}"/>
              </a:ext>
            </a:extLst>
          </p:cNvPr>
          <p:cNvCxnSpPr>
            <a:cxnSpLocks/>
          </p:cNvCxnSpPr>
          <p:nvPr/>
        </p:nvCxnSpPr>
        <p:spPr>
          <a:xfrm>
            <a:off x="1819275" y="1913768"/>
            <a:ext cx="2057400" cy="130610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연결선: 꺾임 27">
            <a:extLst>
              <a:ext uri="{FF2B5EF4-FFF2-40B4-BE49-F238E27FC236}">
                <a16:creationId xmlns:a16="http://schemas.microsoft.com/office/drawing/2014/main" id="{F32F4250-1053-EFD8-F174-FAF276B32A3F}"/>
              </a:ext>
            </a:extLst>
          </p:cNvPr>
          <p:cNvCxnSpPr>
            <a:cxnSpLocks/>
          </p:cNvCxnSpPr>
          <p:nvPr/>
        </p:nvCxnSpPr>
        <p:spPr>
          <a:xfrm>
            <a:off x="4129345" y="2047103"/>
            <a:ext cx="1719005" cy="0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그림 36" descr="폰트, 친필, 텍스트, 도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7CF5F13-A59F-714B-9805-CC67286D24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2497" y="4144666"/>
            <a:ext cx="1719005" cy="1078591"/>
          </a:xfrm>
          <a:prstGeom prst="rect">
            <a:avLst/>
          </a:prstGeom>
        </p:spPr>
      </p:pic>
      <p:cxnSp>
        <p:nvCxnSpPr>
          <p:cNvPr id="38" name="연결선: 꺾임 27">
            <a:extLst>
              <a:ext uri="{FF2B5EF4-FFF2-40B4-BE49-F238E27FC236}">
                <a16:creationId xmlns:a16="http://schemas.microsoft.com/office/drawing/2014/main" id="{C3625B8F-F43A-B270-3906-B0B8C2F47813}"/>
              </a:ext>
            </a:extLst>
          </p:cNvPr>
          <p:cNvCxnSpPr>
            <a:cxnSpLocks/>
          </p:cNvCxnSpPr>
          <p:nvPr/>
        </p:nvCxnSpPr>
        <p:spPr>
          <a:xfrm>
            <a:off x="3120218" y="4445098"/>
            <a:ext cx="592279" cy="0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연결선: 꺾임 27">
            <a:extLst>
              <a:ext uri="{FF2B5EF4-FFF2-40B4-BE49-F238E27FC236}">
                <a16:creationId xmlns:a16="http://schemas.microsoft.com/office/drawing/2014/main" id="{E5EED823-FD78-E9BA-779C-CAA4CF7F163B}"/>
              </a:ext>
            </a:extLst>
          </p:cNvPr>
          <p:cNvCxnSpPr>
            <a:cxnSpLocks/>
          </p:cNvCxnSpPr>
          <p:nvPr/>
        </p:nvCxnSpPr>
        <p:spPr>
          <a:xfrm>
            <a:off x="5135362" y="4445098"/>
            <a:ext cx="592279" cy="0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9045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E075D7-A052-2159-AD13-A7E45E356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>
            <a:extLst>
              <a:ext uri="{FF2B5EF4-FFF2-40B4-BE49-F238E27FC236}">
                <a16:creationId xmlns:a16="http://schemas.microsoft.com/office/drawing/2014/main" id="{35BC3714-B56F-68DD-75F5-A45DC4DEADBC}"/>
              </a:ext>
            </a:extLst>
          </p:cNvPr>
          <p:cNvSpPr/>
          <p:nvPr/>
        </p:nvSpPr>
        <p:spPr>
          <a:xfrm rot="5400000">
            <a:off x="4250379" y="1964383"/>
            <a:ext cx="643235" cy="9144000"/>
          </a:xfrm>
          <a:prstGeom prst="rect">
            <a:avLst/>
          </a:prstGeom>
          <a:solidFill>
            <a:srgbClr val="5959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6D3C9812-FE7E-E9E0-E312-FD9C5D22ADEB}"/>
              </a:ext>
            </a:extLst>
          </p:cNvPr>
          <p:cNvGrpSpPr/>
          <p:nvPr/>
        </p:nvGrpSpPr>
        <p:grpSpPr>
          <a:xfrm>
            <a:off x="0" y="0"/>
            <a:ext cx="9144000" cy="643815"/>
            <a:chOff x="-36000" y="1194318"/>
            <a:chExt cx="9144000" cy="643815"/>
          </a:xfrm>
        </p:grpSpPr>
        <p:sp>
          <p:nvSpPr>
            <p:cNvPr id="2" name="Rectangle 11">
              <a:extLst>
                <a:ext uri="{FF2B5EF4-FFF2-40B4-BE49-F238E27FC236}">
                  <a16:creationId xmlns:a16="http://schemas.microsoft.com/office/drawing/2014/main" id="{F43BED05-15D5-A9E7-9868-93DDBDD08ABA}"/>
                </a:ext>
              </a:extLst>
            </p:cNvPr>
            <p:cNvSpPr/>
            <p:nvPr/>
          </p:nvSpPr>
          <p:spPr>
            <a:xfrm rot="5400000">
              <a:off x="4214092" y="-3055774"/>
              <a:ext cx="643815" cy="9144000"/>
            </a:xfrm>
            <a:prstGeom prst="rect">
              <a:avLst/>
            </a:prstGeom>
            <a:solidFill>
              <a:schemeClr val="tx1">
                <a:alpha val="8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모서리가 둥근 직사각형 1">
              <a:extLst>
                <a:ext uri="{FF2B5EF4-FFF2-40B4-BE49-F238E27FC236}">
                  <a16:creationId xmlns:a16="http://schemas.microsoft.com/office/drawing/2014/main" id="{B62C63BB-C459-7CD4-1799-DCFAB6EF3F8F}"/>
                </a:ext>
              </a:extLst>
            </p:cNvPr>
            <p:cNvSpPr/>
            <p:nvPr/>
          </p:nvSpPr>
          <p:spPr>
            <a:xfrm>
              <a:off x="87203" y="1315035"/>
              <a:ext cx="8897589" cy="402382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effec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altLang="ko-KR" sz="2000" b="1" dirty="0"/>
                <a:t>Spectroscopy</a:t>
              </a:r>
              <a:endParaRPr lang="ko-KR" altLang="en-US" sz="2000" b="1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308BE9E-EF2E-3E54-B5C7-0858082A8BC2}"/>
              </a:ext>
            </a:extLst>
          </p:cNvPr>
          <p:cNvSpPr txBox="1"/>
          <p:nvPr/>
        </p:nvSpPr>
        <p:spPr>
          <a:xfrm>
            <a:off x="35993" y="6219718"/>
            <a:ext cx="907200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000" dirty="0">
                <a:solidFill>
                  <a:schemeClr val="bg1"/>
                </a:solidFill>
                <a:latin typeface="Arial" panose="020B0604020202020204" pitchFamily="34" charset="0"/>
              </a:rPr>
              <a:t>Chubb, Katy L. Rotation-vibration spectra of linear acetylene for </a:t>
            </a:r>
            <a:r>
              <a:rPr lang="en-US" altLang="ko-KR" sz="1000" dirty="0" err="1">
                <a:solidFill>
                  <a:schemeClr val="bg1"/>
                </a:solidFill>
                <a:latin typeface="Arial" panose="020B0604020202020204" pitchFamily="34" charset="0"/>
              </a:rPr>
              <a:t>characterising</a:t>
            </a:r>
            <a:r>
              <a:rPr lang="en-US" altLang="ko-KR" sz="1000" dirty="0">
                <a:solidFill>
                  <a:schemeClr val="bg1"/>
                </a:solidFill>
                <a:latin typeface="Arial" panose="020B0604020202020204" pitchFamily="34" charset="0"/>
              </a:rPr>
              <a:t> astrophysical atmospheres. Diss. UCL (University College London), 2018.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Zeilik</a:t>
            </a:r>
            <a:r>
              <a:rPr lang="en-US" altLang="ko-KR" sz="1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M., &amp; Gregory, S. (1998). Introductory astronomy and astrophysics.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Tang, X. D., et al. "ALMA view of the 12C/13C isotopic ratio in starburst galaxies." Astronomy &amp; Astrophysics 629 (2019): A6.</a:t>
            </a: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21F1651E-C1B8-18D8-6218-F4442A2B88BF}"/>
              </a:ext>
            </a:extLst>
          </p:cNvPr>
          <p:cNvCxnSpPr/>
          <p:nvPr/>
        </p:nvCxnSpPr>
        <p:spPr>
          <a:xfrm>
            <a:off x="-5" y="643816"/>
            <a:ext cx="914400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9699FB0C-4027-E38F-91AE-973D1EC71BC0}"/>
              </a:ext>
            </a:extLst>
          </p:cNvPr>
          <p:cNvCxnSpPr/>
          <p:nvPr/>
        </p:nvCxnSpPr>
        <p:spPr>
          <a:xfrm>
            <a:off x="-6" y="6207967"/>
            <a:ext cx="914400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B9DCB36-DDF1-24AE-9439-955E8911F1FF}"/>
              </a:ext>
            </a:extLst>
          </p:cNvPr>
          <p:cNvSpPr txBox="1"/>
          <p:nvPr/>
        </p:nvSpPr>
        <p:spPr>
          <a:xfrm>
            <a:off x="4231200" y="555363"/>
            <a:ext cx="1324602" cy="423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1600" dirty="0"/>
              <a:t>Molecule</a:t>
            </a:r>
            <a:endParaRPr lang="ko-KR" alt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20EC05-B602-D994-4A5E-78DDF73E3770}"/>
              </a:ext>
            </a:extLst>
          </p:cNvPr>
          <p:cNvSpPr txBox="1"/>
          <p:nvPr/>
        </p:nvSpPr>
        <p:spPr>
          <a:xfrm>
            <a:off x="123203" y="551923"/>
            <a:ext cx="1324602" cy="423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1600" dirty="0"/>
              <a:t>Atom</a:t>
            </a:r>
            <a:endParaRPr lang="ko-KR" altLang="en-US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5418E2-2699-875C-D906-8F9338CDCF8F}"/>
              </a:ext>
            </a:extLst>
          </p:cNvPr>
          <p:cNvSpPr txBox="1"/>
          <p:nvPr/>
        </p:nvSpPr>
        <p:spPr>
          <a:xfrm>
            <a:off x="-4768" y="4311859"/>
            <a:ext cx="423596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100" dirty="0"/>
              <a:t>The Bohr model for hydrogen. The orbitals are the stable energy levels of the electron, from n = 1 (ground state) and up. </a:t>
            </a:r>
            <a:endParaRPr lang="ko-KR" altLang="en-US" sz="1100" dirty="0"/>
          </a:p>
        </p:txBody>
      </p:sp>
      <p:pic>
        <p:nvPicPr>
          <p:cNvPr id="37" name="그림 36" descr="원, 도표, 라인, 평행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A89ADEC-AEF3-1D35-4799-4A7FE2F2A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45" y="916667"/>
            <a:ext cx="3833904" cy="347571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0CCAAA7-233A-41E6-203A-07B61AEBD613}"/>
              </a:ext>
            </a:extLst>
          </p:cNvPr>
          <p:cNvSpPr txBox="1"/>
          <p:nvPr/>
        </p:nvSpPr>
        <p:spPr>
          <a:xfrm>
            <a:off x="0" y="4856410"/>
            <a:ext cx="907200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ko-KR" sz="1600" b="1" dirty="0">
                <a:solidFill>
                  <a:srgbClr val="FF0000"/>
                </a:solidFill>
              </a:rPr>
              <a:t>Molecular spectroscopy </a:t>
            </a:r>
            <a:r>
              <a:rPr lang="en-US" altLang="ko-KR" sz="1600" b="1" dirty="0"/>
              <a:t>is fundamentally important to constrain stellar nucleosynthesis and the chemical evolution of galaxies.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ko-KR" sz="1600" b="1" dirty="0">
                <a:solidFill>
                  <a:srgbClr val="FF0000"/>
                </a:solidFill>
              </a:rPr>
              <a:t>Atomic spectroscopy </a:t>
            </a:r>
            <a:r>
              <a:rPr lang="en-US" altLang="ko-KR" sz="1600" b="1" dirty="0"/>
              <a:t>of stellar or interstellar gas does not allow us to discriminate between different isotopic species.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ko-KR" sz="1600" b="1" dirty="0"/>
              <a:t>However, </a:t>
            </a:r>
            <a:r>
              <a:rPr lang="en-US" altLang="ko-KR" sz="1600" b="1" dirty="0">
                <a:solidFill>
                  <a:srgbClr val="FF0000"/>
                </a:solidFill>
              </a:rPr>
              <a:t>isotopic abundances </a:t>
            </a:r>
            <a:r>
              <a:rPr lang="en-US" altLang="ko-KR" sz="1600" b="1" dirty="0"/>
              <a:t>are readily obtained by spectroscopy of molecular </a:t>
            </a:r>
            <a:r>
              <a:rPr lang="en-US" altLang="ko-KR" sz="1600" b="1" dirty="0" err="1"/>
              <a:t>isotopologs</a:t>
            </a:r>
            <a:r>
              <a:rPr lang="en-US" altLang="ko-KR" sz="1600" b="1" dirty="0"/>
              <a:t>.</a:t>
            </a:r>
            <a:endParaRPr lang="ko-KR" altLang="en-US" sz="1600" b="1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149F1566-31C5-AE31-E228-B09A4A195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141" y="910542"/>
            <a:ext cx="3448056" cy="3253589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175728E-6860-6B4B-1C46-AB4648D9E3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0923" y="4192249"/>
            <a:ext cx="3659203" cy="72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248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D1A041-5CD8-147E-14E5-EDC74EBB1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>
            <a:extLst>
              <a:ext uri="{FF2B5EF4-FFF2-40B4-BE49-F238E27FC236}">
                <a16:creationId xmlns:a16="http://schemas.microsoft.com/office/drawing/2014/main" id="{AB8C9FD0-E0AF-314A-FCE4-C3EF12374025}"/>
              </a:ext>
            </a:extLst>
          </p:cNvPr>
          <p:cNvGrpSpPr/>
          <p:nvPr/>
        </p:nvGrpSpPr>
        <p:grpSpPr>
          <a:xfrm>
            <a:off x="0" y="0"/>
            <a:ext cx="9144000" cy="643815"/>
            <a:chOff x="-36000" y="1194318"/>
            <a:chExt cx="9144000" cy="643815"/>
          </a:xfrm>
        </p:grpSpPr>
        <p:sp>
          <p:nvSpPr>
            <p:cNvPr id="2" name="Rectangle 11">
              <a:extLst>
                <a:ext uri="{FF2B5EF4-FFF2-40B4-BE49-F238E27FC236}">
                  <a16:creationId xmlns:a16="http://schemas.microsoft.com/office/drawing/2014/main" id="{628C2DB6-3EF0-C1B7-0C3F-4C10C1056B86}"/>
                </a:ext>
              </a:extLst>
            </p:cNvPr>
            <p:cNvSpPr/>
            <p:nvPr/>
          </p:nvSpPr>
          <p:spPr>
            <a:xfrm rot="5400000">
              <a:off x="4214092" y="-3055774"/>
              <a:ext cx="643815" cy="9144000"/>
            </a:xfrm>
            <a:prstGeom prst="rect">
              <a:avLst/>
            </a:prstGeom>
            <a:solidFill>
              <a:schemeClr val="tx1">
                <a:alpha val="8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모서리가 둥근 직사각형 1">
              <a:extLst>
                <a:ext uri="{FF2B5EF4-FFF2-40B4-BE49-F238E27FC236}">
                  <a16:creationId xmlns:a16="http://schemas.microsoft.com/office/drawing/2014/main" id="{BF651F3A-2891-DB8C-7707-82A10EEA2F1B}"/>
                </a:ext>
              </a:extLst>
            </p:cNvPr>
            <p:cNvSpPr/>
            <p:nvPr/>
          </p:nvSpPr>
          <p:spPr>
            <a:xfrm>
              <a:off x="87203" y="1315035"/>
              <a:ext cx="8897589" cy="402382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effec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altLang="ko-KR" sz="2000" b="1" dirty="0"/>
                <a:t>TOPSEGI (Python package)</a:t>
              </a:r>
            </a:p>
          </p:txBody>
        </p:sp>
      </p:grp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85F9350D-9B92-46E9-FB90-B5188301D4B1}"/>
              </a:ext>
            </a:extLst>
          </p:cNvPr>
          <p:cNvCxnSpPr/>
          <p:nvPr/>
        </p:nvCxnSpPr>
        <p:spPr>
          <a:xfrm>
            <a:off x="-5" y="643816"/>
            <a:ext cx="914400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11">
            <a:extLst>
              <a:ext uri="{FF2B5EF4-FFF2-40B4-BE49-F238E27FC236}">
                <a16:creationId xmlns:a16="http://schemas.microsoft.com/office/drawing/2014/main" id="{F2038F87-D5C9-2563-5F4A-98C9EFFE9EBB}"/>
              </a:ext>
            </a:extLst>
          </p:cNvPr>
          <p:cNvSpPr/>
          <p:nvPr/>
        </p:nvSpPr>
        <p:spPr>
          <a:xfrm rot="5400000">
            <a:off x="4250379" y="1964383"/>
            <a:ext cx="643235" cy="9144000"/>
          </a:xfrm>
          <a:prstGeom prst="rect">
            <a:avLst/>
          </a:prstGeom>
          <a:solidFill>
            <a:srgbClr val="5959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27A767-1AC0-153E-7F5D-28B9709B1AD5}"/>
              </a:ext>
            </a:extLst>
          </p:cNvPr>
          <p:cNvSpPr txBox="1"/>
          <p:nvPr/>
        </p:nvSpPr>
        <p:spPr>
          <a:xfrm>
            <a:off x="35993" y="6219718"/>
            <a:ext cx="9072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000" dirty="0">
                <a:solidFill>
                  <a:schemeClr val="bg1"/>
                </a:solidFill>
                <a:latin typeface="Arial" panose="020B0604020202020204" pitchFamily="34" charset="0"/>
              </a:rPr>
              <a:t>Goldsmith, P. F., &amp; Langer, W. D. 1999, The </a:t>
            </a:r>
            <a:r>
              <a:rPr lang="en-US" altLang="ko-KR" sz="1000" dirty="0" err="1">
                <a:solidFill>
                  <a:schemeClr val="bg1"/>
                </a:solidFill>
                <a:latin typeface="Arial" panose="020B0604020202020204" pitchFamily="34" charset="0"/>
              </a:rPr>
              <a:t>AstrophysicalJournal</a:t>
            </a:r>
            <a:r>
              <a:rPr lang="en-US" altLang="ko-KR" sz="1000" dirty="0">
                <a:solidFill>
                  <a:schemeClr val="bg1"/>
                </a:solidFill>
                <a:latin typeface="Arial" panose="020B0604020202020204" pitchFamily="34" charset="0"/>
              </a:rPr>
              <a:t>, 517, 209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000" dirty="0">
                <a:solidFill>
                  <a:schemeClr val="bg1"/>
                </a:solidFill>
                <a:latin typeface="Arial" panose="020B0604020202020204" pitchFamily="34" charset="0"/>
              </a:rPr>
              <a:t>Nickerson, Sarah, et al. "The mid-infrared molecular inventory toward </a:t>
            </a:r>
            <a:r>
              <a:rPr lang="en-US" altLang="ko-KR" sz="1000" dirty="0" err="1">
                <a:solidFill>
                  <a:schemeClr val="bg1"/>
                </a:solidFill>
                <a:latin typeface="Arial" panose="020B0604020202020204" pitchFamily="34" charset="0"/>
              </a:rPr>
              <a:t>orion</a:t>
            </a:r>
            <a:r>
              <a:rPr lang="en-US" altLang="ko-KR" sz="1000" dirty="0">
                <a:solidFill>
                  <a:schemeClr val="bg1"/>
                </a:solidFill>
                <a:latin typeface="Arial" panose="020B0604020202020204" pitchFamily="34" charset="0"/>
              </a:rPr>
              <a:t> IRc2." The Astrophysical Journal 945.1 (2023): 26.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53CE5622-4D95-D646-DA01-7CA32707A48C}"/>
              </a:ext>
            </a:extLst>
          </p:cNvPr>
          <p:cNvCxnSpPr/>
          <p:nvPr/>
        </p:nvCxnSpPr>
        <p:spPr>
          <a:xfrm>
            <a:off x="-6" y="6207967"/>
            <a:ext cx="914400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5ABDC49-3917-1780-2E1B-F71BD0E1C076}"/>
              </a:ext>
            </a:extLst>
          </p:cNvPr>
          <p:cNvSpPr txBox="1"/>
          <p:nvPr/>
        </p:nvSpPr>
        <p:spPr>
          <a:xfrm>
            <a:off x="4410569" y="891662"/>
            <a:ext cx="4610223" cy="423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1600" b="1" dirty="0"/>
              <a:t>Quadtree : 2D-optimization algorithm(TOPSEGI)</a:t>
            </a:r>
            <a:endParaRPr lang="en-US" altLang="ko-KR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22E3DFF-BFEE-A413-1DDE-2992DDAA7D08}"/>
                  </a:ext>
                </a:extLst>
              </p:cNvPr>
              <p:cNvSpPr txBox="1"/>
              <p:nvPr/>
            </p:nvSpPr>
            <p:spPr>
              <a:xfrm>
                <a:off x="4557865" y="2415247"/>
                <a:ext cx="2238375" cy="413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ko-KR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ko-KR">
                              <a:latin typeface="Cambria Math" panose="02040503050406030204" pitchFamily="18" charset="0"/>
                              <a:ea typeface="Cambria Math"/>
                            </a:rPr>
                            <m:t>N</m:t>
                          </m:r>
                        </m:e>
                        <m:sub>
                          <m:r>
                            <a:rPr lang="en-US" altLang="ko-KR" i="1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  <a:ea typeface="Cambria Math"/>
                            </a:rPr>
                            <m:t>theo</m:t>
                          </m:r>
                        </m:sup>
                      </m:sSubSup>
                      <m:r>
                        <a:rPr lang="en-US" altLang="ko-KR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altLang="ko-KR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ko-KR">
                              <a:latin typeface="Cambria Math" panose="02040503050406030204" pitchFamily="18" charset="0"/>
                              <a:ea typeface="Cambria Math"/>
                            </a:rPr>
                            <m:t>N</m:t>
                          </m:r>
                        </m:e>
                        <m:sub>
                          <m:r>
                            <a:rPr lang="en-US" altLang="ko-KR" i="1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altLang="ko-KR">
                              <a:latin typeface="Cambria Math" panose="02040503050406030204" pitchFamily="18" charset="0"/>
                              <a:ea typeface="Cambria Math"/>
                            </a:rPr>
                            <m:t>theo</m:t>
                          </m:r>
                        </m:sup>
                      </m:sSubSup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  <a:ea typeface="Cambria Math"/>
                            </a:rPr>
                            <m:t>N</m:t>
                          </m:r>
                          <m:r>
                            <a:rPr lang="en-US" altLang="ko-KR" b="0" i="0" smtClean="0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  <a:ea typeface="Cambria Math"/>
                            </a:rPr>
                            <m:t>T</m:t>
                          </m:r>
                        </m:e>
                      </m:d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22E3DFF-BFEE-A413-1DDE-2992DDAA7D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7865" y="2415247"/>
                <a:ext cx="2238375" cy="4138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A91BABAC-DA0C-645A-18ED-621800C7CA8E}"/>
              </a:ext>
            </a:extLst>
          </p:cNvPr>
          <p:cNvSpPr txBox="1"/>
          <p:nvPr/>
        </p:nvSpPr>
        <p:spPr>
          <a:xfrm>
            <a:off x="-14223" y="891662"/>
            <a:ext cx="3986865" cy="423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1600" b="1" dirty="0"/>
              <a:t>Rotation Diagram (Traditional)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19EC5A0-72C3-C420-EAAF-48370DA5A430}"/>
                  </a:ext>
                </a:extLst>
              </p:cNvPr>
              <p:cNvSpPr txBox="1"/>
              <p:nvPr/>
            </p:nvSpPr>
            <p:spPr>
              <a:xfrm>
                <a:off x="423704" y="1961088"/>
                <a:ext cx="2859308" cy="6046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</m:e>
                      </m:func>
                      <m:r>
                        <a:rPr lang="en-US" altLang="ko-KR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ko-K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𝑒𝑥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ko-KR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altLang="ko-KR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𝑒𝑥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</m:e>
                      </m:func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19EC5A0-72C3-C420-EAAF-48370DA5A4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704" y="1961088"/>
                <a:ext cx="2859308" cy="60465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그림 23">
            <a:extLst>
              <a:ext uri="{FF2B5EF4-FFF2-40B4-BE49-F238E27FC236}">
                <a16:creationId xmlns:a16="http://schemas.microsoft.com/office/drawing/2014/main" id="{C305C2F3-FE9A-F263-0044-5E634B6CE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2272" y="1310905"/>
            <a:ext cx="4296193" cy="765738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6C30A81B-0416-9885-9505-2A2C87D907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2438" y="2368226"/>
            <a:ext cx="1787858" cy="4952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FF72B92-B28A-7FD2-5CC5-3C0280839ED4}"/>
                  </a:ext>
                </a:extLst>
              </p:cNvPr>
              <p:cNvSpPr txBox="1"/>
              <p:nvPr/>
            </p:nvSpPr>
            <p:spPr>
              <a:xfrm>
                <a:off x="4560" y="1324726"/>
                <a:ext cx="4576762" cy="6155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altLang="ko-KR" dirty="0"/>
                  <a:t>Assuming LTE(</a:t>
                </a:r>
                <a:r>
                  <a:rPr lang="en-US" altLang="ko-KR" sz="1400" dirty="0"/>
                  <a:t>Local Thermodynamic Equilibrium</a:t>
                </a:r>
                <a:r>
                  <a:rPr lang="en-US" altLang="ko-KR" dirty="0"/>
                  <a:t>)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altLang="ko-KR" sz="1600" dirty="0"/>
                  <a:t>When the gas is in LTE, </a:t>
                </a:r>
                <a14:m>
                  <m:oMath xmlns:m="http://schemas.openxmlformats.org/officeDocument/2006/math">
                    <m:r>
                      <a:rPr lang="en-US" altLang="ko-KR" sz="1600" b="0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ko-KR" sz="1600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ko-KR" sz="1600" dirty="0"/>
                  <a:t>is equal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b="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ko-KR" sz="1600" b="0" i="1"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</m:oMath>
                </a14:m>
                <a:endParaRPr lang="ko-KR" altLang="en-US" sz="16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FF72B92-B28A-7FD2-5CC5-3C0280839E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0" y="1324726"/>
                <a:ext cx="4576762" cy="615553"/>
              </a:xfrm>
              <a:prstGeom prst="rect">
                <a:avLst/>
              </a:prstGeom>
              <a:blipFill>
                <a:blip r:embed="rId6"/>
                <a:stretch>
                  <a:fillRect l="-932" t="-4950" b="-1188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그림 11">
            <a:extLst>
              <a:ext uri="{FF2B5EF4-FFF2-40B4-BE49-F238E27FC236}">
                <a16:creationId xmlns:a16="http://schemas.microsoft.com/office/drawing/2014/main" id="{615E0FE4-004B-6DF2-25A1-FFBAEFA7BE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024" y="2927518"/>
            <a:ext cx="1047896" cy="238158"/>
          </a:xfrm>
          <a:prstGeom prst="rect">
            <a:avLst/>
          </a:prstGeom>
        </p:spPr>
      </p:pic>
      <p:pic>
        <p:nvPicPr>
          <p:cNvPr id="10" name="그림 9" descr="텍스트, 스크린샷, 라인, 도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1548336-F990-D5F9-5B70-73923532A7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18" y="3596001"/>
            <a:ext cx="3439897" cy="2595103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5B9FACE5-DEFE-4BFB-42AC-763633AAC8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8610" y="2831986"/>
            <a:ext cx="3695259" cy="330835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C9ED9ED7-E52F-0821-7453-CE7280E05E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53358" y="2626302"/>
            <a:ext cx="2238375" cy="84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781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9E75DA-AD62-71AF-5563-6D4472825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>
            <a:extLst>
              <a:ext uri="{FF2B5EF4-FFF2-40B4-BE49-F238E27FC236}">
                <a16:creationId xmlns:a16="http://schemas.microsoft.com/office/drawing/2014/main" id="{296426FF-2AB3-15CC-27C1-7470B2660CF7}"/>
              </a:ext>
            </a:extLst>
          </p:cNvPr>
          <p:cNvGrpSpPr/>
          <p:nvPr/>
        </p:nvGrpSpPr>
        <p:grpSpPr>
          <a:xfrm>
            <a:off x="0" y="0"/>
            <a:ext cx="9144000" cy="643815"/>
            <a:chOff x="-36000" y="1194318"/>
            <a:chExt cx="9144000" cy="643815"/>
          </a:xfrm>
        </p:grpSpPr>
        <p:sp>
          <p:nvSpPr>
            <p:cNvPr id="2" name="Rectangle 11">
              <a:extLst>
                <a:ext uri="{FF2B5EF4-FFF2-40B4-BE49-F238E27FC236}">
                  <a16:creationId xmlns:a16="http://schemas.microsoft.com/office/drawing/2014/main" id="{3A9D3361-3542-9BE6-DEC0-917F432F74CE}"/>
                </a:ext>
              </a:extLst>
            </p:cNvPr>
            <p:cNvSpPr/>
            <p:nvPr/>
          </p:nvSpPr>
          <p:spPr>
            <a:xfrm rot="5400000">
              <a:off x="4214092" y="-3055774"/>
              <a:ext cx="643815" cy="9144000"/>
            </a:xfrm>
            <a:prstGeom prst="rect">
              <a:avLst/>
            </a:prstGeom>
            <a:solidFill>
              <a:schemeClr val="tx1">
                <a:alpha val="8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모서리가 둥근 직사각형 1">
              <a:extLst>
                <a:ext uri="{FF2B5EF4-FFF2-40B4-BE49-F238E27FC236}">
                  <a16:creationId xmlns:a16="http://schemas.microsoft.com/office/drawing/2014/main" id="{00C2232B-0DD5-7881-8195-23CE07C96375}"/>
                </a:ext>
              </a:extLst>
            </p:cNvPr>
            <p:cNvSpPr/>
            <p:nvPr/>
          </p:nvSpPr>
          <p:spPr>
            <a:xfrm>
              <a:off x="87203" y="1315035"/>
              <a:ext cx="8897589" cy="402382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effec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altLang="ko-KR" sz="2000" b="1" dirty="0"/>
                <a:t>Molecular databases</a:t>
              </a:r>
              <a:endParaRPr lang="ko-KR" altLang="en-US" sz="2000" b="1" dirty="0"/>
            </a:p>
          </p:txBody>
        </p:sp>
      </p:grp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98732449-BEB4-AB19-6EA0-6E3E61D8AFE9}"/>
              </a:ext>
            </a:extLst>
          </p:cNvPr>
          <p:cNvCxnSpPr/>
          <p:nvPr/>
        </p:nvCxnSpPr>
        <p:spPr>
          <a:xfrm>
            <a:off x="-5" y="643816"/>
            <a:ext cx="914400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 descr="폰트, 텍스트, 그래픽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5A89BEC-96AA-01ED-EAF2-1609D2DBA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72" y="764533"/>
            <a:ext cx="2372058" cy="485843"/>
          </a:xfrm>
          <a:prstGeom prst="rect">
            <a:avLst/>
          </a:prstGeom>
        </p:spPr>
      </p:pic>
      <p:pic>
        <p:nvPicPr>
          <p:cNvPr id="10" name="그림 9" descr="폰트, 그래픽, 로고, 텍스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6759D89-0AFD-53BD-E0D8-537CBB072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3521" y="815385"/>
            <a:ext cx="1190791" cy="485843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F94A5E5F-D79E-48B1-968F-6DE945B8F7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1677" y="1352793"/>
            <a:ext cx="4477375" cy="24768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5AA4D7E-F304-CD8A-A8AA-67D4D0FA2105}"/>
              </a:ext>
            </a:extLst>
          </p:cNvPr>
          <p:cNvSpPr txBox="1"/>
          <p:nvPr/>
        </p:nvSpPr>
        <p:spPr>
          <a:xfrm>
            <a:off x="216159" y="1248427"/>
            <a:ext cx="42247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/>
              <a:t>high-resolution transmission molecular absorption database. </a:t>
            </a:r>
            <a:endParaRPr lang="ko-KR" altLang="en-US" dirty="0"/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3F2F7FAC-0C1F-22F2-9198-98A01138F2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17831"/>
            <a:ext cx="9144000" cy="2896933"/>
          </a:xfrm>
          <a:prstGeom prst="rect">
            <a:avLst/>
          </a:prstGeom>
        </p:spPr>
      </p:pic>
      <p:sp>
        <p:nvSpPr>
          <p:cNvPr id="19" name="Rectangle 11">
            <a:extLst>
              <a:ext uri="{FF2B5EF4-FFF2-40B4-BE49-F238E27FC236}">
                <a16:creationId xmlns:a16="http://schemas.microsoft.com/office/drawing/2014/main" id="{2504704E-3182-08A5-B497-39ACAF3E4645}"/>
              </a:ext>
            </a:extLst>
          </p:cNvPr>
          <p:cNvSpPr/>
          <p:nvPr/>
        </p:nvSpPr>
        <p:spPr>
          <a:xfrm rot="5400000">
            <a:off x="4250379" y="1964383"/>
            <a:ext cx="643235" cy="9144000"/>
          </a:xfrm>
          <a:prstGeom prst="rect">
            <a:avLst/>
          </a:prstGeom>
          <a:solidFill>
            <a:srgbClr val="5959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1E82B1-ACBC-5F60-E20A-3C362E6E61DD}"/>
              </a:ext>
            </a:extLst>
          </p:cNvPr>
          <p:cNvSpPr txBox="1"/>
          <p:nvPr/>
        </p:nvSpPr>
        <p:spPr>
          <a:xfrm>
            <a:off x="35993" y="6219718"/>
            <a:ext cx="907200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000" dirty="0">
                <a:solidFill>
                  <a:schemeClr val="bg1"/>
                </a:solidFill>
                <a:latin typeface="Arial" panose="020B0604020202020204" pitchFamily="34" charset="0"/>
              </a:rPr>
              <a:t>McQuarrie, D. A. (2008). Quantum chemistry. University Science Books.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Atkins, P. W., De Paula, J., &amp; Keeler, J. (2023). Atkins' physical chemistry. Oxford university press.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Herman, Michel. "The acetylene ground state saga." Molecular Physics 105.17-18 (2007): 2217-2241.</a:t>
            </a:r>
          </a:p>
        </p:txBody>
      </p: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DD2692DA-7D71-FE7B-DEE7-44B4B70CEA6C}"/>
              </a:ext>
            </a:extLst>
          </p:cNvPr>
          <p:cNvCxnSpPr/>
          <p:nvPr/>
        </p:nvCxnSpPr>
        <p:spPr>
          <a:xfrm>
            <a:off x="-6" y="6207967"/>
            <a:ext cx="914400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7F3F1DD-7E7F-36AF-45B1-F17B79F03A0A}"/>
                  </a:ext>
                </a:extLst>
              </p:cNvPr>
              <p:cNvSpPr txBox="1"/>
              <p:nvPr/>
            </p:nvSpPr>
            <p:spPr>
              <a:xfrm>
                <a:off x="1658828" y="4766297"/>
                <a:ext cx="3410089" cy="49122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sz="2590">
                        <a:latin typeface="Cambria Math" panose="02040503050406030204" pitchFamily="18" charset="0"/>
                      </a:rPr>
                      <m:t>HCN</m:t>
                    </m:r>
                  </m:oMath>
                </a14:m>
                <a:endParaRPr lang="ko-KR" altLang="en-US" sz="2592" baseline="30000" dirty="0">
                  <a:latin typeface="나눔 고딕"/>
                  <a:ea typeface="나눔고딕" panose="020D0604000000000000" pitchFamily="50" charset="-127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7F3F1DD-7E7F-36AF-45B1-F17B79F03A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8828" y="4766297"/>
                <a:ext cx="3410089" cy="4912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F69988F-5123-8FB3-04F7-23C5660A0581}"/>
                  </a:ext>
                </a:extLst>
              </p:cNvPr>
              <p:cNvSpPr txBox="1"/>
              <p:nvPr/>
            </p:nvSpPr>
            <p:spPr>
              <a:xfrm>
                <a:off x="4384479" y="4808439"/>
                <a:ext cx="3410089" cy="49122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sz="2590">
                        <a:latin typeface="Cambria Math" panose="02040503050406030204" pitchFamily="18" charset="0"/>
                        <a:ea typeface="나눔고딕" panose="020D0604000000000000" pitchFamily="50" charset="-127"/>
                      </a:rPr>
                      <m:t>H</m:t>
                    </m:r>
                    <m:sPre>
                      <m:sPrePr>
                        <m:ctrlPr>
                          <a:rPr lang="en-US" altLang="ko-KR" sz="2590" i="1">
                            <a:latin typeface="Cambria Math" panose="02040503050406030204" pitchFamily="18" charset="0"/>
                            <a:ea typeface="나눔고딕" panose="020D0604000000000000" pitchFamily="50" charset="-127"/>
                          </a:rPr>
                        </m:ctrlPr>
                      </m:sPrePr>
                      <m:sub>
                        <m:r>
                          <a:rPr lang="en-US" altLang="ko-KR" sz="2590">
                            <a:latin typeface="Cambria Math" panose="02040503050406030204" pitchFamily="18" charset="0"/>
                            <a:ea typeface="나눔고딕" panose="020D0604000000000000" pitchFamily="50" charset="-127"/>
                          </a:rPr>
                          <m:t> </m:t>
                        </m:r>
                      </m:sub>
                      <m:sup>
                        <m:r>
                          <a:rPr lang="en-US" altLang="ko-KR" sz="2590">
                            <a:latin typeface="Cambria Math" panose="02040503050406030204" pitchFamily="18" charset="0"/>
                          </a:rPr>
                          <m:t>13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ko-KR" sz="259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sPre>
                    <m:r>
                      <m:rPr>
                        <m:sty m:val="p"/>
                      </m:rPr>
                      <a:rPr lang="en-US" altLang="ko-KR" sz="2590"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endParaRPr lang="ko-KR" altLang="en-US" sz="2592" baseline="30000" dirty="0">
                  <a:latin typeface="나눔 고딕"/>
                  <a:ea typeface="나눔고딕" panose="020D0604000000000000" pitchFamily="50" charset="-127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F69988F-5123-8FB3-04F7-23C5660A05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4479" y="4808439"/>
                <a:ext cx="3410089" cy="4912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00BCAB6-52B3-932A-7399-74AE06BBD71E}"/>
                  </a:ext>
                </a:extLst>
              </p:cNvPr>
              <p:cNvSpPr txBox="1"/>
              <p:nvPr/>
            </p:nvSpPr>
            <p:spPr>
              <a:xfrm>
                <a:off x="7638096" y="4766297"/>
                <a:ext cx="3410089" cy="49122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sz="2590">
                        <a:latin typeface="Cambria Math" panose="02040503050406030204" pitchFamily="18" charset="0"/>
                      </a:rPr>
                      <m:t>HNC</m:t>
                    </m:r>
                  </m:oMath>
                </a14:m>
                <a:endParaRPr lang="ko-KR" altLang="en-US" sz="2592" baseline="30000" dirty="0">
                  <a:latin typeface="나눔 고딕"/>
                  <a:ea typeface="나눔고딕" panose="020D0604000000000000" pitchFamily="50" charset="-127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00BCAB6-52B3-932A-7399-74AE06BBD7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8096" y="4766297"/>
                <a:ext cx="3410089" cy="49122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그림 26">
            <a:extLst>
              <a:ext uri="{FF2B5EF4-FFF2-40B4-BE49-F238E27FC236}">
                <a16:creationId xmlns:a16="http://schemas.microsoft.com/office/drawing/2014/main" id="{23185F28-5E97-E25A-C348-A6254E9BBB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06366" y="2072190"/>
            <a:ext cx="5744030" cy="1036728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3F89626F-0D94-EA5F-75CE-FD710A07A90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5450" r="23492" b="17125"/>
          <a:stretch>
            <a:fillRect/>
          </a:stretch>
        </p:blipFill>
        <p:spPr>
          <a:xfrm>
            <a:off x="350196" y="1867155"/>
            <a:ext cx="2287389" cy="1478280"/>
          </a:xfrm>
          <a:prstGeom prst="rect">
            <a:avLst/>
          </a:prstGeom>
        </p:spPr>
      </p:pic>
      <p:sp>
        <p:nvSpPr>
          <p:cNvPr id="29" name="직사각형 28">
            <a:extLst>
              <a:ext uri="{FF2B5EF4-FFF2-40B4-BE49-F238E27FC236}">
                <a16:creationId xmlns:a16="http://schemas.microsoft.com/office/drawing/2014/main" id="{7EB6D814-B894-3A95-0277-E48570594FD2}"/>
              </a:ext>
            </a:extLst>
          </p:cNvPr>
          <p:cNvSpPr/>
          <p:nvPr/>
        </p:nvSpPr>
        <p:spPr>
          <a:xfrm>
            <a:off x="5578873" y="2172334"/>
            <a:ext cx="860838" cy="94338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3847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70FFA-E727-CEA0-56EA-F9269E918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>
            <a:extLst>
              <a:ext uri="{FF2B5EF4-FFF2-40B4-BE49-F238E27FC236}">
                <a16:creationId xmlns:a16="http://schemas.microsoft.com/office/drawing/2014/main" id="{A3680396-791B-C388-5C24-5A062B66B6DB}"/>
              </a:ext>
            </a:extLst>
          </p:cNvPr>
          <p:cNvGrpSpPr/>
          <p:nvPr/>
        </p:nvGrpSpPr>
        <p:grpSpPr>
          <a:xfrm>
            <a:off x="0" y="0"/>
            <a:ext cx="9144000" cy="643815"/>
            <a:chOff x="-36000" y="1194318"/>
            <a:chExt cx="9144000" cy="643815"/>
          </a:xfrm>
        </p:grpSpPr>
        <p:sp>
          <p:nvSpPr>
            <p:cNvPr id="2" name="Rectangle 11">
              <a:extLst>
                <a:ext uri="{FF2B5EF4-FFF2-40B4-BE49-F238E27FC236}">
                  <a16:creationId xmlns:a16="http://schemas.microsoft.com/office/drawing/2014/main" id="{0CCB01FE-425A-BF86-151A-09382270F5B1}"/>
                </a:ext>
              </a:extLst>
            </p:cNvPr>
            <p:cNvSpPr/>
            <p:nvPr/>
          </p:nvSpPr>
          <p:spPr>
            <a:xfrm rot="5400000">
              <a:off x="4214092" y="-3055774"/>
              <a:ext cx="643815" cy="9144000"/>
            </a:xfrm>
            <a:prstGeom prst="rect">
              <a:avLst/>
            </a:prstGeom>
            <a:solidFill>
              <a:schemeClr val="tx1">
                <a:alpha val="8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모서리가 둥근 직사각형 1">
              <a:extLst>
                <a:ext uri="{FF2B5EF4-FFF2-40B4-BE49-F238E27FC236}">
                  <a16:creationId xmlns:a16="http://schemas.microsoft.com/office/drawing/2014/main" id="{0CBCA423-A943-9C56-DA56-D25F2F131050}"/>
                </a:ext>
              </a:extLst>
            </p:cNvPr>
            <p:cNvSpPr/>
            <p:nvPr/>
          </p:nvSpPr>
          <p:spPr>
            <a:xfrm>
              <a:off x="87203" y="1315035"/>
              <a:ext cx="8897589" cy="402382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effec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altLang="ko-KR" sz="2000" b="1" dirty="0"/>
                <a:t>TOPSEGI (Python package)</a:t>
              </a:r>
            </a:p>
          </p:txBody>
        </p:sp>
      </p:grp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E08F1485-B7A7-A2E5-C013-68673870C83F}"/>
              </a:ext>
            </a:extLst>
          </p:cNvPr>
          <p:cNvCxnSpPr/>
          <p:nvPr/>
        </p:nvCxnSpPr>
        <p:spPr>
          <a:xfrm>
            <a:off x="-5" y="643816"/>
            <a:ext cx="914400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그림 4">
            <a:extLst>
              <a:ext uri="{FF2B5EF4-FFF2-40B4-BE49-F238E27FC236}">
                <a16:creationId xmlns:a16="http://schemas.microsoft.com/office/drawing/2014/main" id="{B1BB4539-78CF-8CE5-573D-1046A9012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754" y="833306"/>
            <a:ext cx="7606492" cy="590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3942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22665</TotalTime>
  <Words>1394</Words>
  <Application>Microsoft Office PowerPoint</Application>
  <PresentationFormat>화면 슬라이드 쇼(4:3)</PresentationFormat>
  <Paragraphs>128</Paragraphs>
  <Slides>20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30" baseType="lpstr">
      <vt:lpstr>Pretendard JP</vt:lpstr>
      <vt:lpstr>나눔 고딕</vt:lpstr>
      <vt:lpstr>나눔고딕</vt:lpstr>
      <vt:lpstr>맑은 고딕</vt:lpstr>
      <vt:lpstr>Arial</vt:lpstr>
      <vt:lpstr>Calibri</vt:lpstr>
      <vt:lpstr>Calibri Light</vt:lpstr>
      <vt:lpstr>Cambria Math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LEE Min Kyu</dc:creator>
  <cp:lastModifiedBy>이민규</cp:lastModifiedBy>
  <cp:revision>2286</cp:revision>
  <dcterms:created xsi:type="dcterms:W3CDTF">2021-11-11T12:10:36Z</dcterms:created>
  <dcterms:modified xsi:type="dcterms:W3CDTF">2026-05-21T05:43:04Z</dcterms:modified>
</cp:coreProperties>
</file>