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4" r:id="rId1"/>
  </p:sldMasterIdLst>
  <p:notesMasterIdLst>
    <p:notesMasterId r:id="rId23"/>
  </p:notesMasterIdLst>
  <p:sldIdLst>
    <p:sldId id="257" r:id="rId2"/>
    <p:sldId id="460" r:id="rId3"/>
    <p:sldId id="299" r:id="rId4"/>
    <p:sldId id="467" r:id="rId5"/>
    <p:sldId id="461" r:id="rId6"/>
    <p:sldId id="651" r:id="rId7"/>
    <p:sldId id="463" r:id="rId8"/>
    <p:sldId id="464" r:id="rId9"/>
    <p:sldId id="465" r:id="rId10"/>
    <p:sldId id="648" r:id="rId11"/>
    <p:sldId id="468" r:id="rId12"/>
    <p:sldId id="646" r:id="rId13"/>
    <p:sldId id="647" r:id="rId14"/>
    <p:sldId id="643" r:id="rId15"/>
    <p:sldId id="655" r:id="rId16"/>
    <p:sldId id="652" r:id="rId17"/>
    <p:sldId id="653" r:id="rId18"/>
    <p:sldId id="637" r:id="rId19"/>
    <p:sldId id="642" r:id="rId20"/>
    <p:sldId id="638" r:id="rId21"/>
    <p:sldId id="644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5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8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2T01:06:58.73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0,'7011'0,"-6974"0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2T01:06:58.73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1,'8926'0,"-8896"0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2T01:06:58.73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38,'1'-1,"-1"0,0 0,0 0,1 0,-1 0,1 0,-1 0,1 0,0 0,-1 0,1 0,0 0,-1 1,1-1,0 0,0 1,0-1,0 0,-1 1,1-1,0 1,0-1,0 1,0 0,0-1,1 1,-1 0,1 0,36-6,-31 5,499-9,-317 12,9697 1,-5160-5,-4693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2T01:06:58.73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0,'15135'0,"-15103"0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2T01:06:58.73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70,'30'-2,"0"0,31-8,32-3,382-2,-115 8,592-13,-925 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62221-D719-41A1-BA23-F45065B498BE}" type="datetimeFigureOut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88717-19E8-4B6D-A099-14E8638E10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97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46</a:t>
            </a:r>
            <a:r>
              <a:rPr lang="ko-KR" altLang="en-US" dirty="0"/>
              <a:t>초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99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Burrow0</a:t>
            </a:r>
            <a:r>
              <a:rPr lang="ko-KR" altLang="en-US" dirty="0"/>
              <a:t>에서 </a:t>
            </a:r>
            <a:r>
              <a:rPr lang="en-US" altLang="ko-KR" dirty="0"/>
              <a:t>burrow1</a:t>
            </a:r>
            <a:r>
              <a:rPr lang="ko-KR" altLang="en-US" dirty="0"/>
              <a:t>로 </a:t>
            </a:r>
            <a:r>
              <a:rPr lang="ko-KR" altLang="en-US" dirty="0" err="1"/>
              <a:t>떨어지는건</a:t>
            </a:r>
            <a:r>
              <a:rPr lang="ko-KR" altLang="en-US" dirty="0"/>
              <a:t> </a:t>
            </a:r>
            <a:r>
              <a:rPr lang="en-US" altLang="ko-KR" dirty="0"/>
              <a:t>ga</a:t>
            </a:r>
            <a:r>
              <a:rPr lang="ko-KR" altLang="en-US" dirty="0"/>
              <a:t>때문</a:t>
            </a:r>
            <a:r>
              <a:rPr lang="en-US" altLang="ko-KR" dirty="0"/>
              <a:t>. </a:t>
            </a:r>
            <a:r>
              <a:rPr lang="ko-KR" altLang="en-US" dirty="0"/>
              <a:t>밀도 고정 </a:t>
            </a:r>
            <a:r>
              <a:rPr lang="en-US" altLang="ko-KR" dirty="0"/>
              <a:t>FM1</a:t>
            </a:r>
            <a:r>
              <a:rPr lang="ko-KR" altLang="en-US" dirty="0"/>
              <a:t>이 높은 온도에서 </a:t>
            </a:r>
            <a:r>
              <a:rPr lang="ko-KR" altLang="en-US" dirty="0" err="1"/>
              <a:t>올라가는건</a:t>
            </a:r>
            <a:r>
              <a:rPr lang="ko-KR" altLang="en-US" dirty="0"/>
              <a:t> </a:t>
            </a:r>
            <a:r>
              <a:rPr lang="en-US" altLang="ko-KR" dirty="0"/>
              <a:t>Q</a:t>
            </a:r>
            <a:r>
              <a:rPr lang="ko-KR" altLang="en-US" dirty="0"/>
              <a:t>는 </a:t>
            </a:r>
            <a:r>
              <a:rPr lang="en-US" altLang="ko-KR" dirty="0"/>
              <a:t>5.5</a:t>
            </a:r>
            <a:r>
              <a:rPr lang="ko-KR" altLang="en-US" dirty="0"/>
              <a:t>제곱이지만 </a:t>
            </a:r>
            <a:r>
              <a:rPr lang="en-US" altLang="ko-KR" dirty="0" err="1"/>
              <a:t>dQ</a:t>
            </a:r>
            <a:r>
              <a:rPr lang="en-US" altLang="ko-KR" dirty="0"/>
              <a:t>/</a:t>
            </a:r>
            <a:r>
              <a:rPr lang="en-US" altLang="ko-KR" dirty="0" err="1"/>
              <a:t>domega</a:t>
            </a:r>
            <a:r>
              <a:rPr lang="ko-KR" altLang="en-US" dirty="0"/>
              <a:t>에서 </a:t>
            </a:r>
            <a:r>
              <a:rPr lang="en-US" altLang="ko-KR" dirty="0"/>
              <a:t>4</a:t>
            </a:r>
            <a:r>
              <a:rPr lang="ko-KR" altLang="en-US" dirty="0"/>
              <a:t>로 </a:t>
            </a:r>
            <a:r>
              <a:rPr lang="ko-KR" altLang="en-US" dirty="0" err="1"/>
              <a:t>나눠서이고</a:t>
            </a:r>
            <a:r>
              <a:rPr lang="ko-KR" altLang="en-US" dirty="0"/>
              <a:t> </a:t>
            </a:r>
            <a:r>
              <a:rPr lang="en-US" altLang="ko-KR" dirty="0"/>
              <a:t>FM</a:t>
            </a:r>
            <a:r>
              <a:rPr lang="ko-KR" altLang="en-US" dirty="0"/>
              <a:t>은 </a:t>
            </a:r>
            <a:r>
              <a:rPr lang="en-US" altLang="ko-KR" dirty="0"/>
              <a:t>4</a:t>
            </a:r>
            <a:r>
              <a:rPr lang="ko-KR" altLang="en-US" dirty="0"/>
              <a:t>제곱이라서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Abs</a:t>
            </a:r>
            <a:r>
              <a:rPr lang="ko-KR" altLang="en-US" dirty="0"/>
              <a:t>가 줄긴 했는데 </a:t>
            </a:r>
            <a:r>
              <a:rPr lang="ko-KR" altLang="en-US" dirty="0" err="1"/>
              <a:t>어짜피</a:t>
            </a:r>
            <a:r>
              <a:rPr lang="ko-KR" altLang="en-US" dirty="0"/>
              <a:t> </a:t>
            </a:r>
            <a:r>
              <a:rPr lang="en-US" altLang="ko-KR" dirty="0"/>
              <a:t>abs</a:t>
            </a:r>
            <a:r>
              <a:rPr lang="ko-KR" altLang="en-US" dirty="0"/>
              <a:t>는 </a:t>
            </a:r>
            <a:r>
              <a:rPr lang="en-US" altLang="ko-KR" dirty="0"/>
              <a:t>emissivity</a:t>
            </a:r>
            <a:r>
              <a:rPr lang="ko-KR" altLang="en-US" dirty="0"/>
              <a:t> 의존이라서 결국 </a:t>
            </a:r>
            <a:r>
              <a:rPr lang="en-US" altLang="ko-KR" dirty="0"/>
              <a:t>emissivity</a:t>
            </a:r>
            <a:r>
              <a:rPr lang="ko-KR" altLang="en-US" dirty="0"/>
              <a:t>가 더 중요함</a:t>
            </a:r>
            <a:endParaRPr lang="en-US" altLang="ko-KR" dirty="0"/>
          </a:p>
          <a:p>
            <a:r>
              <a:rPr lang="en-US" altLang="ko-KR" dirty="0" err="1"/>
              <a:t>Emssivity</a:t>
            </a:r>
            <a:r>
              <a:rPr lang="ko-KR" altLang="en-US" dirty="0"/>
              <a:t>에서 </a:t>
            </a:r>
            <a:r>
              <a:rPr lang="en-US" altLang="ko-KR" dirty="0"/>
              <a:t>EM per</a:t>
            </a:r>
            <a:r>
              <a:rPr lang="ko-KR" altLang="en-US" dirty="0"/>
              <a:t> </a:t>
            </a:r>
            <a:r>
              <a:rPr lang="en-US" altLang="ko-KR" dirty="0"/>
              <a:t>rho</a:t>
            </a:r>
            <a:r>
              <a:rPr lang="ko-KR" altLang="en-US" dirty="0"/>
              <a:t>가 떨어지는 이유는 애초에 </a:t>
            </a:r>
            <a:r>
              <a:rPr lang="en-US" altLang="ko-KR" dirty="0"/>
              <a:t>FM</a:t>
            </a:r>
            <a:r>
              <a:rPr lang="ko-KR" altLang="en-US" dirty="0"/>
              <a:t>식에서 밀도의존성이 매우 떨어지기 때문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453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튀어나온건</a:t>
            </a:r>
            <a:r>
              <a:rPr lang="ko-KR" altLang="en-US" dirty="0"/>
              <a:t>  </a:t>
            </a:r>
            <a:r>
              <a:rPr lang="en-US" altLang="ko-KR" dirty="0"/>
              <a:t>accretion front</a:t>
            </a:r>
            <a:r>
              <a:rPr lang="ko-KR" altLang="en-US" dirty="0"/>
              <a:t>인가</a:t>
            </a:r>
            <a:endParaRPr lang="en-US" altLang="ko-KR" dirty="0"/>
          </a:p>
          <a:p>
            <a:r>
              <a:rPr lang="ko-KR" altLang="en-US" dirty="0"/>
              <a:t>밀도가 증가하면</a:t>
            </a:r>
            <a:r>
              <a:rPr lang="en-US" altLang="ko-KR" dirty="0"/>
              <a:t>. </a:t>
            </a:r>
            <a:r>
              <a:rPr lang="ko-KR" altLang="en-US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2908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9821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위의 그래프는 </a:t>
            </a:r>
            <a:r>
              <a:rPr lang="en-US" altLang="ko-KR" dirty="0"/>
              <a:t>50k0km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2845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hA</a:t>
            </a:r>
            <a:r>
              <a:rPr lang="en-US" altLang="ko-KR" dirty="0"/>
              <a:t> = form factor      tau : isospin </a:t>
            </a:r>
            <a:r>
              <a:rPr lang="en-US" altLang="ko-KR" dirty="0" err="1"/>
              <a:t>pauli</a:t>
            </a:r>
            <a:r>
              <a:rPr lang="en-US" altLang="ko-KR" dirty="0"/>
              <a:t> matrix                  A : axial current</a:t>
            </a:r>
          </a:p>
          <a:p>
            <a:r>
              <a:rPr lang="en-US" altLang="ko-KR" dirty="0"/>
              <a:t>\</a:t>
            </a:r>
            <a:r>
              <a:rPr lang="en-US" altLang="ko-KR" dirty="0" err="1"/>
              <a:t>detala</a:t>
            </a:r>
            <a:r>
              <a:rPr lang="en-US" altLang="ko-KR" dirty="0"/>
              <a:t> : change in each field under an axial transformation</a:t>
            </a:r>
          </a:p>
          <a:p>
            <a:r>
              <a:rPr lang="en-US" altLang="ko-KR" dirty="0"/>
              <a:t>Sigma_0 = 102MeV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430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Emissivity </a:t>
            </a:r>
            <a:r>
              <a:rPr lang="ko-KR" altLang="en-US" dirty="0"/>
              <a:t>떨어져서 </a:t>
            </a:r>
            <a:r>
              <a:rPr lang="en-US" altLang="ko-KR" dirty="0"/>
              <a:t>FM1</a:t>
            </a:r>
            <a:r>
              <a:rPr lang="ko-KR" altLang="en-US" dirty="0"/>
              <a:t>이 </a:t>
            </a:r>
            <a:r>
              <a:rPr lang="en-US" altLang="ko-KR" dirty="0"/>
              <a:t>100ms</a:t>
            </a:r>
            <a:r>
              <a:rPr lang="ko-KR" altLang="en-US" dirty="0"/>
              <a:t>에서 올랐나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506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minute/number</a:t>
            </a:r>
          </a:p>
          <a:p>
            <a:r>
              <a:rPr lang="en-US" altLang="ko-KR" dirty="0"/>
              <a:t>Supernovae is the stage of massive star evolution, and provide evidence for the formation of heavy nuclei.</a:t>
            </a:r>
          </a:p>
          <a:p>
            <a:r>
              <a:rPr lang="en-US" altLang="ko-KR" dirty="0"/>
              <a:t>Photon</a:t>
            </a:r>
            <a:r>
              <a:rPr lang="ko-KR" altLang="en-US" dirty="0"/>
              <a:t>의 </a:t>
            </a:r>
            <a:r>
              <a:rPr lang="en-US" altLang="ko-KR" dirty="0"/>
              <a:t>cross section</a:t>
            </a:r>
            <a:r>
              <a:rPr lang="ko-KR" altLang="en-US" dirty="0"/>
              <a:t>은 </a:t>
            </a:r>
            <a:r>
              <a:rPr lang="en-US" altLang="ko-KR" dirty="0" err="1"/>
              <a:t>klein</a:t>
            </a:r>
            <a:r>
              <a:rPr lang="en-US" altLang="ko-KR" dirty="0"/>
              <a:t> </a:t>
            </a:r>
            <a:r>
              <a:rPr lang="en-US" altLang="ko-KR" dirty="0" err="1"/>
              <a:t>nishina-tamm</a:t>
            </a:r>
            <a:r>
              <a:rPr lang="en-US" altLang="ko-KR" dirty="0"/>
              <a:t> </a:t>
            </a:r>
            <a:r>
              <a:rPr lang="en-US" altLang="ko-KR" dirty="0" err="1"/>
              <a:t>fomular</a:t>
            </a:r>
            <a:r>
              <a:rPr lang="en-US" altLang="ko-KR" dirty="0"/>
              <a:t>?</a:t>
            </a:r>
          </a:p>
          <a:p>
            <a:r>
              <a:rPr lang="en-US" altLang="ko-KR" dirty="0"/>
              <a:t>2</a:t>
            </a:r>
            <a:r>
              <a:rPr lang="ko-KR" altLang="en-US" dirty="0"/>
              <a:t>분</a:t>
            </a:r>
            <a:endParaRPr lang="en-US" altLang="ko-KR" dirty="0"/>
          </a:p>
          <a:p>
            <a:r>
              <a:rPr lang="en-US" altLang="ko-KR" dirty="0"/>
              <a:t>Neutrino was expected that play in import roles in supernovae mechanism, but it is not detected until Supernovae 1987A .</a:t>
            </a:r>
          </a:p>
          <a:p>
            <a:r>
              <a:rPr lang="en-US" altLang="ko-KR" dirty="0"/>
              <a:t>Neutrino detected at 1987A, So we know that studying supernovae neutrino is essential for understanding the core-collapse supernovae. </a:t>
            </a:r>
          </a:p>
          <a:p>
            <a:r>
              <a:rPr lang="en-US" altLang="ko-KR" dirty="0"/>
              <a:t>Still Core collapse supernovae(CCSN) neutrino data is not enough.</a:t>
            </a:r>
          </a:p>
          <a:p>
            <a:r>
              <a:rPr lang="en-US" altLang="ko-KR" dirty="0"/>
              <a:t>When neutrinos from other CCSN are observed, they can be compared with the already simulated neutrino data.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E676A-02DF-45A7-9F92-B1EDBCBEE7E8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6527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 will explain supernovae’s </a:t>
            </a:r>
            <a:r>
              <a:rPr lang="en-US" altLang="ko-KR" dirty="0" err="1"/>
              <a:t>mechasim</a:t>
            </a:r>
            <a:r>
              <a:rPr lang="en-US" altLang="ko-KR" dirty="0"/>
              <a:t> by 6 step simply.</a:t>
            </a:r>
          </a:p>
          <a:p>
            <a:r>
              <a:rPr lang="en-US" altLang="ko-KR" dirty="0"/>
              <a:t>When massive star create stable iron core, radiation pressure became weak, so starting core collapse.’</a:t>
            </a:r>
          </a:p>
          <a:p>
            <a:r>
              <a:rPr lang="en-US" altLang="ko-KR" dirty="0"/>
              <a:t>Neutronization burst</a:t>
            </a:r>
          </a:p>
          <a:p>
            <a:r>
              <a:rPr lang="en-US" altLang="ko-KR" dirty="0"/>
              <a:t>During core collapse, electron capture happening, and some neutrino are trapping in Fe to Neutron core.</a:t>
            </a:r>
          </a:p>
          <a:p>
            <a:r>
              <a:rPr lang="en-US" altLang="ko-KR" dirty="0"/>
              <a:t>When Neutron core reach at degeneracy pressure, the shortwave propagate to outside, called bounce.</a:t>
            </a:r>
          </a:p>
          <a:p>
            <a:r>
              <a:rPr lang="en-US" altLang="ko-KR" dirty="0"/>
              <a:t>After shockwave propagate, thermal neutrino process happen at high energy region, and neutrino give energy at that high energy region, called neutrino heating.</a:t>
            </a:r>
          </a:p>
          <a:p>
            <a:r>
              <a:rPr lang="en-US" altLang="ko-KR" dirty="0"/>
              <a:t>When Enough energy is stored, then supernovae. </a:t>
            </a:r>
          </a:p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E676A-02DF-45A7-9F92-B1EDBCBEE7E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577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ko-KR" altLang="en-US" dirty="0"/>
              <a:t>분 </a:t>
            </a:r>
            <a:r>
              <a:rPr lang="en-US" altLang="ko-KR" dirty="0"/>
              <a:t>5</a:t>
            </a:r>
            <a:r>
              <a:rPr lang="ko-KR" altLang="en-US" dirty="0"/>
              <a:t>초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5763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Current : </a:t>
            </a:r>
            <a:r>
              <a:rPr lang="ko-KR" altLang="en-US" dirty="0"/>
              <a:t>상호작용하는 </a:t>
            </a:r>
            <a:r>
              <a:rPr lang="ko-KR" altLang="en-US" dirty="0" err="1"/>
              <a:t>입자들이랑</a:t>
            </a:r>
            <a:r>
              <a:rPr lang="ko-KR" altLang="en-US" dirty="0"/>
              <a:t> </a:t>
            </a:r>
            <a:r>
              <a:rPr lang="en-US" altLang="ko-KR" dirty="0"/>
              <a:t>gauge boson</a:t>
            </a:r>
            <a:r>
              <a:rPr lang="ko-KR" altLang="en-US" dirty="0"/>
              <a:t>이랑 어떻게 결합하는지를 나타낸 </a:t>
            </a:r>
            <a:r>
              <a:rPr lang="en-US" altLang="ko-KR" dirty="0" err="1"/>
              <a:t>opeartor</a:t>
            </a:r>
            <a:r>
              <a:rPr lang="ko-KR" altLang="en-US" dirty="0" err="1"/>
              <a:t>같은것</a:t>
            </a:r>
            <a:endParaRPr lang="en-US" altLang="ko-KR" dirty="0"/>
          </a:p>
          <a:p>
            <a:r>
              <a:rPr lang="en-US" altLang="ko-KR" dirty="0"/>
              <a:t>2</a:t>
            </a:r>
            <a:r>
              <a:rPr lang="ko-KR" altLang="en-US" dirty="0"/>
              <a:t>분은 넘음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7227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왜 </a:t>
            </a:r>
            <a:r>
              <a:rPr lang="en-US" altLang="ko-KR" dirty="0"/>
              <a:t>nucleon</a:t>
            </a:r>
            <a:r>
              <a:rPr lang="ko-KR" altLang="en-US" dirty="0"/>
              <a:t>의 </a:t>
            </a:r>
            <a:br>
              <a:rPr lang="en-US" altLang="ko-KR" dirty="0"/>
            </a:br>
            <a:r>
              <a:rPr lang="en-US" altLang="ko-KR" dirty="0"/>
              <a:t>u</a:t>
            </a:r>
            <a:r>
              <a:rPr lang="ko-KR" altLang="en-US" dirty="0"/>
              <a:t>는 </a:t>
            </a:r>
            <a:r>
              <a:rPr lang="en-US" altLang="ko-KR" dirty="0"/>
              <a:t>spinor h</a:t>
            </a:r>
            <a:r>
              <a:rPr lang="ko-KR" altLang="en-US" dirty="0"/>
              <a:t>는 </a:t>
            </a:r>
            <a:r>
              <a:rPr lang="en-US" altLang="ko-KR" dirty="0"/>
              <a:t>formfactor. </a:t>
            </a:r>
            <a:r>
              <a:rPr lang="ko-KR" altLang="en-US" dirty="0"/>
              <a:t>앞쪽 </a:t>
            </a:r>
            <a:r>
              <a:rPr lang="en-US" altLang="ko-KR" dirty="0"/>
              <a:t>term</a:t>
            </a:r>
            <a:r>
              <a:rPr lang="ko-KR" altLang="en-US" dirty="0"/>
              <a:t>은 </a:t>
            </a:r>
            <a:r>
              <a:rPr lang="en-US" altLang="ko-KR" dirty="0" err="1"/>
              <a:t>gammamu</a:t>
            </a:r>
            <a:r>
              <a:rPr lang="en-US" altLang="ko-KR" dirty="0"/>
              <a:t> gamma5</a:t>
            </a:r>
            <a:r>
              <a:rPr lang="ko-KR" altLang="en-US" dirty="0"/>
              <a:t>는 </a:t>
            </a:r>
            <a:r>
              <a:rPr lang="en-US" altLang="ko-KR" dirty="0" err="1"/>
              <a:t>dirac</a:t>
            </a:r>
            <a:r>
              <a:rPr lang="en-US" altLang="ko-KR" dirty="0"/>
              <a:t> bilinear</a:t>
            </a:r>
            <a:r>
              <a:rPr lang="ko-KR" altLang="en-US" dirty="0"/>
              <a:t>에 따르면 </a:t>
            </a:r>
            <a:r>
              <a:rPr lang="en-US" altLang="ko-KR" dirty="0"/>
              <a:t>axial-</a:t>
            </a:r>
            <a:r>
              <a:rPr lang="en-US" altLang="ko-KR" dirty="0" err="1"/>
              <a:t>vecor</a:t>
            </a:r>
            <a:r>
              <a:rPr lang="en-US" altLang="ko-KR" dirty="0"/>
              <a:t>. </a:t>
            </a:r>
            <a:r>
              <a:rPr lang="ko-KR" altLang="en-US" dirty="0"/>
              <a:t>뒤쪽은 </a:t>
            </a:r>
            <a:r>
              <a:rPr lang="en-US" altLang="ko-KR" dirty="0" err="1"/>
              <a:t>gmu</a:t>
            </a:r>
            <a:r>
              <a:rPr lang="ko-KR" altLang="en-US" dirty="0"/>
              <a:t>가 </a:t>
            </a:r>
            <a:r>
              <a:rPr lang="en-US" altLang="ko-KR" dirty="0" err="1"/>
              <a:t>gammamu</a:t>
            </a:r>
            <a:r>
              <a:rPr lang="ko-KR" altLang="en-US" dirty="0"/>
              <a:t>랑 비슷하게 된다고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 </a:t>
            </a:r>
            <a:r>
              <a:rPr lang="en-US" altLang="ko-KR" dirty="0" err="1"/>
              <a:t>parit</a:t>
            </a:r>
            <a:r>
              <a:rPr lang="ko-KR" altLang="en-US" dirty="0"/>
              <a:t>하면 </a:t>
            </a:r>
            <a:r>
              <a:rPr lang="en-US" altLang="ko-KR" dirty="0"/>
              <a:t>–</a:t>
            </a:r>
            <a:r>
              <a:rPr lang="ko-KR" altLang="en-US" dirty="0"/>
              <a:t>가 </a:t>
            </a:r>
            <a:r>
              <a:rPr lang="ko-KR" altLang="en-US" dirty="0" err="1"/>
              <a:t>되서</a:t>
            </a:r>
            <a:r>
              <a:rPr lang="ko-KR" altLang="en-US" dirty="0"/>
              <a:t> </a:t>
            </a:r>
            <a:r>
              <a:rPr lang="en-US" altLang="ko-KR" dirty="0"/>
              <a:t>vector. </a:t>
            </a:r>
            <a:r>
              <a:rPr lang="ko-KR" altLang="en-US" dirty="0"/>
              <a:t>근데 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1</a:t>
            </a:r>
            <a:r>
              <a:rPr lang="ko-KR" altLang="en-US" dirty="0"/>
              <a:t>분 반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5821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왜 밀도가 올라가면 </a:t>
            </a:r>
            <a:r>
              <a:rPr lang="en-US" altLang="ko-KR" dirty="0"/>
              <a:t>ga</a:t>
            </a:r>
            <a:r>
              <a:rPr lang="ko-KR" altLang="en-US" dirty="0"/>
              <a:t>가 감소되냐</a:t>
            </a:r>
            <a:r>
              <a:rPr lang="en-US" altLang="ko-KR" dirty="0"/>
              <a:t>. Pion-dynamics</a:t>
            </a:r>
            <a:r>
              <a:rPr lang="ko-KR" altLang="en-US" dirty="0"/>
              <a:t>랑 연관 되어있다고 하는데</a:t>
            </a:r>
            <a:r>
              <a:rPr lang="en-US" altLang="ko-KR" dirty="0"/>
              <a:t>. </a:t>
            </a:r>
            <a:r>
              <a:rPr lang="ko-KR" altLang="en-US" dirty="0"/>
              <a:t>그리고 </a:t>
            </a:r>
            <a:r>
              <a:rPr lang="en-US" altLang="ko-KR" dirty="0"/>
              <a:t>chiral symmetry breaking</a:t>
            </a:r>
            <a:r>
              <a:rPr lang="ko-KR" altLang="en-US" dirty="0"/>
              <a:t>을 쓴다고 하는데</a:t>
            </a:r>
            <a:r>
              <a:rPr lang="en-US" altLang="ko-KR" dirty="0"/>
              <a:t>. </a:t>
            </a:r>
            <a:r>
              <a:rPr lang="ko-KR" altLang="en-US" dirty="0"/>
              <a:t>아마 </a:t>
            </a:r>
            <a:r>
              <a:rPr lang="en-US" altLang="ko-KR" dirty="0"/>
              <a:t>non-dense matter</a:t>
            </a:r>
            <a:r>
              <a:rPr lang="ko-KR" altLang="en-US" dirty="0"/>
              <a:t>에서는 </a:t>
            </a:r>
            <a:r>
              <a:rPr lang="ko-KR" altLang="en-US" dirty="0" err="1"/>
              <a:t>라그랑지안에서</a:t>
            </a:r>
            <a:r>
              <a:rPr lang="ko-KR" altLang="en-US" dirty="0"/>
              <a:t> </a:t>
            </a:r>
            <a:r>
              <a:rPr lang="en-US" altLang="ko-KR" dirty="0"/>
              <a:t>sigma, omega, rho</a:t>
            </a:r>
            <a:r>
              <a:rPr lang="ko-KR" altLang="en-US" dirty="0"/>
              <a:t>가 </a:t>
            </a:r>
            <a:r>
              <a:rPr lang="en-US" altLang="ko-KR" dirty="0"/>
              <a:t>0</a:t>
            </a:r>
            <a:r>
              <a:rPr lang="ko-KR" altLang="en-US" dirty="0"/>
              <a:t>이라는 뜻인가</a:t>
            </a:r>
            <a:r>
              <a:rPr lang="en-US" altLang="ko-KR" dirty="0"/>
              <a:t>. Omega</a:t>
            </a:r>
            <a:r>
              <a:rPr lang="ko-KR" altLang="en-US" dirty="0"/>
              <a:t>는 주변 </a:t>
            </a:r>
            <a:r>
              <a:rPr lang="en-US" altLang="ko-KR" dirty="0"/>
              <a:t>baryon</a:t>
            </a:r>
            <a:r>
              <a:rPr lang="ko-KR" altLang="en-US" dirty="0"/>
              <a:t>에서 </a:t>
            </a:r>
            <a:r>
              <a:rPr lang="en-US" altLang="ko-KR" dirty="0"/>
              <a:t>repulsive potential </a:t>
            </a:r>
            <a:r>
              <a:rPr lang="ko-KR" altLang="en-US" dirty="0" err="1"/>
              <a:t>그런거라고</a:t>
            </a:r>
            <a:r>
              <a:rPr lang="ko-KR" altLang="en-US" dirty="0"/>
              <a:t> 한다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1</a:t>
            </a:r>
            <a:r>
              <a:rPr lang="ko-KR" altLang="en-US" dirty="0"/>
              <a:t>분 </a:t>
            </a:r>
            <a:r>
              <a:rPr lang="en-US" altLang="ko-KR" dirty="0"/>
              <a:t>50</a:t>
            </a:r>
            <a:r>
              <a:rPr lang="ko-KR" altLang="en-US" dirty="0"/>
              <a:t>초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6713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Effective mass </a:t>
            </a:r>
            <a:r>
              <a:rPr lang="ko-KR" altLang="en-US" dirty="0"/>
              <a:t>왜 </a:t>
            </a:r>
            <a:r>
              <a:rPr lang="en-US" altLang="ko-KR" dirty="0"/>
              <a:t>effective mass</a:t>
            </a:r>
            <a:r>
              <a:rPr lang="ko-KR" altLang="en-US" dirty="0"/>
              <a:t>가 다를까</a:t>
            </a:r>
            <a:r>
              <a:rPr lang="en-US" altLang="ko-KR" dirty="0"/>
              <a:t>. Eos</a:t>
            </a:r>
            <a:r>
              <a:rPr lang="ko-KR" altLang="en-US" dirty="0"/>
              <a:t>마다 </a:t>
            </a:r>
            <a:r>
              <a:rPr lang="en-US" altLang="ko-KR" dirty="0" err="1"/>
              <a:t>skyrme</a:t>
            </a:r>
            <a:r>
              <a:rPr lang="en-US" altLang="ko-KR" dirty="0"/>
              <a:t> parameter</a:t>
            </a:r>
            <a:r>
              <a:rPr lang="ko-KR" altLang="en-US" dirty="0"/>
              <a:t>가 다 다르고</a:t>
            </a:r>
            <a:r>
              <a:rPr lang="en-US" altLang="ko-KR" dirty="0"/>
              <a:t>, </a:t>
            </a:r>
            <a:r>
              <a:rPr lang="ko-KR" altLang="en-US" dirty="0"/>
              <a:t>그래서 </a:t>
            </a:r>
            <a:r>
              <a:rPr lang="en-US" altLang="ko-KR" dirty="0"/>
              <a:t>internal energy density </a:t>
            </a:r>
            <a:r>
              <a:rPr lang="ko-KR" altLang="en-US" dirty="0"/>
              <a:t>공식도 좀 많이 다름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1</a:t>
            </a:r>
            <a:r>
              <a:rPr lang="ko-KR" altLang="en-US" dirty="0"/>
              <a:t>분 </a:t>
            </a:r>
            <a:r>
              <a:rPr lang="en-US" altLang="ko-KR" dirty="0"/>
              <a:t>40</a:t>
            </a:r>
            <a:r>
              <a:rPr lang="ko-KR" altLang="en-US" dirty="0"/>
              <a:t>초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0507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F(E)</a:t>
            </a:r>
            <a:r>
              <a:rPr lang="ko-KR" altLang="en-US" dirty="0"/>
              <a:t> </a:t>
            </a:r>
            <a:r>
              <a:rPr lang="en-US" altLang="ko-KR" dirty="0"/>
              <a:t>=</a:t>
            </a:r>
            <a:r>
              <a:rPr lang="ko-KR" altLang="en-US" dirty="0"/>
              <a:t> </a:t>
            </a:r>
            <a:r>
              <a:rPr lang="en-US" altLang="ko-KR" dirty="0"/>
              <a:t>occupation</a:t>
            </a:r>
            <a:r>
              <a:rPr lang="ko-KR" altLang="en-US" dirty="0"/>
              <a:t> </a:t>
            </a:r>
            <a:r>
              <a:rPr lang="en-US" altLang="ko-KR" dirty="0"/>
              <a:t>probability</a:t>
            </a:r>
            <a:r>
              <a:rPr lang="ko-KR" altLang="en-US" dirty="0"/>
              <a:t> 에너지 </a:t>
            </a:r>
            <a:r>
              <a:rPr lang="en-US" altLang="ko-KR" dirty="0"/>
              <a:t>E</a:t>
            </a:r>
            <a:r>
              <a:rPr lang="ko-KR" altLang="en-US" dirty="0"/>
              <a:t>를 가진 양자상태가 </a:t>
            </a:r>
            <a:r>
              <a:rPr lang="ko-KR" altLang="en-US" dirty="0" err="1"/>
              <a:t>점유되어있을</a:t>
            </a:r>
            <a:r>
              <a:rPr lang="ko-KR" altLang="en-US" dirty="0"/>
              <a:t> 확률</a:t>
            </a:r>
            <a:endParaRPr lang="en-US" altLang="ko-KR" dirty="0"/>
          </a:p>
          <a:p>
            <a:r>
              <a:rPr lang="en-US" altLang="ko-KR" dirty="0"/>
              <a:t>2</a:t>
            </a:r>
            <a:r>
              <a:rPr lang="ko-KR" altLang="en-US" dirty="0"/>
              <a:t>분 </a:t>
            </a:r>
            <a:r>
              <a:rPr lang="en-US" altLang="ko-KR" dirty="0"/>
              <a:t>20</a:t>
            </a:r>
            <a:r>
              <a:rPr lang="ko-KR" altLang="en-US" dirty="0"/>
              <a:t>초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88717-19E8-4B6D-A099-14E8638E10D5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227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26435BEB-4AB6-AA8A-4AE3-136D5BD697FC}"/>
              </a:ext>
            </a:extLst>
          </p:cNvPr>
          <p:cNvSpPr/>
          <p:nvPr/>
        </p:nvSpPr>
        <p:spPr>
          <a:xfrm>
            <a:off x="0" y="-168812"/>
            <a:ext cx="12192000" cy="34524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618967B-42FC-C013-C8C6-5E5DA14D2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13311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621C9AA-C2D9-1FE4-0A10-60A9E4910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4024"/>
            <a:ext cx="9144000" cy="903775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E28B84-071D-FD7E-E5F8-27CAA38A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5589100"/>
            <a:ext cx="838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00FFE-EDAB-43DB-9818-5AA95779718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219FA9C-89FC-6E68-4AE1-25F4888DE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046" y="5954225"/>
            <a:ext cx="2812954" cy="90377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97634B7-FB12-379C-6230-18816CA72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4139"/>
            <a:ext cx="2314937" cy="7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4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5F3A5A0-3114-15B8-17F8-3CF420CB2E84}"/>
              </a:ext>
            </a:extLst>
          </p:cNvPr>
          <p:cNvSpPr/>
          <p:nvPr/>
        </p:nvSpPr>
        <p:spPr>
          <a:xfrm>
            <a:off x="0" y="0"/>
            <a:ext cx="12192000" cy="96865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EB5AF01-1F03-71F9-56E2-1729D98E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66"/>
            <a:ext cx="10515600" cy="8848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A84A43-B000-130D-5285-B96DA3D1E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189"/>
            <a:ext cx="10515600" cy="571189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6E62726-FCB1-2ADD-CF14-C59B243C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92875"/>
            <a:ext cx="838200" cy="365125"/>
          </a:xfrm>
        </p:spPr>
        <p:txBody>
          <a:bodyPr/>
          <a:lstStyle>
            <a:lvl1pPr>
              <a:defRPr/>
            </a:lvl1pPr>
          </a:lstStyle>
          <a:p>
            <a:fld id="{DA100FFE-EDAB-43DB-9818-5AA95779718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005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3D37C6B-03B8-D576-54D4-6C22AFFC1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5F28-C6AC-420D-921D-995754F67382}" type="datetime1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89EAC37-F673-0D16-1D44-D0902780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474970-0205-549E-F71F-64F6FB3A7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586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97EE311-FFE6-980E-04AC-86A5C795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1B09DEA-E5ED-3BAB-B966-0FE3A2E95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314E4E-2C7B-DFAE-7370-D2A86A016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42C44-74B8-40A4-806B-1D60E6541193}" type="datetime1">
              <a:rPr lang="ko-KR" altLang="en-US" smtClean="0"/>
              <a:t>2026-05-21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093AE99-76CD-23AA-232D-445F8EC64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A98B2E-2CC7-4CE5-66BC-8D3102F1B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0FFE-EDAB-43DB-9818-5AA9577971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40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19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60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customXml" Target="../ink/ink3.xml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customXml" Target="../ink/ink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0.png"/><Relationship Id="rId18" Type="http://schemas.openxmlformats.org/officeDocument/2006/relationships/image" Target="../media/image180.png"/><Relationship Id="rId3" Type="http://schemas.openxmlformats.org/officeDocument/2006/relationships/image" Target="../media/image6.png"/><Relationship Id="rId21" Type="http://schemas.openxmlformats.org/officeDocument/2006/relationships/image" Target="../media/image210.png"/><Relationship Id="rId7" Type="http://schemas.openxmlformats.org/officeDocument/2006/relationships/image" Target="../media/image14.png"/><Relationship Id="rId12" Type="http://schemas.openxmlformats.org/officeDocument/2006/relationships/image" Target="../media/image120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0.png"/><Relationship Id="rId20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10.png"/><Relationship Id="rId5" Type="http://schemas.openxmlformats.org/officeDocument/2006/relationships/image" Target="../media/image12.png"/><Relationship Id="rId15" Type="http://schemas.openxmlformats.org/officeDocument/2006/relationships/image" Target="../media/image150.png"/><Relationship Id="rId23" Type="http://schemas.openxmlformats.org/officeDocument/2006/relationships/image" Target="../media/image17.png"/><Relationship Id="rId10" Type="http://schemas.openxmlformats.org/officeDocument/2006/relationships/image" Target="../media/image100.png"/><Relationship Id="rId19" Type="http://schemas.openxmlformats.org/officeDocument/2006/relationships/image" Target="../media/image190.png"/><Relationship Id="rId4" Type="http://schemas.openxmlformats.org/officeDocument/2006/relationships/image" Target="../media/image11.png"/><Relationship Id="rId14" Type="http://schemas.openxmlformats.org/officeDocument/2006/relationships/image" Target="../media/image140.png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7435CBAF-AA43-5A19-ED58-847EE508E43A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ko-KR" sz="4400" dirty="0"/>
                  <a:t>Impact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44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4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altLang="ko-KR" sz="4400" dirty="0"/>
                  <a:t> quenching and effective mass in dense matter on type-II supernovae in GR1D Simulations</a:t>
                </a:r>
                <a:endParaRPr lang="ko-KR" altLang="en-US" sz="4400" dirty="0"/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7435CBAF-AA43-5A19-ED58-847EE508E4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3"/>
                <a:stretch>
                  <a:fillRect l="-2667" r="-1733" b="-13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부제목 2">
            <a:extLst>
              <a:ext uri="{FF2B5EF4-FFF2-40B4-BE49-F238E27FC236}">
                <a16:creationId xmlns:a16="http://schemas.microsoft.com/office/drawing/2014/main" id="{BD259094-B253-02CE-45CB-0CF743A95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40089"/>
            <a:ext cx="9144000" cy="903775"/>
          </a:xfrm>
        </p:spPr>
        <p:txBody>
          <a:bodyPr>
            <a:normAutofit lnSpcReduction="10000"/>
          </a:bodyPr>
          <a:lstStyle/>
          <a:p>
            <a:r>
              <a:rPr lang="en-US" altLang="ko-KR" sz="2800" dirty="0" err="1"/>
              <a:t>YoungSo</a:t>
            </a:r>
            <a:r>
              <a:rPr lang="en-US" altLang="ko-KR" sz="2800" dirty="0"/>
              <a:t> Choi </a:t>
            </a:r>
          </a:p>
          <a:p>
            <a:r>
              <a:rPr lang="en-US" altLang="ko-KR" dirty="0"/>
              <a:t>(OMEG Institute and Department of Physics, </a:t>
            </a:r>
            <a:r>
              <a:rPr lang="en-US" altLang="ko-KR" dirty="0" err="1"/>
              <a:t>Soongsil</a:t>
            </a:r>
            <a:r>
              <a:rPr lang="en-US" altLang="ko-KR" dirty="0"/>
              <a:t> University)</a:t>
            </a:r>
          </a:p>
          <a:p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628BA-B972-9555-69F2-DEC0AF146431}"/>
              </a:ext>
            </a:extLst>
          </p:cNvPr>
          <p:cNvSpPr txBox="1"/>
          <p:nvPr/>
        </p:nvSpPr>
        <p:spPr>
          <a:xfrm>
            <a:off x="1524000" y="4328480"/>
            <a:ext cx="9144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altLang="ko-KR" sz="14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In collaboration with </a:t>
            </a:r>
            <a:endParaRPr lang="en-US" altLang="ko-KR" sz="1600" b="0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altLang="ko-KR" sz="1400" b="0" i="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Dukjae</a:t>
            </a:r>
            <a:r>
              <a:rPr lang="en-US" altLang="ko-KR" sz="14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Jang</a:t>
            </a:r>
            <a:r>
              <a:rPr lang="en-US" altLang="ko-KR" sz="1400" b="0" i="0" u="none" strike="noStrike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(a),</a:t>
            </a:r>
            <a:r>
              <a:rPr lang="en-US" altLang="ko-KR" sz="14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and Myung-Ki </a:t>
            </a:r>
            <a:r>
              <a:rPr lang="en-US" altLang="ko-KR" sz="1400" b="0" i="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Cheoun</a:t>
            </a:r>
            <a:r>
              <a:rPr lang="en-US" altLang="ko-KR" sz="1400" b="0" i="0" u="none" strike="noStrike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(a)</a:t>
            </a:r>
            <a:endParaRPr lang="en-US" altLang="ko-KR" sz="1600" b="0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br>
              <a:rPr lang="en-US" altLang="ko-KR" sz="1600" b="0" dirty="0">
                <a:effectLst/>
              </a:rPr>
            </a:br>
            <a:r>
              <a:rPr lang="en-US" altLang="ko-KR" sz="1400" b="0" i="0" u="none" strike="noStrike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(a)</a:t>
            </a:r>
            <a:r>
              <a:rPr lang="en-US" altLang="ko-KR" sz="14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OMEG Institute and Department of </a:t>
            </a:r>
            <a:r>
              <a:rPr lang="en-US" altLang="ko-KR" sz="1400" b="0" i="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Phhysics</a:t>
            </a:r>
            <a:r>
              <a:rPr lang="en-US" altLang="ko-KR" sz="14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altLang="ko-KR" sz="1400" b="0" i="0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Soongsil</a:t>
            </a:r>
            <a:r>
              <a:rPr lang="en-US" altLang="ko-KR" sz="14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University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389507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D36F52-E061-B5A4-F2D4-C735D3D9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Nulib</a:t>
            </a:r>
            <a:r>
              <a:rPr lang="ko-KR" altLang="en-US" dirty="0"/>
              <a:t> </a:t>
            </a:r>
            <a:r>
              <a:rPr lang="en-US" altLang="ko-KR" dirty="0"/>
              <a:t>opacity</a:t>
            </a:r>
            <a:endParaRPr lang="ko-KR" altLang="en-US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DDEE56A1-1621-81F3-D706-1413BAA24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8"/>
          <a:stretch/>
        </p:blipFill>
        <p:spPr>
          <a:xfrm>
            <a:off x="112165" y="1062410"/>
            <a:ext cx="6000312" cy="5209800"/>
          </a:xfr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273C5AB-5BA9-B234-C235-3E5F2A73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10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D42B81-EF6D-AB67-CC84-A48515EC3B5C}"/>
                  </a:ext>
                </a:extLst>
              </p:cNvPr>
              <p:cNvSpPr txBox="1"/>
              <p:nvPr/>
            </p:nvSpPr>
            <p:spPr>
              <a:xfrm>
                <a:off x="6757871" y="1632239"/>
                <a:ext cx="495327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/>
                  <a:t>Burrow0 : </a:t>
                </a:r>
                <a:r>
                  <a:rPr lang="en-US" altLang="ko-KR" dirty="0" err="1"/>
                  <a:t>Nulib</a:t>
                </a:r>
                <a:endParaRPr lang="en-US" altLang="ko-KR" dirty="0"/>
              </a:p>
              <a:p>
                <a:r>
                  <a:rPr lang="en-US" altLang="ko-KR" dirty="0"/>
                  <a:t>Burrow1 : </a:t>
                </a:r>
                <a:r>
                  <a:rPr lang="en-US" altLang="ko-KR" dirty="0" err="1"/>
                  <a:t>Nulib</a:t>
                </a:r>
                <a:r>
                  <a:rPr lang="en-US" altLang="ko-KR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dirty="0"/>
                  <a:t> quenching + effective mass</a:t>
                </a:r>
              </a:p>
              <a:p>
                <a:r>
                  <a:rPr lang="en-US" altLang="ko-KR" dirty="0"/>
                  <a:t>FM1          : </a:t>
                </a:r>
                <a:r>
                  <a:rPr lang="en-US" altLang="ko-KR" dirty="0" err="1"/>
                  <a:t>Friman</a:t>
                </a:r>
                <a:r>
                  <a:rPr lang="en-US" altLang="ko-KR" dirty="0"/>
                  <a:t> Maxwell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quenching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D42B81-EF6D-AB67-CC84-A48515EC3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871" y="1632239"/>
                <a:ext cx="4953279" cy="923330"/>
              </a:xfrm>
              <a:prstGeom prst="rect">
                <a:avLst/>
              </a:prstGeom>
              <a:blipFill>
                <a:blip r:embed="rId4"/>
                <a:stretch>
                  <a:fillRect l="-1108" t="-4636" r="-246" b="-927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2CAA3729-76F7-3052-EA2E-24723D6118D8}"/>
              </a:ext>
            </a:extLst>
          </p:cNvPr>
          <p:cNvCxnSpPr/>
          <p:nvPr/>
        </p:nvCxnSpPr>
        <p:spPr>
          <a:xfrm>
            <a:off x="2903838" y="1396314"/>
            <a:ext cx="0" cy="3583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CDB27A8E-F884-ABC8-2DD7-0A7B8A30BDFE}"/>
              </a:ext>
            </a:extLst>
          </p:cNvPr>
          <p:cNvCxnSpPr>
            <a:cxnSpLocks/>
          </p:cNvCxnSpPr>
          <p:nvPr/>
        </p:nvCxnSpPr>
        <p:spPr>
          <a:xfrm flipV="1">
            <a:off x="1968844" y="4955060"/>
            <a:ext cx="0" cy="4489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C395FE3D-F2F6-43E1-3119-0F53B159AC29}"/>
              </a:ext>
            </a:extLst>
          </p:cNvPr>
          <p:cNvCxnSpPr>
            <a:cxnSpLocks/>
          </p:cNvCxnSpPr>
          <p:nvPr/>
        </p:nvCxnSpPr>
        <p:spPr>
          <a:xfrm>
            <a:off x="6091882" y="2323070"/>
            <a:ext cx="0" cy="3253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타원 24">
            <a:extLst>
              <a:ext uri="{FF2B5EF4-FFF2-40B4-BE49-F238E27FC236}">
                <a16:creationId xmlns:a16="http://schemas.microsoft.com/office/drawing/2014/main" id="{A458B560-C01F-8EBC-BFF5-6E76BE17AB8B}"/>
              </a:ext>
            </a:extLst>
          </p:cNvPr>
          <p:cNvSpPr/>
          <p:nvPr/>
        </p:nvSpPr>
        <p:spPr>
          <a:xfrm>
            <a:off x="2966684" y="1427205"/>
            <a:ext cx="291274" cy="2965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1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EAB08C0E-058B-DEF2-8864-60C504C5F838}"/>
              </a:ext>
            </a:extLst>
          </p:cNvPr>
          <p:cNvSpPr/>
          <p:nvPr/>
        </p:nvSpPr>
        <p:spPr>
          <a:xfrm>
            <a:off x="6157678" y="2277763"/>
            <a:ext cx="291274" cy="2965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2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8605FCD7-B8B6-599C-516E-235B3FC167E1}"/>
              </a:ext>
            </a:extLst>
          </p:cNvPr>
          <p:cNvSpPr/>
          <p:nvPr/>
        </p:nvSpPr>
        <p:spPr>
          <a:xfrm>
            <a:off x="2075046" y="5031260"/>
            <a:ext cx="291274" cy="2965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3</a:t>
            </a:r>
            <a:endParaRPr lang="ko-KR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37D4CEB-EDBE-AF08-DD87-119FA3F8B934}"/>
                  </a:ext>
                </a:extLst>
              </p:cNvPr>
              <p:cNvSpPr txBox="1"/>
              <p:nvPr/>
            </p:nvSpPr>
            <p:spPr>
              <a:xfrm>
                <a:off x="6508717" y="3554982"/>
                <a:ext cx="5571118" cy="969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dirty="0"/>
                  <a:t>①</a:t>
                </a:r>
                <a:r>
                  <a:rPr lang="en-US" altLang="ko-KR" dirty="0"/>
                  <a:t> 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  <m:r>
                      <a:rPr lang="en-US" altLang="ko-K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ko-K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        ⟹</m:t>
                    </m:r>
                  </m:oMath>
                </a14:m>
                <a:r>
                  <a:rPr lang="ko-KR" altLang="en-US" dirty="0"/>
                  <a:t>   </a:t>
                </a:r>
                <a:r>
                  <a:rPr lang="en-US" altLang="ko-KR" dirty="0"/>
                  <a:t>burrow1 absorption opacity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 </m:t>
                    </m:r>
                  </m:oMath>
                </a14:m>
                <a:endParaRPr lang="en-US" altLang="ko-KR" dirty="0"/>
              </a:p>
              <a:p>
                <a:r>
                  <a:rPr lang="ko-KR" altLang="en-US" dirty="0"/>
                  <a:t>② </a:t>
                </a:r>
                <a:r>
                  <a:rPr lang="en-US" altLang="ko-KR" dirty="0"/>
                  <a:t>: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altLang="ko-KR" dirty="0"/>
                  <a:t>, 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ko-K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 </m:t>
                    </m:r>
                  </m:oMath>
                </a14:m>
                <a:r>
                  <a:rPr lang="en-US" altLang="ko-KR" dirty="0"/>
                  <a:t> 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ko-KR" altLang="en-US" dirty="0"/>
                  <a:t>   </a:t>
                </a:r>
                <a:r>
                  <a:rPr lang="en-US" altLang="ko-KR" dirty="0"/>
                  <a:t>FM1 emissivity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 </m:t>
                    </m:r>
                  </m:oMath>
                </a14:m>
                <a:endParaRPr lang="en-US" altLang="ko-KR" dirty="0"/>
              </a:p>
              <a:p>
                <a:r>
                  <a:rPr lang="ko-KR" altLang="en-US" dirty="0"/>
                  <a:t>③ </a:t>
                </a:r>
                <a:r>
                  <a:rPr lang="en-US" altLang="ko-KR" dirty="0"/>
                  <a:t>: T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ko-KR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FM1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ko-KR" dirty="0"/>
                  <a:t>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burrow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</m:e>
                    </m:d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37D4CEB-EDBE-AF08-DD87-119FA3F8B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717" y="3554982"/>
                <a:ext cx="5571118" cy="969240"/>
              </a:xfrm>
              <a:prstGeom prst="rect">
                <a:avLst/>
              </a:prstGeom>
              <a:blipFill>
                <a:blip r:embed="rId5"/>
                <a:stretch>
                  <a:fillRect l="-985" t="-3774" b="-88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6854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lambda_burrow0_burrow1_FM1_radius_sweep_0to500km">
            <a:hlinkClick r:id="" action="ppaction://media"/>
            <a:extLst>
              <a:ext uri="{FF2B5EF4-FFF2-40B4-BE49-F238E27FC236}">
                <a16:creationId xmlns:a16="http://schemas.microsoft.com/office/drawing/2014/main" id="{01055654-32D5-8EB1-6C9E-CF60F06CFA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8626" y="1111972"/>
            <a:ext cx="4634056" cy="4634056"/>
          </a:xfr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75BC45B-6DFA-1133-3706-044EC1E7F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Degeneracy factor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C63B998-EA54-42A4-6C73-074D5517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11</a:t>
            </a:fld>
            <a:endParaRPr lang="ko-KR" altLang="en-US" dirty="0"/>
          </a:p>
        </p:txBody>
      </p:sp>
      <p:pic>
        <p:nvPicPr>
          <p:cNvPr id="9" name="nlambda_burrow0_burrow1_FM1_radial_profile_time_sweep_m0p1_to_0p5s_0to200km">
            <a:hlinkClick r:id="" action="ppaction://media"/>
            <a:extLst>
              <a:ext uri="{FF2B5EF4-FFF2-40B4-BE49-F238E27FC236}">
                <a16:creationId xmlns:a16="http://schemas.microsoft.com/office/drawing/2014/main" id="{E2E46984-A200-E3AD-330C-6E25471A9DB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9050" y="1111972"/>
            <a:ext cx="4634056" cy="4634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B20939-8AC0-5F3A-C2EB-69AB77BEA193}"/>
                  </a:ext>
                </a:extLst>
              </p:cNvPr>
              <p:cNvSpPr txBox="1"/>
              <p:nvPr/>
            </p:nvSpPr>
            <p:spPr>
              <a:xfrm>
                <a:off x="1267422" y="5889340"/>
                <a:ext cx="931120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2000" dirty="0"/>
                  <a:t>The degeneracy factor increase toward the center</a:t>
                </a:r>
                <a:r>
                  <a:rPr lang="en-US" altLang="ko-KR" sz="2000" b="0" dirty="0"/>
                  <a:t> </a:t>
                </a:r>
                <a14:m>
                  <m:oMath xmlns:m="http://schemas.openxmlformats.org/officeDocument/2006/math">
                    <m:r>
                      <a:rPr lang="en-US" altLang="ko-KR" sz="20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2000" dirty="0"/>
                  <a:t>inner core is strongly degenerate.</a:t>
                </a:r>
                <a:endParaRPr lang="ko-KR" alt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B20939-8AC0-5F3A-C2EB-69AB77BE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422" y="5889340"/>
                <a:ext cx="9311203" cy="307777"/>
              </a:xfrm>
              <a:prstGeom prst="rect">
                <a:avLst/>
              </a:prstGeom>
              <a:blipFill>
                <a:blip r:embed="rId9"/>
                <a:stretch>
                  <a:fillRect l="-1703" t="-25490" r="-720" b="-4902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5146A3-A726-9D79-E086-A55393F22361}"/>
                  </a:ext>
                </a:extLst>
              </p:cNvPr>
              <p:cNvSpPr txBox="1"/>
              <p:nvPr/>
            </p:nvSpPr>
            <p:spPr>
              <a:xfrm>
                <a:off x="580212" y="2250824"/>
                <a:ext cx="5078626" cy="23563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b="0" dirty="0"/>
                  <a:t>Degeneracy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e>
                                  <m:sup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𝑚𝑇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ko-KR" i="1" dirty="0">
                    <a:latin typeface="Cambria Math" panose="02040503050406030204" pitchFamily="18" charset="0"/>
                  </a:rPr>
                  <a:t> </a:t>
                </a:r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r>
                  <a:rPr lang="en-US" altLang="ko-KR" b="0" dirty="0">
                    <a:latin typeface="Cambria Math" panose="02040503050406030204" pitchFamily="18" charset="0"/>
                  </a:rPr>
                  <a:t>Approximate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&lt;1→</m:t>
                    </m:r>
                  </m:oMath>
                </a14:m>
                <a:r>
                  <a:rPr lang="en-US" altLang="ko-KR" dirty="0"/>
                  <a:t> non-degenerate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&gt;1→</m:t>
                    </m:r>
                  </m:oMath>
                </a14:m>
                <a:r>
                  <a:rPr lang="en-US" altLang="ko-KR" dirty="0"/>
                  <a:t> degenerate</a:t>
                </a:r>
              </a:p>
              <a:p>
                <a:pPr lvl="1"/>
                <a:endParaRPr lang="en-US" altLang="ko-KR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5146A3-A726-9D79-E086-A55393F2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12" y="2250824"/>
                <a:ext cx="5078626" cy="2356351"/>
              </a:xfrm>
              <a:prstGeom prst="rect">
                <a:avLst/>
              </a:prstGeom>
              <a:blipFill>
                <a:blip r:embed="rId10"/>
                <a:stretch>
                  <a:fillRect l="-2761" t="-12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6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EF2EFF-AFCE-2E33-5929-A820DA3E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Luminosity per time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09D2CBE-A420-7F28-AF71-D7055DA2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12</a:t>
            </a:fld>
            <a:endParaRPr lang="ko-KR" altLang="en-US" dirty="0"/>
          </a:p>
        </p:txBody>
      </p:sp>
      <p:pic>
        <p:nvPicPr>
          <p:cNvPr id="8" name="burrow0_burrow1_FM1_luminosity_radius_sweep_0to500km">
            <a:hlinkClick r:id="" action="ppaction://media"/>
            <a:extLst>
              <a:ext uri="{FF2B5EF4-FFF2-40B4-BE49-F238E27FC236}">
                <a16:creationId xmlns:a16="http://schemas.microsoft.com/office/drawing/2014/main" id="{6DA9F64B-B32C-E9E4-107D-A2E00D93E3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68659"/>
            <a:ext cx="7560276" cy="318549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6B714C-1CA4-9992-6286-00AC31B4CF7C}"/>
                  </a:ext>
                </a:extLst>
              </p:cNvPr>
              <p:cNvSpPr txBox="1"/>
              <p:nvPr/>
            </p:nvSpPr>
            <p:spPr>
              <a:xfrm>
                <a:off x="6540844" y="4294638"/>
                <a:ext cx="565115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dirty="0"/>
                  <a:t>Degenerate-limit form gives different neutrino luminosity.</a:t>
                </a:r>
              </a:p>
              <a:p>
                <a:endParaRPr lang="en-US" altLang="ko-KR" dirty="0"/>
              </a:p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Separate emissivity forms are required for free space or degenerate matter.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6B714C-1CA4-9992-6286-00AC31B4C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844" y="4294638"/>
                <a:ext cx="5651156" cy="1107996"/>
              </a:xfrm>
              <a:prstGeom prst="rect">
                <a:avLst/>
              </a:prstGeom>
              <a:blipFill>
                <a:blip r:embed="rId6"/>
                <a:stretch>
                  <a:fillRect l="-2589" t="-7735" r="-2481" b="-1160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D50547-2506-3248-4B6C-9CF23C08C931}"/>
                  </a:ext>
                </a:extLst>
              </p:cNvPr>
              <p:cNvSpPr txBox="1"/>
              <p:nvPr/>
            </p:nvSpPr>
            <p:spPr>
              <a:xfrm>
                <a:off x="8924709" y="968659"/>
                <a:ext cx="3357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Burrow0 : </a:t>
                </a:r>
                <a:r>
                  <a:rPr lang="en-US" altLang="ko-KR" sz="1200" dirty="0" err="1"/>
                  <a:t>Nulib</a:t>
                </a:r>
                <a:endParaRPr lang="en-US" altLang="ko-KR" sz="1200" dirty="0"/>
              </a:p>
              <a:p>
                <a:r>
                  <a:rPr lang="en-US" altLang="ko-KR" sz="1200" dirty="0"/>
                  <a:t>Burrow1 : </a:t>
                </a:r>
                <a:r>
                  <a:rPr lang="en-US" altLang="ko-KR" sz="1200" dirty="0" err="1"/>
                  <a:t>Nulib</a:t>
                </a:r>
                <a:r>
                  <a:rPr lang="en-US" altLang="ko-KR" sz="12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sz="1200" dirty="0"/>
                  <a:t> quenching + effective mass</a:t>
                </a:r>
              </a:p>
              <a:p>
                <a:r>
                  <a:rPr lang="en-US" altLang="ko-KR" sz="1200" dirty="0"/>
                  <a:t>FM1          : </a:t>
                </a:r>
                <a:r>
                  <a:rPr lang="en-US" altLang="ko-KR" sz="1200" dirty="0" err="1"/>
                  <a:t>Friman</a:t>
                </a:r>
                <a:r>
                  <a:rPr lang="en-US" altLang="ko-KR" sz="1200" dirty="0"/>
                  <a:t> Maxwell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ko-KR" altLang="en-US" sz="1200" dirty="0"/>
                  <a:t> </a:t>
                </a:r>
                <a:r>
                  <a:rPr lang="en-US" altLang="ko-KR" sz="1200" dirty="0"/>
                  <a:t>quenching</a:t>
                </a:r>
                <a:endParaRPr lang="ko-KR" altLang="en-US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D50547-2506-3248-4B6C-9CF23C08C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4709" y="968659"/>
                <a:ext cx="3357907" cy="646331"/>
              </a:xfrm>
              <a:prstGeom prst="rect">
                <a:avLst/>
              </a:prstGeom>
              <a:blipFill>
                <a:blip r:embed="rId7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그림 10">
            <a:extLst>
              <a:ext uri="{FF2B5EF4-FFF2-40B4-BE49-F238E27FC236}">
                <a16:creationId xmlns:a16="http://schemas.microsoft.com/office/drawing/2014/main" id="{61E51970-4F5D-B6DB-F327-E83FD4F67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" y="0"/>
            <a:ext cx="6505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4272E2-5321-496B-0AAD-79FF10D19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KDE0v1_burrow1_FM1_hybrid1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9E36BA-A9B5-F935-F78D-936FF866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13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5CE24B-E374-056B-05CD-968387A19DB1}"/>
                  </a:ext>
                </a:extLst>
              </p:cNvPr>
              <p:cNvSpPr txBox="1"/>
              <p:nvPr/>
            </p:nvSpPr>
            <p:spPr>
              <a:xfrm>
                <a:off x="7244016" y="2829178"/>
                <a:ext cx="4947984" cy="2318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dirty="0"/>
                  <a:t>Burrow1 : </a:t>
                </a:r>
                <a:r>
                  <a:rPr lang="en-US" altLang="ko-KR" dirty="0" err="1"/>
                  <a:t>Nulib</a:t>
                </a:r>
                <a:r>
                  <a:rPr lang="en-US" altLang="ko-KR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dirty="0"/>
                  <a:t> quenching + effective mass</a:t>
                </a:r>
              </a:p>
              <a:p>
                <a:r>
                  <a:rPr lang="en-US" altLang="ko-KR" dirty="0"/>
                  <a:t>FM1          : </a:t>
                </a:r>
                <a:r>
                  <a:rPr lang="en-US" altLang="ko-KR" dirty="0" err="1"/>
                  <a:t>Friman</a:t>
                </a:r>
                <a:r>
                  <a:rPr lang="en-US" altLang="ko-KR" dirty="0"/>
                  <a:t> Maxwell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quenching</a:t>
                </a:r>
              </a:p>
              <a:p>
                <a:endParaRPr lang="en-US" altLang="ko-KR" dirty="0">
                  <a:latin typeface="Cambria Math" panose="02040503050406030204" pitchFamily="18" charset="0"/>
                </a:endParaRPr>
              </a:p>
              <a:p>
                <a:r>
                  <a:rPr lang="en-US" altLang="ko-KR" dirty="0">
                    <a:latin typeface="Cambria Math" panose="02040503050406030204" pitchFamily="18" charset="0"/>
                  </a:rPr>
                  <a:t>Hybrid1 : </a:t>
                </a:r>
                <a:endParaRPr lang="en-US" altLang="ko-KR" b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&lt;1→</m:t>
                    </m:r>
                  </m:oMath>
                </a14:m>
                <a:r>
                  <a:rPr lang="en-US" altLang="ko-KR" dirty="0"/>
                  <a:t> burrow form+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dirty="0"/>
                  <a:t> quenching</a:t>
                </a:r>
              </a:p>
              <a:p>
                <a:r>
                  <a:rPr lang="en-US" altLang="ko-KR" dirty="0"/>
                  <a:t>                       + effective mass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altLang="ko-KR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&gt;1→</m:t>
                    </m:r>
                  </m:oMath>
                </a14:m>
                <a:r>
                  <a:rPr lang="en-US" altLang="ko-KR" dirty="0"/>
                  <a:t> </a:t>
                </a:r>
                <a:r>
                  <a:rPr lang="en-US" altLang="ko-KR" dirty="0" err="1"/>
                  <a:t>Friman</a:t>
                </a:r>
                <a:r>
                  <a:rPr lang="en-US" altLang="ko-KR" dirty="0"/>
                  <a:t> Maxwell form </a:t>
                </a:r>
              </a:p>
              <a:p>
                <a:r>
                  <a:rPr lang="en-US" altLang="ko-KR" dirty="0"/>
                  <a:t>                       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dirty="0"/>
                  <a:t> quenching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5CE24B-E374-056B-05CD-968387A19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016" y="2829178"/>
                <a:ext cx="4947984" cy="2318840"/>
              </a:xfrm>
              <a:prstGeom prst="rect">
                <a:avLst/>
              </a:prstGeom>
              <a:blipFill>
                <a:blip r:embed="rId5"/>
                <a:stretch>
                  <a:fillRect l="-985" t="-1579" r="-369" b="-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hybrid1_source_colored_radius_sweep_0to500km_connected_switch">
            <a:hlinkClick r:id="" action="ppaction://media"/>
            <a:extLst>
              <a:ext uri="{FF2B5EF4-FFF2-40B4-BE49-F238E27FC236}">
                <a16:creationId xmlns:a16="http://schemas.microsoft.com/office/drawing/2014/main" id="{26073166-43C4-5FE1-F37F-B6312BD916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98" y="1103057"/>
            <a:ext cx="7127917" cy="300337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0CAD93C-623D-3A6A-84FC-633CB5154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90"/>
            <a:ext cx="6404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373564-093A-40C1-C1D8-CA48CEEF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3FA8975D-A3D5-A7BA-B6D6-DCED408819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ko-KR" sz="2000" dirty="0"/>
              </a:p>
              <a:p>
                <a:r>
                  <a:rPr lang="en-US" altLang="ko-KR" sz="2000" dirty="0"/>
                  <a:t>Inner core is in-medium and strongly degenerate, so</a:t>
                </a:r>
                <a:r>
                  <a:rPr lang="ko-KR" altLang="en-US" sz="2000" dirty="0"/>
                  <a:t> </a:t>
                </a:r>
                <a:r>
                  <a:rPr lang="en-US" altLang="ko-KR" sz="2000" dirty="0"/>
                  <a:t>we modified the </a:t>
                </a:r>
                <a:r>
                  <a:rPr lang="en-US" altLang="ko-KR" sz="2000" dirty="0" err="1"/>
                  <a:t>Nulib</a:t>
                </a:r>
                <a:r>
                  <a:rPr lang="en-US" altLang="ko-KR" sz="2000" dirty="0"/>
                  <a:t> to including in-medium effects and degenerate form.</a:t>
                </a:r>
              </a:p>
              <a:p>
                <a:endParaRPr lang="en-US" altLang="ko-KR" sz="2000" dirty="0"/>
              </a:p>
              <a:p>
                <a:r>
                  <a:rPr lang="en-US" altLang="ko-KR" sz="2000" dirty="0"/>
                  <a:t>Including</a:t>
                </a:r>
                <a:r>
                  <a:rPr lang="ko-KR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sz="2000" dirty="0"/>
                  <a:t> quenching and effective mass slightly changes the original result, and using degeneracy form shows the significant difference in the inner core.</a:t>
                </a:r>
              </a:p>
              <a:p>
                <a:endParaRPr lang="en-US" altLang="ko-KR" sz="2000" dirty="0"/>
              </a:p>
              <a:p>
                <a:r>
                  <a:rPr lang="en-US" altLang="ko-KR" sz="2000" dirty="0"/>
                  <a:t>We calculated the luminosity separately using non-degenerate and degenerate limit form, and made a hybrid model by applying them to corresponding region.</a:t>
                </a:r>
              </a:p>
              <a:p>
                <a:endParaRPr lang="en-US" altLang="ko-KR" sz="2000" dirty="0"/>
              </a:p>
              <a:p>
                <a:r>
                  <a:rPr lang="en-US" altLang="ko-KR" sz="2000" dirty="0"/>
                  <a:t>This result is based only on KDE0v1, we will compare the EOS dependence using other EOS tables.</a:t>
                </a:r>
              </a:p>
              <a:p>
                <a:endParaRPr lang="en-US" altLang="ko-KR" sz="2400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3FA8975D-A3D5-A7BA-B6D6-DCED408819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r="-4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CD9EFC8-B7EC-90BA-BEB4-F082506C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8727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6AE485-CC1C-A793-6719-AFC6A6387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Thank you for attention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9F8110C-07BE-5002-B100-302693088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164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A3F56C-F2A3-5BCD-F33B-C5C1D4E89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References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4717A2-EA85-74FA-6834-96571852E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b="0" dirty="0">
                <a:solidFill>
                  <a:srgbClr val="222222"/>
                </a:solidFill>
                <a:effectLst/>
              </a:rPr>
              <a:t>O’Connor, Evan. "An open-source neutrino radiation hydrodynamics code for core-collapse supernovae." The Astrophysical Journal Supplement Series 219.2 (2015): 24.</a:t>
            </a:r>
          </a:p>
          <a:p>
            <a:r>
              <a:rPr lang="en-US" altLang="ko-KR" sz="2000" b="0" dirty="0" err="1">
                <a:solidFill>
                  <a:srgbClr val="222222"/>
                </a:solidFill>
                <a:effectLst/>
              </a:rPr>
              <a:t>Friman</a:t>
            </a:r>
            <a:r>
              <a:rPr lang="en-US" altLang="ko-KR" sz="2000" b="0" dirty="0">
                <a:solidFill>
                  <a:srgbClr val="222222"/>
                </a:solidFill>
                <a:effectLst/>
              </a:rPr>
              <a:t>, B. L., and O. V. Maxwell. "Neutrino </a:t>
            </a:r>
            <a:r>
              <a:rPr lang="en-US" altLang="ko-KR" sz="2000" b="0" dirty="0" err="1">
                <a:solidFill>
                  <a:srgbClr val="222222"/>
                </a:solidFill>
                <a:effectLst/>
              </a:rPr>
              <a:t>emissivities</a:t>
            </a:r>
            <a:r>
              <a:rPr lang="en-US" altLang="ko-KR" sz="2000" b="0" dirty="0">
                <a:solidFill>
                  <a:srgbClr val="222222"/>
                </a:solidFill>
                <a:effectLst/>
              </a:rPr>
              <a:t> of neutron stars." Astrophysical Journal, Part 1, vol. 232, Sept. 1, 1979, p. 541-557. 232 (1979): 541-557.</a:t>
            </a:r>
          </a:p>
          <a:p>
            <a:r>
              <a:rPr lang="en-US" altLang="ko-KR" sz="2000" b="0" dirty="0">
                <a:solidFill>
                  <a:srgbClr val="222222"/>
                </a:solidFill>
                <a:effectLst/>
              </a:rPr>
              <a:t>Burrows, Adam, Sanjay Reddy, and Todd A. Thompson. "Neutrino opacities in nuclear matter." Nuclear Physics A 777 (2006): 356-394.</a:t>
            </a:r>
          </a:p>
          <a:p>
            <a:r>
              <a:rPr lang="en-US" altLang="ko-KR" sz="2000" b="0" dirty="0">
                <a:solidFill>
                  <a:srgbClr val="222222"/>
                </a:solidFill>
                <a:effectLst/>
              </a:rPr>
              <a:t>Carter, G. W., and M. Prakash. "The quenching of the axial coupling in nuclear and neutron-star matter." Physics Letters B 525.3-4 (2002): 249-254.</a:t>
            </a:r>
          </a:p>
          <a:p>
            <a:r>
              <a:rPr lang="en-US" altLang="ko-KR" sz="2000" b="0" dirty="0">
                <a:solidFill>
                  <a:srgbClr val="222222"/>
                </a:solidFill>
                <a:effectLst/>
              </a:rPr>
              <a:t>Schneider, Andre da Silva, Luke F. Roberts, and Christian D. Ott. "Open-source nuclear equation of state framework based on the liquid-drop model with </a:t>
            </a:r>
            <a:r>
              <a:rPr lang="en-US" altLang="ko-KR" sz="2000" b="0" dirty="0" err="1">
                <a:solidFill>
                  <a:srgbClr val="222222"/>
                </a:solidFill>
                <a:effectLst/>
              </a:rPr>
              <a:t>Skyrme</a:t>
            </a:r>
            <a:r>
              <a:rPr lang="en-US" altLang="ko-KR" sz="2000" b="0" dirty="0">
                <a:solidFill>
                  <a:srgbClr val="222222"/>
                </a:solidFill>
                <a:effectLst/>
              </a:rPr>
              <a:t> interaction." Physical Review C 96.6 (2017): 065802.</a:t>
            </a:r>
          </a:p>
          <a:p>
            <a:r>
              <a:rPr lang="en-US" altLang="ko-KR" sz="2000" dirty="0"/>
              <a:t>Woosley, S. E., and Thomas A. Weaver. The evolution and explosion of massive Stars II: Explosive hydrodynamics and nucleosynthesis. No. UCRL-ID--122106. Lawrence Livermore National Lab., CA (United States), 1995.</a:t>
            </a:r>
            <a:endParaRPr lang="ko-KR" altLang="en-US" sz="20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B632D48-D8C6-D335-FE7E-B5563179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341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6CD72F5-ACE5-60BC-E643-3A2404514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52" y="1458097"/>
            <a:ext cx="3200348" cy="4147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42085886-6D60-CF54-36A1-15876B87284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quenching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42085886-6D60-CF54-36A1-15876B8728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11034" b="-220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43F81C3C-015A-8AC5-9F6D-B9D3511330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4788" y="1060619"/>
                <a:ext cx="10515600" cy="571189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e>
                        <m:sSubSup>
                          <m:sSub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lang="en-US" altLang="ko-K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bSup>
                      </m:e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sz="16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ko-KR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num>
                          <m:den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p>
                              <m:sSup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sSubSup>
                          <m:sSub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sz="16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ko-KR" sz="1600" b="0" dirty="0">
                    <a:latin typeface="Cambria Math" panose="02040503050406030204" pitchFamily="18" charset="0"/>
                  </a:rPr>
                  <a:t>: scalar and pseudoscalar </a:t>
                </a:r>
                <a:r>
                  <a:rPr lang="en-US" altLang="ko-KR" sz="1600" b="0" dirty="0" err="1">
                    <a:latin typeface="Cambria Math" panose="02040503050406030204" pitchFamily="18" charset="0"/>
                  </a:rPr>
                  <a:t>isovector</a:t>
                </a:r>
                <a:r>
                  <a:rPr lang="en-US" altLang="ko-KR" sz="1600" b="0" dirty="0">
                    <a:latin typeface="Cambria Math" panose="02040503050406030204" pitchFamily="18" charset="0"/>
                  </a:rPr>
                  <a:t> chiral meson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ko-KR" sz="16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1600" b="0" dirty="0">
                    <a:latin typeface="Cambria Math" panose="02040503050406030204" pitchFamily="18" charset="0"/>
                  </a:rPr>
                  <a:t>: chiral singlet vector field, with a self-interaction term included to soften nuclear matter </a:t>
                </a:r>
                <a:endParaRPr lang="en-US" altLang="ko-KR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sz="1600" dirty="0"/>
                  <a:t> : </a:t>
                </a:r>
                <a:r>
                  <a:rPr lang="en-US" altLang="ko-KR" sz="1600" dirty="0" err="1"/>
                  <a:t>isovector</a:t>
                </a:r>
                <a:r>
                  <a:rPr lang="en-US" altLang="ko-KR" sz="1600" dirty="0"/>
                  <a:t> mesons which are the vector and pseudovector representations of a </a:t>
                </a:r>
              </a:p>
              <a:p>
                <a:pPr marL="0" indent="0">
                  <a:buNone/>
                </a:pPr>
                <a:r>
                  <a:rPr lang="en-US" altLang="ko-KR" sz="1600" dirty="0"/>
                  <a:t>            gauged chiral symmetry</a:t>
                </a:r>
              </a:p>
              <a:p>
                <a:pPr marL="0" indent="0">
                  <a:buNone/>
                </a:pPr>
                <a:endParaRPr lang="en-US" altLang="ko-KR" sz="1600" dirty="0"/>
              </a:p>
              <a:p>
                <a:pPr marL="0" indent="0">
                  <a:buNone/>
                </a:pPr>
                <a:r>
                  <a:rPr lang="en-US" altLang="ko-KR" sz="1600" dirty="0"/>
                  <a:t>In medium,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fields develop non-zero expectation values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acc>
                  </m:oMath>
                </a14:m>
                <a:r>
                  <a:rPr lang="en-US" altLang="ko-KR" sz="1600" dirty="0"/>
                  <a:t>,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den>
                    </m:f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sz="1600" dirty="0"/>
                  <a:t>,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ko-KR" sz="1600" dirty="0"/>
                  <a:t> : chiral coupling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ko-KR" sz="1600" dirty="0"/>
                  <a:t> 9.2,     B: chiral potential parameter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323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𝑀𝑒𝑉</m:t>
                            </m:r>
                          </m:e>
                        </m:d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ko-KR" sz="1600" dirty="0"/>
                  <a:t>  </a:t>
                </a:r>
              </a:p>
              <a:p>
                <a:pPr marL="0" indent="0">
                  <a:buNone/>
                </a:pPr>
                <a:endParaRPr lang="en-US" altLang="ko-KR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f>
                            <m:f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sub>
                                <m:sup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sub>
                                <m:sup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sub>
                                    <m:sup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sSup>
                                <m:sSup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Sup>
                                <m:sSubSup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altLang="ko-KR" sz="16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ko-KR" sz="1600" dirty="0"/>
                  <a:t> coupling,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ko-KR" sz="1600" dirty="0"/>
                  <a:t> meson mass </a:t>
                </a: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43F81C3C-015A-8AC5-9F6D-B9D3511330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4788" y="1060619"/>
                <a:ext cx="10515600" cy="5711898"/>
              </a:xfrm>
              <a:blipFill>
                <a:blip r:embed="rId5"/>
                <a:stretch>
                  <a:fillRect l="-290" t="-10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CF1096A-42E1-9106-EF7D-1662EE35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17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9EF12B-1FE0-E3DA-73BE-140EC29E0EEC}"/>
                  </a:ext>
                </a:extLst>
              </p:cNvPr>
              <p:cNvSpPr txBox="1"/>
              <p:nvPr/>
            </p:nvSpPr>
            <p:spPr>
              <a:xfrm>
                <a:off x="3499121" y="5863789"/>
                <a:ext cx="4440421" cy="809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𝐵𝑎𝑟𝑦𝑜𝑛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4.15</m:t>
                            </m:r>
                            <m:d>
                              <m:d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𝐵𝑎𝑟𝑦𝑜𝑛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en-US" altLang="ko-KR" sz="1600" dirty="0"/>
                  <a:t> </a:t>
                </a:r>
              </a:p>
              <a:p>
                <a:r>
                  <a:rPr lang="en-US" altLang="ko-KR" sz="1600" b="0" dirty="0">
                    <a:ea typeface="Cambria Math" panose="02040503050406030204" pitchFamily="18" charset="0"/>
                  </a:rPr>
                  <a:t>Within 1% accuracy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𝐵𝑎𝑟𝑦𝑜𝑛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&lt;4.5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9EF12B-1FE0-E3DA-73BE-140EC29E0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121" y="5863789"/>
                <a:ext cx="4440421" cy="809068"/>
              </a:xfrm>
              <a:prstGeom prst="rect">
                <a:avLst/>
              </a:prstGeom>
              <a:blipFill>
                <a:blip r:embed="rId6"/>
                <a:stretch>
                  <a:fillRect l="-687" b="-526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52ABDA6-BDFB-A5B0-313E-6D6E71D928F8}"/>
              </a:ext>
            </a:extLst>
          </p:cNvPr>
          <p:cNvSpPr txBox="1"/>
          <p:nvPr/>
        </p:nvSpPr>
        <p:spPr>
          <a:xfrm>
            <a:off x="8966366" y="5720027"/>
            <a:ext cx="29008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altLang="ko-KR" sz="1000" dirty="0">
                <a:solidFill>
                  <a:srgbClr val="222222"/>
                </a:solidFill>
                <a:latin typeface="Arial" panose="020B0604020202020204" pitchFamily="34" charset="0"/>
              </a:rPr>
              <a:t>Carter &amp; Prakash, Phys. Lett. B 525, 249 (2002)</a:t>
            </a:r>
            <a:endParaRPr lang="ko-KR" altLang="en-US" dirty="0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5170EC9D-04A4-398B-9A66-0D2E7B5C0190}"/>
              </a:ext>
            </a:extLst>
          </p:cNvPr>
          <p:cNvCxnSpPr>
            <a:cxnSpLocks/>
          </p:cNvCxnSpPr>
          <p:nvPr/>
        </p:nvCxnSpPr>
        <p:spPr>
          <a:xfrm>
            <a:off x="5347424" y="5242037"/>
            <a:ext cx="0" cy="70126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0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F4ED1B-D0B7-762D-86A1-F5EFB7E43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83443167-69E4-13B6-C269-DC2980191A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𝑛𝑛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nary>
                        <m:nary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p>
                              </m:s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sz="1400" dirty="0"/>
              </a:p>
              <a:p>
                <a:pPr marL="0" indent="0">
                  <a:buNone/>
                </a:pPr>
                <a:endParaRPr lang="en-US" altLang="ko-KR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𝑛𝑛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   (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,)</m:t>
                      </m:r>
                    </m:oMath>
                  </m:oMathPara>
                </a14:m>
                <a:endParaRPr lang="en-US" altLang="ko-KR" sz="1400" dirty="0"/>
              </a:p>
              <a:p>
                <a:pPr marL="0" indent="0">
                  <a:buNone/>
                </a:pPr>
                <a:endParaRPr lang="en-US" altLang="ko-KR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𝑛𝑛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𝐴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nary>
                            </m:e>
                          </m:d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𝑏𝑟𝑒𝑚𝑠</m:t>
                              </m:r>
                            </m:sub>
                          </m:s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</m:d>
                          <m:nary>
                            <m:nary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sz="1400" b="0" i="0" smtClean="0">
                                              <a:latin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𝐴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nary>
                            </m:e>
                          </m:d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𝑏𝑟𝑒𝑚𝑠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</m:d>
                          <m:nary>
                            <m:nary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sz="1400" b="0" i="0" smtClean="0">
                                              <a:latin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altLang="ko-KR" sz="1400" dirty="0"/>
              </a:p>
              <a:p>
                <a:pPr marL="0" indent="0">
                  <a:buNone/>
                </a:pPr>
                <a:endParaRPr lang="en-US" altLang="ko-KR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den>
                          </m:f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45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sz="1400">
                                              <a:latin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/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sSup>
                                    <m:sSup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nary>
                            <m:nary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p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sz="1400" b="0" i="0" smtClean="0">
                                              <a:latin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nary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</m:e>
                      </m:d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nary>
                        <m:nary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ko-KR" sz="1400">
                              <a:latin typeface="Cambria Math" panose="02040503050406030204" pitchFamily="18" charset="0"/>
                            </a:rPr>
                            <m:t>Ω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ko-KR" sz="1400">
                                              <a:latin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/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sSup>
                                    <m:sSup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2=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𝑛𝑒𝑢𝑡𝑟𝑖𝑛𝑜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𝑎𝑛𝑡𝑖𝑛𝑢𝑒𝑡𝑟𝑖𝑛𝑜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𝑠𝑦𝑚𝑚𝑒𝑡𝑟𝑖𝑐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𝑓𝑎𝑐𝑡𝑜𝑟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altLang="ko-KR" sz="14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340</m:t>
                          </m:r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𝑥𝑡𝑎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ko-KR" sz="1400">
                              <a:latin typeface="Cambria Math" panose="02040503050406030204" pitchFamily="18" charset="0"/>
                            </a:rPr>
                            <m:t>Η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func>
                                <m:func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</m:func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 −1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>
                                          <a:latin typeface="Cambria Math" panose="02040503050406030204" pitchFamily="18" charset="0"/>
                                        </a:rPr>
                                        <m:t>Η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ko-KR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𝑀𝑒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3.168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47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𝑒𝑟𝑔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3.17516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sSubSup>
                        <m:sSub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nary>
                        <m:nary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ko-KR" sz="1400">
                              <a:latin typeface="Cambria Math" panose="02040503050406030204" pitchFamily="18" charset="0"/>
                            </a:rPr>
                            <m:t>Η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func>
                                <m:func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</m:func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 −1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>
                                          <a:latin typeface="Cambria Math" panose="02040503050406030204" pitchFamily="18" charset="0"/>
                                        </a:rPr>
                                        <m:t>Η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ko-KR" altLang="en-US" sz="1400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83443167-69E4-13B6-C269-DC2980191A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4621" b="-207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821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918F93-3845-4A76-910F-9E7A8E4D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E92FD366-EC18-9479-3706-6B6EF73A36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endParaRPr lang="en-US" altLang="ko-KR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ko-KR" sz="1400">
                              <a:latin typeface="Cambria Math" panose="02040503050406030204" pitchFamily="18" charset="0"/>
                            </a:rPr>
                            <m:t>Η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func>
                                <m:func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</m:func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 −1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>
                                          <a:latin typeface="Cambria Math" panose="02040503050406030204" pitchFamily="18" charset="0"/>
                                        </a:rPr>
                                        <m:t>Η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128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nary>
                        <m:nary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ko-KR" sz="1400">
                              <a:latin typeface="Cambria Math" panose="02040503050406030204" pitchFamily="18" charset="0"/>
                            </a:rPr>
                            <m:t>Η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func>
                                <m:func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</m:func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 −1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>
                                          <a:latin typeface="Cambria Math" panose="02040503050406030204" pitchFamily="18" charset="0"/>
                                        </a:rPr>
                                        <m:t>Η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ko-KR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=8.74×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≈1.14317×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×0.08 </m:t>
                      </m:r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=134.97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197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𝑀𝑒𝑉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1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ℏ=6.48212×</m:t>
                          </m:r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−22</m:t>
                              </m:r>
                            </m:sup>
                          </m:s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𝑀𝑒𝑉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1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≈1.602×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𝑒𝑟𝑔</m:t>
                      </m:r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ko-KR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128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=6.4349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sSubSup>
                        <m:sSub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=1.10896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−36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ko-KR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𝑀𝑒</m:t>
                          </m:r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</m:sup>
                          </m:sSup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𝑀𝑒</m:t>
                          </m:r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𝑀𝑒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𝑀𝑒</m:t>
                          </m:r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𝑀𝑒</m:t>
                          </m:r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ko-KR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𝑀𝑒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3.232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47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𝑒𝑟𝑔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1.10896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−36</m:t>
                          </m:r>
                        </m:sup>
                      </m:sSup>
                      <m:sSubSup>
                        <m:sSub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nary>
                        <m:nary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ko-KR" sz="1400">
                              <a:latin typeface="Cambria Math" panose="02040503050406030204" pitchFamily="18" charset="0"/>
                            </a:rPr>
                            <m:t>Η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func>
                                <m:func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</m:func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 −1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>
                                          <a:latin typeface="Cambria Math" panose="02040503050406030204" pitchFamily="18" charset="0"/>
                                        </a:rPr>
                                        <m:t>Η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den>
                          </m:f>
                        </m:e>
                      </m:nary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𝑀𝑒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altLang="ko-KR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=3.58415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sSubSup>
                        <m:sSub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nary>
                        <m:nary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ko-KR" sz="1400">
                              <a:latin typeface="Cambria Math" panose="02040503050406030204" pitchFamily="18" charset="0"/>
                            </a:rPr>
                            <m:t>Η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func>
                                <m:func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</m:func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 −1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>
                                          <a:latin typeface="Cambria Math" panose="02040503050406030204" pitchFamily="18" charset="0"/>
                                        </a:rPr>
                                        <m:t>Η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den>
                          </m:f>
                        </m:e>
                      </m:nary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𝑒𝑟𝑔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</m:t>
                      </m:r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ko-KR" sz="1400" dirty="0"/>
              </a:p>
              <a:p>
                <a:pPr marL="0" indent="0">
                  <a:buNone/>
                </a:pPr>
                <a:endParaRPr lang="en-US" altLang="ko-KR" sz="1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3.17516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  <m:sSubSup>
                      <m:sSub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den>
                        </m:f>
                      </m:e>
                    </m:d>
                    <m:sSup>
                      <m:s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nary>
                      <m:nary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ko-KR" sz="1400">
                            <a:latin typeface="Cambria Math" panose="02040503050406030204" pitchFamily="18" charset="0"/>
                          </a:rPr>
                          <m:t>Η</m:t>
                        </m:r>
                        <m:f>
                          <m:f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>
                                    <a:latin typeface="Cambria Math" panose="02040503050406030204" pitchFamily="18" charset="0"/>
                                  </a:rPr>
                                  <m:t>Η</m:t>
                                </m:r>
                              </m:e>
                              <m:sup>
                                <m:r>
                                  <a:rPr lang="en-US" altLang="ko-KR" sz="1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ko-KR" sz="1400">
                                <a:latin typeface="Cambria Math" panose="02040503050406030204" pitchFamily="18" charset="0"/>
                              </a:rPr>
                              <m:t>+4</m:t>
                            </m:r>
                            <m:sSup>
                              <m:sSup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ko-KR" sz="1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func>
                              <m:func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ko-KR" sz="140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>
                                    <a:latin typeface="Cambria Math" panose="02040503050406030204" pitchFamily="18" charset="0"/>
                                  </a:rPr>
                                  <m:t>Η</m:t>
                                </m:r>
                              </m:e>
                            </m:func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 −1</m:t>
                            </m:r>
                          </m:den>
                        </m:f>
                        <m:f>
                          <m:f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400">
                                        <a:latin typeface="Cambria Math" panose="02040503050406030204" pitchFamily="18" charset="0"/>
                                      </a:rPr>
                                      <m:t>Η</m:t>
                                    </m:r>
                                    <m:r>
                                      <a:rPr lang="en-US" altLang="ko-KR" sz="1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ko-KR" sz="14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ko-KR" sz="1400">
                                <a:latin typeface="Cambria Math" panose="02040503050406030204" pitchFamily="18" charset="0"/>
                              </a:rPr>
                              <m:t>Η</m:t>
                            </m:r>
                          </m:den>
                        </m:f>
                      </m:e>
                    </m:nary>
                  </m:oMath>
                </a14:m>
                <a:r>
                  <a:rPr lang="ko-KR" altLang="en-US" sz="1400" dirty="0"/>
                  <a:t> </a:t>
                </a:r>
                <a:r>
                  <a:rPr lang="en-US" altLang="ko-KR" sz="1400" dirty="0"/>
                  <a:t>= </a:t>
                </a:r>
                <a:r>
                  <a:rPr lang="ko-KR" altLang="en-US" sz="1400" dirty="0" err="1"/>
                  <a:t>이전값</a:t>
                </a:r>
                <a:endParaRPr lang="ko-KR" altLang="en-US" sz="1400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E92FD366-EC18-9479-3706-6B6EF73A36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0566" b="-70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4246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060382-B6FD-B741-430B-93347BCB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/>
              <a:t>Supernovae and neutrino</a:t>
            </a:r>
            <a:endParaRPr lang="ko-KR" altLang="en-US" sz="4000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0F5F7170-AB2E-9BDF-42BC-1FDEA6018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20" y="3947822"/>
            <a:ext cx="4482194" cy="2605613"/>
          </a:xfr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2DBDAC-8073-150C-79D6-9DE8B4E53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05457-3BF0-EF4D-E528-B1D9EC18F4E5}"/>
              </a:ext>
            </a:extLst>
          </p:cNvPr>
          <p:cNvSpPr txBox="1"/>
          <p:nvPr/>
        </p:nvSpPr>
        <p:spPr>
          <a:xfrm>
            <a:off x="8258560" y="4314824"/>
            <a:ext cx="25926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dirty="0"/>
              <a:t>Neutrino events observed in </a:t>
            </a:r>
          </a:p>
          <a:p>
            <a:r>
              <a:rPr lang="en-US" altLang="ko-KR" sz="1200" dirty="0" err="1"/>
              <a:t>Kamiokande</a:t>
            </a:r>
            <a:r>
              <a:rPr lang="en-US" altLang="ko-KR" sz="1200" dirty="0"/>
              <a:t> detectors from SN1987A</a:t>
            </a:r>
            <a:endParaRPr lang="ko-KR" altLang="en-US" sz="1200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6DACFD2-8325-1C4B-3B9B-91583ED1E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93" y="3851366"/>
            <a:ext cx="4501632" cy="3001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4D52DD-7326-E94C-51F5-E99CF8CC8470}"/>
              </a:ext>
            </a:extLst>
          </p:cNvPr>
          <p:cNvSpPr txBox="1"/>
          <p:nvPr/>
        </p:nvSpPr>
        <p:spPr>
          <a:xfrm>
            <a:off x="689919" y="968659"/>
            <a:ext cx="96539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Before</a:t>
            </a:r>
            <a:r>
              <a:rPr lang="ko-KR" altLang="en-US" dirty="0"/>
              <a:t> </a:t>
            </a:r>
            <a:r>
              <a:rPr lang="en-US" altLang="ko-KR" dirty="0"/>
              <a:t>SN1987A,</a:t>
            </a:r>
            <a:r>
              <a:rPr lang="ko-KR" altLang="en-US" dirty="0"/>
              <a:t> </a:t>
            </a:r>
            <a:r>
              <a:rPr lang="en-US" altLang="ko-KR" dirty="0"/>
              <a:t>scientists expected that neutrino account for almost 99% of supernova energy, 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From SN1987A, supernovae neutrino detected by </a:t>
            </a:r>
            <a:r>
              <a:rPr lang="en-US" altLang="ko-KR" dirty="0" err="1"/>
              <a:t>Kamiokande</a:t>
            </a:r>
            <a:r>
              <a:rPr lang="en-US" altLang="ko-KR" dirty="0"/>
              <a:t>-II. </a:t>
            </a:r>
          </a:p>
          <a:p>
            <a:endParaRPr lang="en-US" altLang="ko-KR" dirty="0"/>
          </a:p>
          <a:p>
            <a:r>
              <a:rPr lang="en-US" altLang="ko-KR" dirty="0"/>
              <a:t>But</a:t>
            </a:r>
            <a:r>
              <a:rPr lang="ko-KR" altLang="en-US" dirty="0"/>
              <a:t> </a:t>
            </a:r>
            <a:r>
              <a:rPr lang="en-US" altLang="ko-KR" dirty="0"/>
              <a:t>still Core collapse supernovae(CCSN) neutrino data is </a:t>
            </a:r>
            <a:r>
              <a:rPr lang="en-US" altLang="ko-KR"/>
              <a:t>not enough…</a:t>
            </a:r>
            <a:endParaRPr lang="en-US" altLang="ko-KR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2D7DF-64BC-64B9-E485-704998B6C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2"/>
          <a:stretch/>
        </p:blipFill>
        <p:spPr>
          <a:xfrm>
            <a:off x="945503" y="1266044"/>
            <a:ext cx="8268854" cy="996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E9DEC530-35BE-78F1-3ACB-963F2CFFD578}"/>
                  </a:ext>
                </a:extLst>
              </p14:cNvPr>
              <p14:cNvContentPartPr/>
              <p14:nvPr/>
            </p14:nvContentPartPr>
            <p14:xfrm>
              <a:off x="3818553" y="1379464"/>
              <a:ext cx="2537640" cy="36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E9DEC530-35BE-78F1-3ACB-963F2CFFD57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2553" y="1307464"/>
                <a:ext cx="2609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ACDE0E8C-B7C3-46B8-BE06-943B9951515F}"/>
                  </a:ext>
                </a:extLst>
              </p14:cNvPr>
              <p14:cNvContentPartPr/>
              <p14:nvPr/>
            </p14:nvContentPartPr>
            <p14:xfrm>
              <a:off x="975993" y="1614184"/>
              <a:ext cx="3224880" cy="360"/>
            </p14:xfrm>
          </p:contentPart>
        </mc:Choice>
        <mc:Fallback xmlns=""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ACDE0E8C-B7C3-46B8-BE06-943B995151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9989" y="1542184"/>
                <a:ext cx="3296528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73D1A861-217D-0B82-551C-D6A04CD9DC03}"/>
                  </a:ext>
                </a:extLst>
              </p14:cNvPr>
              <p14:cNvContentPartPr/>
              <p14:nvPr/>
            </p14:nvContentPartPr>
            <p14:xfrm>
              <a:off x="3608313" y="1773664"/>
              <a:ext cx="5546880" cy="13680"/>
            </p14:xfrm>
          </p:contentPart>
        </mc:Choice>
        <mc:Fallback xmlns=""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73D1A861-217D-0B82-551C-D6A04CD9DC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72315" y="1701664"/>
                <a:ext cx="5618515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0AA58584-E965-E1EA-7A9A-C03FD3B73D24}"/>
                  </a:ext>
                </a:extLst>
              </p14:cNvPr>
              <p14:cNvContentPartPr/>
              <p14:nvPr/>
            </p14:nvContentPartPr>
            <p14:xfrm>
              <a:off x="3633153" y="1997224"/>
              <a:ext cx="5460480" cy="360"/>
            </p14:xfrm>
          </p:contentPart>
        </mc:Choice>
        <mc:Fallback xmlns=""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0AA58584-E965-E1EA-7A9A-C03FD3B73D2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97153" y="1925224"/>
                <a:ext cx="5532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CCD200F3-037C-6967-7A7D-8E2DAB0D69F2}"/>
                  </a:ext>
                </a:extLst>
              </p14:cNvPr>
              <p14:cNvContentPartPr/>
              <p14:nvPr/>
            </p14:nvContentPartPr>
            <p14:xfrm>
              <a:off x="951513" y="2145544"/>
              <a:ext cx="730440" cy="2520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CCD200F3-037C-6967-7A7D-8E2DAB0D69F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5513" y="2073544"/>
                <a:ext cx="802080" cy="1688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B28751C-4A11-0B82-30AC-1B0E96E23C42}"/>
              </a:ext>
            </a:extLst>
          </p:cNvPr>
          <p:cNvSpPr txBox="1"/>
          <p:nvPr/>
        </p:nvSpPr>
        <p:spPr>
          <a:xfrm>
            <a:off x="3237649" y="2084728"/>
            <a:ext cx="86229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Colgate, Stirling A., and Richard H. White. No. UCRL-7777. Lawrence Radiation Lab., Univ. of California, Livermore, 1964.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156139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4BB931-E2BF-12F6-4D66-5CA45DCE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1AC51E15-9602-ADB7-0A3D-2C50869702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3.17516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sSubSup>
                        <m:sSub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nary>
                        <m:nary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ko-KR" sz="1400">
                              <a:latin typeface="Cambria Math" panose="02040503050406030204" pitchFamily="18" charset="0"/>
                            </a:rPr>
                            <m:t>Η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func>
                                <m:func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</m:func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 −1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>
                                          <a:latin typeface="Cambria Math" panose="02040503050406030204" pitchFamily="18" charset="0"/>
                                        </a:rPr>
                                        <m:t>Η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ko-KR" sz="140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den>
                          </m:f>
                        </m:e>
                      </m:nary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𝑒𝑟𝑔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</m:t>
                      </m:r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ko-KR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340</m:t>
                              </m:r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𝑥𝑡𝑎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0.21</m:t>
                          </m:r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ko-KR" dirty="0"/>
              </a:p>
              <a:p>
                <a:pPr marL="0" indent="0">
                  <a:buNone/>
                </a:pPr>
                <a:endParaRPr lang="en-US" altLang="ko-KR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𝑛𝑝</m:t>
                              </m:r>
                            </m:sub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</m:sSubSup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𝑛𝑝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</m:sSubSup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US" altLang="ko-KR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85</m:t>
                          </m:r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/3</m:t>
                          </m:r>
                        </m:sup>
                      </m:sSup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         </m:t>
                      </m:r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0.82</m:t>
                          </m:r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</m:sSub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1.52−0.57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altLang="ko-KR" sz="1400" dirty="0"/>
              </a:p>
              <a:p>
                <a:pPr marL="0" indent="0">
                  <a:buNone/>
                </a:pPr>
                <a:endParaRPr lang="en-US" altLang="ko-KR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𝑛𝑛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𝑛𝑝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𝑛𝑝</m:t>
                                  </m:r>
                                </m:sub>
                                <m:sup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𝐼𝐼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1AC51E15-9602-ADB7-0A3D-2C50869702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526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9660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C7A61E-6A0C-D071-CB73-BB594D46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KDE0v1 Temp, density profile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578B30-9BF3-FCA3-DD41-590A8A2E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21</a:t>
            </a:fld>
            <a:endParaRPr lang="ko-KR" altLang="en-US" dirty="0"/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3FA049DF-C049-D305-B66B-77C4DAC1C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409"/>
            <a:ext cx="8439163" cy="5711825"/>
          </a:xfrm>
        </p:spPr>
      </p:pic>
    </p:spTree>
    <p:extLst>
      <p:ext uri="{BB962C8B-B14F-4D97-AF65-F5344CB8AC3E}">
        <p14:creationId xmlns:p14="http://schemas.microsoft.com/office/powerpoint/2010/main" val="115380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55BD2278-C730-2249-F938-EC6A9DFA3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5" r="56831" b="48145"/>
          <a:stretch/>
        </p:blipFill>
        <p:spPr>
          <a:xfrm>
            <a:off x="7739979" y="1116300"/>
            <a:ext cx="2913116" cy="2892644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FB16BDBB-7300-6A1C-67DD-5375154E3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1" r="44257" b="12587"/>
          <a:stretch/>
        </p:blipFill>
        <p:spPr>
          <a:xfrm>
            <a:off x="3985532" y="3288983"/>
            <a:ext cx="3796854" cy="3858996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2E5F35F-625E-FC2A-203D-183BCB00EA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4" r="16824" b="73875"/>
          <a:stretch/>
        </p:blipFill>
        <p:spPr>
          <a:xfrm>
            <a:off x="4307243" y="1206587"/>
            <a:ext cx="2913116" cy="273920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1E698F8C-DB0E-EAFD-66A2-839A258EBD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9" t="26124" r="16825" b="46455"/>
          <a:stretch/>
        </p:blipFill>
        <p:spPr>
          <a:xfrm>
            <a:off x="296941" y="3822963"/>
            <a:ext cx="2819813" cy="303503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A1EFE67-D826-8931-4523-48600C4A66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46" b="71005"/>
          <a:stretch/>
        </p:blipFill>
        <p:spPr>
          <a:xfrm>
            <a:off x="247428" y="1135877"/>
            <a:ext cx="3363472" cy="328184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F060382-B6FD-B741-430B-93347BCB8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1283"/>
            <a:ext cx="9905998" cy="1045201"/>
          </a:xfrm>
        </p:spPr>
        <p:txBody>
          <a:bodyPr>
            <a:normAutofit/>
          </a:bodyPr>
          <a:lstStyle/>
          <a:p>
            <a:pPr algn="ctr"/>
            <a:r>
              <a:rPr lang="en-US" altLang="ko-KR" sz="4000" dirty="0"/>
              <a:t>Evolution of type-II Supernovae</a:t>
            </a:r>
            <a:endParaRPr lang="ko-KR" altLang="en-US" sz="4000" dirty="0"/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D16CC7C-31B2-F0F9-3684-15F7012E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5103D-415E-5D6F-76A9-23CD36248119}"/>
              </a:ext>
            </a:extLst>
          </p:cNvPr>
          <p:cNvSpPr txBox="1"/>
          <p:nvPr/>
        </p:nvSpPr>
        <p:spPr>
          <a:xfrm>
            <a:off x="2327760" y="1301554"/>
            <a:ext cx="1942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1. Core collapse</a:t>
            </a:r>
          </a:p>
          <a:p>
            <a:r>
              <a:rPr lang="en-US" altLang="ko-KR" sz="1400" b="1" dirty="0"/>
              <a:t> and electron capture</a:t>
            </a:r>
            <a:endParaRPr lang="ko-KR" alt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3DB832-ECA7-2A40-12ED-909CC1180BB5}"/>
                  </a:ext>
                </a:extLst>
              </p:cNvPr>
              <p:cNvSpPr txBox="1"/>
              <p:nvPr/>
            </p:nvSpPr>
            <p:spPr>
              <a:xfrm>
                <a:off x="5949129" y="1393707"/>
                <a:ext cx="24213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/>
                  <a:t>2. Electron trapping</a:t>
                </a:r>
                <a:r>
                  <a:rPr lang="ko-KR" altLang="en-US" sz="1400" b="1" dirty="0"/>
                  <a:t> </a:t>
                </a:r>
                <a:endParaRPr lang="en-US" altLang="ko-KR" sz="1400" b="1" dirty="0"/>
              </a:p>
              <a:p>
                <a:r>
                  <a:rPr lang="en-US" altLang="ko-KR" sz="1400" b="1" dirty="0"/>
                  <a:t>    and compression until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n-US" altLang="ko-KR" sz="1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3DB832-ECA7-2A40-12ED-909CC1180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129" y="1393707"/>
                <a:ext cx="2421304" cy="523220"/>
              </a:xfrm>
              <a:prstGeom prst="rect">
                <a:avLst/>
              </a:prstGeom>
              <a:blipFill>
                <a:blip r:embed="rId8"/>
                <a:stretch>
                  <a:fillRect l="-756" t="-3529" b="-1058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C5F8EBE-15A8-6744-DC46-AADDFBCFA0B4}"/>
              </a:ext>
            </a:extLst>
          </p:cNvPr>
          <p:cNvSpPr txBox="1"/>
          <p:nvPr/>
        </p:nvSpPr>
        <p:spPr>
          <a:xfrm>
            <a:off x="9726575" y="1366906"/>
            <a:ext cx="2432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3. </a:t>
            </a:r>
            <a:r>
              <a:rPr lang="en-US" altLang="ko-KR" sz="1400" b="1" dirty="0" err="1"/>
              <a:t>Bounce+Neutrino</a:t>
            </a:r>
            <a:r>
              <a:rPr lang="en-US" altLang="ko-KR" sz="1400" b="1" dirty="0"/>
              <a:t> escape</a:t>
            </a:r>
          </a:p>
          <a:p>
            <a:r>
              <a:rPr lang="en-US" altLang="ko-KR" sz="1400" b="1" dirty="0"/>
              <a:t>(0ms~)</a:t>
            </a:r>
            <a:endParaRPr lang="ko-KR" altLang="en-US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B8B0D-62BF-E244-C7BB-42564649BD82}"/>
              </a:ext>
            </a:extLst>
          </p:cNvPr>
          <p:cNvSpPr txBox="1"/>
          <p:nvPr/>
        </p:nvSpPr>
        <p:spPr>
          <a:xfrm>
            <a:off x="1886564" y="4186582"/>
            <a:ext cx="2566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4. Thermal neutrino process </a:t>
            </a:r>
          </a:p>
          <a:p>
            <a:r>
              <a:rPr lang="en-US" altLang="ko-KR" sz="1400" b="1" dirty="0"/>
              <a:t>    and neutrino heating</a:t>
            </a:r>
          </a:p>
          <a:p>
            <a:r>
              <a:rPr lang="en-US" altLang="ko-KR" sz="1400" b="1" dirty="0"/>
              <a:t>(3ms ~)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335CE3-26E2-E07C-A155-3BD81E4366C2}"/>
              </a:ext>
            </a:extLst>
          </p:cNvPr>
          <p:cNvSpPr txBox="1"/>
          <p:nvPr/>
        </p:nvSpPr>
        <p:spPr>
          <a:xfrm>
            <a:off x="6799731" y="4135374"/>
            <a:ext cx="1385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5. Supernovae</a:t>
            </a:r>
          </a:p>
          <a:p>
            <a:r>
              <a:rPr lang="en-US" altLang="ko-KR" sz="1400" b="1" dirty="0"/>
              <a:t>(50ms ~)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CCFB2-679D-6DCF-AAAD-CA00AAB97298}"/>
              </a:ext>
            </a:extLst>
          </p:cNvPr>
          <p:cNvSpPr txBox="1"/>
          <p:nvPr/>
        </p:nvSpPr>
        <p:spPr>
          <a:xfrm>
            <a:off x="1348591" y="1177744"/>
            <a:ext cx="7176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Gravity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9485D4-3D60-6C08-E3BD-DE2FD4008A8A}"/>
              </a:ext>
            </a:extLst>
          </p:cNvPr>
          <p:cNvSpPr txBox="1"/>
          <p:nvPr/>
        </p:nvSpPr>
        <p:spPr>
          <a:xfrm>
            <a:off x="1232385" y="2289262"/>
            <a:ext cx="100450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400" b="1" dirty="0"/>
              <a:t>Fe core</a:t>
            </a:r>
            <a:endParaRPr lang="ko-KR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618338F-46C8-44B2-CAF0-A52089331D7D}"/>
                  </a:ext>
                </a:extLst>
              </p:cNvPr>
              <p:cNvSpPr txBox="1"/>
              <p:nvPr/>
            </p:nvSpPr>
            <p:spPr>
              <a:xfrm>
                <a:off x="1796756" y="2685073"/>
                <a:ext cx="2648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618338F-46C8-44B2-CAF0-A52089331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756" y="2685073"/>
                <a:ext cx="264816" cy="276999"/>
              </a:xfrm>
              <a:prstGeom prst="rect">
                <a:avLst/>
              </a:prstGeom>
              <a:blipFill>
                <a:blip r:embed="rId10"/>
                <a:stretch>
                  <a:fillRect l="-23256" b="-130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6503FC7-9295-F2DD-B1AD-6DB17FF9D0E8}"/>
                  </a:ext>
                </a:extLst>
              </p:cNvPr>
              <p:cNvSpPr txBox="1"/>
              <p:nvPr/>
            </p:nvSpPr>
            <p:spPr>
              <a:xfrm>
                <a:off x="1768810" y="1858502"/>
                <a:ext cx="2648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6503FC7-9295-F2DD-B1AD-6DB17FF9D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810" y="1858502"/>
                <a:ext cx="264816" cy="276999"/>
              </a:xfrm>
              <a:prstGeom prst="rect">
                <a:avLst/>
              </a:prstGeom>
              <a:blipFill>
                <a:blip r:embed="rId11"/>
                <a:stretch>
                  <a:fillRect l="-22727" b="-1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68F3936-434B-C3B4-F1D3-88CA9890622C}"/>
                  </a:ext>
                </a:extLst>
              </p:cNvPr>
              <p:cNvSpPr txBox="1"/>
              <p:nvPr/>
            </p:nvSpPr>
            <p:spPr>
              <a:xfrm>
                <a:off x="1400767" y="1876916"/>
                <a:ext cx="2648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68F3936-434B-C3B4-F1D3-88CA98906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767" y="1876916"/>
                <a:ext cx="264816" cy="276999"/>
              </a:xfrm>
              <a:prstGeom prst="rect">
                <a:avLst/>
              </a:prstGeom>
              <a:blipFill>
                <a:blip r:embed="rId12"/>
                <a:stretch>
                  <a:fillRect l="-23256" b="-1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04DEFCE-C799-FDDB-ED40-3671EEA9E6F6}"/>
                  </a:ext>
                </a:extLst>
              </p:cNvPr>
              <p:cNvSpPr txBox="1"/>
              <p:nvPr/>
            </p:nvSpPr>
            <p:spPr>
              <a:xfrm>
                <a:off x="1181004" y="2892978"/>
                <a:ext cx="2648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04DEFCE-C799-FDDB-ED40-3671EEA9E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004" y="2892978"/>
                <a:ext cx="264816" cy="276999"/>
              </a:xfrm>
              <a:prstGeom prst="rect">
                <a:avLst/>
              </a:prstGeom>
              <a:blipFill>
                <a:blip r:embed="rId13"/>
                <a:stretch>
                  <a:fillRect l="-23256" b="-1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CC2A559-013D-9685-EB94-CAE00AD02AA1}"/>
                  </a:ext>
                </a:extLst>
              </p:cNvPr>
              <p:cNvSpPr txBox="1"/>
              <p:nvPr/>
            </p:nvSpPr>
            <p:spPr>
              <a:xfrm>
                <a:off x="2034674" y="5051586"/>
                <a:ext cx="2384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CC2A559-013D-9685-EB94-CAE00AD02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674" y="5051586"/>
                <a:ext cx="238463" cy="276999"/>
              </a:xfrm>
              <a:prstGeom prst="rect">
                <a:avLst/>
              </a:prstGeom>
              <a:blipFill>
                <a:blip r:embed="rId14"/>
                <a:stretch>
                  <a:fillRect l="-25641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3D2561C-4BA6-6B02-5DE7-051D7BCD60EE}"/>
                  </a:ext>
                </a:extLst>
              </p:cNvPr>
              <p:cNvSpPr txBox="1"/>
              <p:nvPr/>
            </p:nvSpPr>
            <p:spPr>
              <a:xfrm>
                <a:off x="1807207" y="5672701"/>
                <a:ext cx="2384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3D2561C-4BA6-6B02-5DE7-051D7BCD6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207" y="5672701"/>
                <a:ext cx="238463" cy="276999"/>
              </a:xfrm>
              <a:prstGeom prst="rect">
                <a:avLst/>
              </a:prstGeom>
              <a:blipFill>
                <a:blip r:embed="rId15"/>
                <a:stretch>
                  <a:fillRect l="-25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70D56E-2551-0BF8-59E9-A817856056B7}"/>
                  </a:ext>
                </a:extLst>
              </p:cNvPr>
              <p:cNvSpPr txBox="1"/>
              <p:nvPr/>
            </p:nvSpPr>
            <p:spPr>
              <a:xfrm>
                <a:off x="1141413" y="5496463"/>
                <a:ext cx="2384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70D56E-2551-0BF8-59E9-A81785605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413" y="5496463"/>
                <a:ext cx="238463" cy="276999"/>
              </a:xfrm>
              <a:prstGeom prst="rect">
                <a:avLst/>
              </a:prstGeom>
              <a:blipFill>
                <a:blip r:embed="rId16"/>
                <a:stretch>
                  <a:fillRect l="-25641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F9173A6-E2F6-2AF2-534C-04A150703BB6}"/>
                  </a:ext>
                </a:extLst>
              </p:cNvPr>
              <p:cNvSpPr txBox="1"/>
              <p:nvPr/>
            </p:nvSpPr>
            <p:spPr>
              <a:xfrm>
                <a:off x="1191057" y="5001609"/>
                <a:ext cx="2384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F9173A6-E2F6-2AF2-534C-04A150703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057" y="5001609"/>
                <a:ext cx="238463" cy="276999"/>
              </a:xfrm>
              <a:prstGeom prst="rect">
                <a:avLst/>
              </a:prstGeom>
              <a:blipFill>
                <a:blip r:embed="rId17"/>
                <a:stretch>
                  <a:fillRect l="-25000" b="-195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FE30C3-390E-D14B-3178-D75579EA11F4}"/>
                  </a:ext>
                </a:extLst>
              </p:cNvPr>
              <p:cNvSpPr txBox="1"/>
              <p:nvPr/>
            </p:nvSpPr>
            <p:spPr>
              <a:xfrm>
                <a:off x="4348438" y="4031846"/>
                <a:ext cx="2384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FE30C3-390E-D14B-3178-D75579EA1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438" y="4031846"/>
                <a:ext cx="238463" cy="276999"/>
              </a:xfrm>
              <a:prstGeom prst="rect">
                <a:avLst/>
              </a:prstGeom>
              <a:blipFill>
                <a:blip r:embed="rId18"/>
                <a:stretch>
                  <a:fillRect l="-25641" b="-195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EA8F3AB-36C1-2C31-6D7A-829738DBBC87}"/>
                  </a:ext>
                </a:extLst>
              </p:cNvPr>
              <p:cNvSpPr txBox="1"/>
              <p:nvPr/>
            </p:nvSpPr>
            <p:spPr>
              <a:xfrm>
                <a:off x="4455244" y="6354375"/>
                <a:ext cx="2384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EA8F3AB-36C1-2C31-6D7A-829738DBB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4" y="6354375"/>
                <a:ext cx="238463" cy="276999"/>
              </a:xfrm>
              <a:prstGeom prst="rect">
                <a:avLst/>
              </a:prstGeom>
              <a:blipFill>
                <a:blip r:embed="rId19"/>
                <a:stretch>
                  <a:fillRect l="-25641" b="-195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2E6390F-1891-4255-9019-2418AAF6A1D6}"/>
                  </a:ext>
                </a:extLst>
              </p:cNvPr>
              <p:cNvSpPr txBox="1"/>
              <p:nvPr/>
            </p:nvSpPr>
            <p:spPr>
              <a:xfrm>
                <a:off x="6775212" y="6294499"/>
                <a:ext cx="2384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2E6390F-1891-4255-9019-2418AAF6A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212" y="6294499"/>
                <a:ext cx="238463" cy="276999"/>
              </a:xfrm>
              <a:prstGeom prst="rect">
                <a:avLst/>
              </a:prstGeom>
              <a:blipFill>
                <a:blip r:embed="rId20"/>
                <a:stretch>
                  <a:fillRect l="-25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11D9D96-BDC6-1D82-5410-F33473C151C7}"/>
                  </a:ext>
                </a:extLst>
              </p:cNvPr>
              <p:cNvSpPr txBox="1"/>
              <p:nvPr/>
            </p:nvSpPr>
            <p:spPr>
              <a:xfrm>
                <a:off x="6552662" y="3873364"/>
                <a:ext cx="2384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11D9D96-BDC6-1D82-5410-F33473C15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662" y="3873364"/>
                <a:ext cx="238463" cy="276999"/>
              </a:xfrm>
              <a:prstGeom prst="rect">
                <a:avLst/>
              </a:prstGeom>
              <a:blipFill>
                <a:blip r:embed="rId21"/>
                <a:stretch>
                  <a:fillRect l="-25641" b="-195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6D9BD31-94FA-1395-92AE-216D5BD6929D}"/>
              </a:ext>
            </a:extLst>
          </p:cNvPr>
          <p:cNvSpPr txBox="1"/>
          <p:nvPr/>
        </p:nvSpPr>
        <p:spPr>
          <a:xfrm>
            <a:off x="5921684" y="2727571"/>
            <a:ext cx="154574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000" b="1" dirty="0"/>
              <a:t>Neutron core</a:t>
            </a:r>
            <a:endParaRPr lang="ko-KR" altLang="en-US" sz="2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ED68D0-788D-CBA6-C593-1A7846454D73}"/>
              </a:ext>
            </a:extLst>
          </p:cNvPr>
          <p:cNvSpPr txBox="1"/>
          <p:nvPr/>
        </p:nvSpPr>
        <p:spPr>
          <a:xfrm>
            <a:off x="63140" y="4463879"/>
            <a:ext cx="146399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600" b="1" dirty="0"/>
              <a:t>Accretion Front</a:t>
            </a:r>
            <a:endParaRPr lang="ko-KR" altLang="en-US" sz="1600" b="1" dirty="0"/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AC393DD7-F20E-2EC9-38C0-55A88187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33" y="5078871"/>
            <a:ext cx="571300" cy="52322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6CFA349-6012-DE6B-19DB-80A9B9C20726}"/>
              </a:ext>
            </a:extLst>
          </p:cNvPr>
          <p:cNvSpPr txBox="1"/>
          <p:nvPr/>
        </p:nvSpPr>
        <p:spPr>
          <a:xfrm>
            <a:off x="9726575" y="4186582"/>
            <a:ext cx="2078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6. Net Neutrino cooling</a:t>
            </a:r>
          </a:p>
          <a:p>
            <a:r>
              <a:rPr lang="en-US" altLang="ko-KR" sz="1400" b="1" dirty="0"/>
              <a:t>(150ms ~)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9B7B42F-C5D8-E7C7-5C44-B8D3B777E55D}"/>
              </a:ext>
            </a:extLst>
          </p:cNvPr>
          <p:cNvSpPr txBox="1"/>
          <p:nvPr/>
        </p:nvSpPr>
        <p:spPr>
          <a:xfrm>
            <a:off x="9421627" y="5672701"/>
            <a:ext cx="14966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000" b="1" dirty="0"/>
              <a:t>Neutron star</a:t>
            </a:r>
            <a:endParaRPr lang="ko-KR" altLang="en-US" sz="2000" b="1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89AB0512-12C5-0BB5-F9C1-48E773339C2F}"/>
              </a:ext>
            </a:extLst>
          </p:cNvPr>
          <p:cNvSpPr/>
          <p:nvPr/>
        </p:nvSpPr>
        <p:spPr>
          <a:xfrm>
            <a:off x="5579182" y="2447737"/>
            <a:ext cx="154353" cy="145912"/>
          </a:xfrm>
          <a:prstGeom prst="ellipse">
            <a:avLst/>
          </a:prstGeom>
          <a:solidFill>
            <a:srgbClr val="6C5D5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CA85950F-DA63-5832-EC83-1DC646173926}"/>
              </a:ext>
            </a:extLst>
          </p:cNvPr>
          <p:cNvSpPr/>
          <p:nvPr/>
        </p:nvSpPr>
        <p:spPr>
          <a:xfrm>
            <a:off x="9093963" y="2562622"/>
            <a:ext cx="154353" cy="145912"/>
          </a:xfrm>
          <a:prstGeom prst="ellipse">
            <a:avLst/>
          </a:prstGeom>
          <a:solidFill>
            <a:srgbClr val="6C5D5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60966A2F-99DB-C0CD-9E0B-5A7EC4C69702}"/>
              </a:ext>
            </a:extLst>
          </p:cNvPr>
          <p:cNvSpPr/>
          <p:nvPr/>
        </p:nvSpPr>
        <p:spPr>
          <a:xfrm>
            <a:off x="1608090" y="5324723"/>
            <a:ext cx="154353" cy="145912"/>
          </a:xfrm>
          <a:prstGeom prst="ellipse">
            <a:avLst/>
          </a:prstGeom>
          <a:solidFill>
            <a:srgbClr val="6C5D5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EC3A5C05-A798-454E-44E5-AF0D5171CCFA}"/>
              </a:ext>
            </a:extLst>
          </p:cNvPr>
          <p:cNvSpPr/>
          <p:nvPr/>
        </p:nvSpPr>
        <p:spPr>
          <a:xfrm>
            <a:off x="5547574" y="5261825"/>
            <a:ext cx="154353" cy="145912"/>
          </a:xfrm>
          <a:prstGeom prst="ellipse">
            <a:avLst/>
          </a:prstGeom>
          <a:solidFill>
            <a:srgbClr val="6C5D5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내용 개체 틀 6">
                <a:extLst>
                  <a:ext uri="{FF2B5EF4-FFF2-40B4-BE49-F238E27FC236}">
                    <a16:creationId xmlns:a16="http://schemas.microsoft.com/office/drawing/2014/main" id="{938EAC0A-902A-0DB1-C63B-85C412E3FA3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72886651"/>
                  </p:ext>
                </p:extLst>
              </p:nvPr>
            </p:nvGraphicFramePr>
            <p:xfrm>
              <a:off x="4082219" y="1542166"/>
              <a:ext cx="3157401" cy="51074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57401">
                      <a:extLst>
                        <a:ext uri="{9D8B030D-6E8A-4147-A177-3AD203B41FA5}">
                          <a16:colId xmlns:a16="http://schemas.microsoft.com/office/drawing/2014/main" val="1559163219"/>
                        </a:ext>
                      </a:extLst>
                    </a:gridCol>
                  </a:tblGrid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dirty="0">
                              <a:solidFill>
                                <a:schemeClr val="tx1"/>
                              </a:solidFill>
                            </a:rPr>
                            <a:t>Absorption process</a:t>
                          </a:r>
                          <a:endParaRPr lang="ko-KR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4669744"/>
                      </a:ext>
                    </a:extLst>
                  </a:tr>
                  <a:tr h="1042338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ko-KR" sz="1600" b="0" dirty="0"/>
                        </a:p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ko-KR" altLang="en-US" sz="1600" dirty="0"/>
                        </a:p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+(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)→(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+1)+</m:t>
                                </m:r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42269069"/>
                      </a:ext>
                    </a:extLst>
                  </a:tr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1" dirty="0"/>
                            <a:t>Thermal process</a:t>
                          </a:r>
                          <a:endParaRPr lang="ko-KR" altLang="en-US" sz="18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2445093"/>
                      </a:ext>
                    </a:extLst>
                  </a:tr>
                  <a:tr h="1042338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en-US" altLang="ko-KR" sz="1600" dirty="0"/>
                        </a:p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en-US" altLang="ko-KR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89013149"/>
                      </a:ext>
                    </a:extLst>
                  </a:tr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1" dirty="0"/>
                            <a:t>Scattering process</a:t>
                          </a:r>
                          <a:endParaRPr lang="ko-KR" altLang="en-US" sz="18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1375167"/>
                      </a:ext>
                    </a:extLst>
                  </a:tr>
                  <a:tr h="1667741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altLang="ko-KR" sz="1600" dirty="0"/>
                        </a:p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altLang="ko-KR" sz="1600" dirty="0"/>
                        </a:p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altLang="ko-KR" sz="1600" dirty="0"/>
                        </a:p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+(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)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+(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ko-KR" sz="1600" dirty="0"/>
                        </a:p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′+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oMath>
                            </m:oMathPara>
                          </a14:m>
                          <a:endParaRPr lang="en-US" altLang="ko-KR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761842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내용 개체 틀 6">
                <a:extLst>
                  <a:ext uri="{FF2B5EF4-FFF2-40B4-BE49-F238E27FC236}">
                    <a16:creationId xmlns:a16="http://schemas.microsoft.com/office/drawing/2014/main" id="{938EAC0A-902A-0DB1-C63B-85C412E3FA3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72886651"/>
                  </p:ext>
                </p:extLst>
              </p:nvPr>
            </p:nvGraphicFramePr>
            <p:xfrm>
              <a:off x="4082219" y="1542166"/>
              <a:ext cx="3157401" cy="51074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57401">
                      <a:extLst>
                        <a:ext uri="{9D8B030D-6E8A-4147-A177-3AD203B41FA5}">
                          <a16:colId xmlns:a16="http://schemas.microsoft.com/office/drawing/2014/main" val="1559163219"/>
                        </a:ext>
                      </a:extLst>
                    </a:gridCol>
                  </a:tblGrid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dirty="0">
                              <a:solidFill>
                                <a:schemeClr val="tx1"/>
                              </a:solidFill>
                            </a:rPr>
                            <a:t>Absorption process</a:t>
                          </a:r>
                          <a:endParaRPr lang="ko-KR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4669744"/>
                      </a:ext>
                    </a:extLst>
                  </a:tr>
                  <a:tr h="104233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3"/>
                          <a:stretch>
                            <a:fillRect l="-193" t="-43860" r="-385" b="-348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2269069"/>
                      </a:ext>
                    </a:extLst>
                  </a:tr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1" dirty="0"/>
                            <a:t>Thermal process</a:t>
                          </a:r>
                          <a:endParaRPr lang="ko-KR" altLang="en-US" sz="18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2445093"/>
                      </a:ext>
                    </a:extLst>
                  </a:tr>
                  <a:tr h="104233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3"/>
                          <a:stretch>
                            <a:fillRect l="-193" t="-187719" r="-385" b="-2046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9013149"/>
                      </a:ext>
                    </a:extLst>
                  </a:tr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1" dirty="0"/>
                            <a:t>Scattering process</a:t>
                          </a:r>
                          <a:endParaRPr lang="ko-KR" altLang="en-US" sz="18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1375167"/>
                      </a:ext>
                    </a:extLst>
                  </a:tr>
                  <a:tr h="1667741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3"/>
                          <a:stretch>
                            <a:fillRect l="-193" t="-206569" r="-385" b="-7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618427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533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61" grpId="0"/>
      <p:bldP spid="62" grpId="0"/>
      <p:bldP spid="12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4BB56EA-4A2B-CCD5-01AD-76013CF47AC5}"/>
              </a:ext>
            </a:extLst>
          </p:cNvPr>
          <p:cNvCxnSpPr>
            <a:cxnSpLocks/>
          </p:cNvCxnSpPr>
          <p:nvPr/>
        </p:nvCxnSpPr>
        <p:spPr>
          <a:xfrm>
            <a:off x="1801241" y="4752665"/>
            <a:ext cx="348745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6755FC9A-7D98-40B3-1651-EDFB0B3B4D79}"/>
              </a:ext>
            </a:extLst>
          </p:cNvPr>
          <p:cNvCxnSpPr>
            <a:cxnSpLocks/>
          </p:cNvCxnSpPr>
          <p:nvPr/>
        </p:nvCxnSpPr>
        <p:spPr>
          <a:xfrm>
            <a:off x="2718488" y="2672611"/>
            <a:ext cx="257020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F4EDC1C-1D75-7633-57A3-D6335A182326}"/>
              </a:ext>
            </a:extLst>
          </p:cNvPr>
          <p:cNvSpPr txBox="1"/>
          <p:nvPr/>
        </p:nvSpPr>
        <p:spPr>
          <a:xfrm>
            <a:off x="563700" y="482717"/>
            <a:ext cx="2165116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Compose.obspm.fr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843FD-6EE6-79A8-271A-6BFAE2949FD6}"/>
              </a:ext>
            </a:extLst>
          </p:cNvPr>
          <p:cNvSpPr txBox="1"/>
          <p:nvPr/>
        </p:nvSpPr>
        <p:spPr>
          <a:xfrm>
            <a:off x="597996" y="1384545"/>
            <a:ext cx="213082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compose.exe</a:t>
            </a:r>
            <a:endParaRPr lang="ko-KR" altLang="en-US" dirty="0"/>
          </a:p>
        </p:txBody>
      </p:sp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1AFD8693-951C-3B5D-19D7-792C168FE3E2}"/>
              </a:ext>
            </a:extLst>
          </p:cNvPr>
          <p:cNvSpPr/>
          <p:nvPr/>
        </p:nvSpPr>
        <p:spPr>
          <a:xfrm>
            <a:off x="1010045" y="1888096"/>
            <a:ext cx="1292406" cy="415819"/>
          </a:xfrm>
          <a:prstGeom prst="downArrow">
            <a:avLst>
              <a:gd name="adj1" fmla="val 75503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output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5" name="화살표: 아래쪽 64">
            <a:extLst>
              <a:ext uri="{FF2B5EF4-FFF2-40B4-BE49-F238E27FC236}">
                <a16:creationId xmlns:a16="http://schemas.microsoft.com/office/drawing/2014/main" id="{4D553F85-E57E-732C-5640-A4FE4B93BAF2}"/>
              </a:ext>
            </a:extLst>
          </p:cNvPr>
          <p:cNvSpPr/>
          <p:nvPr/>
        </p:nvSpPr>
        <p:spPr>
          <a:xfrm>
            <a:off x="996564" y="881942"/>
            <a:ext cx="1292406" cy="415819"/>
          </a:xfrm>
          <a:prstGeom prst="downArrow">
            <a:avLst>
              <a:gd name="adj1" fmla="val 75503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input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27E1BC-CE03-5D65-197E-E6D295E052EF}"/>
              </a:ext>
            </a:extLst>
          </p:cNvPr>
          <p:cNvSpPr txBox="1"/>
          <p:nvPr/>
        </p:nvSpPr>
        <p:spPr>
          <a:xfrm>
            <a:off x="598250" y="2484454"/>
            <a:ext cx="2130821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Equation of State.h5</a:t>
            </a:r>
            <a:endParaRPr lang="ko-KR" altLang="en-US" sz="1600" dirty="0"/>
          </a:p>
        </p:txBody>
      </p:sp>
      <p:sp>
        <p:nvSpPr>
          <p:cNvPr id="73" name="화살표: 아래쪽 72">
            <a:extLst>
              <a:ext uri="{FF2B5EF4-FFF2-40B4-BE49-F238E27FC236}">
                <a16:creationId xmlns:a16="http://schemas.microsoft.com/office/drawing/2014/main" id="{DFE759C8-3AD0-D000-7519-D4AD3984DD9C}"/>
              </a:ext>
            </a:extLst>
          </p:cNvPr>
          <p:cNvSpPr/>
          <p:nvPr/>
        </p:nvSpPr>
        <p:spPr>
          <a:xfrm>
            <a:off x="564133" y="3057168"/>
            <a:ext cx="1136997" cy="415819"/>
          </a:xfrm>
          <a:prstGeom prst="downArrow">
            <a:avLst>
              <a:gd name="adj1" fmla="val 75503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input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B6E1C6F-572F-89AB-D840-D1BFC501AB6F}"/>
              </a:ext>
            </a:extLst>
          </p:cNvPr>
          <p:cNvSpPr txBox="1"/>
          <p:nvPr/>
        </p:nvSpPr>
        <p:spPr>
          <a:xfrm>
            <a:off x="605409" y="3554278"/>
            <a:ext cx="1103514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Nulib.exe</a:t>
            </a:r>
            <a:endParaRPr lang="ko-KR" altLang="en-US" dirty="0"/>
          </a:p>
        </p:txBody>
      </p:sp>
      <p:sp>
        <p:nvSpPr>
          <p:cNvPr id="75" name="화살표: 아래쪽 74">
            <a:extLst>
              <a:ext uri="{FF2B5EF4-FFF2-40B4-BE49-F238E27FC236}">
                <a16:creationId xmlns:a16="http://schemas.microsoft.com/office/drawing/2014/main" id="{F1F49639-0BF0-9C03-7980-1BFCDFD2CCC1}"/>
              </a:ext>
            </a:extLst>
          </p:cNvPr>
          <p:cNvSpPr/>
          <p:nvPr/>
        </p:nvSpPr>
        <p:spPr>
          <a:xfrm>
            <a:off x="590164" y="4057965"/>
            <a:ext cx="1136997" cy="415819"/>
          </a:xfrm>
          <a:prstGeom prst="downArrow">
            <a:avLst>
              <a:gd name="adj1" fmla="val 75503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output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600D1B-4DA4-E4E5-175C-A9AA154C9A55}"/>
              </a:ext>
            </a:extLst>
          </p:cNvPr>
          <p:cNvSpPr txBox="1"/>
          <p:nvPr/>
        </p:nvSpPr>
        <p:spPr>
          <a:xfrm>
            <a:off x="563700" y="4548498"/>
            <a:ext cx="123754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Opacity.h5</a:t>
            </a:r>
            <a:endParaRPr lang="ko-KR" altLang="en-US" dirty="0"/>
          </a:p>
        </p:txBody>
      </p:sp>
      <p:sp>
        <p:nvSpPr>
          <p:cNvPr id="77" name="화살표: 아래쪽 76">
            <a:extLst>
              <a:ext uri="{FF2B5EF4-FFF2-40B4-BE49-F238E27FC236}">
                <a16:creationId xmlns:a16="http://schemas.microsoft.com/office/drawing/2014/main" id="{CA5D86E9-3294-157D-8ACA-2B40311710DE}"/>
              </a:ext>
            </a:extLst>
          </p:cNvPr>
          <p:cNvSpPr/>
          <p:nvPr/>
        </p:nvSpPr>
        <p:spPr>
          <a:xfrm>
            <a:off x="637955" y="5043982"/>
            <a:ext cx="1089206" cy="415819"/>
          </a:xfrm>
          <a:prstGeom prst="downArrow">
            <a:avLst>
              <a:gd name="adj1" fmla="val 75503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input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8" name="화살표: 아래쪽 77">
            <a:extLst>
              <a:ext uri="{FF2B5EF4-FFF2-40B4-BE49-F238E27FC236}">
                <a16:creationId xmlns:a16="http://schemas.microsoft.com/office/drawing/2014/main" id="{0899B95C-0C6D-1FD8-B742-44FF9EC0D707}"/>
              </a:ext>
            </a:extLst>
          </p:cNvPr>
          <p:cNvSpPr/>
          <p:nvPr/>
        </p:nvSpPr>
        <p:spPr>
          <a:xfrm>
            <a:off x="1890707" y="3067667"/>
            <a:ext cx="827781" cy="2396416"/>
          </a:xfrm>
          <a:prstGeom prst="downArrow">
            <a:avLst>
              <a:gd name="adj1" fmla="val 75503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input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57EEC2-7DB3-62EC-AFA5-1763A0378663}"/>
              </a:ext>
            </a:extLst>
          </p:cNvPr>
          <p:cNvSpPr txBox="1"/>
          <p:nvPr/>
        </p:nvSpPr>
        <p:spPr>
          <a:xfrm>
            <a:off x="273847" y="5606698"/>
            <a:ext cx="4582173" cy="4158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GR1D.exe</a:t>
            </a:r>
            <a:endParaRPr lang="ko-KR" alt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840D6FF-0DE3-1ACE-DC68-7EA3AD378632}"/>
              </a:ext>
            </a:extLst>
          </p:cNvPr>
          <p:cNvSpPr txBox="1"/>
          <p:nvPr/>
        </p:nvSpPr>
        <p:spPr>
          <a:xfrm>
            <a:off x="5285049" y="5433880"/>
            <a:ext cx="6280875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Neutrino luminosity,     Neutrino RMS energy,     </a:t>
            </a:r>
          </a:p>
          <a:p>
            <a:pPr algn="ctr"/>
            <a:r>
              <a:rPr lang="en-US" altLang="ko-KR" dirty="0"/>
              <a:t>Electron Fraction, Entropy,      Density,     </a:t>
            </a:r>
          </a:p>
          <a:p>
            <a:pPr algn="ctr"/>
            <a:r>
              <a:rPr lang="en-US" altLang="ko-KR" dirty="0"/>
              <a:t>Temperature,     Pressure </a:t>
            </a:r>
            <a:r>
              <a:rPr lang="en-US" altLang="ko-KR" dirty="0" err="1"/>
              <a:t>etc</a:t>
            </a:r>
            <a:r>
              <a:rPr lang="en-US" altLang="ko-KR" dirty="0"/>
              <a:t>…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2152B01-6518-39DA-A6B5-ABAD0AD57D53}"/>
              </a:ext>
            </a:extLst>
          </p:cNvPr>
          <p:cNvSpPr txBox="1"/>
          <p:nvPr/>
        </p:nvSpPr>
        <p:spPr>
          <a:xfrm>
            <a:off x="3251518" y="528883"/>
            <a:ext cx="156095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Stellar initial profile</a:t>
            </a:r>
            <a:endParaRPr lang="ko-KR" altLang="en-US" dirty="0"/>
          </a:p>
        </p:txBody>
      </p:sp>
      <p:sp>
        <p:nvSpPr>
          <p:cNvPr id="83" name="화살표: 아래쪽 82">
            <a:extLst>
              <a:ext uri="{FF2B5EF4-FFF2-40B4-BE49-F238E27FC236}">
                <a16:creationId xmlns:a16="http://schemas.microsoft.com/office/drawing/2014/main" id="{1B7B96CB-BE97-0021-EC1D-A7849A3CCEAA}"/>
              </a:ext>
            </a:extLst>
          </p:cNvPr>
          <p:cNvSpPr/>
          <p:nvPr/>
        </p:nvSpPr>
        <p:spPr>
          <a:xfrm>
            <a:off x="3520069" y="1262987"/>
            <a:ext cx="1023856" cy="4201098"/>
          </a:xfrm>
          <a:prstGeom prst="downArrow">
            <a:avLst>
              <a:gd name="adj1" fmla="val 75503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input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154E94BD-8472-8A52-297F-5D57C195D9E8}"/>
              </a:ext>
            </a:extLst>
          </p:cNvPr>
          <p:cNvCxnSpPr>
            <a:cxnSpLocks/>
          </p:cNvCxnSpPr>
          <p:nvPr/>
        </p:nvCxnSpPr>
        <p:spPr>
          <a:xfrm>
            <a:off x="4812476" y="852049"/>
            <a:ext cx="47621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2A326C3-5662-F188-A2A0-9800AF76366D}"/>
              </a:ext>
            </a:extLst>
          </p:cNvPr>
          <p:cNvSpPr txBox="1"/>
          <p:nvPr/>
        </p:nvSpPr>
        <p:spPr>
          <a:xfrm>
            <a:off x="5288692" y="528883"/>
            <a:ext cx="663617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Mass (g),      Radial coordinate (cm),     Temperature (K),</a:t>
            </a:r>
          </a:p>
          <a:p>
            <a:r>
              <a:rPr lang="en-US" altLang="ko-KR" dirty="0"/>
              <a:t>Density (g/cm3),     Radial velocity (cm/s),     Fraction </a:t>
            </a:r>
          </a:p>
          <a:p>
            <a:r>
              <a:rPr lang="en-US" altLang="ko-KR" dirty="0"/>
              <a:t>Angular velocity (rad/s)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3C991C-F254-E816-7AA9-CBB39AC4EE3F}"/>
                  </a:ext>
                </a:extLst>
              </p:cNvPr>
              <p:cNvSpPr txBox="1"/>
              <p:nvPr/>
            </p:nvSpPr>
            <p:spPr>
              <a:xfrm>
                <a:off x="5288692" y="2228671"/>
                <a:ext cx="6636169" cy="1200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Pressure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𝑑𝑦𝑛𝑒𝑠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ko-KR" dirty="0"/>
                  <a:t>,     Energy</a:t>
                </a:r>
                <a:r>
                  <a:rPr lang="en-US" altLang="ko-KR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𝑒𝑟𝑔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altLang="ko-KR" dirty="0"/>
                  <a:t>,     Mass number,</a:t>
                </a:r>
              </a:p>
              <a:p>
                <a:r>
                  <a:rPr lang="en-US" altLang="ko-KR" dirty="0"/>
                  <a:t>Mass fraction,     Number fraction,     Entropy</a:t>
                </a:r>
                <a:r>
                  <a:rPr lang="en-US" altLang="ko-KR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𝑏𝑎𝑟𝑦𝑜𝑛</m:t>
                        </m:r>
                      </m:e>
                    </m:d>
                  </m:oMath>
                </a14:m>
                <a:r>
                  <a:rPr lang="en-US" altLang="ko-KR" dirty="0"/>
                  <a:t>,</a:t>
                </a:r>
              </a:p>
              <a:p>
                <a:r>
                  <a:rPr lang="en-US" altLang="ko-KR" dirty="0"/>
                  <a:t>Landau Effective mass,     Velocity of sound</a:t>
                </a:r>
                <a:r>
                  <a:rPr lang="en-US" altLang="ko-KR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ko-KR" dirty="0"/>
              </a:p>
              <a:p>
                <a:r>
                  <a:rPr lang="en-US" altLang="ko-KR" dirty="0"/>
                  <a:t>Chemical potential</a:t>
                </a:r>
                <a:r>
                  <a:rPr lang="en-US" altLang="ko-KR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𝑏𝑎𝑟𝑦𝑜𝑛</m:t>
                        </m:r>
                      </m:e>
                    </m:d>
                  </m:oMath>
                </a14:m>
                <a:r>
                  <a:rPr lang="en-US" altLang="ko-KR" dirty="0"/>
                  <a:t>,     </a:t>
                </a:r>
                <a:r>
                  <a:rPr lang="en-US" altLang="ko-KR" dirty="0" err="1"/>
                  <a:t>dp</a:t>
                </a:r>
                <a:r>
                  <a:rPr lang="en-US" altLang="ko-KR" dirty="0"/>
                  <a:t>/d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ko-KR" dirty="0"/>
                  <a:t>, </a:t>
                </a:r>
                <a:r>
                  <a:rPr lang="en-US" altLang="ko-KR" dirty="0" err="1"/>
                  <a:t>dp</a:t>
                </a:r>
                <a:r>
                  <a:rPr lang="en-US" altLang="ko-KR" dirty="0"/>
                  <a:t>/d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ko-KR" dirty="0"/>
                  <a:t>,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d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ko-KR" dirty="0"/>
                  <a:t>/dT </a:t>
                </a:r>
                <a:r>
                  <a:rPr lang="en-US" altLang="ko-KR" dirty="0" err="1"/>
                  <a:t>etc</a:t>
                </a:r>
                <a:r>
                  <a:rPr lang="en-US" altLang="ko-KR" dirty="0"/>
                  <a:t>…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3C991C-F254-E816-7AA9-CBB39AC4E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692" y="2228671"/>
                <a:ext cx="6636169" cy="1200329"/>
              </a:xfrm>
              <a:prstGeom prst="rect">
                <a:avLst/>
              </a:prstGeom>
              <a:blipFill>
                <a:blip r:embed="rId3"/>
                <a:stretch>
                  <a:fillRect l="-734" t="-3015" b="-60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62B785-EBD3-0622-EA5D-AA8567A611F1}"/>
                  </a:ext>
                </a:extLst>
              </p:cNvPr>
              <p:cNvSpPr txBox="1"/>
              <p:nvPr/>
            </p:nvSpPr>
            <p:spPr>
              <a:xfrm>
                <a:off x="5285049" y="4271499"/>
                <a:ext cx="3746025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/>
                  <a:t>Absorption opacity 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/>
                  <a:t>-1)</a:t>
                </a:r>
              </a:p>
              <a:p>
                <a:r>
                  <a:rPr lang="en-US" altLang="ko-KR" dirty="0"/>
                  <a:t>Emissivity 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𝑒𝑟𝑔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𝑠𝑟𝑎𝑑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dirty="0"/>
              </a:p>
              <a:p>
                <a:r>
                  <a:rPr lang="en-US" altLang="ko-KR" dirty="0"/>
                  <a:t>Scattering opacity 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ko-KR" dirty="0"/>
                  <a:t>-1)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62B785-EBD3-0622-EA5D-AA8567A61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049" y="4271499"/>
                <a:ext cx="3746025" cy="923330"/>
              </a:xfrm>
              <a:prstGeom prst="rect">
                <a:avLst/>
              </a:prstGeom>
              <a:blipFill>
                <a:blip r:embed="rId4"/>
                <a:stretch>
                  <a:fillRect l="-1299" t="-3922" b="-84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EA16E91-1128-4D3A-5939-0BD6553B6BA0}"/>
              </a:ext>
            </a:extLst>
          </p:cNvPr>
          <p:cNvCxnSpPr>
            <a:cxnSpLocks/>
          </p:cNvCxnSpPr>
          <p:nvPr/>
        </p:nvCxnSpPr>
        <p:spPr>
          <a:xfrm>
            <a:off x="4856020" y="5844178"/>
            <a:ext cx="42902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6A99A6-3095-4903-4E73-EDAB7ADDE5F4}"/>
                  </a:ext>
                </a:extLst>
              </p:cNvPr>
              <p:cNvSpPr txBox="1"/>
              <p:nvPr/>
            </p:nvSpPr>
            <p:spPr>
              <a:xfrm>
                <a:off x="1369061" y="6051097"/>
                <a:ext cx="2391744" cy="2871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ko-KR" sz="1100" dirty="0"/>
                  <a:t>O’Connor, E. 2015, </a:t>
                </a:r>
                <a:r>
                  <a:rPr lang="en-US" altLang="ko-KR" sz="1100" dirty="0" err="1"/>
                  <a:t>ApJS</a:t>
                </a:r>
                <a:r>
                  <a:rPr lang="en-US" altLang="ko-KR" sz="1100" dirty="0"/>
                  <a:t> 219, 24.</a:t>
                </a:r>
                <a:endParaRPr lang="ko-KR" altLang="en-US" sz="11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6A99A6-3095-4903-4E73-EDAB7ADDE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061" y="6051097"/>
                <a:ext cx="2391744" cy="287130"/>
              </a:xfrm>
              <a:prstGeom prst="rect">
                <a:avLst/>
              </a:prstGeom>
              <a:blipFill>
                <a:blip r:embed="rId5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18F2E1F-928C-2B40-40BD-BB4D12338205}"/>
              </a:ext>
            </a:extLst>
          </p:cNvPr>
          <p:cNvSpPr txBox="1"/>
          <p:nvPr/>
        </p:nvSpPr>
        <p:spPr>
          <a:xfrm>
            <a:off x="4433455" y="150898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Woosley, S. E., and Thomas A. Weaver. No. UCRL-ID--122106. Lawrence Livermore National Lab., CA (United States), 1995.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37446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08DF53-FCA3-F494-3C89-E181CA7A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Motivation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AD3E3194-10FD-7A91-77B6-D8D7A9599C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endParaRPr lang="en-US" altLang="ko-KR" sz="2400" dirty="0"/>
              </a:p>
              <a:p>
                <a:r>
                  <a:rPr lang="en-US" altLang="ko-KR" sz="2400" dirty="0"/>
                  <a:t>In dense nuclear matter, effective mass and axial-vector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sz="2400" dirty="0"/>
                  <a:t> modified.</a:t>
                </a:r>
              </a:p>
              <a:p>
                <a:pPr lvl="1"/>
                <a:r>
                  <a:rPr lang="en-US" altLang="ko-KR" sz="2000" dirty="0"/>
                  <a:t>Unlike</a:t>
                </a:r>
                <a:r>
                  <a:rPr lang="ko-KR" altLang="en-US" sz="2000" dirty="0"/>
                  <a:t> </a:t>
                </a:r>
                <a:r>
                  <a:rPr lang="en-US" altLang="ko-KR" sz="2000" dirty="0"/>
                  <a:t>free</a:t>
                </a:r>
                <a:r>
                  <a:rPr lang="ko-KR" altLang="en-US" sz="2000" dirty="0"/>
                  <a:t> </a:t>
                </a:r>
                <a:r>
                  <a:rPr lang="en-US" altLang="ko-KR" sz="2000" dirty="0"/>
                  <a:t>particles, single particle energy include nuclear medium potential term.</a:t>
                </a:r>
              </a:p>
              <a:p>
                <a:pPr marL="457200" lvl="1" indent="0">
                  <a:buNone/>
                </a:pPr>
                <a:r>
                  <a:rPr lang="en-US" altLang="ko-KR" sz="2000" dirty="0"/>
                  <a:t>    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2000" dirty="0"/>
                  <a:t> effective mass changed.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sz="2000" dirty="0"/>
                  <a:t>, coupling strength of the axial vector, reduced in nuclear medium.</a:t>
                </a:r>
              </a:p>
              <a:p>
                <a:pPr lvl="1"/>
                <a:endParaRPr lang="en-US" altLang="ko-KR" sz="2000" dirty="0"/>
              </a:p>
              <a:p>
                <a:r>
                  <a:rPr lang="en-US" altLang="ko-KR" sz="2400" dirty="0"/>
                  <a:t>Near neutron core in Supernovae</a:t>
                </a:r>
                <a:r>
                  <a:rPr lang="ko-KR" altLang="en-US" sz="2400" dirty="0"/>
                  <a:t> </a:t>
                </a:r>
                <a:r>
                  <a:rPr lang="en-US" altLang="ko-KR" sz="2400" dirty="0"/>
                  <a:t>Type-II can reaches saturation density, and some regions are ‘degenerated’.</a:t>
                </a:r>
              </a:p>
              <a:p>
                <a:endParaRPr lang="en-US" altLang="ko-KR" sz="2400" dirty="0"/>
              </a:p>
              <a:p>
                <a:r>
                  <a:rPr lang="en-US" altLang="ko-KR" sz="2400" dirty="0"/>
                  <a:t>But in the </a:t>
                </a:r>
                <a:r>
                  <a:rPr lang="en-US" altLang="ko-KR" sz="2400" dirty="0" err="1"/>
                  <a:t>Nulib</a:t>
                </a:r>
                <a:r>
                  <a:rPr lang="en-US" altLang="ko-KR" sz="2400" dirty="0"/>
                  <a:t>, program calculating neutrino opacity, treat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sz="2400" dirty="0"/>
                  <a:t> as constant, and nucleon effective mass corrections are not included.</a:t>
                </a:r>
              </a:p>
              <a:p>
                <a:endParaRPr lang="en-US" altLang="ko-KR" sz="2400" dirty="0"/>
              </a:p>
              <a:p>
                <a:r>
                  <a:rPr lang="en-US" altLang="ko-KR" sz="2400" dirty="0"/>
                  <a:t>In this work, we modify the neutrino interaction term by incorporating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sz="2400" dirty="0"/>
                  <a:t> quenching and effective mass, and degenerate-limit form of the neutrino interaction rates .</a:t>
                </a: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AD3E3194-10FD-7A91-77B6-D8D7A9599C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r="-58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C820A34-038A-FDCC-FE89-8899438A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475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6CD72F5-ACE5-60BC-E643-3A2404514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45" y="1161535"/>
            <a:ext cx="3706249" cy="4803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42085886-6D60-CF54-36A1-15876B87284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quenching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42085886-6D60-CF54-36A1-15876B8728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11034" b="-220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43F81C3C-015A-8AC5-9F6D-B9D3511330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60619"/>
                <a:ext cx="10002188" cy="571189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altLang="ko-KR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ko-KR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e>
                        <m:sSubSup>
                          <m:sSubSup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lang="en-US" altLang="ko-KR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bSup>
                      </m:e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  <m:sup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sz="18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1800" dirty="0"/>
                  <a:t> nucleon coupling to the axial vector current matrix element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800" dirty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800" dirty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altLang="ko-KR" sz="1800" b="0" i="1" dirty="0" smtClean="0">
                        <a:latin typeface="Cambria Math" panose="02040503050406030204" pitchFamily="18" charset="0"/>
                      </a:rPr>
                      <m:t>≈1.27</m:t>
                    </m:r>
                  </m:oMath>
                </a14:m>
                <a:r>
                  <a:rPr lang="en-US" altLang="ko-KR" sz="1800" dirty="0"/>
                  <a:t> in</a:t>
                </a:r>
                <a:r>
                  <a:rPr lang="ko-KR" altLang="en-US" sz="1800" dirty="0"/>
                  <a:t> </a:t>
                </a:r>
                <a:r>
                  <a:rPr lang="en-US" altLang="ko-KR" sz="1800" dirty="0"/>
                  <a:t>free space</a:t>
                </a:r>
              </a:p>
              <a:p>
                <a:pPr marL="0" indent="0">
                  <a:buNone/>
                </a:pPr>
                <a:endParaRPr lang="en-US" altLang="ko-KR" sz="1800" dirty="0"/>
              </a:p>
              <a:p>
                <a:pPr marL="0" indent="0">
                  <a:buNone/>
                </a:pPr>
                <a:r>
                  <a:rPr lang="en-US" altLang="ko-KR" sz="1800" dirty="0"/>
                  <a:t>In dense nuclear matter, axial</a:t>
                </a:r>
                <a:r>
                  <a:rPr lang="ko-KR" altLang="en-US" sz="1800" dirty="0"/>
                  <a:t> </a:t>
                </a:r>
                <a:r>
                  <a:rPr lang="en-US" altLang="ko-KR" sz="1800" dirty="0" err="1"/>
                  <a:t>vecor</a:t>
                </a:r>
                <a:r>
                  <a:rPr lang="ko-KR" altLang="en-US" sz="1800" dirty="0"/>
                  <a:t> </a:t>
                </a:r>
                <a:r>
                  <a:rPr lang="en-US" altLang="ko-KR" sz="1800" dirty="0"/>
                  <a:t>current modified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800" b="0" i="0" dirty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800" b="0" i="0" dirty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altLang="ko-KR" sz="1800" dirty="0"/>
                  <a:t> is reduced </a:t>
                </a:r>
              </a:p>
              <a:p>
                <a:pPr marL="0" indent="0">
                  <a:buNone/>
                </a:pPr>
                <a:endParaRPr lang="en-US" altLang="ko-KR" sz="1800" dirty="0"/>
              </a:p>
              <a:p>
                <a:pPr marL="0" indent="0">
                  <a:buNone/>
                </a:pPr>
                <a:r>
                  <a:rPr lang="en-US" altLang="ko-KR" sz="1800" dirty="0"/>
                  <a:t>We use the effective parametrization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𝐵𝑎𝑟𝑦𝑜𝑛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4.15</m:t>
                              </m:r>
                              <m:d>
                                <m:d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𝐵𝑎𝑟𝑦𝑜𝑛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altLang="ko-KR" sz="1800" dirty="0"/>
              </a:p>
              <a:p>
                <a:pPr marL="0" indent="0">
                  <a:buNone/>
                </a:pPr>
                <a:r>
                  <a:rPr lang="en-US" altLang="ko-KR" sz="1800" b="0" dirty="0">
                    <a:ea typeface="Cambria Math" panose="02040503050406030204" pitchFamily="18" charset="0"/>
                  </a:rPr>
                  <a:t>Within 1% accuracy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𝐵𝑎𝑟𝑦𝑜𝑛</m:t>
                        </m:r>
                      </m:sub>
                    </m:sSub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&lt;4.5</m:t>
                    </m:r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ko-KR" altLang="en-US" sz="1800" dirty="0"/>
              </a:p>
              <a:p>
                <a:pPr marL="0" indent="0">
                  <a:buNone/>
                </a:pPr>
                <a:endParaRPr lang="en-US" altLang="ko-KR" sz="1800" dirty="0"/>
              </a:p>
              <a:p>
                <a:pPr marL="0" indent="0">
                  <a:buNone/>
                </a:pPr>
                <a:endParaRPr lang="en-US" altLang="ko-KR" sz="1800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43F81C3C-015A-8AC5-9F6D-B9D3511330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60619"/>
                <a:ext cx="10002188" cy="5711898"/>
              </a:xfrm>
              <a:blipFill>
                <a:blip r:embed="rId5"/>
                <a:stretch>
                  <a:fillRect l="-54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CF1096A-42E1-9106-EF7D-1662EE35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ABDA6-BDFB-A5B0-313E-6D6E71D928F8}"/>
              </a:ext>
            </a:extLst>
          </p:cNvPr>
          <p:cNvSpPr txBox="1"/>
          <p:nvPr/>
        </p:nvSpPr>
        <p:spPr>
          <a:xfrm>
            <a:off x="8583306" y="5999276"/>
            <a:ext cx="29008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altLang="ko-KR" sz="1000" dirty="0">
                <a:solidFill>
                  <a:srgbClr val="222222"/>
                </a:solidFill>
                <a:latin typeface="Arial" panose="020B0604020202020204" pitchFamily="34" charset="0"/>
              </a:rPr>
              <a:t>Carter &amp; Prakash, Phys. Lett. B 525, 249 (2002)</a:t>
            </a:r>
            <a:endParaRPr lang="ko-KR" altLang="en-US" dirty="0"/>
          </a:p>
        </p:txBody>
      </p:sp>
      <p:pic>
        <p:nvPicPr>
          <p:cNvPr id="5" name="내용 개체 틀 7">
            <a:extLst>
              <a:ext uri="{FF2B5EF4-FFF2-40B4-BE49-F238E27FC236}">
                <a16:creationId xmlns:a16="http://schemas.microsoft.com/office/drawing/2014/main" id="{32223B34-E896-8A89-171E-91FF900C6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12" y="963612"/>
            <a:ext cx="8439163" cy="57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EE4FC115-C74A-FE2A-C56A-1BB41C2618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ko-KR" dirty="0"/>
                  <a:t> quenching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EE4FC115-C74A-FE2A-C56A-1BB41C2618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11034" b="-220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내용 개체 틀 6">
                <a:extLst>
                  <a:ext uri="{FF2B5EF4-FFF2-40B4-BE49-F238E27FC236}">
                    <a16:creationId xmlns:a16="http://schemas.microsoft.com/office/drawing/2014/main" id="{6EF4B081-F214-D5DF-39DD-767C547B3DD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18405927"/>
                  </p:ext>
                </p:extLst>
              </p:nvPr>
            </p:nvGraphicFramePr>
            <p:xfrm>
              <a:off x="205933" y="1385415"/>
              <a:ext cx="3157401" cy="51074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57401">
                      <a:extLst>
                        <a:ext uri="{9D8B030D-6E8A-4147-A177-3AD203B41FA5}">
                          <a16:colId xmlns:a16="http://schemas.microsoft.com/office/drawing/2014/main" val="1559163219"/>
                        </a:ext>
                      </a:extLst>
                    </a:gridCol>
                  </a:tblGrid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dirty="0">
                              <a:solidFill>
                                <a:schemeClr val="tx1"/>
                              </a:solidFill>
                            </a:rPr>
                            <a:t>Absorption process</a:t>
                          </a:r>
                          <a:endParaRPr lang="ko-KR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4669744"/>
                      </a:ext>
                    </a:extLst>
                  </a:tr>
                  <a:tr h="1042338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ko-KR" sz="1600" b="0" dirty="0"/>
                        </a:p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ko-KR" altLang="en-US" sz="1600" dirty="0"/>
                        </a:p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+(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)→(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+1)+</m:t>
                                </m:r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42269069"/>
                      </a:ext>
                    </a:extLst>
                  </a:tr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1" dirty="0"/>
                            <a:t>Thermal process</a:t>
                          </a:r>
                          <a:endParaRPr lang="ko-KR" altLang="en-US" sz="18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2445093"/>
                      </a:ext>
                    </a:extLst>
                  </a:tr>
                  <a:tr h="1042338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en-US" altLang="ko-KR" sz="1600" dirty="0"/>
                        </a:p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en-US" altLang="ko-KR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89013149"/>
                      </a:ext>
                    </a:extLst>
                  </a:tr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1" dirty="0"/>
                            <a:t>Scattering process</a:t>
                          </a:r>
                          <a:endParaRPr lang="ko-KR" altLang="en-US" sz="18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1375167"/>
                      </a:ext>
                    </a:extLst>
                  </a:tr>
                  <a:tr h="1667741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altLang="ko-KR" sz="1600" dirty="0"/>
                        </a:p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altLang="ko-KR" sz="1600" dirty="0"/>
                        </a:p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altLang="ko-KR" sz="1600" dirty="0"/>
                        </a:p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+(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)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+(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ko-KR" sz="1600" dirty="0"/>
                        </a:p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 → 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′+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oMath>
                            </m:oMathPara>
                          </a14:m>
                          <a:endParaRPr lang="en-US" altLang="ko-KR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761842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내용 개체 틀 6">
                <a:extLst>
                  <a:ext uri="{FF2B5EF4-FFF2-40B4-BE49-F238E27FC236}">
                    <a16:creationId xmlns:a16="http://schemas.microsoft.com/office/drawing/2014/main" id="{6EF4B081-F214-D5DF-39DD-767C547B3DD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18405927"/>
                  </p:ext>
                </p:extLst>
              </p:nvPr>
            </p:nvGraphicFramePr>
            <p:xfrm>
              <a:off x="205933" y="1385415"/>
              <a:ext cx="3157401" cy="51074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57401">
                      <a:extLst>
                        <a:ext uri="{9D8B030D-6E8A-4147-A177-3AD203B41FA5}">
                          <a16:colId xmlns:a16="http://schemas.microsoft.com/office/drawing/2014/main" val="1559163219"/>
                        </a:ext>
                      </a:extLst>
                    </a:gridCol>
                  </a:tblGrid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dirty="0">
                              <a:solidFill>
                                <a:schemeClr val="tx1"/>
                              </a:solidFill>
                            </a:rPr>
                            <a:t>Absorption process</a:t>
                          </a:r>
                          <a:endParaRPr lang="ko-KR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4669744"/>
                      </a:ext>
                    </a:extLst>
                  </a:tr>
                  <a:tr h="104233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93" t="-43860" r="-385" b="-348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2269069"/>
                      </a:ext>
                    </a:extLst>
                  </a:tr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1" dirty="0"/>
                            <a:t>Thermal process</a:t>
                          </a:r>
                          <a:endParaRPr lang="ko-KR" altLang="en-US" sz="18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2445093"/>
                      </a:ext>
                    </a:extLst>
                  </a:tr>
                  <a:tr h="104233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93" t="-187719" r="-385" b="-2046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9013149"/>
                      </a:ext>
                    </a:extLst>
                  </a:tr>
                  <a:tr h="451681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1" dirty="0"/>
                            <a:t>Scattering process</a:t>
                          </a:r>
                          <a:endParaRPr lang="ko-KR" altLang="en-US" sz="18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1375167"/>
                      </a:ext>
                    </a:extLst>
                  </a:tr>
                  <a:tr h="1667741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93" t="-206569" r="-385" b="-7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61842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4D9D89-687F-EF4A-83B8-81FD8BCE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7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046C0-1B8B-EFD4-7FD3-77305C51EC16}"/>
                  </a:ext>
                </a:extLst>
              </p:cNvPr>
              <p:cNvSpPr txBox="1"/>
              <p:nvPr/>
            </p:nvSpPr>
            <p:spPr>
              <a:xfrm>
                <a:off x="6600295" y="5539971"/>
                <a:ext cx="3547297" cy="599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𝐵𝑎𝑟𝑦𝑜𝑛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4.15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𝐵𝑎𝑟𝑦𝑜𝑛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en-US" altLang="ko-KR" dirty="0"/>
                  <a:t> </a:t>
                </a:r>
                <a:endParaRPr lang="en-US" altLang="ko-KR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046C0-1B8B-EFD4-7FD3-77305C51E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295" y="5539971"/>
                <a:ext cx="3547297" cy="5997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CA463C3-DFAF-87B4-0109-72BF1B574003}"/>
              </a:ext>
            </a:extLst>
          </p:cNvPr>
          <p:cNvSpPr txBox="1"/>
          <p:nvPr/>
        </p:nvSpPr>
        <p:spPr>
          <a:xfrm>
            <a:off x="7129020" y="2004911"/>
            <a:ext cx="46438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>
                <a:solidFill>
                  <a:srgbClr val="222222"/>
                </a:solidFill>
                <a:latin typeface="Arial" panose="020B0604020202020204" pitchFamily="34" charset="0"/>
              </a:rPr>
              <a:t>A. Burrows, S. Reddy, and T. A. Thompson, </a:t>
            </a:r>
            <a:r>
              <a:rPr lang="en-US" altLang="ko-KR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Nucl</a:t>
            </a:r>
            <a:r>
              <a:rPr lang="en-US" altLang="ko-KR" sz="1000" dirty="0">
                <a:solidFill>
                  <a:srgbClr val="222222"/>
                </a:solidFill>
                <a:latin typeface="Arial" panose="020B0604020202020204" pitchFamily="34" charset="0"/>
              </a:rPr>
              <a:t>. Phys. A 777, 356–394 (2006).</a:t>
            </a:r>
            <a:endParaRPr lang="ko-KR" alt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8EFD2A-3B3E-00DD-B1D5-58A21ADF6AA5}"/>
                  </a:ext>
                </a:extLst>
              </p:cNvPr>
              <p:cNvSpPr txBox="1"/>
              <p:nvPr/>
            </p:nvSpPr>
            <p:spPr>
              <a:xfrm>
                <a:off x="3965367" y="1281108"/>
                <a:ext cx="8226633" cy="31187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dirty="0">
                    <a:latin typeface="Cambria Math" panose="02040503050406030204" pitchFamily="18" charset="0"/>
                  </a:rPr>
                  <a:t>Convenient refence neutrino cross section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bSup>
                          <m:sSub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1.705×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−44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ko-KR" b="0" dirty="0">
                    <a:latin typeface="Cambria Math" panose="02040503050406030204" pitchFamily="18" charset="0"/>
                  </a:rPr>
                  <a:t>   </a:t>
                </a:r>
              </a:p>
              <a:p>
                <a:endParaRPr lang="en-US" altLang="ko-K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 :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1+3</m:t>
                            </m:r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b="0" i="0" smtClean="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altLang="ko-KR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𝑒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b="0" i="0" smtClean="0"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𝑛𝑝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altLang="ko-KR" dirty="0"/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 :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1+3</m:t>
                            </m:r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b="0" i="0" smtClean="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𝑛𝑝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altLang="ko-K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altLang="ko-KR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ko-KR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𝜈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ko-KR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𝑒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acc>
                                          </m:sub>
                                        </m:s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b="0" i="0" smtClean="0"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𝑛𝑝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ko-KR" altLang="en-US" dirty="0"/>
                  <a:t> </a:t>
                </a:r>
                <a:endParaRPr lang="en-US" altLang="ko-K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 :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Sup>
                      <m:sSub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𝑀𝑒𝑉</m:t>
                                    </m:r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altLang="ko-K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i="1">
                                                    <a:latin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i="1">
                                                    <a:latin typeface="Cambria Math" panose="02040503050406030204" pitchFamily="18" charset="0"/>
                                                  </a:rPr>
                                                  <m:t>𝑒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b>
                                        </m:sSub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altLang="ko-KR" b="0" i="0" smtClean="0">
                                            <a:latin typeface="Cambria Math" panose="02040503050406030204" pitchFamily="18" charset="0"/>
                                          </a:rPr>
                                          <m:t>3(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b="0" i="0" smtClean="0">
                                            <a:latin typeface="Cambria Math" panose="02040503050406030204" pitchFamily="18" charset="0"/>
                                          </a:rPr>
                                          <m:t>MeV</m:t>
                                        </m:r>
                                        <m:r>
                                          <a:rPr lang="en-US" altLang="ko-KR" b="0" i="0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altLang="ko-KR" sz="20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8EFD2A-3B3E-00DD-B1D5-58A21ADF6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367" y="1281108"/>
                <a:ext cx="8226633" cy="3118739"/>
              </a:xfrm>
              <a:prstGeom prst="rect">
                <a:avLst/>
              </a:prstGeom>
              <a:blipFill>
                <a:blip r:embed="rId7"/>
                <a:stretch>
                  <a:fillRect l="-1704" t="-273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7518E7D6-4334-BE8A-8264-FA42172E0F11}"/>
              </a:ext>
            </a:extLst>
          </p:cNvPr>
          <p:cNvCxnSpPr/>
          <p:nvPr/>
        </p:nvCxnSpPr>
        <p:spPr>
          <a:xfrm>
            <a:off x="3363334" y="2114866"/>
            <a:ext cx="53134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6C7708CA-BE38-6705-8A28-FC25E2740A35}"/>
              </a:ext>
            </a:extLst>
          </p:cNvPr>
          <p:cNvSpPr/>
          <p:nvPr/>
        </p:nvSpPr>
        <p:spPr>
          <a:xfrm>
            <a:off x="134341" y="1366153"/>
            <a:ext cx="3228993" cy="147590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화살표: 위로 굽음 13">
            <a:extLst>
              <a:ext uri="{FF2B5EF4-FFF2-40B4-BE49-F238E27FC236}">
                <a16:creationId xmlns:a16="http://schemas.microsoft.com/office/drawing/2014/main" id="{72BD6638-D742-976A-EB5E-1D004C689F80}"/>
              </a:ext>
            </a:extLst>
          </p:cNvPr>
          <p:cNvSpPr/>
          <p:nvPr/>
        </p:nvSpPr>
        <p:spPr>
          <a:xfrm flipH="1">
            <a:off x="5966516" y="4503107"/>
            <a:ext cx="589023" cy="1280361"/>
          </a:xfrm>
          <a:prstGeom prst="bentUpArrow">
            <a:avLst>
              <a:gd name="adj1" fmla="val 6928"/>
              <a:gd name="adj2" fmla="val 13212"/>
              <a:gd name="adj3" fmla="val 15602"/>
            </a:avLst>
          </a:prstGeom>
          <a:solidFill>
            <a:srgbClr val="C00000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89533FC8-223C-0022-ADA8-DF711779B4B1}"/>
              </a:ext>
            </a:extLst>
          </p:cNvPr>
          <p:cNvSpPr/>
          <p:nvPr/>
        </p:nvSpPr>
        <p:spPr>
          <a:xfrm>
            <a:off x="5821781" y="2401280"/>
            <a:ext cx="778515" cy="638441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5F5756ED-11E3-53EA-E9ED-C55ED2C0153B}"/>
              </a:ext>
            </a:extLst>
          </p:cNvPr>
          <p:cNvSpPr/>
          <p:nvPr/>
        </p:nvSpPr>
        <p:spPr>
          <a:xfrm>
            <a:off x="5821780" y="3081342"/>
            <a:ext cx="778515" cy="638441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AE01CBC6-55DB-629B-D24A-AF4A1649E76E}"/>
              </a:ext>
            </a:extLst>
          </p:cNvPr>
          <p:cNvSpPr/>
          <p:nvPr/>
        </p:nvSpPr>
        <p:spPr>
          <a:xfrm>
            <a:off x="5792997" y="3823045"/>
            <a:ext cx="358601" cy="514512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1FF80311-8737-7089-9760-C4B66B9C5551}"/>
              </a:ext>
            </a:extLst>
          </p:cNvPr>
          <p:cNvSpPr/>
          <p:nvPr/>
        </p:nvSpPr>
        <p:spPr>
          <a:xfrm>
            <a:off x="205933" y="4890624"/>
            <a:ext cx="3228993" cy="147590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897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6" grpId="0" animBg="1"/>
      <p:bldP spid="17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5EA0049-E63C-9A42-7055-A95886AB3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61" y="964040"/>
            <a:ext cx="5493247" cy="550154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B784077-27D4-EFDA-76FB-E9CD04FFE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Effective mass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8FA941-8194-861D-12A0-A6CF7CFD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8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8FC603-1A1A-EF45-C720-869CCAAC1515}"/>
                  </a:ext>
                </a:extLst>
              </p:cNvPr>
              <p:cNvSpPr txBox="1"/>
              <p:nvPr/>
            </p:nvSpPr>
            <p:spPr>
              <a:xfrm>
                <a:off x="396445" y="2520392"/>
                <a:ext cx="9932773" cy="32768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altLang="ko-KR" sz="1600" i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1600" i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ko-KR" sz="1600" i="0">
                        <a:latin typeface="Cambria Math" panose="02040503050406030204" pitchFamily="18" charset="0"/>
                      </a:rPr>
                      <m:t>  : </m:t>
                    </m:r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US" altLang="ko-KR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ko-K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ko-K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altLang="ko-K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ko-K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ϵ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altLang="ko-K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altLang="ko-K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ν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altLang="ko-K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e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lang="en-US" altLang="ko-KR" sz="1600" i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ko-K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np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ko-KR" sz="1600" i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altLang="ko-KR" sz="1600" dirty="0"/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e>
                    </m:acc>
                    <m:r>
                      <a:rPr lang="en-US" altLang="ko-KR" sz="1600" i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1600" i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ko-KR" sz="1600" i="0">
                        <a:latin typeface="Cambria Math" panose="02040503050406030204" pitchFamily="18" charset="0"/>
                      </a:rPr>
                      <m:t>  : </m:t>
                    </m:r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altLang="ko-KR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ko-K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ko-K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altLang="ko-K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ko-K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ϵ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altLang="ko-K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̅"/>
                                                    <m:ctrlPr>
                                                      <a:rPr lang="en-US" altLang="ko-K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altLang="ko-KR" sz="1600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ν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altLang="ko-K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e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lang="en-US" altLang="ko-KR" sz="1600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ko-K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i="0">
                                                <a:latin typeface="Cambria Math" panose="02040503050406030204" pitchFamily="18" charset="0"/>
                                              </a:rPr>
                                              <m:t>np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ko-KR" sz="1600" i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ko-KR" altLang="en-US" sz="1600" dirty="0"/>
                  <a:t>  </a:t>
                </a:r>
                <a:r>
                  <a:rPr lang="en-US" altLang="ko-KR" sz="1600" dirty="0"/>
                  <a:t>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np</m:t>
                            </m:r>
                          </m:sub>
                        </m:sSub>
                        <m:r>
                          <a:rPr lang="en-US" altLang="ko-KR" sz="1600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sz="1600" i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ko-KR" sz="16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ko-KR" sz="1600" dirty="0"/>
              </a:p>
              <a:p>
                <a:endParaRPr lang="en-US" altLang="ko-KR" sz="1600" dirty="0"/>
              </a:p>
              <a:p>
                <a:endParaRPr lang="en-US" altLang="ko-KR" sz="1600" dirty="0"/>
              </a:p>
              <a:p>
                <a:r>
                  <a:rPr lang="en-US" altLang="ko-KR" sz="1600" dirty="0"/>
                  <a:t>Bremsstrahlung </a:t>
                </a:r>
                <a:r>
                  <a:rPr lang="en-US" altLang="ko-KR" sz="1600" dirty="0" err="1"/>
                  <a:t>emissivitiy</a:t>
                </a:r>
                <a:r>
                  <a:rPr lang="en-US" altLang="ko-KR" sz="1600" dirty="0"/>
                  <a:t> with effective mass from burrow et.al (2006)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i="0">
                        <a:latin typeface="Cambria Math" panose="02040503050406030204" pitchFamily="18" charset="0"/>
                      </a:rPr>
                      <m:t>1.04</m:t>
                    </m:r>
                    <m:r>
                      <a:rPr lang="en-US" altLang="ko-KR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</m:t>
                        </m:r>
                      </m:sup>
                    </m:sSup>
                    <m:r>
                      <m:rPr>
                        <m:sty m:val="p"/>
                      </m:rPr>
                      <a:rPr lang="ko-KR" alt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ζ</m:t>
                    </m:r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ko-KR" sz="1600" i="0">
                            <a:latin typeface="Cambria Math" panose="02040503050406030204" pitchFamily="18" charset="0"/>
                          </a:rPr>
                          <m:t>5.5</m:t>
                        </m:r>
                      </m:sup>
                    </m:sSup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sz="16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sub>
                                  <m:sup>
                                    <m: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1.5</m:t>
                        </m:r>
                      </m:sup>
                    </m:sSup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erg</m:t>
                        </m:r>
                        <m:r>
                          <a:rPr lang="en-US" altLang="ko-KR" sz="16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c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ko-KR" sz="1600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dω</m:t>
                        </m:r>
                      </m:den>
                    </m:f>
                    <m:r>
                      <a:rPr lang="en-US" altLang="ko-KR" sz="1600" i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altLang="ko-KR" sz="1600" i="0">
                        <a:latin typeface="Cambria Math" panose="02040503050406030204" pitchFamily="18" charset="0"/>
                      </a:rPr>
                      <m:t>C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nb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altLang="ko-KR" sz="1600" i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nary>
                      <m:nary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  <m:sup>
                        <m:r>
                          <a:rPr lang="en-US" altLang="ko-KR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p>
                                <m: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η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Η</m:t>
                            </m:r>
                          </m:den>
                        </m:f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Η</m:t>
                            </m:r>
                          </m:e>
                        </m:d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Η</m:t>
                                </m:r>
                                <m: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1600" i="0">
                                    <a:latin typeface="Cambria Math" panose="02040503050406030204" pitchFamily="18" charset="0"/>
                                  </a:rPr>
                                  <m:t>η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sz="1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ko-KR" sz="1600" i="0">
                            <a:latin typeface="Cambria Math" panose="02040503050406030204" pitchFamily="18" charset="0"/>
                          </a:rPr>
                          <m:t>dΗ</m:t>
                        </m:r>
                      </m:e>
                    </m:nary>
                    <m:r>
                      <a:rPr lang="en-US" altLang="ko-KR" sz="1600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800" dirty="0"/>
                  <a:t> </a:t>
                </a:r>
              </a:p>
              <a:p>
                <a:endParaRPr lang="en-US" altLang="ko-KR" sz="1600" dirty="0"/>
              </a:p>
              <a:p>
                <a:endParaRPr lang="en-US" altLang="ko-KR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8FC603-1A1A-EF45-C720-869CCAAC1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45" y="2520392"/>
                <a:ext cx="9932773" cy="3276859"/>
              </a:xfrm>
              <a:prstGeom prst="rect">
                <a:avLst/>
              </a:prstGeom>
              <a:blipFill>
                <a:blip r:embed="rId4"/>
                <a:stretch>
                  <a:fillRect l="-1228" b="-59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82EA5A-D318-9D09-1450-2961651964CD}"/>
                  </a:ext>
                </a:extLst>
              </p:cNvPr>
              <p:cNvSpPr txBox="1"/>
              <p:nvPr/>
            </p:nvSpPr>
            <p:spPr>
              <a:xfrm>
                <a:off x="508686" y="1305688"/>
                <a:ext cx="5587314" cy="9949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b="0" dirty="0"/>
                  <a:t>Effective Landau mass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ko-KR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ko-KR" i="0">
                            <a:latin typeface="Cambria Math" panose="02040503050406030204" pitchFamily="18" charset="0"/>
                          </a:rPr>
                          <m:t>L</m:t>
                        </m:r>
                      </m:sup>
                    </m:sSubSup>
                  </m:oMath>
                </a14:m>
                <a:r>
                  <a:rPr lang="en-US" altLang="ko-KR" b="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dirty="0">
                    <a:latin typeface="Cambria Math" panose="02040503050406030204" pitchFamily="18" charset="0"/>
                  </a:rPr>
                  <a:t>in medium</a:t>
                </a:r>
                <a:r>
                  <a:rPr lang="en-US" altLang="ko-KR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p>
                          </m:sSubSup>
                        </m:den>
                      </m:f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p>
                          </m:sSubSup>
                        </m:den>
                      </m:f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latin typeface="Cambria Math" panose="02040503050406030204" pitchFamily="18" charset="0"/>
                                    </a:rPr>
                                    <m:t>dp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p>
                          </m:sSubSup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82EA5A-D318-9D09-1450-29616519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86" y="1305688"/>
                <a:ext cx="5587314" cy="994952"/>
              </a:xfrm>
              <a:prstGeom prst="rect">
                <a:avLst/>
              </a:prstGeom>
              <a:blipFill>
                <a:blip r:embed="rId5"/>
                <a:stretch>
                  <a:fillRect l="-2508" t="-6748" b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0AB664BE-08B8-3F4D-A678-3783022427B2}"/>
              </a:ext>
            </a:extLst>
          </p:cNvPr>
          <p:cNvSpPr/>
          <p:nvPr/>
        </p:nvSpPr>
        <p:spPr>
          <a:xfrm>
            <a:off x="5041557" y="2067286"/>
            <a:ext cx="321275" cy="4571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9E7DA5-FAF7-AD53-1BD5-E47155F0D1A9}"/>
              </a:ext>
            </a:extLst>
          </p:cNvPr>
          <p:cNvSpPr txBox="1"/>
          <p:nvPr/>
        </p:nvSpPr>
        <p:spPr>
          <a:xfrm>
            <a:off x="5912346" y="6437755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b="0" dirty="0">
                <a:solidFill>
                  <a:srgbClr val="222222"/>
                </a:solidFill>
                <a:effectLst/>
                <a:latin typeface="+mj-ea"/>
                <a:ea typeface="+mj-ea"/>
              </a:rPr>
              <a:t>Schneider, Andre da Silva, Luke F. Roberts, and Christian D. Ott. Physical Review C 96.6 (2017): 065802.</a:t>
            </a:r>
          </a:p>
          <a:p>
            <a:r>
              <a:rPr lang="en-US" altLang="ko-KR" sz="900" dirty="0">
                <a:latin typeface="+mj-ea"/>
                <a:ea typeface="+mj-ea"/>
              </a:rPr>
              <a:t>Lattimer, James M., and F. Douglas </a:t>
            </a:r>
            <a:r>
              <a:rPr lang="en-US" altLang="ko-KR" sz="900" dirty="0" err="1">
                <a:latin typeface="+mj-ea"/>
                <a:ea typeface="+mj-ea"/>
              </a:rPr>
              <a:t>Swesty</a:t>
            </a:r>
            <a:r>
              <a:rPr lang="en-US" altLang="ko-KR" sz="900" dirty="0">
                <a:latin typeface="+mj-ea"/>
                <a:ea typeface="+mj-ea"/>
              </a:rPr>
              <a:t>. Nuclear Physics A 535.2 (1991): 331-376.</a:t>
            </a:r>
            <a:endParaRPr lang="ko-KR" altLang="en-US" sz="105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403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149E103-C765-A0BF-BD54-640EA25CB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89" y="1136189"/>
            <a:ext cx="4648819" cy="3425833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120ECD9-1E3D-A028-E6B5-F5EE8B82A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Degenerate bremsstrahlung form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2D76E0-6951-DD22-B664-DD68B25FE5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0400" y="1136189"/>
                <a:ext cx="10515600" cy="571189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ko-KR" sz="1800" dirty="0"/>
                  <a:t>Pauli blocking</a:t>
                </a:r>
              </a:p>
              <a:p>
                <a:r>
                  <a:rPr lang="en-US" altLang="ko-KR" sz="1400" dirty="0"/>
                  <a:t>Fermi-Dirac distribution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d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altLang="ko-KR" sz="1400" b="0" i="1" dirty="0">
                    <a:latin typeface="Cambria Math" panose="02040503050406030204" pitchFamily="18" charset="0"/>
                  </a:rPr>
                  <a:t> </a:t>
                </a:r>
                <a:endParaRPr lang="en-US" altLang="ko-KR" sz="1400" dirty="0"/>
              </a:p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ko-KR" altLang="en-US" sz="1400" dirty="0"/>
                  <a:t>                   </a:t>
                </a:r>
                <a:r>
                  <a:rPr lang="en-US" altLang="ko-KR" sz="1400" dirty="0"/>
                  <a:t>Weak Pauli blocking   = non-degenerate</a:t>
                </a:r>
                <a:endParaRPr lang="ko-KR" altLang="en-US" sz="1400" dirty="0"/>
              </a:p>
              <a:p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ko-KR" altLang="en-US" sz="1400" dirty="0"/>
                  <a:t>                   </a:t>
                </a:r>
                <a:r>
                  <a:rPr lang="en-US" altLang="ko-KR" sz="1400" dirty="0"/>
                  <a:t>Strong Pauli blocking = strongly degenerate</a:t>
                </a:r>
                <a:endParaRPr lang="ko-KR" altLang="en-US" sz="1400" dirty="0"/>
              </a:p>
              <a:p>
                <a:pPr marL="0" indent="0">
                  <a:buNone/>
                </a:pPr>
                <a:endParaRPr lang="en-US" altLang="ko-KR" sz="1400" dirty="0"/>
              </a:p>
              <a:p>
                <a:pPr marL="0" indent="0">
                  <a:buNone/>
                </a:pPr>
                <a:endParaRPr lang="en-US" altLang="ko-KR" sz="1400" dirty="0"/>
              </a:p>
              <a:p>
                <a:pPr marL="0" indent="0">
                  <a:buNone/>
                </a:pPr>
                <a:r>
                  <a:rPr lang="en-US" altLang="ko-KR" sz="1600" dirty="0"/>
                  <a:t>Non-degenerate region : Burrow (2006) with effective mass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𝑛𝑏</m:t>
                        </m:r>
                      </m:sub>
                    </m:sSub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1.04</m:t>
                    </m:r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</m:t>
                        </m:r>
                      </m:sup>
                    </m:sSup>
                    <m:r>
                      <a:rPr lang="ko-KR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𝑀𝑒𝑉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5.5</m:t>
                        </m:r>
                      </m:sup>
                    </m:sSup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1.5</m:t>
                        </m:r>
                      </m:sup>
                    </m:sSup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𝑒𝑟𝑔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ko-KR" sz="16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𝑛𝑏</m:t>
                            </m:r>
                          </m:sub>
                        </m:sSub>
                      </m:num>
                      <m:den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𝑛𝑏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nary>
                      <m:nary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Η</m:t>
                            </m:r>
                          </m:den>
                        </m:f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Η</m:t>
                            </m:r>
                          </m:e>
                        </m:d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>
                                    <a:latin typeface="Cambria Math" panose="02040503050406030204" pitchFamily="18" charset="0"/>
                                  </a:rPr>
                                  <m:t>Η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</m:nary>
                    <m:r>
                      <a:rPr lang="en-US" altLang="ko-KR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/>
                  <a:t> </a:t>
                </a:r>
                <a:endParaRPr lang="en-US" altLang="ko-KR" sz="1600" dirty="0"/>
              </a:p>
              <a:p>
                <a:pPr marL="0" indent="0">
                  <a:buNone/>
                </a:pPr>
                <a:r>
                  <a:rPr lang="en-US" altLang="ko-KR" sz="1600" dirty="0"/>
                  <a:t>Degenerate region : </a:t>
                </a:r>
                <a:r>
                  <a:rPr lang="en-US" altLang="ko-KR" sz="1600" b="0" dirty="0"/>
                  <a:t>Friman Maxwell (1979)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altLang="ko-KR" sz="16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3.58415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den>
                        </m:f>
                      </m:e>
                    </m:d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nary>
                      <m:nary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Η</m:t>
                        </m:r>
                        <m:f>
                          <m:f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>
                                    <a:latin typeface="Cambria Math" panose="02040503050406030204" pitchFamily="18" charset="0"/>
                                  </a:rPr>
                                  <m:t>Η</m:t>
                                </m:r>
                              </m:e>
                              <m:sup>
                                <m:r>
                                  <a:rPr lang="en-US" altLang="ko-KR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+4</m:t>
                            </m:r>
                            <m:sSup>
                              <m:sSup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ko-KR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func>
                              <m:func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ko-KR" sz="160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>
                                    <a:latin typeface="Cambria Math" panose="02040503050406030204" pitchFamily="18" charset="0"/>
                                  </a:rPr>
                                  <m:t>Η</m:t>
                                </m:r>
                              </m:e>
                            </m:func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 −1</m:t>
                            </m:r>
                          </m:den>
                        </m:f>
                        <m:f>
                          <m:f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>
                                        <a:latin typeface="Cambria Math" panose="02040503050406030204" pitchFamily="18" charset="0"/>
                                      </a:rPr>
                                      <m:t>Η</m:t>
                                    </m:r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Η</m:t>
                            </m:r>
                          </m:den>
                        </m:f>
                      </m:e>
                    </m:nary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𝑒𝑟𝑔</m:t>
                    </m:r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</m:t>
                    </m:r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ko-KR" sz="16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𝑛𝑏</m:t>
                            </m:r>
                          </m:sub>
                        </m:sSub>
                      </m:num>
                      <m:den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𝑛𝑛</m:t>
                            </m:r>
                          </m:sub>
                        </m:sSub>
                      </m:num>
                      <m:den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d>
                      <m:d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  <m:f>
                          <m:f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den>
                        </m:f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𝐼𝐼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</m:s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en-US" altLang="ko-KR" sz="1600" dirty="0"/>
                  <a:t> </a:t>
                </a:r>
              </a:p>
              <a:p>
                <a:pPr marL="0" indent="0">
                  <a:buNone/>
                </a:pPr>
                <a:endParaRPr lang="en-US" altLang="ko-KR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340</m:t>
                          </m:r>
                          <m:d>
                            <m:dPr>
                              <m:ctrlP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𝑥𝑡𝑎</m:t>
                      </m:r>
                      <m:sSup>
                        <m:sSup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F2D76E0-6951-DD22-B664-DD68B25FE5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0400" y="1136189"/>
                <a:ext cx="10515600" cy="5711898"/>
              </a:xfrm>
              <a:blipFill>
                <a:blip r:embed="rId4"/>
                <a:stretch>
                  <a:fillRect l="-522" t="-10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3BEFD97-F996-547A-B974-6BCEB8B2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0FFE-EDAB-43DB-9818-5AA957797188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8547873"/>
      </p:ext>
    </p:extLst>
  </p:cSld>
  <p:clrMapOvr>
    <a:masterClrMapping/>
  </p:clrMapOvr>
</p:sld>
</file>

<file path=ppt/theme/theme1.xml><?xml version="1.0" encoding="utf-8"?>
<a:theme xmlns:a="http://schemas.openxmlformats.org/drawingml/2006/main" name="테마1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테마1" id="{295BBFBD-0BDA-4D7D-A4E7-2E365B2D91AD}" vid="{02E48DBD-3335-4514-8F02-F8B8B2B6CC7E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5080</TotalTime>
  <Words>2617</Words>
  <Application>Microsoft Office PowerPoint</Application>
  <PresentationFormat>와이드스크린</PresentationFormat>
  <Paragraphs>341</Paragraphs>
  <Slides>21</Slides>
  <Notes>15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6" baseType="lpstr">
      <vt:lpstr>맑은 고딕</vt:lpstr>
      <vt:lpstr>Arial</vt:lpstr>
      <vt:lpstr>Cambria</vt:lpstr>
      <vt:lpstr>Cambria Math</vt:lpstr>
      <vt:lpstr>테마1</vt:lpstr>
      <vt:lpstr>Impact of g_A quenching and effective mass in dense matter on type-II supernovae in GR1D Simulations</vt:lpstr>
      <vt:lpstr>Supernovae and neutrino</vt:lpstr>
      <vt:lpstr>Evolution of type-II Supernovae</vt:lpstr>
      <vt:lpstr>PowerPoint 프레젠테이션</vt:lpstr>
      <vt:lpstr>Motivation</vt:lpstr>
      <vt:lpstr>g_A quenching</vt:lpstr>
      <vt:lpstr>g_A quenching</vt:lpstr>
      <vt:lpstr>Effective mass</vt:lpstr>
      <vt:lpstr>Degenerate bremsstrahlung form</vt:lpstr>
      <vt:lpstr>Nulib opacity</vt:lpstr>
      <vt:lpstr>Degeneracy factor</vt:lpstr>
      <vt:lpstr>Luminosity per time</vt:lpstr>
      <vt:lpstr>KDE0v1_burrow1_FM1_hybrid1</vt:lpstr>
      <vt:lpstr>Summary</vt:lpstr>
      <vt:lpstr>Thank you for attention</vt:lpstr>
      <vt:lpstr>References</vt:lpstr>
      <vt:lpstr>g_A quenching</vt:lpstr>
      <vt:lpstr>PowerPoint 프레젠테이션</vt:lpstr>
      <vt:lpstr>PowerPoint 프레젠테이션</vt:lpstr>
      <vt:lpstr>PowerPoint 프레젠테이션</vt:lpstr>
      <vt:lpstr>KDE0v1 Temp, density profile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g_A quenching and effective mass in dense matter in type-II supernovae by GR1D</dc:title>
  <dc:creator>영소 최</dc:creator>
  <cp:lastModifiedBy>영소 최</cp:lastModifiedBy>
  <cp:revision>208</cp:revision>
  <dcterms:created xsi:type="dcterms:W3CDTF">2026-05-03T23:40:14Z</dcterms:created>
  <dcterms:modified xsi:type="dcterms:W3CDTF">2026-05-21T07:18:47Z</dcterms:modified>
</cp:coreProperties>
</file>