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</p:sldMasterIdLst>
  <p:notesMasterIdLst>
    <p:notesMasterId r:id="rId35"/>
  </p:notesMasterIdLst>
  <p:sldIdLst>
    <p:sldId id="256" r:id="rId3"/>
    <p:sldId id="257" r:id="rId4"/>
    <p:sldId id="258" r:id="rId5"/>
    <p:sldId id="1695" r:id="rId6"/>
    <p:sldId id="965" r:id="rId7"/>
    <p:sldId id="1971" r:id="rId8"/>
    <p:sldId id="1996" r:id="rId9"/>
    <p:sldId id="1991" r:id="rId10"/>
    <p:sldId id="1998" r:id="rId11"/>
    <p:sldId id="1999" r:id="rId12"/>
    <p:sldId id="2000" r:id="rId13"/>
    <p:sldId id="2001" r:id="rId14"/>
    <p:sldId id="259" r:id="rId15"/>
    <p:sldId id="260" r:id="rId16"/>
    <p:sldId id="261" r:id="rId17"/>
    <p:sldId id="262" r:id="rId18"/>
    <p:sldId id="263" r:id="rId19"/>
    <p:sldId id="2002" r:id="rId20"/>
    <p:sldId id="265" r:id="rId21"/>
    <p:sldId id="266" r:id="rId22"/>
    <p:sldId id="267" r:id="rId23"/>
    <p:sldId id="291" r:id="rId24"/>
    <p:sldId id="292" r:id="rId25"/>
    <p:sldId id="293" r:id="rId26"/>
    <p:sldId id="296" r:id="rId27"/>
    <p:sldId id="1995" r:id="rId28"/>
    <p:sldId id="1994" r:id="rId29"/>
    <p:sldId id="335" r:id="rId30"/>
    <p:sldId id="354" r:id="rId31"/>
    <p:sldId id="264" r:id="rId32"/>
    <p:sldId id="269" r:id="rId33"/>
    <p:sldId id="270" r:id="rId34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2"/>
    <p:restoredTop sz="94610"/>
  </p:normalViewPr>
  <p:slideViewPr>
    <p:cSldViewPr snapToGrid="0" snapToObjects="1">
      <p:cViewPr varScale="1">
        <p:scale>
          <a:sx n="120" d="100"/>
          <a:sy n="120" d="100"/>
        </p:scale>
        <p:origin x="184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7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9ED4E-16DE-F58C-6A4B-489C8FB5A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45951C-524D-D813-2954-987C656AC7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029BED-2FD5-DADE-EA74-89EA7F4758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84AB0-0B34-858B-2EBE-AA29857D71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2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48A71-07D9-EE4B-BCAD-8C8B4927E355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0007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34E901CB-37D9-83BD-8DE0-25D2C5316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6B77-AF41-5B46-9334-37257120BAE7}" type="datetimeFigureOut">
              <a:rPr kumimoji="1" lang="ko-KR" altLang="en-US" smtClean="0"/>
              <a:t>2026. 5. 22.</a:t>
            </a:fld>
            <a:endParaRPr kumimoji="1"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F95158A-665E-1691-2E3D-0B07E3A1D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850102A-36B9-555E-1BA8-33CCAF858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584-5754-294C-B558-05BA515D1F04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910854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D0DBD2-C737-F6C0-9B3B-73B04BF4C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12923F5-3255-A7B9-0137-BB6B8D433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C75154D-C0F0-F3FB-B2A8-E0E8763F9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7F1F3AD-6056-ABCE-57C3-76CBFE8E3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6B77-AF41-5B46-9334-37257120BAE7}" type="datetimeFigureOut">
              <a:rPr kumimoji="1" lang="ko-KR" altLang="en-US" smtClean="0"/>
              <a:t>2026. 5. 22.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F997EA7-79AE-BDCA-250F-5F1CE969A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9BA4A69-FFE0-7CAB-8232-08BD1E3FA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584-5754-294C-B558-05BA515D1F04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68860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A64E433-18A6-C92A-D2A3-3B8A61FF6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4C5AEB3-C625-A6BA-FD5D-868D63DCC9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F50087A-C748-441D-0023-407A19E20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ADEEE18-F3A1-35AA-E8E3-55AD43D98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6B77-AF41-5B46-9334-37257120BAE7}" type="datetimeFigureOut">
              <a:rPr kumimoji="1" lang="ko-KR" altLang="en-US" smtClean="0"/>
              <a:t>2026. 5. 22.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95F6698-89B0-AE30-0D57-5D647869A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E25ACAD-5F32-3915-42BE-8D3DC2D3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584-5754-294C-B558-05BA515D1F04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83740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6D5942-C81D-D26B-30D5-DC41C9248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3CFA64F-FA58-6887-6EC7-1D9F5DE03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CDF6809-536E-7E73-510E-AE803C744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6B77-AF41-5B46-9334-37257120BAE7}" type="datetimeFigureOut">
              <a:rPr kumimoji="1" lang="ko-KR" altLang="en-US" smtClean="0"/>
              <a:t>2026. 5. 22.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6A5C099-312D-3382-BA3D-66295782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3873F12-B1FA-65E4-836A-B80B0784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584-5754-294C-B558-05BA515D1F04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12220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7761A511-D1AF-9C5D-F883-3EE062BA20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2EBEB55-26EB-2F90-4ECE-50CE02CF2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111668F-107B-6699-6F9F-ABC9BEB42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6B77-AF41-5B46-9334-37257120BAE7}" type="datetimeFigureOut">
              <a:rPr kumimoji="1" lang="ko-KR" altLang="en-US" smtClean="0"/>
              <a:t>2026. 5. 22.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3B9E738-577D-11D2-D182-C20E5FFBC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020F756-9D91-F9A7-AEEC-F3E80FFA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584-5754-294C-B558-05BA515D1F04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002317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716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34E901CB-37D9-83BD-8DE0-25D2C5316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6B77-AF41-5B46-9334-37257120BAE7}" type="datetimeFigureOut">
              <a:rPr kumimoji="1" lang="ko-KR" altLang="en-US" smtClean="0"/>
              <a:t>2026. 5. 22.</a:t>
            </a:fld>
            <a:endParaRPr kumimoji="1"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F95158A-665E-1691-2E3D-0B07E3A1D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850102A-36B9-555E-1BA8-33CCAF858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584-5754-294C-B558-05BA515D1F04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459942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F9458-E84F-4E4C-A80B-7D08DAAEA5EE}" type="datetimeFigureOut">
              <a:rPr lang="ko-KR" altLang="en-US" smtClean="0"/>
              <a:t>2026. 5. 22.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D3F2A-197B-4CEE-9CAB-661A86667F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0685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2E06EB-9808-5259-562A-E7046E555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0144C14-0757-391C-C1D2-BD40795884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4A1F826-A972-BD83-848D-D7BB90FD0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6B77-AF41-5B46-9334-37257120BAE7}" type="datetimeFigureOut">
              <a:rPr kumimoji="1" lang="ko-KR" altLang="en-US" smtClean="0"/>
              <a:t>2026. 5. 22.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387497-B4FA-AC32-1702-832D27ED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CDC490A-5D41-FCDD-B41D-B725F4C03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584-5754-294C-B558-05BA515D1F04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899294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9953B89-68E8-ECA9-9257-95B91720C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3DBE3AC-EFA7-1F42-90A9-CC4E7DCF0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83BEAC1-047D-0938-EB27-0B2F3C89D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6B77-AF41-5B46-9334-37257120BAE7}" type="datetimeFigureOut">
              <a:rPr kumimoji="1" lang="ko-KR" altLang="en-US" smtClean="0"/>
              <a:t>2026. 5. 22.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6F29F43-131F-6A40-FD13-CB955C46F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C88E68B-5A0E-FD59-6B6B-02DBCB43C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584-5754-294C-B558-05BA515D1F04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57154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55879A-B9EA-48EB-742C-F30778665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32596E0-E33B-8F82-5A3A-2B3C4AD5E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9FBA8C2-C55D-CE1B-95B9-A1279BB6E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6B77-AF41-5B46-9334-37257120BAE7}" type="datetimeFigureOut">
              <a:rPr kumimoji="1" lang="ko-KR" altLang="en-US" smtClean="0"/>
              <a:t>2026. 5. 22.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13E108F-2FC7-131B-164F-6667CB668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1BAEA40-5566-82F5-D9DB-66597703D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584-5754-294C-B558-05BA515D1F04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74809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CDDA51-67C4-8008-1C24-549C6E216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679ABEC-9DB1-EF40-25DE-FDA20A0C84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C5E766A-20AB-A8BD-C279-D734AAB2D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D61A52D-FEC9-AC48-8C29-F16E92B61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6B77-AF41-5B46-9334-37257120BAE7}" type="datetimeFigureOut">
              <a:rPr kumimoji="1" lang="ko-KR" altLang="en-US" smtClean="0"/>
              <a:t>2026. 5. 22.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744436E-4E88-6CEE-56D4-6B3F6EA1D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B40A68E-AAE0-A4BA-7C37-231D1D4EB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584-5754-294C-B558-05BA515D1F04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10324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631C775-3802-3C33-9BB1-67B93DAE6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50A8E69-F6CD-1F6C-1D58-AD7E9777D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EE6105-583A-6E91-C446-C9B2000AB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F6B3432-80C7-AF5D-613B-FA569F0BD0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3B90678A-8D89-6D00-F463-EDBC8CB773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CDAC8CB-93D5-4FE1-E36E-CF511339F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6B77-AF41-5B46-9334-37257120BAE7}" type="datetimeFigureOut">
              <a:rPr kumimoji="1" lang="ko-KR" altLang="en-US" smtClean="0"/>
              <a:t>2026. 5. 22.</a:t>
            </a:fld>
            <a:endParaRPr kumimoji="1"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8473A57B-C210-4B62-ED61-B6C2F4B68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1041A30-1405-4592-B0DA-E75E06110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584-5754-294C-B558-05BA515D1F04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48975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1981C4-CCC2-8799-7624-8CFBF0189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71A2E42B-EE76-2E24-C0FE-4C0C04D3B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6B77-AF41-5B46-9334-37257120BAE7}" type="datetimeFigureOut">
              <a:rPr kumimoji="1" lang="ko-KR" altLang="en-US" smtClean="0"/>
              <a:t>2026. 5. 22.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F13EA92-3D0C-5601-B20F-42A88196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4504027-E360-9008-A91A-979128F9B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584-5754-294C-B558-05BA515D1F04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18940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B309158-1EF5-6905-F440-0D2BE38C5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193C4BD-C2B6-3C33-4D04-856F81FA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40F7EAE-3266-9A5D-FDF3-F903A9F63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546B77-AF41-5B46-9334-37257120BAE7}" type="datetimeFigureOut">
              <a:rPr kumimoji="1" lang="ko-KR" altLang="en-US" smtClean="0"/>
              <a:t>2026. 5. 22.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F3DB2E9-2914-3177-215C-A0CEECB0F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B100016-FDA2-0E6F-789D-D6E6B2CA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24F584-5754-294C-B558-05BA515D1F04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44308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4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svg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svg"/><Relationship Id="rId5" Type="http://schemas.openxmlformats.org/officeDocument/2006/relationships/image" Target="../media/image33.svg"/><Relationship Id="rId4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svg"/><Relationship Id="rId4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svg"/><Relationship Id="rId4" Type="http://schemas.openxmlformats.org/officeDocument/2006/relationships/image" Target="../media/image4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hyperlink" Target="https://github.com/qiskit-community/qgss-2025/blob/main/lab-3/lab3-ko.ipynb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hyperlink" Target="https://github.com/qiskit-community/qgss-2025/blob/main/lab-3/lab3-ko.ipynb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hyperlink" Target="https://github.com/qiskit-community/qgss-2025/blob/main/lab-3/lab3-ko.ipynb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60.png"/><Relationship Id="rId3" Type="http://schemas.openxmlformats.org/officeDocument/2006/relationships/image" Target="../media/image260.png"/><Relationship Id="rId7" Type="http://schemas.openxmlformats.org/officeDocument/2006/relationships/image" Target="../media/image300.png"/><Relationship Id="rId12" Type="http://schemas.openxmlformats.org/officeDocument/2006/relationships/image" Target="../media/image350.png"/><Relationship Id="rId2" Type="http://schemas.openxmlformats.org/officeDocument/2006/relationships/image" Target="../media/image250.png"/><Relationship Id="rId16" Type="http://schemas.openxmlformats.org/officeDocument/2006/relationships/image" Target="../media/image3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0.png"/><Relationship Id="rId11" Type="http://schemas.openxmlformats.org/officeDocument/2006/relationships/image" Target="../media/image340.png"/><Relationship Id="rId5" Type="http://schemas.openxmlformats.org/officeDocument/2006/relationships/image" Target="../media/image280.png"/><Relationship Id="rId15" Type="http://schemas.openxmlformats.org/officeDocument/2006/relationships/image" Target="../media/image380.png"/><Relationship Id="rId10" Type="http://schemas.openxmlformats.org/officeDocument/2006/relationships/image" Target="../media/image330.png"/><Relationship Id="rId4" Type="http://schemas.openxmlformats.org/officeDocument/2006/relationships/image" Target="../media/image270.png"/><Relationship Id="rId9" Type="http://schemas.openxmlformats.org/officeDocument/2006/relationships/image" Target="../media/image320.png"/><Relationship Id="rId14" Type="http://schemas.openxmlformats.org/officeDocument/2006/relationships/image" Target="../media/image37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quantum.cloud.ibm.com/learning/en/courses/quantum-diagonalization-algorithms/sqd-implementation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71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qd_work/assets/title_bg.png"/>
          <p:cNvPicPr>
            <a:picLocks noChangeAspect="1"/>
          </p:cNvPicPr>
          <p:nvPr/>
        </p:nvPicPr>
        <p:blipFill>
          <a:blip r:embed="rId3"/>
          <a:srcRect l="1" r="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04088" y="2578608"/>
            <a:ext cx="2377440" cy="0"/>
          </a:xfrm>
          <a:prstGeom prst="line">
            <a:avLst/>
          </a:prstGeom>
          <a:noFill/>
          <a:ln w="33020">
            <a:solidFill>
              <a:srgbClr val="6BD5FF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Text 3"/>
          <p:cNvSpPr/>
          <p:nvPr/>
        </p:nvSpPr>
        <p:spPr>
          <a:xfrm>
            <a:off x="713232" y="3337560"/>
            <a:ext cx="4480560" cy="1554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Presenter</a:t>
            </a:r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Jubin</a:t>
            </a:r>
            <a:r>
              <a:rPr lang="ko-KR" altLang="en-US" sz="2400" dirty="0">
                <a:solidFill>
                  <a:srgbClr val="FFFFFF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 </a:t>
            </a:r>
            <a:r>
              <a:rPr lang="en-US" altLang="ko-KR" sz="2400" dirty="0">
                <a:solidFill>
                  <a:srgbClr val="FFFFFF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Park</a:t>
            </a:r>
            <a:endParaRPr lang="en-US" sz="24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>
                <a:solidFill>
                  <a:srgbClr val="FFFFFF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Department of Physics and Origin of Matter and Evolution of Galaxies (OMEG) Institute, Soongsil University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713231" y="5074920"/>
            <a:ext cx="4913271" cy="960120"/>
          </a:xfrm>
          <a:prstGeom prst="roundRect">
            <a:avLst>
              <a:gd name="adj" fmla="val 5714"/>
            </a:avLst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2700" dist="50800" dir="2700000" algn="bl" rotWithShape="0">
              <a:srgbClr val="9CA3AF">
                <a:alpha val="12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8" name="Text 5"/>
          <p:cNvSpPr/>
          <p:nvPr/>
        </p:nvSpPr>
        <p:spPr>
          <a:xfrm>
            <a:off x="807720" y="5303520"/>
            <a:ext cx="4818783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111827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Authors</a:t>
            </a:r>
            <a:endParaRPr lang="en-US" sz="1400" b="1" dirty="0"/>
          </a:p>
          <a:p>
            <a:r>
              <a:rPr lang="en-US" sz="1400" b="1" dirty="0">
                <a:solidFill>
                  <a:srgbClr val="111827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Chae-Hyun </a:t>
            </a:r>
            <a:r>
              <a:rPr lang="en-US" altLang="ko-KR" sz="1400" b="1" dirty="0">
                <a:solidFill>
                  <a:srgbClr val="111827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YOON</a:t>
            </a:r>
            <a:r>
              <a:rPr lang="en-US" sz="1400" b="1" dirty="0">
                <a:solidFill>
                  <a:srgbClr val="111827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 · </a:t>
            </a:r>
            <a:r>
              <a:rPr lang="en-US" sz="1400" b="1" dirty="0" err="1">
                <a:solidFill>
                  <a:srgbClr val="111827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Minkyu</a:t>
            </a:r>
            <a:r>
              <a:rPr lang="en-US" sz="1400" b="1" dirty="0">
                <a:solidFill>
                  <a:srgbClr val="111827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 </a:t>
            </a:r>
            <a:r>
              <a:rPr lang="en-US" altLang="ko-KR" sz="1400" b="1" dirty="0">
                <a:solidFill>
                  <a:srgbClr val="111827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LEE</a:t>
            </a:r>
            <a:r>
              <a:rPr lang="en-US" sz="1400" b="1" dirty="0">
                <a:solidFill>
                  <a:srgbClr val="111827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 · Jubin </a:t>
            </a:r>
            <a:r>
              <a:rPr lang="en-US" altLang="ko-KR" sz="1400" b="1" dirty="0">
                <a:solidFill>
                  <a:srgbClr val="111827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PARK</a:t>
            </a:r>
            <a:r>
              <a:rPr lang="en-US" sz="1400" b="1" dirty="0">
                <a:solidFill>
                  <a:srgbClr val="111827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 · Myung Ki </a:t>
            </a:r>
            <a:r>
              <a:rPr lang="en-US" altLang="ko-KR" sz="1400" b="1" dirty="0">
                <a:solidFill>
                  <a:srgbClr val="111827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CHEOUN </a:t>
            </a:r>
            <a:endParaRPr lang="en-US" sz="1400" b="1" dirty="0"/>
          </a:p>
        </p:txBody>
      </p:sp>
      <p:sp>
        <p:nvSpPr>
          <p:cNvPr id="9" name="Shape 6"/>
          <p:cNvSpPr/>
          <p:nvPr/>
        </p:nvSpPr>
        <p:spPr>
          <a:xfrm>
            <a:off x="8366760" y="4434840"/>
            <a:ext cx="3017520" cy="1737360"/>
          </a:xfrm>
          <a:prstGeom prst="roundRect">
            <a:avLst>
              <a:gd name="adj" fmla="val 3158"/>
            </a:avLst>
          </a:prstGeom>
          <a:solidFill>
            <a:srgbClr val="0D1B33"/>
          </a:solidFill>
          <a:ln w="12700">
            <a:solidFill>
              <a:srgbClr val="0D1B33"/>
            </a:solidFill>
            <a:prstDash val="solid"/>
          </a:ln>
          <a:effectLst>
            <a:outerShdw blurRad="12700" dist="50800" dir="2700000" algn="bl" rotWithShape="0">
              <a:srgbClr val="9CA3AF">
                <a:alpha val="12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pic>
        <p:nvPicPr>
          <p:cNvPr id="10" name="Image 1" descr="/mnt/data/sqd_work/assets/ibm_heron15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632" y="4790084"/>
            <a:ext cx="1325880" cy="98115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9966960" y="4681728"/>
            <a:ext cx="123444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FFFFFF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SQD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FFFFFF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shallow sampling +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FFFFFF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classical subspace diagonalization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685800" y="6510528"/>
            <a:ext cx="56692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C9D3E0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Background: NGC 7027 (NASA/Hubble). Inset: IBM Quantum Heron.</a:t>
            </a:r>
            <a:endParaRPr lang="en-US" sz="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3AD807-F9AE-FFEE-6F43-C993B53AF8A2}"/>
              </a:ext>
            </a:extLst>
          </p:cNvPr>
          <p:cNvSpPr txBox="1"/>
          <p:nvPr/>
        </p:nvSpPr>
        <p:spPr>
          <a:xfrm>
            <a:off x="7635240" y="6184130"/>
            <a:ext cx="4663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ko-KR" dirty="0">
                <a:solidFill>
                  <a:schemeClr val="bg1"/>
                </a:solidFill>
              </a:rPr>
              <a:t>SQD = Sample-based Quantum Diagonalization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F0F109FB-7F92-802E-FAAE-A60F69056416}"/>
              </a:ext>
            </a:extLst>
          </p:cNvPr>
          <p:cNvSpPr/>
          <p:nvPr/>
        </p:nvSpPr>
        <p:spPr>
          <a:xfrm>
            <a:off x="658368" y="932688"/>
            <a:ext cx="10846060" cy="594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0" indent="0" algn="l">
              <a:buNone/>
            </a:pPr>
            <a:r>
              <a:rPr lang="en-US" sz="4800" b="1" dirty="0">
                <a:solidFill>
                  <a:srgbClr val="FFFFFF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Don’t Diagonalize the Universe</a:t>
            </a:r>
          </a:p>
          <a:p>
            <a:pPr marL="0" indent="0" algn="l">
              <a:buNone/>
            </a:pPr>
            <a:endParaRPr lang="en-US" sz="4000" b="1" dirty="0">
              <a:solidFill>
                <a:srgbClr val="FFFFFF"/>
              </a:solidFill>
              <a:latin typeface="Noto Sans CJK KR" pitchFamily="34" charset="0"/>
              <a:ea typeface="Noto Sans CJK KR" pitchFamily="34" charset="-122"/>
              <a:cs typeface="Noto Sans CJK KR" pitchFamily="34" charset="-120"/>
            </a:endParaRPr>
          </a:p>
          <a:p>
            <a:pPr marL="0" indent="0" algn="l">
              <a:buNone/>
            </a:pPr>
            <a:br>
              <a:rPr lang="en-US" sz="4000" b="1" dirty="0">
                <a:solidFill>
                  <a:srgbClr val="FFFFFF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</a:br>
            <a:br>
              <a:rPr lang="en-US" sz="4000" b="1" dirty="0">
                <a:solidFill>
                  <a:srgbClr val="FFFFFF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</a:br>
            <a:endParaRPr lang="en-US" sz="4000" dirty="0"/>
          </a:p>
        </p:txBody>
      </p:sp>
      <p:sp>
        <p:nvSpPr>
          <p:cNvPr id="15" name="Text 3">
            <a:extLst>
              <a:ext uri="{FF2B5EF4-FFF2-40B4-BE49-F238E27FC236}">
                <a16:creationId xmlns:a16="http://schemas.microsoft.com/office/drawing/2014/main" id="{C884C1A5-39FB-9E73-BB80-0B5B4B917956}"/>
              </a:ext>
            </a:extLst>
          </p:cNvPr>
          <p:cNvSpPr/>
          <p:nvPr/>
        </p:nvSpPr>
        <p:spPr>
          <a:xfrm>
            <a:off x="658368" y="1627632"/>
            <a:ext cx="9308592" cy="4572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DDEEFF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SQD as a Post-VQE Route to Quantum Many-Body Physics</a:t>
            </a:r>
            <a:endParaRPr lang="en-US" sz="2400" dirty="0"/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F55DC036-905C-F011-246D-A2E13B44ED6F}"/>
              </a:ext>
            </a:extLst>
          </p:cNvPr>
          <p:cNvSpPr/>
          <p:nvPr/>
        </p:nvSpPr>
        <p:spPr>
          <a:xfrm>
            <a:off x="704088" y="2633472"/>
            <a:ext cx="5760720" cy="2286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4EC9F5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OMEG 6 · May 22, 2026 · Chonnam National University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0633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685800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11567160" y="6510528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4A3B8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1</a:t>
            </a:r>
            <a:endParaRPr lang="en-US" sz="800" dirty="0"/>
          </a:p>
        </p:txBody>
      </p:sp>
      <p:sp>
        <p:nvSpPr>
          <p:cNvPr id="5" name="Text 3"/>
          <p:cNvSpPr/>
          <p:nvPr/>
        </p:nvSpPr>
        <p:spPr>
          <a:xfrm>
            <a:off x="548640" y="502920"/>
            <a:ext cx="109728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SQD / SKQD를 SHO 예제로 직관적으로 이해하기</a:t>
            </a:r>
            <a:endParaRPr lang="en-US" sz="3200" dirty="0"/>
          </a:p>
        </p:txBody>
      </p:sp>
      <p:sp>
        <p:nvSpPr>
          <p:cNvPr id="6" name="Text 4"/>
          <p:cNvSpPr/>
          <p:nvPr/>
        </p:nvSpPr>
        <p:spPr>
          <a:xfrm>
            <a:off x="566928" y="1143000"/>
            <a:ext cx="10515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dirty="0">
                <a:solidFill>
                  <a:srgbClr val="4B5563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Hamiltonian만 알고 있을 때, ground-state support를 어떻게 찾는가?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1024128" y="1828800"/>
            <a:ext cx="5266944" cy="594360"/>
          </a:xfrm>
          <a:prstGeom prst="roundRect">
            <a:avLst>
              <a:gd name="adj" fmla="val 12308"/>
            </a:avLst>
          </a:prstGeom>
          <a:solidFill>
            <a:srgbClr val="FFFFFF"/>
          </a:solidFill>
          <a:ln w="12700">
            <a:solidFill>
              <a:srgbClr val="E5E7EB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280" y="1874520"/>
            <a:ext cx="5120640" cy="50292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389888" y="2523744"/>
            <a:ext cx="4572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4B5563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2D Simple Harmonic Oscillator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6629400" y="1737360"/>
            <a:ext cx="4389120" cy="1005840"/>
          </a:xfrm>
          <a:prstGeom prst="roundRect">
            <a:avLst>
              <a:gd name="adj" fmla="val 7273"/>
            </a:avLst>
          </a:prstGeom>
          <a:solidFill>
            <a:srgbClr val="FEF3C7"/>
          </a:solidFill>
          <a:ln w="12700">
            <a:solidFill>
              <a:srgbClr val="FCD34D">
                <a:alpha val="80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" name="Text 8"/>
          <p:cNvSpPr/>
          <p:nvPr/>
        </p:nvSpPr>
        <p:spPr>
          <a:xfrm>
            <a:off x="6903720" y="1938528"/>
            <a:ext cx="38404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D97706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Imaginary time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6903720" y="2304288"/>
            <a:ext cx="38404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energy gap → amplitude damping</a:t>
            </a:r>
            <a:endParaRPr lang="en-US" sz="1300" dirty="0"/>
          </a:p>
        </p:txBody>
      </p:sp>
      <p:sp>
        <p:nvSpPr>
          <p:cNvPr id="13" name="Shape 10"/>
          <p:cNvSpPr/>
          <p:nvPr/>
        </p:nvSpPr>
        <p:spPr>
          <a:xfrm>
            <a:off x="6629400" y="3063240"/>
            <a:ext cx="4389120" cy="1005840"/>
          </a:xfrm>
          <a:prstGeom prst="roundRect">
            <a:avLst>
              <a:gd name="adj" fmla="val 7273"/>
            </a:avLst>
          </a:prstGeom>
          <a:solidFill>
            <a:srgbClr val="DBEAFE"/>
          </a:solidFill>
          <a:ln w="12700">
            <a:solidFill>
              <a:srgbClr val="93C5FD">
                <a:alpha val="80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" name="Text 11"/>
          <p:cNvSpPr/>
          <p:nvPr/>
        </p:nvSpPr>
        <p:spPr>
          <a:xfrm>
            <a:off x="6903720" y="3264408"/>
            <a:ext cx="38404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2563EB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Real time / Krylov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6903720" y="3630168"/>
            <a:ext cx="38404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phase difference → interference filtering</a:t>
            </a:r>
            <a:endParaRPr lang="en-US" sz="1300" dirty="0"/>
          </a:p>
        </p:txBody>
      </p:sp>
      <p:sp>
        <p:nvSpPr>
          <p:cNvPr id="16" name="Text 13"/>
          <p:cNvSpPr/>
          <p:nvPr/>
        </p:nvSpPr>
        <p:spPr>
          <a:xfrm>
            <a:off x="914400" y="5029200"/>
            <a:ext cx="10332720" cy="73152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/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핵심: SQD/SKQD는 양자회로가 정확한 계수를 바로 만들게 하기보다, H가 강조하는 중요한 configuration support를 sample로 찾고, 그 안에서 H를 다시 대각화한다.</a:t>
            </a:r>
            <a:endParaRPr lang="en-US" sz="1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685800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02920" y="256032"/>
            <a:ext cx="11155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문제 설정: “H만 아는데 support를 어떻게 찾나?”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530352" y="713232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B5563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support discovery는 ground state를 미리 아는 것이 아니라, H가 만드는 spectral filter를 이용한다.</a:t>
            </a:r>
            <a:endParaRPr lang="en-US" sz="1050" dirty="0"/>
          </a:p>
        </p:txBody>
      </p:sp>
      <p:sp>
        <p:nvSpPr>
          <p:cNvPr id="6" name="Shape 4"/>
          <p:cNvSpPr/>
          <p:nvPr/>
        </p:nvSpPr>
        <p:spPr>
          <a:xfrm>
            <a:off x="530352" y="987552"/>
            <a:ext cx="10881360" cy="0"/>
          </a:xfrm>
          <a:prstGeom prst="line">
            <a:avLst/>
          </a:prstGeom>
          <a:noFill/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11567160" y="6510528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4A3B8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2</a:t>
            </a:r>
            <a:endParaRPr lang="en-US" sz="800" dirty="0"/>
          </a:p>
        </p:txBody>
      </p:sp>
      <p:sp>
        <p:nvSpPr>
          <p:cNvPr id="8" name="Text 6"/>
          <p:cNvSpPr/>
          <p:nvPr/>
        </p:nvSpPr>
        <p:spPr>
          <a:xfrm>
            <a:off x="685800" y="1234440"/>
            <a:ext cx="36576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7C3AED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초기 reference state</a:t>
            </a:r>
            <a:endParaRPr lang="en-US" sz="950" dirty="0"/>
          </a:p>
        </p:txBody>
      </p:sp>
      <p:sp>
        <p:nvSpPr>
          <p:cNvPr id="9" name="Shape 7"/>
          <p:cNvSpPr/>
          <p:nvPr/>
        </p:nvSpPr>
        <p:spPr>
          <a:xfrm>
            <a:off x="676656" y="1554480"/>
            <a:ext cx="5358384" cy="658368"/>
          </a:xfrm>
          <a:prstGeom prst="roundRect">
            <a:avLst>
              <a:gd name="adj" fmla="val 11111"/>
            </a:avLst>
          </a:prstGeom>
          <a:solidFill>
            <a:srgbClr val="FFFFFF"/>
          </a:solidFill>
          <a:ln w="12700">
            <a:solidFill>
              <a:srgbClr val="E5E7EB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808" y="1600200"/>
            <a:ext cx="5212080" cy="56692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49808" y="2423160"/>
            <a:ext cx="5074920" cy="100584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reference state는 보통 간단한 product state, Hartree–Fock, dominant shell-model configuration 등입니다. 중요한 조건은 ground state와 overlap이 0이 아니어야 한다는 것입니다.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6492240" y="1234440"/>
            <a:ext cx="29260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59669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support의 의미</a:t>
            </a:r>
            <a:endParaRPr lang="en-US" sz="950" dirty="0"/>
          </a:p>
        </p:txBody>
      </p:sp>
      <p:sp>
        <p:nvSpPr>
          <p:cNvPr id="13" name="Shape 10"/>
          <p:cNvSpPr/>
          <p:nvPr/>
        </p:nvSpPr>
        <p:spPr>
          <a:xfrm>
            <a:off x="6556248" y="1581912"/>
            <a:ext cx="4169664" cy="640080"/>
          </a:xfrm>
          <a:prstGeom prst="roundRect">
            <a:avLst>
              <a:gd name="adj" fmla="val 11429"/>
            </a:avLst>
          </a:prstGeom>
          <a:solidFill>
            <a:srgbClr val="FFFFFF"/>
          </a:solidFill>
          <a:ln w="12700">
            <a:solidFill>
              <a:srgbClr val="E5E7EB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9400" y="1627632"/>
            <a:ext cx="4023360" cy="54864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629400" y="2423160"/>
            <a:ext cx="4480560" cy="105156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선택한 basis에서 ground state가 큰 coefficient를 갖는 configuration들의 집합이 S*입니다. SQD의 목표는 S*를 가능한 한 빨리 찾아서 작은 부분공간을 만드는 것입니다.</a:t>
            </a:r>
            <a:endParaRPr lang="en-US" sz="1400" dirty="0"/>
          </a:p>
        </p:txBody>
      </p:sp>
      <p:sp>
        <p:nvSpPr>
          <p:cNvPr id="16" name="Shape 12"/>
          <p:cNvSpPr/>
          <p:nvPr/>
        </p:nvSpPr>
        <p:spPr>
          <a:xfrm>
            <a:off x="6144768" y="1234440"/>
            <a:ext cx="0" cy="4160520"/>
          </a:xfrm>
          <a:prstGeom prst="line">
            <a:avLst/>
          </a:prstGeom>
          <a:noFill/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Shape 13"/>
          <p:cNvSpPr/>
          <p:nvPr/>
        </p:nvSpPr>
        <p:spPr>
          <a:xfrm>
            <a:off x="3813048" y="4846320"/>
            <a:ext cx="4489704" cy="548640"/>
          </a:xfrm>
          <a:prstGeom prst="roundRect">
            <a:avLst>
              <a:gd name="adj" fmla="val 13333"/>
            </a:avLst>
          </a:prstGeom>
          <a:solidFill>
            <a:srgbClr val="EDE9FE"/>
          </a:solidFill>
          <a:ln w="12700">
            <a:solidFill>
              <a:srgbClr val="C4B5FD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86200" y="4892040"/>
            <a:ext cx="4343400" cy="457200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2880360" y="5513832"/>
            <a:ext cx="64008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4B5563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출발점이 완벽할 필요는 없지만, ground-state 방향을 조금은 포함해야 합니다.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685800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02920" y="256032"/>
            <a:ext cx="11155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VQE와 SQD/SKQD의 역할 분담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530352" y="713232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B5563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VQE는 wavefunction 자체를 최적화하고, SQD/SKQD는 support를 찾은 뒤 classical diagonalization으로 계수를 복원한다.</a:t>
            </a:r>
            <a:endParaRPr lang="en-US" sz="1050" dirty="0"/>
          </a:p>
        </p:txBody>
      </p:sp>
      <p:sp>
        <p:nvSpPr>
          <p:cNvPr id="6" name="Shape 4"/>
          <p:cNvSpPr/>
          <p:nvPr/>
        </p:nvSpPr>
        <p:spPr>
          <a:xfrm>
            <a:off x="530352" y="987552"/>
            <a:ext cx="10881360" cy="0"/>
          </a:xfrm>
          <a:prstGeom prst="line">
            <a:avLst/>
          </a:prstGeom>
          <a:noFill/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11567160" y="6510528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4A3B8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3</a:t>
            </a:r>
            <a:endParaRPr lang="en-US" sz="800" dirty="0"/>
          </a:p>
        </p:txBody>
      </p:sp>
      <p:sp>
        <p:nvSpPr>
          <p:cNvPr id="8" name="Text 6"/>
          <p:cNvSpPr/>
          <p:nvPr/>
        </p:nvSpPr>
        <p:spPr>
          <a:xfrm>
            <a:off x="777240" y="1234440"/>
            <a:ext cx="539496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DC2626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VQE: 회로가 파동함수 자체를 맞춰야 함</a:t>
            </a:r>
            <a:endParaRPr lang="en-US" sz="1200" dirty="0"/>
          </a:p>
        </p:txBody>
      </p:sp>
      <p:sp>
        <p:nvSpPr>
          <p:cNvPr id="9" name="Shape 7"/>
          <p:cNvSpPr/>
          <p:nvPr/>
        </p:nvSpPr>
        <p:spPr>
          <a:xfrm>
            <a:off x="795528" y="1645920"/>
            <a:ext cx="4489704" cy="594360"/>
          </a:xfrm>
          <a:prstGeom prst="roundRect">
            <a:avLst>
              <a:gd name="adj" fmla="val 12308"/>
            </a:avLst>
          </a:prstGeom>
          <a:solidFill>
            <a:srgbClr val="FFFFFF"/>
          </a:solidFill>
          <a:ln w="12700">
            <a:solidFill>
              <a:srgbClr val="E5E7EB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680" y="1691640"/>
            <a:ext cx="4343400" cy="502920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868680" y="2514600"/>
            <a:ext cx="4754880" cy="15087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amplitude와 phase를 ansatz가 직접 표현해야 함</a:t>
            </a:r>
            <a:endParaRPr lang="en-US" sz="1500" dirty="0"/>
          </a:p>
          <a:p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optimizer가 parameter θ를 조정</a:t>
            </a:r>
            <a:endParaRPr lang="en-US" sz="1500" dirty="0"/>
          </a:p>
          <a:p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측정해야 할 expectation value가 많아질 수 있음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6400800" y="1234440"/>
            <a:ext cx="530352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563EB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SQD/SKQD: support를 찾고, 계수는 고전적으로 복원</a:t>
            </a:r>
            <a:endParaRPr lang="en-US" sz="1200" dirty="0"/>
          </a:p>
        </p:txBody>
      </p:sp>
      <p:sp>
        <p:nvSpPr>
          <p:cNvPr id="13" name="Shape 10"/>
          <p:cNvSpPr/>
          <p:nvPr/>
        </p:nvSpPr>
        <p:spPr>
          <a:xfrm>
            <a:off x="6464808" y="1645920"/>
            <a:ext cx="4306824" cy="594360"/>
          </a:xfrm>
          <a:prstGeom prst="roundRect">
            <a:avLst>
              <a:gd name="adj" fmla="val 12308"/>
            </a:avLst>
          </a:prstGeom>
          <a:solidFill>
            <a:srgbClr val="FFFFFF"/>
          </a:solidFill>
          <a:ln w="12700">
            <a:solidFill>
              <a:srgbClr val="E5E7EB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7960" y="1691640"/>
            <a:ext cx="4160520" cy="50292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537960" y="2514600"/>
            <a:ext cx="4754880" cy="15087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sampled configuration 집합 S를 만든다</a:t>
            </a:r>
            <a:endParaRPr lang="en-US" sz="1500" dirty="0"/>
          </a:p>
          <a:p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그 부분공간에서 Hamiltonian을 다시 대각화</a:t>
            </a:r>
            <a:endParaRPr lang="en-US" sz="1500" dirty="0"/>
          </a:p>
          <a:p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샘플 당시의 계수 오차는 diagonalization이 보정</a:t>
            </a:r>
            <a:endParaRPr lang="en-US" sz="1500" dirty="0"/>
          </a:p>
        </p:txBody>
      </p:sp>
      <p:sp>
        <p:nvSpPr>
          <p:cNvPr id="16" name="Text 12"/>
          <p:cNvSpPr/>
          <p:nvPr/>
        </p:nvSpPr>
        <p:spPr>
          <a:xfrm>
            <a:off x="4800600" y="4709160"/>
            <a:ext cx="2560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핵심 차이</a:t>
            </a:r>
            <a:endParaRPr lang="en-US" sz="1300" dirty="0"/>
          </a:p>
        </p:txBody>
      </p:sp>
      <p:sp>
        <p:nvSpPr>
          <p:cNvPr id="17" name="Shape 13"/>
          <p:cNvSpPr/>
          <p:nvPr/>
        </p:nvSpPr>
        <p:spPr>
          <a:xfrm>
            <a:off x="1527048" y="5120640"/>
            <a:ext cx="9107424" cy="640080"/>
          </a:xfrm>
          <a:prstGeom prst="roundRect">
            <a:avLst>
              <a:gd name="adj" fmla="val 11429"/>
            </a:avLst>
          </a:prstGeom>
          <a:solidFill>
            <a:srgbClr val="DBEAFE"/>
          </a:solidFill>
          <a:ln w="12700">
            <a:solidFill>
              <a:srgbClr val="93C5FD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0200" y="5166360"/>
            <a:ext cx="8961120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685800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02920" y="256032"/>
            <a:ext cx="11155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공통 구조: H가 정의하는 spectral filter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530352" y="713232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B5563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imaginary time과 real time/Krylov는 서로 다르지만, 둘 다 F(H)를 통해 low-energy 성분을 강조한다.</a:t>
            </a:r>
            <a:endParaRPr lang="en-US" sz="1050" dirty="0"/>
          </a:p>
        </p:txBody>
      </p:sp>
      <p:sp>
        <p:nvSpPr>
          <p:cNvPr id="6" name="Shape 4"/>
          <p:cNvSpPr/>
          <p:nvPr/>
        </p:nvSpPr>
        <p:spPr>
          <a:xfrm>
            <a:off x="530352" y="987552"/>
            <a:ext cx="10881360" cy="0"/>
          </a:xfrm>
          <a:prstGeom prst="line">
            <a:avLst/>
          </a:prstGeom>
          <a:noFill/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11567160" y="6510528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4A3B8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4</a:t>
            </a:r>
            <a:endParaRPr lang="en-US" sz="800" dirty="0"/>
          </a:p>
        </p:txBody>
      </p:sp>
      <p:sp>
        <p:nvSpPr>
          <p:cNvPr id="8" name="Shape 6"/>
          <p:cNvSpPr/>
          <p:nvPr/>
        </p:nvSpPr>
        <p:spPr>
          <a:xfrm>
            <a:off x="749808" y="1188720"/>
            <a:ext cx="5495544" cy="73152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12700">
            <a:solidFill>
              <a:srgbClr val="E5E7EB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60" y="1234440"/>
            <a:ext cx="5349240" cy="64008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960120" y="2084832"/>
            <a:ext cx="5212080" cy="6858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H의 고유상태 basis에서 보면, 어떤 함수 F(H)를 적용하는 것은 각 에너지 성분에 F(E_n)을 곱하는 것과 같습니다.</a:t>
            </a:r>
            <a:endParaRPr lang="en-US" sz="1500" dirty="0"/>
          </a:p>
        </p:txBody>
      </p:sp>
      <p:sp>
        <p:nvSpPr>
          <p:cNvPr id="11" name="Shape 8"/>
          <p:cNvSpPr/>
          <p:nvPr/>
        </p:nvSpPr>
        <p:spPr>
          <a:xfrm>
            <a:off x="6556248" y="1188720"/>
            <a:ext cx="4398264" cy="731520"/>
          </a:xfrm>
          <a:prstGeom prst="roundRect">
            <a:avLst>
              <a:gd name="adj" fmla="val 10000"/>
            </a:avLst>
          </a:prstGeom>
          <a:solidFill>
            <a:srgbClr val="D1FAE5"/>
          </a:solidFill>
          <a:ln w="12700">
            <a:solidFill>
              <a:srgbClr val="6EE7B7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9400" y="1234440"/>
            <a:ext cx="4251960" cy="640080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6400800" y="2084832"/>
            <a:ext cx="4480560" cy="86868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좋은 filter는 ground energy 근처에서는 살아남고, excited energy에서는 작아집니다. 그러면 측정 sample은 자연스럽게 ground-state support 쪽으로 bias됩니다.</a:t>
            </a:r>
            <a:endParaRPr lang="en-US" sz="1500" dirty="0"/>
          </a:p>
        </p:txBody>
      </p:sp>
      <p:sp>
        <p:nvSpPr>
          <p:cNvPr id="14" name="Shape 10"/>
          <p:cNvSpPr/>
          <p:nvPr/>
        </p:nvSpPr>
        <p:spPr>
          <a:xfrm>
            <a:off x="1298448" y="4114800"/>
            <a:ext cx="9290304" cy="685800"/>
          </a:xfrm>
          <a:prstGeom prst="roundRect">
            <a:avLst>
              <a:gd name="adj" fmla="val 10667"/>
            </a:avLst>
          </a:prstGeom>
          <a:solidFill>
            <a:srgbClr val="FEF3C7"/>
          </a:solidFill>
          <a:ln w="12700">
            <a:solidFill>
              <a:srgbClr val="FCD34D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71600" y="4160520"/>
            <a:ext cx="9144000" cy="59436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51560" y="5376672"/>
            <a:ext cx="10058400" cy="54864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따라서 “샘플링을 잘한다”는 말은 ground state를 미리 알고 샘플한다는 뜻이 아니라, H가 만드는 low-energy filter를 거친 상태에서 샘플한다는 뜻입니다.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685800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02920" y="256032"/>
            <a:ext cx="11155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방법 1: Imaginary time — energy gap으로 excited state를 직접 죽임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530352" y="713232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B5563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비유: 고에너지 성분은 시간이 흐를수록 amplitude 크기 자체가 지수적으로 작아진다.</a:t>
            </a:r>
            <a:endParaRPr lang="en-US" sz="1050" dirty="0"/>
          </a:p>
        </p:txBody>
      </p:sp>
      <p:sp>
        <p:nvSpPr>
          <p:cNvPr id="6" name="Shape 4"/>
          <p:cNvSpPr/>
          <p:nvPr/>
        </p:nvSpPr>
        <p:spPr>
          <a:xfrm>
            <a:off x="530352" y="987552"/>
            <a:ext cx="10881360" cy="0"/>
          </a:xfrm>
          <a:prstGeom prst="line">
            <a:avLst/>
          </a:prstGeom>
          <a:noFill/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11567160" y="6510528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4A3B8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5</a:t>
            </a:r>
            <a:endParaRPr lang="en-US" sz="800" dirty="0"/>
          </a:p>
        </p:txBody>
      </p:sp>
      <p:sp>
        <p:nvSpPr>
          <p:cNvPr id="8" name="Shape 6"/>
          <p:cNvSpPr/>
          <p:nvPr/>
        </p:nvSpPr>
        <p:spPr>
          <a:xfrm>
            <a:off x="749808" y="1280160"/>
            <a:ext cx="6547104" cy="777240"/>
          </a:xfrm>
          <a:prstGeom prst="roundRect">
            <a:avLst>
              <a:gd name="adj" fmla="val 9412"/>
            </a:avLst>
          </a:prstGeom>
          <a:solidFill>
            <a:srgbClr val="FFFFFF"/>
          </a:solidFill>
          <a:ln w="12700">
            <a:solidFill>
              <a:srgbClr val="E5E7EB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60" y="1325880"/>
            <a:ext cx="6400800" cy="685800"/>
          </a:xfrm>
          <a:prstGeom prst="rect">
            <a:avLst/>
          </a:prstGeom>
        </p:spPr>
      </p:pic>
      <p:sp>
        <p:nvSpPr>
          <p:cNvPr id="10" name="Shape 7"/>
          <p:cNvSpPr/>
          <p:nvPr/>
        </p:nvSpPr>
        <p:spPr>
          <a:xfrm>
            <a:off x="978408" y="2468880"/>
            <a:ext cx="5358384" cy="822960"/>
          </a:xfrm>
          <a:prstGeom prst="roundRect">
            <a:avLst>
              <a:gd name="adj" fmla="val 8889"/>
            </a:avLst>
          </a:prstGeom>
          <a:solidFill>
            <a:srgbClr val="FEF3C7"/>
          </a:solidFill>
          <a:ln w="12700">
            <a:solidFill>
              <a:srgbClr val="FCD34D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1560" y="2514600"/>
            <a:ext cx="5212080" cy="73152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1051560" y="3611880"/>
            <a:ext cx="5212080" cy="6858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E_n &gt; E_0 이므로 excited component의 상대 크기는 energy gap ΔE_n = E_n−E_0 에 의해 지수적으로 감소합니다.</a:t>
            </a:r>
            <a:endParaRPr lang="en-US" sz="1500" dirty="0"/>
          </a:p>
        </p:txBody>
      </p:sp>
      <p:sp>
        <p:nvSpPr>
          <p:cNvPr id="13" name="Shape 9"/>
          <p:cNvSpPr/>
          <p:nvPr/>
        </p:nvSpPr>
        <p:spPr>
          <a:xfrm>
            <a:off x="6190488" y="4480560"/>
            <a:ext cx="4809744" cy="749808"/>
          </a:xfrm>
          <a:prstGeom prst="roundRect">
            <a:avLst>
              <a:gd name="adj" fmla="val 9756"/>
            </a:avLst>
          </a:prstGeom>
          <a:solidFill>
            <a:srgbClr val="FFFFFF"/>
          </a:solidFill>
          <a:ln w="12700">
            <a:solidFill>
              <a:srgbClr val="E5E7EB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3640" y="4526280"/>
            <a:ext cx="4663440" cy="65836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315200" y="1325880"/>
            <a:ext cx="3657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D97706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2D SHO에서의 직관</a:t>
            </a:r>
            <a:endParaRPr lang="en-US" sz="1200" dirty="0"/>
          </a:p>
        </p:txBody>
      </p:sp>
      <p:sp>
        <p:nvSpPr>
          <p:cNvPr id="16" name="Text 11"/>
          <p:cNvSpPr/>
          <p:nvPr/>
        </p:nvSpPr>
        <p:spPr>
          <a:xfrm>
            <a:off x="7315200" y="1783080"/>
            <a:ext cx="3657600" cy="18288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퍼텐셜 V(x,y)=½(x²+y²)는 중심에서 낮고 바깥에서 높습니다. imaginary-time filter는 바깥쪽 고에너지 성분을 억제하고 중심의 ground-state Gaussian support를 살립니다.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685800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02920" y="256032"/>
            <a:ext cx="11155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Imaginary-time SHO GIF: density가 중심으로 수축하고 sample support가 모임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530352" y="713232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B5563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왼쪽 위: filtered density, 오른쪽 위: sampled support, 아래: energy와 low-energy weights.</a:t>
            </a:r>
            <a:endParaRPr lang="en-US" sz="1050" dirty="0"/>
          </a:p>
        </p:txBody>
      </p:sp>
      <p:sp>
        <p:nvSpPr>
          <p:cNvPr id="6" name="Shape 4"/>
          <p:cNvSpPr/>
          <p:nvPr/>
        </p:nvSpPr>
        <p:spPr>
          <a:xfrm>
            <a:off x="530352" y="987552"/>
            <a:ext cx="10881360" cy="0"/>
          </a:xfrm>
          <a:prstGeom prst="line">
            <a:avLst/>
          </a:prstGeom>
          <a:noFill/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11567160" y="6510528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4A3B8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6</a:t>
            </a:r>
            <a:endParaRPr lang="en-US" sz="800" dirty="0"/>
          </a:p>
        </p:txBody>
      </p:sp>
      <p:pic>
        <p:nvPicPr>
          <p:cNvPr id="8" name="Image 0" descr="/mnt/data/sho_imaginary_time_filt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" y="1143000"/>
            <a:ext cx="6629400" cy="397764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635240" y="1234440"/>
            <a:ext cx="3657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D97706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이 장면에서 볼 것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7635240" y="1691640"/>
            <a:ext cx="3840480" cy="21488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초기 wavepacket은 ground state와 다르다.</a:t>
            </a:r>
            <a:endParaRPr lang="en-US" sz="1500" dirty="0"/>
          </a:p>
          <a:p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e^{−τH}가 high-energy components를 지수적으로 suppression한다.</a:t>
            </a:r>
            <a:endParaRPr lang="en-US" sz="1500" dirty="0"/>
          </a:p>
          <a:p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density가 SHO 중심부로 모인다.</a:t>
            </a:r>
            <a:endParaRPr lang="en-US" sz="1500" dirty="0"/>
          </a:p>
          <a:p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그 상태를 측정하면 ground-state support 근처가 반복적으로 샘플된다.</a:t>
            </a:r>
            <a:endParaRPr lang="en-US" sz="1500" dirty="0"/>
          </a:p>
        </p:txBody>
      </p:sp>
      <p:sp>
        <p:nvSpPr>
          <p:cNvPr id="11" name="Shape 8"/>
          <p:cNvSpPr/>
          <p:nvPr/>
        </p:nvSpPr>
        <p:spPr>
          <a:xfrm>
            <a:off x="7470648" y="4754880"/>
            <a:ext cx="4306824" cy="548640"/>
          </a:xfrm>
          <a:prstGeom prst="roundRect">
            <a:avLst>
              <a:gd name="adj" fmla="val 13333"/>
            </a:avLst>
          </a:prstGeom>
          <a:solidFill>
            <a:srgbClr val="FEF3C7"/>
          </a:solidFill>
          <a:ln w="12700">
            <a:solidFill>
              <a:srgbClr val="FCD34D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3800" y="4800600"/>
            <a:ext cx="4160520" cy="457200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94360" y="6382512"/>
            <a:ext cx="4572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B5563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※ PowerPoint 슬라이드쇼 모드에서 GIF가 재생됩니다.</a:t>
            </a:r>
            <a:endParaRPr lang="en-US" sz="10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685800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02920" y="256032"/>
            <a:ext cx="11155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방법 2: Real time / Krylov — phase 차이로 interference filter를 만듦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530352" y="713232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B5563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real-time evolution 하나만 보면 damping은 없다. 여러 시간의 상태를 조합할 때 excited components가 상쇄된다.</a:t>
            </a:r>
            <a:endParaRPr lang="en-US" sz="1050" dirty="0"/>
          </a:p>
        </p:txBody>
      </p:sp>
      <p:sp>
        <p:nvSpPr>
          <p:cNvPr id="6" name="Shape 4"/>
          <p:cNvSpPr/>
          <p:nvPr/>
        </p:nvSpPr>
        <p:spPr>
          <a:xfrm>
            <a:off x="530352" y="987552"/>
            <a:ext cx="10881360" cy="0"/>
          </a:xfrm>
          <a:prstGeom prst="line">
            <a:avLst/>
          </a:prstGeom>
          <a:noFill/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11567160" y="6510528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4A3B8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7</a:t>
            </a:r>
            <a:endParaRPr lang="en-US" sz="800" dirty="0"/>
          </a:p>
        </p:txBody>
      </p:sp>
      <p:sp>
        <p:nvSpPr>
          <p:cNvPr id="8" name="Shape 6"/>
          <p:cNvSpPr/>
          <p:nvPr/>
        </p:nvSpPr>
        <p:spPr>
          <a:xfrm>
            <a:off x="749808" y="1234440"/>
            <a:ext cx="6867144" cy="749808"/>
          </a:xfrm>
          <a:prstGeom prst="roundRect">
            <a:avLst>
              <a:gd name="adj" fmla="val 9756"/>
            </a:avLst>
          </a:prstGeom>
          <a:solidFill>
            <a:srgbClr val="FFFFFF"/>
          </a:solidFill>
          <a:ln w="12700">
            <a:solidFill>
              <a:srgbClr val="E5E7EB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60" y="1280160"/>
            <a:ext cx="6720840" cy="65836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914400" y="2148840"/>
            <a:ext cx="6035040" cy="59436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한 시각의 real-time state에서는 각 eigencomponent의 크기가 변하지 않습니다. phase만 서로 다른 각속도로 회전합니다.</a:t>
            </a:r>
            <a:endParaRPr lang="en-US" sz="1500" dirty="0"/>
          </a:p>
        </p:txBody>
      </p:sp>
      <p:sp>
        <p:nvSpPr>
          <p:cNvPr id="11" name="Shape 8"/>
          <p:cNvSpPr/>
          <p:nvPr/>
        </p:nvSpPr>
        <p:spPr>
          <a:xfrm>
            <a:off x="886968" y="3108960"/>
            <a:ext cx="5266944" cy="685800"/>
          </a:xfrm>
          <a:prstGeom prst="roundRect">
            <a:avLst>
              <a:gd name="adj" fmla="val 10667"/>
            </a:avLst>
          </a:prstGeom>
          <a:solidFill>
            <a:srgbClr val="DBEAFE"/>
          </a:solidFill>
          <a:ln w="12700">
            <a:solidFill>
              <a:srgbClr val="93C5FD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120" y="3154680"/>
            <a:ext cx="5120640" cy="594360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886968" y="4434840"/>
            <a:ext cx="6775704" cy="749808"/>
          </a:xfrm>
          <a:prstGeom prst="roundRect">
            <a:avLst>
              <a:gd name="adj" fmla="val 9756"/>
            </a:avLst>
          </a:prstGeom>
          <a:solidFill>
            <a:srgbClr val="FFFFFF"/>
          </a:solidFill>
          <a:ln w="12700">
            <a:solidFill>
              <a:srgbClr val="E5E7EB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0120" y="4480560"/>
            <a:ext cx="6629400" cy="65836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818120" y="1417320"/>
            <a:ext cx="29260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563EB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간섭 관점</a:t>
            </a:r>
            <a:endParaRPr lang="en-US" sz="1200" dirty="0"/>
          </a:p>
        </p:txBody>
      </p:sp>
      <p:sp>
        <p:nvSpPr>
          <p:cNvPr id="16" name="Text 11"/>
          <p:cNvSpPr/>
          <p:nvPr/>
        </p:nvSpPr>
        <p:spPr>
          <a:xfrm>
            <a:off x="7818120" y="1920240"/>
            <a:ext cx="3520440" cy="20574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r>
              <a:rPr lang="en-US" sz="14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ground state: phase compensation 후 constructive addition</a:t>
            </a:r>
            <a:endParaRPr lang="en-US" sz="1400" dirty="0"/>
          </a:p>
          <a:p>
            <a:r>
              <a:rPr lang="en-US" sz="14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excited states: 다른 frequency 때문에 평균/합에서 cancellation</a:t>
            </a:r>
            <a:endParaRPr lang="en-US" sz="1400" dirty="0"/>
          </a:p>
          <a:p>
            <a:r>
              <a:rPr lang="en-US" sz="14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Krylov: 여러 time-evolved states의 span 안에서 이 filter를 구현</a:t>
            </a:r>
            <a:endParaRPr lang="en-US" sz="1400" dirty="0"/>
          </a:p>
        </p:txBody>
      </p:sp>
      <p:sp>
        <p:nvSpPr>
          <p:cNvPr id="17" name="Shape 12"/>
          <p:cNvSpPr/>
          <p:nvPr/>
        </p:nvSpPr>
        <p:spPr>
          <a:xfrm>
            <a:off x="7836408" y="4526280"/>
            <a:ext cx="3575304" cy="640080"/>
          </a:xfrm>
          <a:prstGeom prst="roundRect">
            <a:avLst>
              <a:gd name="adj" fmla="val 11429"/>
            </a:avLst>
          </a:prstGeom>
          <a:solidFill>
            <a:srgbClr val="DBEAFE"/>
          </a:solidFill>
          <a:ln w="12700">
            <a:solidFill>
              <a:srgbClr val="93C5FD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09560" y="4572000"/>
            <a:ext cx="3429000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685800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02920" y="256032"/>
            <a:ext cx="11155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Real-time SHO GIF: phase interference로 ground-state-like 조합을 만듦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530352" y="713232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B5563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왼쪽: real-time state 자체, 오른쪽: 여러 시간 상태를 합친 phase-filtered/Krylov-combined state.</a:t>
            </a:r>
            <a:endParaRPr lang="en-US" sz="1050" dirty="0"/>
          </a:p>
        </p:txBody>
      </p:sp>
      <p:sp>
        <p:nvSpPr>
          <p:cNvPr id="6" name="Shape 4"/>
          <p:cNvSpPr/>
          <p:nvPr/>
        </p:nvSpPr>
        <p:spPr>
          <a:xfrm>
            <a:off x="530352" y="987552"/>
            <a:ext cx="10881360" cy="0"/>
          </a:xfrm>
          <a:prstGeom prst="line">
            <a:avLst/>
          </a:prstGeom>
          <a:noFill/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11567160" y="6510528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4A3B8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8</a:t>
            </a:r>
            <a:endParaRPr lang="en-US" sz="800" dirty="0"/>
          </a:p>
        </p:txBody>
      </p:sp>
      <p:pic>
        <p:nvPicPr>
          <p:cNvPr id="8" name="Image 0" descr="/mnt/data/sho_real_time_phase_filt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" y="1143000"/>
            <a:ext cx="6629400" cy="397764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635240" y="1234440"/>
            <a:ext cx="3657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563EB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이 장면에서 볼 것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7635240" y="1691640"/>
            <a:ext cx="3840480" cy="23317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real-time state 자체는 damping되지 않는다.</a:t>
            </a:r>
            <a:endParaRPr lang="en-US" sz="1500" dirty="0"/>
          </a:p>
          <a:p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하지만 각 eigencomponent의 phase가 E_n에 따라 다르게 돈다.</a:t>
            </a:r>
            <a:endParaRPr lang="en-US" sz="1500" dirty="0"/>
          </a:p>
          <a:p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여러 시간의 상태를 조합하면 excited components가 destructive interference로 줄어든다.</a:t>
            </a:r>
            <a:endParaRPr lang="en-US" sz="1500" dirty="0"/>
          </a:p>
          <a:p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phase-filtered state에서 sample하면 중심 support가 강조된다.</a:t>
            </a:r>
            <a:endParaRPr lang="en-US" sz="1500" dirty="0"/>
          </a:p>
        </p:txBody>
      </p:sp>
      <p:sp>
        <p:nvSpPr>
          <p:cNvPr id="11" name="Shape 8"/>
          <p:cNvSpPr/>
          <p:nvPr/>
        </p:nvSpPr>
        <p:spPr>
          <a:xfrm>
            <a:off x="7470648" y="4754880"/>
            <a:ext cx="4306824" cy="548640"/>
          </a:xfrm>
          <a:prstGeom prst="roundRect">
            <a:avLst>
              <a:gd name="adj" fmla="val 13333"/>
            </a:avLst>
          </a:prstGeom>
          <a:solidFill>
            <a:srgbClr val="DBEAFE"/>
          </a:solidFill>
          <a:ln w="12700">
            <a:solidFill>
              <a:srgbClr val="93C5FD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3800" y="4800600"/>
            <a:ext cx="4160520" cy="457200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94360" y="6382512"/>
            <a:ext cx="4572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B5563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※ PowerPoint 슬라이드쇼 모드에서 GIF가 재생됩니다.</a:t>
            </a:r>
            <a:endParaRPr lang="en-US" sz="10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685800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02920" y="256032"/>
            <a:ext cx="11155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Krylov / SKQD의 실제 support discovery 흐름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530352" y="713232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B5563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H가 만든 time-evolved states를 측정해 configuration support를 모으고, 그 안에서 H를 대각화한다.</a:t>
            </a:r>
            <a:endParaRPr lang="en-US" sz="1050" dirty="0"/>
          </a:p>
        </p:txBody>
      </p:sp>
      <p:sp>
        <p:nvSpPr>
          <p:cNvPr id="6" name="Shape 4"/>
          <p:cNvSpPr/>
          <p:nvPr/>
        </p:nvSpPr>
        <p:spPr>
          <a:xfrm>
            <a:off x="530352" y="987552"/>
            <a:ext cx="10881360" cy="0"/>
          </a:xfrm>
          <a:prstGeom prst="line">
            <a:avLst/>
          </a:prstGeom>
          <a:noFill/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11567160" y="6510528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4A3B8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9</a:t>
            </a:r>
            <a:endParaRPr lang="en-US" sz="800" dirty="0"/>
          </a:p>
        </p:txBody>
      </p:sp>
      <p:sp>
        <p:nvSpPr>
          <p:cNvPr id="8" name="Shape 6"/>
          <p:cNvSpPr/>
          <p:nvPr/>
        </p:nvSpPr>
        <p:spPr>
          <a:xfrm>
            <a:off x="704088" y="1188720"/>
            <a:ext cx="8467344" cy="685800"/>
          </a:xfrm>
          <a:prstGeom prst="roundRect">
            <a:avLst>
              <a:gd name="adj" fmla="val 10667"/>
            </a:avLst>
          </a:prstGeom>
          <a:solidFill>
            <a:srgbClr val="FFFFFF"/>
          </a:solidFill>
          <a:ln w="12700">
            <a:solidFill>
              <a:srgbClr val="E5E7EB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240" y="1234440"/>
            <a:ext cx="8321040" cy="594360"/>
          </a:xfrm>
          <a:prstGeom prst="rect">
            <a:avLst/>
          </a:prstGeom>
        </p:spPr>
      </p:pic>
      <p:sp>
        <p:nvSpPr>
          <p:cNvPr id="10" name="Shape 7"/>
          <p:cNvSpPr/>
          <p:nvPr/>
        </p:nvSpPr>
        <p:spPr>
          <a:xfrm>
            <a:off x="9299448" y="1216152"/>
            <a:ext cx="2066544" cy="594360"/>
          </a:xfrm>
          <a:prstGeom prst="roundRect">
            <a:avLst>
              <a:gd name="adj" fmla="val 12308"/>
            </a:avLst>
          </a:prstGeom>
          <a:solidFill>
            <a:srgbClr val="DBEAFE"/>
          </a:solidFill>
          <a:ln w="12700">
            <a:solidFill>
              <a:srgbClr val="93C5FD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72600" y="1261872"/>
            <a:ext cx="1920240" cy="502920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85800" y="2834640"/>
            <a:ext cx="1600200" cy="868680"/>
          </a:xfrm>
          <a:prstGeom prst="roundRect">
            <a:avLst>
              <a:gd name="adj" fmla="val 8421"/>
            </a:avLst>
          </a:prstGeom>
          <a:solidFill>
            <a:srgbClr val="EDE9FE"/>
          </a:solidFill>
          <a:ln w="12700">
            <a:solidFill>
              <a:srgbClr val="E5E7EB">
                <a:alpha val="80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3" name="Text 9"/>
          <p:cNvSpPr/>
          <p:nvPr/>
        </p:nvSpPr>
        <p:spPr>
          <a:xfrm>
            <a:off x="749808" y="2999232"/>
            <a:ext cx="14630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reference</a:t>
            </a:r>
            <a:endParaRPr lang="en-US" sz="1300" dirty="0"/>
          </a:p>
          <a:p>
            <a:pPr marL="0" indent="0" algn="ctr">
              <a:buNone/>
            </a:pPr>
            <a:r>
              <a:rPr lang="en-US" sz="13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|φ₀⟩</a:t>
            </a:r>
            <a:endParaRPr lang="en-US" sz="1300" dirty="0"/>
          </a:p>
        </p:txBody>
      </p:sp>
      <p:sp>
        <p:nvSpPr>
          <p:cNvPr id="14" name="Text 10"/>
          <p:cNvSpPr/>
          <p:nvPr/>
        </p:nvSpPr>
        <p:spPr>
          <a:xfrm>
            <a:off x="2304288" y="3081528"/>
            <a:ext cx="38404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4B556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600" dirty="0"/>
          </a:p>
        </p:txBody>
      </p:sp>
      <p:sp>
        <p:nvSpPr>
          <p:cNvPr id="15" name="Shape 11"/>
          <p:cNvSpPr/>
          <p:nvPr/>
        </p:nvSpPr>
        <p:spPr>
          <a:xfrm>
            <a:off x="2697480" y="2834640"/>
            <a:ext cx="1600200" cy="868680"/>
          </a:xfrm>
          <a:prstGeom prst="roundRect">
            <a:avLst>
              <a:gd name="adj" fmla="val 8421"/>
            </a:avLst>
          </a:prstGeom>
          <a:solidFill>
            <a:srgbClr val="DBEAFE"/>
          </a:solidFill>
          <a:ln w="12700">
            <a:solidFill>
              <a:srgbClr val="E5E7EB">
                <a:alpha val="80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Text 12"/>
          <p:cNvSpPr/>
          <p:nvPr/>
        </p:nvSpPr>
        <p:spPr>
          <a:xfrm>
            <a:off x="2761488" y="2999232"/>
            <a:ext cx="14630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time evolved</a:t>
            </a:r>
            <a:endParaRPr lang="en-US" sz="1300" dirty="0"/>
          </a:p>
          <a:p>
            <a:pPr marL="0" indent="0" algn="ctr">
              <a:buNone/>
            </a:pPr>
            <a:r>
              <a:rPr lang="en-US" sz="13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Uᵏ|φ₀⟩</a:t>
            </a:r>
            <a:endParaRPr lang="en-US" sz="1300" dirty="0"/>
          </a:p>
        </p:txBody>
      </p:sp>
      <p:sp>
        <p:nvSpPr>
          <p:cNvPr id="17" name="Text 13"/>
          <p:cNvSpPr/>
          <p:nvPr/>
        </p:nvSpPr>
        <p:spPr>
          <a:xfrm>
            <a:off x="4315968" y="3081528"/>
            <a:ext cx="38404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4B556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600" dirty="0"/>
          </a:p>
        </p:txBody>
      </p:sp>
      <p:sp>
        <p:nvSpPr>
          <p:cNvPr id="18" name="Shape 14"/>
          <p:cNvSpPr/>
          <p:nvPr/>
        </p:nvSpPr>
        <p:spPr>
          <a:xfrm>
            <a:off x="4709160" y="2834640"/>
            <a:ext cx="1600200" cy="868680"/>
          </a:xfrm>
          <a:prstGeom prst="roundRect">
            <a:avLst>
              <a:gd name="adj" fmla="val 8421"/>
            </a:avLst>
          </a:prstGeom>
          <a:solidFill>
            <a:srgbClr val="FEF3C7"/>
          </a:solidFill>
          <a:ln w="12700">
            <a:solidFill>
              <a:srgbClr val="E5E7EB">
                <a:alpha val="80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Text 15"/>
          <p:cNvSpPr/>
          <p:nvPr/>
        </p:nvSpPr>
        <p:spPr>
          <a:xfrm>
            <a:off x="4773168" y="2999232"/>
            <a:ext cx="14630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measure</a:t>
            </a:r>
            <a:endParaRPr lang="en-US" sz="1300" dirty="0"/>
          </a:p>
          <a:p>
            <a:pPr marL="0" indent="0" algn="ctr">
              <a:buNone/>
            </a:pPr>
            <a:r>
              <a:rPr lang="en-US" sz="13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bitstrings</a:t>
            </a:r>
            <a:endParaRPr lang="en-US" sz="1300" dirty="0"/>
          </a:p>
        </p:txBody>
      </p:sp>
      <p:sp>
        <p:nvSpPr>
          <p:cNvPr id="20" name="Text 16"/>
          <p:cNvSpPr/>
          <p:nvPr/>
        </p:nvSpPr>
        <p:spPr>
          <a:xfrm>
            <a:off x="6327648" y="3081528"/>
            <a:ext cx="38404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4B556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600" dirty="0"/>
          </a:p>
        </p:txBody>
      </p:sp>
      <p:sp>
        <p:nvSpPr>
          <p:cNvPr id="21" name="Shape 17"/>
          <p:cNvSpPr/>
          <p:nvPr/>
        </p:nvSpPr>
        <p:spPr>
          <a:xfrm>
            <a:off x="6720840" y="2834640"/>
            <a:ext cx="1600200" cy="868680"/>
          </a:xfrm>
          <a:prstGeom prst="roundRect">
            <a:avLst>
              <a:gd name="adj" fmla="val 8421"/>
            </a:avLst>
          </a:prstGeom>
          <a:solidFill>
            <a:srgbClr val="D1FAE5"/>
          </a:solidFill>
          <a:ln w="12700">
            <a:solidFill>
              <a:srgbClr val="E5E7EB">
                <a:alpha val="80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2" name="Text 18"/>
          <p:cNvSpPr/>
          <p:nvPr/>
        </p:nvSpPr>
        <p:spPr>
          <a:xfrm>
            <a:off x="6784848" y="2999232"/>
            <a:ext cx="14630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support set</a:t>
            </a:r>
            <a:endParaRPr lang="en-US" sz="1300" dirty="0"/>
          </a:p>
          <a:p>
            <a:pPr marL="0" indent="0" algn="ctr">
              <a:buNone/>
            </a:pPr>
            <a:r>
              <a:rPr lang="en-US" sz="13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S</a:t>
            </a:r>
            <a:endParaRPr lang="en-US" sz="1300" dirty="0"/>
          </a:p>
        </p:txBody>
      </p:sp>
      <p:sp>
        <p:nvSpPr>
          <p:cNvPr id="23" name="Text 19"/>
          <p:cNvSpPr/>
          <p:nvPr/>
        </p:nvSpPr>
        <p:spPr>
          <a:xfrm>
            <a:off x="8339328" y="3081528"/>
            <a:ext cx="38404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4B556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600" dirty="0"/>
          </a:p>
        </p:txBody>
      </p:sp>
      <p:sp>
        <p:nvSpPr>
          <p:cNvPr id="24" name="Shape 20"/>
          <p:cNvSpPr/>
          <p:nvPr/>
        </p:nvSpPr>
        <p:spPr>
          <a:xfrm>
            <a:off x="8732520" y="2834640"/>
            <a:ext cx="1600200" cy="868680"/>
          </a:xfrm>
          <a:prstGeom prst="roundRect">
            <a:avLst>
              <a:gd name="adj" fmla="val 8421"/>
            </a:avLst>
          </a:prstGeom>
          <a:solidFill>
            <a:srgbClr val="E0F2FE"/>
          </a:solidFill>
          <a:ln w="12700">
            <a:solidFill>
              <a:srgbClr val="E5E7EB">
                <a:alpha val="80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5" name="Text 21"/>
          <p:cNvSpPr/>
          <p:nvPr/>
        </p:nvSpPr>
        <p:spPr>
          <a:xfrm>
            <a:off x="8796528" y="2999232"/>
            <a:ext cx="14630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diagonalize</a:t>
            </a:r>
            <a:endParaRPr lang="en-US" sz="1300" dirty="0"/>
          </a:p>
          <a:p>
            <a:pPr marL="0" indent="0" algn="ctr">
              <a:buNone/>
            </a:pPr>
            <a:r>
              <a:rPr lang="en-US" sz="13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H_S c=Ec</a:t>
            </a:r>
            <a:endParaRPr lang="en-US" sz="1300" dirty="0"/>
          </a:p>
        </p:txBody>
      </p:sp>
      <p:sp>
        <p:nvSpPr>
          <p:cNvPr id="26" name="Shape 22"/>
          <p:cNvSpPr/>
          <p:nvPr/>
        </p:nvSpPr>
        <p:spPr>
          <a:xfrm>
            <a:off x="978408" y="4690872"/>
            <a:ext cx="4901184" cy="594360"/>
          </a:xfrm>
          <a:prstGeom prst="roundRect">
            <a:avLst>
              <a:gd name="adj" fmla="val 12308"/>
            </a:avLst>
          </a:prstGeom>
          <a:solidFill>
            <a:srgbClr val="FFFFFF"/>
          </a:solidFill>
          <a:ln w="12700">
            <a:solidFill>
              <a:srgbClr val="E5E7EB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1560" y="4736592"/>
            <a:ext cx="4754880" cy="502920"/>
          </a:xfrm>
          <a:prstGeom prst="rect">
            <a:avLst/>
          </a:prstGeom>
        </p:spPr>
      </p:pic>
      <p:sp>
        <p:nvSpPr>
          <p:cNvPr id="28" name="Shape 23"/>
          <p:cNvSpPr/>
          <p:nvPr/>
        </p:nvSpPr>
        <p:spPr>
          <a:xfrm>
            <a:off x="6556248" y="4690872"/>
            <a:ext cx="2889504" cy="594360"/>
          </a:xfrm>
          <a:prstGeom prst="roundRect">
            <a:avLst>
              <a:gd name="adj" fmla="val 12308"/>
            </a:avLst>
          </a:prstGeom>
          <a:solidFill>
            <a:srgbClr val="FFFFFF"/>
          </a:solidFill>
          <a:ln w="12700">
            <a:solidFill>
              <a:srgbClr val="E5E7EB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9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9400" y="4736592"/>
            <a:ext cx="2743200" cy="502920"/>
          </a:xfrm>
          <a:prstGeom prst="rect">
            <a:avLst/>
          </a:prstGeom>
        </p:spPr>
      </p:pic>
      <p:sp>
        <p:nvSpPr>
          <p:cNvPr id="30" name="Text 24"/>
          <p:cNvSpPr/>
          <p:nvPr/>
        </p:nvSpPr>
        <p:spPr>
          <a:xfrm>
            <a:off x="1143000" y="5650992"/>
            <a:ext cx="9784080" cy="50292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중요: quantum part는 ground-state wavefunction 전체를 완성하지 않는다. 주로 “어떤 configuration들을 포함해야 하는가?”를 알려준다.</a:t>
            </a:r>
            <a:endParaRPr lang="en-US" sz="15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685800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02920" y="256032"/>
            <a:ext cx="11155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왜 sample 안에 ground-state support가 나타나는가?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530352" y="713232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B5563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정답은 overlap + sparsity + spectral filtering의 조합이다.</a:t>
            </a:r>
            <a:endParaRPr lang="en-US" sz="1050" dirty="0"/>
          </a:p>
        </p:txBody>
      </p:sp>
      <p:sp>
        <p:nvSpPr>
          <p:cNvPr id="6" name="Shape 4"/>
          <p:cNvSpPr/>
          <p:nvPr/>
        </p:nvSpPr>
        <p:spPr>
          <a:xfrm>
            <a:off x="530352" y="987552"/>
            <a:ext cx="10881360" cy="0"/>
          </a:xfrm>
          <a:prstGeom prst="line">
            <a:avLst/>
          </a:prstGeom>
          <a:noFill/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11567160" y="6510528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4A3B8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10</a:t>
            </a:r>
            <a:endParaRPr lang="en-US" sz="800" dirty="0"/>
          </a:p>
        </p:txBody>
      </p:sp>
      <p:sp>
        <p:nvSpPr>
          <p:cNvPr id="8" name="Shape 6"/>
          <p:cNvSpPr/>
          <p:nvPr/>
        </p:nvSpPr>
        <p:spPr>
          <a:xfrm>
            <a:off x="749808" y="1188720"/>
            <a:ext cx="6318504" cy="713232"/>
          </a:xfrm>
          <a:prstGeom prst="roundRect">
            <a:avLst>
              <a:gd name="adj" fmla="val 10256"/>
            </a:avLst>
          </a:prstGeom>
          <a:solidFill>
            <a:srgbClr val="FFFFFF"/>
          </a:solidFill>
          <a:ln w="12700">
            <a:solidFill>
              <a:srgbClr val="E5E7EB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60" y="1234440"/>
            <a:ext cx="6172200" cy="621792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914400" y="2057400"/>
            <a:ext cx="6309360" cy="54864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ground state가 선택한 basis에서 sparse하면, 중요한 configuration의 수가 전체 Hilbert space보다 훨씬 작습니다.</a:t>
            </a:r>
            <a:endParaRPr lang="en-US" sz="1500" dirty="0"/>
          </a:p>
        </p:txBody>
      </p:sp>
      <p:sp>
        <p:nvSpPr>
          <p:cNvPr id="11" name="Shape 8"/>
          <p:cNvSpPr/>
          <p:nvPr/>
        </p:nvSpPr>
        <p:spPr>
          <a:xfrm>
            <a:off x="886968" y="2926080"/>
            <a:ext cx="4169664" cy="640080"/>
          </a:xfrm>
          <a:prstGeom prst="roundRect">
            <a:avLst>
              <a:gd name="adj" fmla="val 11429"/>
            </a:avLst>
          </a:prstGeom>
          <a:solidFill>
            <a:srgbClr val="D1FAE5"/>
          </a:solidFill>
          <a:ln w="12700">
            <a:solidFill>
              <a:srgbClr val="6EE7B7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120" y="2971800"/>
            <a:ext cx="4023360" cy="548640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914400" y="3794760"/>
            <a:ext cx="5303520" cy="77724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filter가 ground state에 가까운 상태를 만들면, 큰 |a_α|²를 가진 configuration들이 측정에서 반복적으로 나옵니다.</a:t>
            </a:r>
            <a:endParaRPr lang="en-US" sz="1500" dirty="0"/>
          </a:p>
        </p:txBody>
      </p:sp>
      <p:sp>
        <p:nvSpPr>
          <p:cNvPr id="14" name="Text 10"/>
          <p:cNvSpPr/>
          <p:nvPr/>
        </p:nvSpPr>
        <p:spPr>
          <a:xfrm>
            <a:off x="7726680" y="1325880"/>
            <a:ext cx="347472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59669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2D SHO 해석</a:t>
            </a:r>
            <a:endParaRPr lang="en-US" sz="1200" dirty="0"/>
          </a:p>
        </p:txBody>
      </p:sp>
      <p:sp>
        <p:nvSpPr>
          <p:cNvPr id="15" name="Text 11"/>
          <p:cNvSpPr/>
          <p:nvPr/>
        </p:nvSpPr>
        <p:spPr>
          <a:xfrm>
            <a:off x="7726680" y="1783080"/>
            <a:ext cx="3657600" cy="224028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basis: grid cell |x_i,y_j⟩</a:t>
            </a:r>
            <a:endParaRPr lang="en-US" sz="1500" dirty="0"/>
          </a:p>
          <a:p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ground support: 중심 근처 Gaussian 영역</a:t>
            </a:r>
            <a:endParaRPr lang="en-US" sz="1500" dirty="0"/>
          </a:p>
          <a:p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imaginary time: 바깥쪽 high-energy density suppression</a:t>
            </a:r>
            <a:endParaRPr lang="en-US" sz="1500" dirty="0"/>
          </a:p>
          <a:p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real time: 여러 시각의 phase interference로 중심 support 강조</a:t>
            </a:r>
            <a:endParaRPr lang="en-US" sz="1500" dirty="0"/>
          </a:p>
        </p:txBody>
      </p:sp>
      <p:sp>
        <p:nvSpPr>
          <p:cNvPr id="16" name="Shape 12"/>
          <p:cNvSpPr/>
          <p:nvPr/>
        </p:nvSpPr>
        <p:spPr>
          <a:xfrm>
            <a:off x="6739128" y="4663440"/>
            <a:ext cx="4352544" cy="594360"/>
          </a:xfrm>
          <a:prstGeom prst="roundRect">
            <a:avLst>
              <a:gd name="adj" fmla="val 12308"/>
            </a:avLst>
          </a:prstGeom>
          <a:solidFill>
            <a:srgbClr val="FFFFFF"/>
          </a:solidFill>
          <a:ln w="12700">
            <a:solidFill>
              <a:srgbClr val="E5E7EB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2280" y="4709160"/>
            <a:ext cx="4206240" cy="5029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14658-308F-E5BD-1BF3-B79200320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B8589F8-8A76-E699-2F0B-6DB34DC03133}"/>
              </a:ext>
            </a:extLst>
          </p:cNvPr>
          <p:cNvSpPr/>
          <p:nvPr/>
        </p:nvSpPr>
        <p:spPr>
          <a:xfrm>
            <a:off x="502920" y="292608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71A35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왜 이 연구가 중요한가</a:t>
            </a:r>
            <a:endParaRPr lang="en-US" sz="2800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9B8248EB-9305-C323-F9E1-2E6E9CC1319D}"/>
              </a:ext>
            </a:extLst>
          </p:cNvPr>
          <p:cNvSpPr/>
          <p:nvPr/>
        </p:nvSpPr>
        <p:spPr>
          <a:xfrm>
            <a:off x="502920" y="749808"/>
            <a:ext cx="2651760" cy="0"/>
          </a:xfrm>
          <a:prstGeom prst="line">
            <a:avLst/>
          </a:prstGeom>
          <a:noFill/>
          <a:ln w="27940">
            <a:solidFill>
              <a:srgbClr val="6BD5FF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29B57940-0A0F-58E0-E28E-0BB8CF136ECF}"/>
              </a:ext>
            </a:extLst>
          </p:cNvPr>
          <p:cNvSpPr/>
          <p:nvPr/>
        </p:nvSpPr>
        <p:spPr>
          <a:xfrm>
            <a:off x="502920" y="6601968"/>
            <a:ext cx="950976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6B7280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Image credits: NASA/Hubble (NGC 7027), NASA/ESA/CSA (Sagittarius B2); scientific context follows the uploaded abstract and benchmark slides.</a:t>
            </a:r>
            <a:endParaRPr lang="en-US" sz="8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3D25020B-46D3-FFEC-17E0-8CC0D4479B7B}"/>
              </a:ext>
            </a:extLst>
          </p:cNvPr>
          <p:cNvSpPr/>
          <p:nvPr/>
        </p:nvSpPr>
        <p:spPr>
          <a:xfrm>
            <a:off x="11539728" y="6547104"/>
            <a:ext cx="22860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B7280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2</a:t>
            </a:r>
            <a:endParaRPr lang="en-US" sz="900" dirty="0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2746A575-3880-A4A5-A980-6A2D10AC94A7}"/>
              </a:ext>
            </a:extLst>
          </p:cNvPr>
          <p:cNvSpPr/>
          <p:nvPr/>
        </p:nvSpPr>
        <p:spPr>
          <a:xfrm>
            <a:off x="502920" y="914400"/>
            <a:ext cx="5440680" cy="2286000"/>
          </a:xfrm>
          <a:prstGeom prst="roundRect">
            <a:avLst>
              <a:gd name="adj" fmla="val 3200"/>
            </a:avLst>
          </a:prstGeom>
          <a:solidFill>
            <a:srgbClr val="0B1220"/>
          </a:solidFill>
          <a:ln w="12700">
            <a:solidFill>
              <a:srgbClr val="0B1220"/>
            </a:solidFill>
            <a:prstDash val="solid"/>
          </a:ln>
          <a:effectLst>
            <a:outerShdw blurRad="12700" dist="50800" dir="2700000" algn="bl" rotWithShape="0">
              <a:srgbClr val="9CA3AF">
                <a:alpha val="12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pic>
        <p:nvPicPr>
          <p:cNvPr id="7" name="Image 0" descr="/mnt/data/sqd_work/assets/ngc7027.png">
            <a:extLst>
              <a:ext uri="{FF2B5EF4-FFF2-40B4-BE49-F238E27FC236}">
                <a16:creationId xmlns:a16="http://schemas.microsoft.com/office/drawing/2014/main" id="{910A2916-0C98-E063-CCE1-40F79FED3D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00" t="5000" r="-50888" b="11000"/>
          <a:stretch/>
        </p:blipFill>
        <p:spPr>
          <a:xfrm>
            <a:off x="521208" y="932688"/>
            <a:ext cx="5404104" cy="2249424"/>
          </a:xfrm>
          <a:prstGeom prst="rect">
            <a:avLst/>
          </a:prstGeom>
        </p:spPr>
      </p:pic>
      <p:sp>
        <p:nvSpPr>
          <p:cNvPr id="8" name="Shape 5">
            <a:extLst>
              <a:ext uri="{FF2B5EF4-FFF2-40B4-BE49-F238E27FC236}">
                <a16:creationId xmlns:a16="http://schemas.microsoft.com/office/drawing/2014/main" id="{471FC1F6-70A0-D2AF-0E3B-20BE0AB2C8AE}"/>
              </a:ext>
            </a:extLst>
          </p:cNvPr>
          <p:cNvSpPr/>
          <p:nvPr/>
        </p:nvSpPr>
        <p:spPr>
          <a:xfrm>
            <a:off x="6199632" y="914400"/>
            <a:ext cx="5468112" cy="2286000"/>
          </a:xfrm>
          <a:prstGeom prst="roundRect">
            <a:avLst>
              <a:gd name="adj" fmla="val 3200"/>
            </a:avLst>
          </a:prstGeom>
          <a:solidFill>
            <a:srgbClr val="0B1220"/>
          </a:solidFill>
          <a:ln w="12700">
            <a:solidFill>
              <a:srgbClr val="0B1220"/>
            </a:solidFill>
            <a:prstDash val="solid"/>
          </a:ln>
          <a:effectLst>
            <a:outerShdw blurRad="12700" dist="50800" dir="2700000" algn="bl" rotWithShape="0">
              <a:srgbClr val="9CA3AF">
                <a:alpha val="12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pic>
        <p:nvPicPr>
          <p:cNvPr id="9" name="Image 1" descr="/mnt/data/sqd_work/assets/sagittarius_b2.jpg">
            <a:extLst>
              <a:ext uri="{FF2B5EF4-FFF2-40B4-BE49-F238E27FC236}">
                <a16:creationId xmlns:a16="http://schemas.microsoft.com/office/drawing/2014/main" id="{FE7B3ACE-B240-26FF-8DF9-785DA1348E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000" r="17110" b="16000"/>
          <a:stretch/>
        </p:blipFill>
        <p:spPr>
          <a:xfrm>
            <a:off x="6217920" y="932688"/>
            <a:ext cx="5431536" cy="2249424"/>
          </a:xfrm>
          <a:prstGeom prst="rect">
            <a:avLst/>
          </a:prstGeom>
        </p:spPr>
      </p:pic>
      <p:sp>
        <p:nvSpPr>
          <p:cNvPr id="10" name="Shape 6">
            <a:extLst>
              <a:ext uri="{FF2B5EF4-FFF2-40B4-BE49-F238E27FC236}">
                <a16:creationId xmlns:a16="http://schemas.microsoft.com/office/drawing/2014/main" id="{920C9138-11DB-6E58-814A-5F4C7DABE836}"/>
              </a:ext>
            </a:extLst>
          </p:cNvPr>
          <p:cNvSpPr/>
          <p:nvPr/>
        </p:nvSpPr>
        <p:spPr>
          <a:xfrm>
            <a:off x="749808" y="1078992"/>
            <a:ext cx="658368" cy="274320"/>
          </a:xfrm>
          <a:prstGeom prst="roundRect">
            <a:avLst>
              <a:gd name="adj" fmla="val 16667"/>
            </a:avLst>
          </a:prstGeom>
          <a:solidFill>
            <a:srgbClr val="0F4C81"/>
          </a:solidFill>
          <a:ln w="12700">
            <a:solidFill>
              <a:srgbClr val="0F4C81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848A869F-5F07-93EC-691F-242CEFE9640E}"/>
              </a:ext>
            </a:extLst>
          </p:cNvPr>
          <p:cNvSpPr/>
          <p:nvPr/>
        </p:nvSpPr>
        <p:spPr>
          <a:xfrm>
            <a:off x="786384" y="1143000"/>
            <a:ext cx="585216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HeH⁺</a:t>
            </a:r>
            <a:endParaRPr lang="en-US" sz="1100" dirty="0"/>
          </a:p>
        </p:txBody>
      </p:sp>
      <p:sp>
        <p:nvSpPr>
          <p:cNvPr id="12" name="Shape 8">
            <a:extLst>
              <a:ext uri="{FF2B5EF4-FFF2-40B4-BE49-F238E27FC236}">
                <a16:creationId xmlns:a16="http://schemas.microsoft.com/office/drawing/2014/main" id="{38899DB3-BDEE-9612-0600-6E54AB708EA3}"/>
              </a:ext>
            </a:extLst>
          </p:cNvPr>
          <p:cNvSpPr/>
          <p:nvPr/>
        </p:nvSpPr>
        <p:spPr>
          <a:xfrm>
            <a:off x="6446520" y="1078992"/>
            <a:ext cx="658368" cy="274320"/>
          </a:xfrm>
          <a:prstGeom prst="roundRect">
            <a:avLst>
              <a:gd name="adj" fmla="val 16667"/>
            </a:avLst>
          </a:prstGeom>
          <a:solidFill>
            <a:srgbClr val="D946EF"/>
          </a:solidFill>
          <a:ln w="12700">
            <a:solidFill>
              <a:srgbClr val="D946EF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3" name="Text 9">
            <a:extLst>
              <a:ext uri="{FF2B5EF4-FFF2-40B4-BE49-F238E27FC236}">
                <a16:creationId xmlns:a16="http://schemas.microsoft.com/office/drawing/2014/main" id="{F89F1A57-C265-64EB-7724-7D2A242C2FB8}"/>
              </a:ext>
            </a:extLst>
          </p:cNvPr>
          <p:cNvSpPr/>
          <p:nvPr/>
        </p:nvSpPr>
        <p:spPr>
          <a:xfrm>
            <a:off x="6483096" y="1143000"/>
            <a:ext cx="585216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ArH⁺</a:t>
            </a:r>
            <a:endParaRPr lang="en-US" sz="1100" dirty="0"/>
          </a:p>
        </p:txBody>
      </p:sp>
      <p:sp>
        <p:nvSpPr>
          <p:cNvPr id="14" name="Text 10">
            <a:extLst>
              <a:ext uri="{FF2B5EF4-FFF2-40B4-BE49-F238E27FC236}">
                <a16:creationId xmlns:a16="http://schemas.microsoft.com/office/drawing/2014/main" id="{FD3CB279-33AA-F419-70DA-FB5798A36DA6}"/>
              </a:ext>
            </a:extLst>
          </p:cNvPr>
          <p:cNvSpPr/>
          <p:nvPr/>
        </p:nvSpPr>
        <p:spPr>
          <a:xfrm>
            <a:off x="749808" y="2679192"/>
            <a:ext cx="47548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FFFFFF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HeH⁺는 초기 우주 화학의 대표적 분자 이온이고,</a:t>
            </a:r>
            <a:endParaRPr lang="en-US" sz="1500" dirty="0"/>
          </a:p>
          <a:p>
            <a:pPr marL="0" indent="0">
              <a:buNone/>
            </a:pPr>
            <a:r>
              <a:rPr lang="en-US" sz="1500" b="1" dirty="0">
                <a:solidFill>
                  <a:srgbClr val="FFFFFF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ArH⁺는 확산 원자성 기체를 추적하는 지표 분자다.</a:t>
            </a:r>
            <a:endParaRPr lang="en-US" sz="1500" dirty="0"/>
          </a:p>
        </p:txBody>
      </p:sp>
      <p:sp>
        <p:nvSpPr>
          <p:cNvPr id="15" name="Text 11">
            <a:extLst>
              <a:ext uri="{FF2B5EF4-FFF2-40B4-BE49-F238E27FC236}">
                <a16:creationId xmlns:a16="http://schemas.microsoft.com/office/drawing/2014/main" id="{9B9B68C4-B62B-667E-3659-BF7836DA806C}"/>
              </a:ext>
            </a:extLst>
          </p:cNvPr>
          <p:cNvSpPr/>
          <p:nvPr/>
        </p:nvSpPr>
        <p:spPr>
          <a:xfrm>
            <a:off x="6446520" y="2679192"/>
            <a:ext cx="489204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FFFFFF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작지만 물리적으로 의미 있는 분자 이온은</a:t>
            </a:r>
            <a:endParaRPr lang="en-US" sz="1500" dirty="0"/>
          </a:p>
          <a:p>
            <a:pPr marL="0" indent="0">
              <a:buNone/>
            </a:pPr>
            <a:r>
              <a:rPr lang="en-US" sz="1500" b="1" dirty="0">
                <a:solidFill>
                  <a:srgbClr val="FFFFFF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quantum many-body solver의 benchmark로도 이상적이다.</a:t>
            </a:r>
            <a:endParaRPr lang="en-US" sz="1500" dirty="0"/>
          </a:p>
        </p:txBody>
      </p:sp>
      <p:sp>
        <p:nvSpPr>
          <p:cNvPr id="16" name="Shape 12">
            <a:extLst>
              <a:ext uri="{FF2B5EF4-FFF2-40B4-BE49-F238E27FC236}">
                <a16:creationId xmlns:a16="http://schemas.microsoft.com/office/drawing/2014/main" id="{3630AB13-26B0-EDD8-1E2D-2F28134E9352}"/>
              </a:ext>
            </a:extLst>
          </p:cNvPr>
          <p:cNvSpPr/>
          <p:nvPr/>
        </p:nvSpPr>
        <p:spPr>
          <a:xfrm>
            <a:off x="685800" y="3703320"/>
            <a:ext cx="10927080" cy="0"/>
          </a:xfrm>
          <a:prstGeom prst="line">
            <a:avLst/>
          </a:prstGeom>
          <a:noFill/>
          <a:ln w="15240">
            <a:solidFill>
              <a:srgbClr val="E6ECF5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3">
            <a:extLst>
              <a:ext uri="{FF2B5EF4-FFF2-40B4-BE49-F238E27FC236}">
                <a16:creationId xmlns:a16="http://schemas.microsoft.com/office/drawing/2014/main" id="{33F892E1-39A9-4CD1-F1B6-C960773CC6C6}"/>
              </a:ext>
            </a:extLst>
          </p:cNvPr>
          <p:cNvSpPr/>
          <p:nvPr/>
        </p:nvSpPr>
        <p:spPr>
          <a:xfrm>
            <a:off x="658368" y="3886200"/>
            <a:ext cx="30175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0F4C81"/>
                </a:solidFill>
              </a:rPr>
              <a:t>① Astrophysical relevance</a:t>
            </a:r>
            <a:endParaRPr lang="en-US" sz="1700" dirty="0"/>
          </a:p>
        </p:txBody>
      </p:sp>
      <p:sp>
        <p:nvSpPr>
          <p:cNvPr id="18" name="Text 14">
            <a:extLst>
              <a:ext uri="{FF2B5EF4-FFF2-40B4-BE49-F238E27FC236}">
                <a16:creationId xmlns:a16="http://schemas.microsoft.com/office/drawing/2014/main" id="{092BCBC1-C7CE-83DA-7F09-B40B4AF3E125}"/>
              </a:ext>
            </a:extLst>
          </p:cNvPr>
          <p:cNvSpPr/>
          <p:nvPr/>
        </p:nvSpPr>
        <p:spPr>
          <a:xfrm>
            <a:off x="658368" y="4160520"/>
            <a:ext cx="29260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111827"/>
                </a:solidFill>
              </a:rPr>
              <a:t>• primordial / interstellar chemistry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111827"/>
                </a:solidFill>
              </a:rPr>
              <a:t>• spectroscopy와 potential-energy surface 검증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111827"/>
                </a:solidFill>
              </a:rPr>
              <a:t>• 관측 가능한 실제 분자 이온</a:t>
            </a:r>
            <a:endParaRPr lang="en-US" sz="1200" dirty="0"/>
          </a:p>
        </p:txBody>
      </p:sp>
      <p:sp>
        <p:nvSpPr>
          <p:cNvPr id="19" name="Text 15">
            <a:extLst>
              <a:ext uri="{FF2B5EF4-FFF2-40B4-BE49-F238E27FC236}">
                <a16:creationId xmlns:a16="http://schemas.microsoft.com/office/drawing/2014/main" id="{E6EB633A-DDF5-2FFE-5EFE-0146F5B01E9D}"/>
              </a:ext>
            </a:extLst>
          </p:cNvPr>
          <p:cNvSpPr/>
          <p:nvPr/>
        </p:nvSpPr>
        <p:spPr>
          <a:xfrm>
            <a:off x="4069080" y="3886200"/>
            <a:ext cx="30175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0F4C81"/>
                </a:solidFill>
              </a:rPr>
              <a:t>② Computational motivation</a:t>
            </a:r>
            <a:endParaRPr lang="en-US" sz="1700" dirty="0"/>
          </a:p>
        </p:txBody>
      </p:sp>
      <p:sp>
        <p:nvSpPr>
          <p:cNvPr id="20" name="Text 16">
            <a:extLst>
              <a:ext uri="{FF2B5EF4-FFF2-40B4-BE49-F238E27FC236}">
                <a16:creationId xmlns:a16="http://schemas.microsoft.com/office/drawing/2014/main" id="{CAC34AED-7AF1-E4EF-2DAD-A62474D5310C}"/>
              </a:ext>
            </a:extLst>
          </p:cNvPr>
          <p:cNvSpPr/>
          <p:nvPr/>
        </p:nvSpPr>
        <p:spPr>
          <a:xfrm>
            <a:off x="4069080" y="4160520"/>
            <a:ext cx="31546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111827"/>
                </a:solidFill>
              </a:rPr>
              <a:t>• 전자/핵 many-body Hamiltonian의 고유값 문제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111827"/>
                </a:solidFill>
              </a:rPr>
              <a:t>• basis·active space가 커질수록 차원 폭증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111827"/>
                </a:solidFill>
              </a:rPr>
              <a:t>• 정확해법과 deep-VQE 모두 빠르게 부담 증가</a:t>
            </a:r>
            <a:endParaRPr lang="en-US" sz="1200" dirty="0"/>
          </a:p>
        </p:txBody>
      </p:sp>
      <p:sp>
        <p:nvSpPr>
          <p:cNvPr id="21" name="Text 17">
            <a:extLst>
              <a:ext uri="{FF2B5EF4-FFF2-40B4-BE49-F238E27FC236}">
                <a16:creationId xmlns:a16="http://schemas.microsoft.com/office/drawing/2014/main" id="{99843E4F-7D08-609D-14B9-0CA115DDF4E6}"/>
              </a:ext>
            </a:extLst>
          </p:cNvPr>
          <p:cNvSpPr/>
          <p:nvPr/>
        </p:nvSpPr>
        <p:spPr>
          <a:xfrm>
            <a:off x="7726680" y="3886200"/>
            <a:ext cx="34747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0F4C81"/>
                </a:solidFill>
              </a:rPr>
              <a:t>③ Nuclear astrophysics angle</a:t>
            </a:r>
            <a:endParaRPr lang="en-US" sz="1700" dirty="0"/>
          </a:p>
        </p:txBody>
      </p:sp>
      <p:sp>
        <p:nvSpPr>
          <p:cNvPr id="22" name="Text 18">
            <a:extLst>
              <a:ext uri="{FF2B5EF4-FFF2-40B4-BE49-F238E27FC236}">
                <a16:creationId xmlns:a16="http://schemas.microsoft.com/office/drawing/2014/main" id="{1DAC6352-898C-7928-4F36-B0C67B8524A8}"/>
              </a:ext>
            </a:extLst>
          </p:cNvPr>
          <p:cNvSpPr/>
          <p:nvPr/>
        </p:nvSpPr>
        <p:spPr>
          <a:xfrm>
            <a:off x="7726680" y="4160520"/>
            <a:ext cx="33832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111827"/>
                </a:solidFill>
              </a:rPr>
              <a:t>• 분자 benchmark에서 검증한 subspace 아이디어를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111827"/>
                </a:solidFill>
              </a:rPr>
              <a:t>  장기적으로 핵 many-body Hamiltonian으로 확장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111827"/>
                </a:solidFill>
              </a:rPr>
              <a:t>• 핵천체 세션에 맞는 “molecule → nucleus” 브리지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16404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685800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02920" y="256032"/>
            <a:ext cx="11155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최종 정리: 두 방법의 차이와 SQD/SKQD의 장점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530352" y="713232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B5563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ground-state support를 찾는 방식은 다르지만, 둘 다 H가 만든 low-energy filter를 이용한다.</a:t>
            </a:r>
            <a:endParaRPr lang="en-US" sz="1050" dirty="0"/>
          </a:p>
        </p:txBody>
      </p:sp>
      <p:sp>
        <p:nvSpPr>
          <p:cNvPr id="6" name="Shape 4"/>
          <p:cNvSpPr/>
          <p:nvPr/>
        </p:nvSpPr>
        <p:spPr>
          <a:xfrm>
            <a:off x="530352" y="987552"/>
            <a:ext cx="10881360" cy="0"/>
          </a:xfrm>
          <a:prstGeom prst="line">
            <a:avLst/>
          </a:prstGeom>
          <a:noFill/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11567160" y="6510528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4A3B8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11</a:t>
            </a:r>
            <a:endParaRPr lang="en-US" sz="800" dirty="0"/>
          </a:p>
        </p:txBody>
      </p:sp>
      <p:sp>
        <p:nvSpPr>
          <p:cNvPr id="8" name="Text 6"/>
          <p:cNvSpPr/>
          <p:nvPr/>
        </p:nvSpPr>
        <p:spPr>
          <a:xfrm>
            <a:off x="822960" y="1234440"/>
            <a:ext cx="3657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D97706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Imaginary time</a:t>
            </a:r>
            <a:endParaRPr lang="en-US" sz="1200" dirty="0"/>
          </a:p>
        </p:txBody>
      </p:sp>
      <p:sp>
        <p:nvSpPr>
          <p:cNvPr id="9" name="Shape 7"/>
          <p:cNvSpPr/>
          <p:nvPr/>
        </p:nvSpPr>
        <p:spPr>
          <a:xfrm>
            <a:off x="795528" y="1600200"/>
            <a:ext cx="4992624" cy="594360"/>
          </a:xfrm>
          <a:prstGeom prst="roundRect">
            <a:avLst>
              <a:gd name="adj" fmla="val 12308"/>
            </a:avLst>
          </a:prstGeom>
          <a:solidFill>
            <a:srgbClr val="FEF3C7"/>
          </a:solidFill>
          <a:ln w="12700">
            <a:solidFill>
              <a:srgbClr val="FCD34D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680" y="1645920"/>
            <a:ext cx="4846320" cy="502920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896112" y="2423160"/>
            <a:ext cx="4937760" cy="6858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energy gap이 클수록 excited state가 더 빨리 사라집니다. 개별 상태 자체가 ground state로 수렴합니다.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6400800" y="1234440"/>
            <a:ext cx="3657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563EB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Real time / Krylov</a:t>
            </a:r>
            <a:endParaRPr lang="en-US" sz="1200" dirty="0"/>
          </a:p>
        </p:txBody>
      </p:sp>
      <p:sp>
        <p:nvSpPr>
          <p:cNvPr id="13" name="Shape 10"/>
          <p:cNvSpPr/>
          <p:nvPr/>
        </p:nvSpPr>
        <p:spPr>
          <a:xfrm>
            <a:off x="6373368" y="1600200"/>
            <a:ext cx="4626864" cy="594360"/>
          </a:xfrm>
          <a:prstGeom prst="roundRect">
            <a:avLst>
              <a:gd name="adj" fmla="val 12308"/>
            </a:avLst>
          </a:prstGeom>
          <a:solidFill>
            <a:srgbClr val="DBEAFE"/>
          </a:solidFill>
          <a:ln w="12700">
            <a:solidFill>
              <a:srgbClr val="93C5FD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6520" y="1645920"/>
            <a:ext cx="4480560" cy="50292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473952" y="2423160"/>
            <a:ext cx="4800600" cy="77724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한 상태는 damping되지 않습니다. 여러 시간의 상태를 선형결합할 때 phase interference가 excited components를 상쇄합니다.</a:t>
            </a:r>
            <a:endParaRPr lang="en-US" sz="1500" dirty="0"/>
          </a:p>
        </p:txBody>
      </p:sp>
      <p:sp>
        <p:nvSpPr>
          <p:cNvPr id="16" name="Shape 12"/>
          <p:cNvSpPr/>
          <p:nvPr/>
        </p:nvSpPr>
        <p:spPr>
          <a:xfrm>
            <a:off x="6080760" y="1234440"/>
            <a:ext cx="0" cy="2926080"/>
          </a:xfrm>
          <a:prstGeom prst="line">
            <a:avLst/>
          </a:prstGeom>
          <a:noFill/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Shape 13"/>
          <p:cNvSpPr/>
          <p:nvPr/>
        </p:nvSpPr>
        <p:spPr>
          <a:xfrm>
            <a:off x="1069848" y="4754880"/>
            <a:ext cx="10021824" cy="804672"/>
          </a:xfrm>
          <a:prstGeom prst="roundRect">
            <a:avLst>
              <a:gd name="adj" fmla="val 9091"/>
            </a:avLst>
          </a:prstGeom>
          <a:solidFill>
            <a:srgbClr val="D1FAE5"/>
          </a:solidFill>
          <a:ln w="12700">
            <a:solidFill>
              <a:srgbClr val="6EE7B7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000" y="4800600"/>
            <a:ext cx="9875520" cy="713232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1325880" y="5806440"/>
            <a:ext cx="9601200" cy="41148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en-US" sz="1350" dirty="0">
                <a:solidFill>
                  <a:srgbClr val="4B5563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성공 조건: reference overlap이 충분하고, target state가 선택한 basis에서 compact/sparse하며, 필요한 support가 샘플에서 충분히 관측되어야 합니다.</a:t>
            </a:r>
            <a:endParaRPr lang="en-US" sz="13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685800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02920" y="256032"/>
            <a:ext cx="11155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발표용 한 문장 요약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530352" y="713232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B5563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이 문장 하나만 기억해도 SQD/SKQD의 직관은 잡힙니다.</a:t>
            </a:r>
            <a:endParaRPr lang="en-US" sz="1050" dirty="0"/>
          </a:p>
        </p:txBody>
      </p:sp>
      <p:sp>
        <p:nvSpPr>
          <p:cNvPr id="6" name="Shape 4"/>
          <p:cNvSpPr/>
          <p:nvPr/>
        </p:nvSpPr>
        <p:spPr>
          <a:xfrm>
            <a:off x="530352" y="987552"/>
            <a:ext cx="10881360" cy="0"/>
          </a:xfrm>
          <a:prstGeom prst="line">
            <a:avLst/>
          </a:prstGeom>
          <a:noFill/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11567160" y="6510528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4A3B8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12</a:t>
            </a:r>
            <a:endParaRPr lang="en-US" sz="800" dirty="0"/>
          </a:p>
        </p:txBody>
      </p:sp>
      <p:sp>
        <p:nvSpPr>
          <p:cNvPr id="8" name="Text 6"/>
          <p:cNvSpPr/>
          <p:nvPr/>
        </p:nvSpPr>
        <p:spPr>
          <a:xfrm>
            <a:off x="1097280" y="1600200"/>
            <a:ext cx="10058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SQD/SKQD는 ground-state wavefunction 전체를 양자회로가 직접 완성하게 하지 않는다.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932688" y="2697480"/>
            <a:ext cx="10204704" cy="749808"/>
          </a:xfrm>
          <a:prstGeom prst="roundRect">
            <a:avLst>
              <a:gd name="adj" fmla="val 9756"/>
            </a:avLst>
          </a:prstGeom>
          <a:solidFill>
            <a:srgbClr val="FFFFFF"/>
          </a:solidFill>
          <a:ln w="12700">
            <a:solidFill>
              <a:srgbClr val="E5E7EB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840" y="2743200"/>
            <a:ext cx="10058400" cy="65836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1234440" y="4114800"/>
            <a:ext cx="9784080" cy="105156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ctr">
            <a:normAutofit/>
          </a:bodyPr>
          <a:lstStyle/>
          <a:p>
            <a:pPr marL="0" indent="0" algn="ctr">
              <a:buNone/>
            </a:pPr>
            <a:r>
              <a:rPr lang="en-US" sz="1900" dirty="0">
                <a:solidFill>
                  <a:srgbClr val="111827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imaginary time은 energy gap으로 excited states를 damping하고, real-time Krylov는 phase interference로 excited states를 상쇄한다. 그 결과 중요한 support가 sample에 드러나고, 최종 coefficient는 projected Hamiltonian diagonalization이 결정한다.</a:t>
            </a:r>
            <a:endParaRPr lang="en-US" sz="19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EC17F-F9F1-8D64-7CE6-943C74F06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61311F71-9337-067F-BFB7-51720AC51067}"/>
              </a:ext>
            </a:extLst>
          </p:cNvPr>
          <p:cNvSpPr/>
          <p:nvPr/>
        </p:nvSpPr>
        <p:spPr>
          <a:xfrm rot="5400000" flipH="1">
            <a:off x="2135145" y="-1482120"/>
            <a:ext cx="80126" cy="4350417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B3D9837-2565-F8F3-E92B-C77577128547}"/>
              </a:ext>
            </a:extLst>
          </p:cNvPr>
          <p:cNvSpPr/>
          <p:nvPr/>
        </p:nvSpPr>
        <p:spPr>
          <a:xfrm rot="5400000">
            <a:off x="2345093" y="-1611939"/>
            <a:ext cx="45719" cy="4735904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EAA195B-7AF5-BE3C-7DAE-1A93F193EEB0}"/>
              </a:ext>
            </a:extLst>
          </p:cNvPr>
          <p:cNvSpPr/>
          <p:nvPr/>
        </p:nvSpPr>
        <p:spPr>
          <a:xfrm rot="5400000" flipH="1">
            <a:off x="6036127" y="411703"/>
            <a:ext cx="194507" cy="12266766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2C0E422-41DC-1935-6B35-E3BB66F37573}"/>
              </a:ext>
            </a:extLst>
          </p:cNvPr>
          <p:cNvSpPr/>
          <p:nvPr/>
        </p:nvSpPr>
        <p:spPr>
          <a:xfrm rot="5400000" flipH="1">
            <a:off x="5927786" y="593783"/>
            <a:ext cx="336429" cy="12192002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80071A-21FE-C9DC-4A2D-EA5E56564DFF}"/>
              </a:ext>
            </a:extLst>
          </p:cNvPr>
          <p:cNvSpPr txBox="1"/>
          <p:nvPr/>
        </p:nvSpPr>
        <p:spPr>
          <a:xfrm>
            <a:off x="114145" y="99607"/>
            <a:ext cx="8971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+mj-ea"/>
                <a:ea typeface="+mj-ea"/>
                <a:cs typeface="맑은 고딕 Semilight" panose="020B0502040204020203" pitchFamily="50" charset="-127"/>
              </a:rPr>
              <a:t>SQD </a:t>
            </a:r>
            <a:r>
              <a:rPr lang="en-US" altLang="ko-KR" sz="2800" b="1" dirty="0">
                <a:latin typeface="+mj-ea"/>
                <a:cs typeface="맑은 고딕 Semilight" panose="020B0502040204020203" pitchFamily="50" charset="-127"/>
              </a:rPr>
              <a:t>(Sample-based Quantum Diagonalization</a:t>
            </a:r>
            <a:endParaRPr lang="ko-KR" altLang="en-US" sz="2800" b="1" dirty="0">
              <a:latin typeface="+mj-ea"/>
              <a:ea typeface="+mj-ea"/>
              <a:cs typeface="맑은 고딕 Semilight" panose="020B0502040204020203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FDCF89-2755-895A-2A28-62D48568144D}"/>
              </a:ext>
            </a:extLst>
          </p:cNvPr>
          <p:cNvSpPr txBox="1"/>
          <p:nvPr/>
        </p:nvSpPr>
        <p:spPr>
          <a:xfrm>
            <a:off x="0" y="6490962"/>
            <a:ext cx="7690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qgss-2025/lab-3/lab3-ko.ipynb at main · </a:t>
            </a:r>
            <a:r>
              <a:rPr lang="en-US" altLang="ko-KR" dirty="0" err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qiskit</a:t>
            </a:r>
            <a:r>
              <a:rPr lang="en-US" altLang="ko-KR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-community/qgss-2025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F0657-C372-38C1-219F-523CAC288680}"/>
              </a:ext>
            </a:extLst>
          </p:cNvPr>
          <p:cNvSpPr txBox="1"/>
          <p:nvPr/>
        </p:nvSpPr>
        <p:spPr>
          <a:xfrm>
            <a:off x="288556" y="979588"/>
            <a:ext cx="10002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+mj-ea"/>
                <a:ea typeface="+mj-ea"/>
              </a:rPr>
              <a:t>The Power of ‘good sampling’ for simulating a chemistry Hamiltonian with SQD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DB313F-EA4E-2B69-C53C-DAEA845F140F}"/>
                  </a:ext>
                </a:extLst>
              </p:cNvPr>
              <p:cNvSpPr txBox="1"/>
              <p:nvPr/>
            </p:nvSpPr>
            <p:spPr>
              <a:xfrm>
                <a:off x="288555" y="1422657"/>
                <a:ext cx="1175906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ea typeface="+mj-ea"/>
                      </a:rPr>
                      <m:t>→</m:t>
                    </m:r>
                  </m:oMath>
                </a14:m>
                <a:r>
                  <a:rPr lang="en-US" altLang="ko-KR" dirty="0">
                    <a:latin typeface="+mj-ea"/>
                    <a:ea typeface="+mj-ea"/>
                  </a:rPr>
                  <a:t>  VQE</a:t>
                </a:r>
                <a:r>
                  <a:rPr lang="ko-KR" altLang="en-US" dirty="0">
                    <a:latin typeface="+mj-ea"/>
                    <a:ea typeface="+mj-ea"/>
                  </a:rPr>
                  <a:t>는 시스템의 크기가 증가해 </a:t>
                </a:r>
                <a:r>
                  <a:rPr lang="ko-KR" altLang="en-US" dirty="0" err="1">
                    <a:latin typeface="+mj-ea"/>
                    <a:ea typeface="+mj-ea"/>
                  </a:rPr>
                  <a:t>해밀토니안이</a:t>
                </a:r>
                <a:r>
                  <a:rPr lang="ko-KR" altLang="en-US" dirty="0">
                    <a:latin typeface="+mj-ea"/>
                    <a:ea typeface="+mj-ea"/>
                  </a:rPr>
                  <a:t> 커지면 변분법을 통한 </a:t>
                </a:r>
                <a:r>
                  <a:rPr lang="ko-KR" altLang="en-US" dirty="0" err="1">
                    <a:latin typeface="+mj-ea"/>
                    <a:ea typeface="+mj-ea"/>
                  </a:rPr>
                  <a:t>기댓값</a:t>
                </a:r>
                <a:r>
                  <a:rPr lang="ko-KR" altLang="en-US" dirty="0">
                    <a:latin typeface="+mj-ea"/>
                    <a:ea typeface="+mj-ea"/>
                  </a:rPr>
                  <a:t> 계산이 기하급수적으로 증가</a:t>
                </a:r>
                <a:endParaRPr lang="en-US" altLang="ko-KR" dirty="0">
                  <a:latin typeface="+mj-ea"/>
                  <a:ea typeface="+mj-ea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DB313F-EA4E-2B69-C53C-DAEA845F1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55" y="1422657"/>
                <a:ext cx="11759066" cy="369332"/>
              </a:xfrm>
              <a:prstGeom prst="rect">
                <a:avLst/>
              </a:prstGeom>
              <a:blipFill>
                <a:blip r:embed="rId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4EB1DC-9AB4-5346-4B10-C9831EFFFC5E}"/>
                  </a:ext>
                </a:extLst>
              </p:cNvPr>
              <p:cNvSpPr txBox="1"/>
              <p:nvPr/>
            </p:nvSpPr>
            <p:spPr>
              <a:xfrm>
                <a:off x="288555" y="1835119"/>
                <a:ext cx="1175906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ea typeface="+mj-ea"/>
                      </a:rPr>
                      <m:t>→</m:t>
                    </m:r>
                  </m:oMath>
                </a14:m>
                <a:r>
                  <a:rPr lang="en-US" altLang="ko-KR" dirty="0">
                    <a:latin typeface="+mj-ea"/>
                    <a:ea typeface="+mj-ea"/>
                  </a:rPr>
                  <a:t>  </a:t>
                </a:r>
                <a:r>
                  <a:rPr lang="ko-KR" altLang="en-US" dirty="0">
                    <a:latin typeface="+mj-ea"/>
                    <a:ea typeface="+mj-ea"/>
                  </a:rPr>
                  <a:t>양자컴퓨터는 특정 양자회로를 통해 전자 배치를 양자상태로부터 샘플링하고</a:t>
                </a:r>
                <a:r>
                  <a:rPr lang="en-US" altLang="ko-KR" dirty="0">
                    <a:latin typeface="+mj-ea"/>
                    <a:ea typeface="+mj-ea"/>
                  </a:rPr>
                  <a:t>, </a:t>
                </a:r>
                <a:r>
                  <a:rPr lang="ko-KR" altLang="en-US" dirty="0">
                    <a:latin typeface="+mj-ea"/>
                    <a:ea typeface="+mj-ea"/>
                  </a:rPr>
                  <a:t>이를 부분공간으로 나타내어</a:t>
                </a:r>
                <a:endParaRPr lang="en-US" altLang="ko-KR" dirty="0">
                  <a:latin typeface="+mj-ea"/>
                  <a:ea typeface="+mj-ea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4EB1DC-9AB4-5346-4B10-C9831EFFF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55" y="1835119"/>
                <a:ext cx="11759066" cy="369332"/>
              </a:xfrm>
              <a:prstGeom prst="rect">
                <a:avLst/>
              </a:prstGeom>
              <a:blipFill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FF13B2B-501B-6708-E7AF-C3288B3B0A77}"/>
              </a:ext>
            </a:extLst>
          </p:cNvPr>
          <p:cNvSpPr txBox="1"/>
          <p:nvPr/>
        </p:nvSpPr>
        <p:spPr>
          <a:xfrm>
            <a:off x="657726" y="2190519"/>
            <a:ext cx="8630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 err="1">
                <a:latin typeface="+mj-ea"/>
                <a:ea typeface="+mj-ea"/>
              </a:rPr>
              <a:t>해밀토니안을</a:t>
            </a:r>
            <a:r>
              <a:rPr lang="ko-KR" altLang="en-US" dirty="0">
                <a:latin typeface="+mj-ea"/>
                <a:ea typeface="+mj-ea"/>
              </a:rPr>
              <a:t> 투영</a:t>
            </a:r>
            <a:r>
              <a:rPr lang="en-US" altLang="ko-KR" dirty="0">
                <a:latin typeface="+mj-ea"/>
                <a:ea typeface="+mj-ea"/>
              </a:rPr>
              <a:t>(project)</a:t>
            </a:r>
            <a:r>
              <a:rPr lang="ko-KR" altLang="en-US" dirty="0">
                <a:latin typeface="+mj-ea"/>
                <a:ea typeface="+mj-ea"/>
              </a:rPr>
              <a:t>하고 </a:t>
            </a:r>
            <a:r>
              <a:rPr lang="ko-KR" altLang="en-US" dirty="0" err="1">
                <a:latin typeface="+mj-ea"/>
                <a:ea typeface="+mj-ea"/>
              </a:rPr>
              <a:t>대각화하여</a:t>
            </a:r>
            <a:r>
              <a:rPr lang="ko-KR" altLang="en-US" dirty="0">
                <a:latin typeface="+mj-ea"/>
                <a:ea typeface="+mj-ea"/>
              </a:rPr>
              <a:t> 고유 에너지를 계산함</a:t>
            </a:r>
            <a:endParaRPr lang="ko-KR" altLang="en-US" dirty="0"/>
          </a:p>
        </p:txBody>
      </p:sp>
      <p:pic>
        <p:nvPicPr>
          <p:cNvPr id="13" name="그림 12" descr="도표, 라인, 스크린샷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BF1B493-8FAD-EB06-EC83-36A1CE5FC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325" y="2723268"/>
            <a:ext cx="3542267" cy="34999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16" name="그림 15" descr="라인, 도표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4635FE5-6E28-237A-3777-8A9B886D6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9196" y="2723268"/>
            <a:ext cx="5149221" cy="25464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8506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04D17-DA76-77D3-5F27-D8E2C663B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A9C6748D-5FE6-6CA1-D3BC-AF4CC5847817}"/>
              </a:ext>
            </a:extLst>
          </p:cNvPr>
          <p:cNvSpPr/>
          <p:nvPr/>
        </p:nvSpPr>
        <p:spPr>
          <a:xfrm rot="5400000" flipH="1">
            <a:off x="2135145" y="-1482120"/>
            <a:ext cx="80126" cy="4350417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B5CDD0AE-346E-70DD-9D9B-7C8AE1A7E1C2}"/>
              </a:ext>
            </a:extLst>
          </p:cNvPr>
          <p:cNvSpPr/>
          <p:nvPr/>
        </p:nvSpPr>
        <p:spPr>
          <a:xfrm rot="5400000">
            <a:off x="2345093" y="-1611939"/>
            <a:ext cx="45719" cy="4735904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71D265C-E8AD-09A9-47B7-79CBCC51ED3C}"/>
              </a:ext>
            </a:extLst>
          </p:cNvPr>
          <p:cNvSpPr/>
          <p:nvPr/>
        </p:nvSpPr>
        <p:spPr>
          <a:xfrm rot="5400000" flipH="1">
            <a:off x="6036127" y="411703"/>
            <a:ext cx="194507" cy="12266766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C26E997-C44D-CFCF-D3E7-076A4090C51B}"/>
              </a:ext>
            </a:extLst>
          </p:cNvPr>
          <p:cNvSpPr/>
          <p:nvPr/>
        </p:nvSpPr>
        <p:spPr>
          <a:xfrm rot="5400000" flipH="1">
            <a:off x="5927786" y="593783"/>
            <a:ext cx="336429" cy="12192002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8C60DF-275D-0F9F-2587-7FF31BA5AD72}"/>
              </a:ext>
            </a:extLst>
          </p:cNvPr>
          <p:cNvSpPr txBox="1"/>
          <p:nvPr/>
        </p:nvSpPr>
        <p:spPr>
          <a:xfrm>
            <a:off x="114145" y="99607"/>
            <a:ext cx="3896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+mj-ea"/>
                <a:ea typeface="+mj-ea"/>
                <a:cs typeface="맑은 고딕 Semilight" panose="020B0502040204020203" pitchFamily="50" charset="-127"/>
              </a:rPr>
              <a:t>SQD Example</a:t>
            </a:r>
            <a:endParaRPr lang="ko-KR" altLang="en-US" sz="2800" b="1" dirty="0">
              <a:latin typeface="+mj-ea"/>
              <a:ea typeface="+mj-ea"/>
              <a:cs typeface="맑은 고딕 Semilight" panose="020B0502040204020203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BAC10E-7AC7-4F18-85E4-5E12D2DFD049}"/>
              </a:ext>
            </a:extLst>
          </p:cNvPr>
          <p:cNvSpPr txBox="1"/>
          <p:nvPr/>
        </p:nvSpPr>
        <p:spPr>
          <a:xfrm>
            <a:off x="0" y="6490962"/>
            <a:ext cx="7690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qgss-2025/lab-3/lab3-ko.ipynb at main · </a:t>
            </a:r>
            <a:r>
              <a:rPr lang="en-US" altLang="ko-KR" dirty="0" err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qiskit</a:t>
            </a:r>
            <a:r>
              <a:rPr lang="en-US" altLang="ko-KR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-community/qgss-2025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F811B-6ADD-4B88-56F0-9793E9C50618}"/>
              </a:ext>
            </a:extLst>
          </p:cNvPr>
          <p:cNvSpPr txBox="1"/>
          <p:nvPr/>
        </p:nvSpPr>
        <p:spPr>
          <a:xfrm>
            <a:off x="288556" y="979588"/>
            <a:ext cx="10002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+mj-ea"/>
                <a:ea typeface="+mj-ea"/>
              </a:rPr>
              <a:t>The Power of ‘good sampling’ for simulating a chemistry Hamiltonian with SQD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909B595-CA6D-7819-561B-35F44E30357F}"/>
                  </a:ext>
                </a:extLst>
              </p:cNvPr>
              <p:cNvSpPr txBox="1"/>
              <p:nvPr/>
            </p:nvSpPr>
            <p:spPr>
              <a:xfrm>
                <a:off x="288555" y="1422657"/>
                <a:ext cx="1175906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ea typeface="+mj-ea"/>
                      </a:rPr>
                      <m:t>→</m:t>
                    </m:r>
                  </m:oMath>
                </a14:m>
                <a:r>
                  <a:rPr lang="en-US" altLang="ko-KR" dirty="0">
                    <a:latin typeface="+mj-ea"/>
                    <a:ea typeface="+mj-ea"/>
                  </a:rPr>
                  <a:t>  </a:t>
                </a:r>
                <a:r>
                  <a:rPr lang="ko-KR" altLang="en-US" dirty="0">
                    <a:latin typeface="+mj-ea"/>
                    <a:ea typeface="+mj-ea"/>
                  </a:rPr>
                  <a:t>관련성 있는 전자 배치의 선택 방법</a:t>
                </a:r>
                <a:endParaRPr lang="en-US" altLang="ko-KR" dirty="0">
                  <a:latin typeface="+mj-ea"/>
                  <a:ea typeface="+mj-ea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909B595-CA6D-7819-561B-35F44E303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55" y="1422657"/>
                <a:ext cx="11759066" cy="369332"/>
              </a:xfrm>
              <a:prstGeom prst="rect">
                <a:avLst/>
              </a:prstGeom>
              <a:blipFill>
                <a:blip r:embed="rId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그림 9" descr="텍스트, 도표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120C6E1-893D-3041-0260-F69A9B6FB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917" y="1992704"/>
            <a:ext cx="6854165" cy="39378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2720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DFA93-AAC4-2C8B-5A42-1CF754517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B4F71536-CF06-F5F1-0ABF-3A79FF142401}"/>
              </a:ext>
            </a:extLst>
          </p:cNvPr>
          <p:cNvSpPr/>
          <p:nvPr/>
        </p:nvSpPr>
        <p:spPr>
          <a:xfrm rot="5400000" flipH="1">
            <a:off x="2135145" y="-1482120"/>
            <a:ext cx="80126" cy="4350417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4D30D06-71CE-5C8C-2128-9FEC2C8FCB8C}"/>
              </a:ext>
            </a:extLst>
          </p:cNvPr>
          <p:cNvSpPr/>
          <p:nvPr/>
        </p:nvSpPr>
        <p:spPr>
          <a:xfrm rot="5400000">
            <a:off x="2345093" y="-1611939"/>
            <a:ext cx="45719" cy="4735904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660440-872F-F73D-7734-625E2CDB2603}"/>
              </a:ext>
            </a:extLst>
          </p:cNvPr>
          <p:cNvSpPr/>
          <p:nvPr/>
        </p:nvSpPr>
        <p:spPr>
          <a:xfrm rot="5400000" flipH="1">
            <a:off x="6036127" y="411703"/>
            <a:ext cx="194507" cy="12266766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47D096C-43B8-B904-EBA5-C060C4FBEA2E}"/>
              </a:ext>
            </a:extLst>
          </p:cNvPr>
          <p:cNvSpPr/>
          <p:nvPr/>
        </p:nvSpPr>
        <p:spPr>
          <a:xfrm rot="5400000" flipH="1">
            <a:off x="5927786" y="593783"/>
            <a:ext cx="336429" cy="12192002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15D939-AADD-E126-4930-B94CD1787CC0}"/>
              </a:ext>
            </a:extLst>
          </p:cNvPr>
          <p:cNvSpPr txBox="1"/>
          <p:nvPr/>
        </p:nvSpPr>
        <p:spPr>
          <a:xfrm>
            <a:off x="114145" y="99607"/>
            <a:ext cx="3896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+mj-ea"/>
                <a:ea typeface="+mj-ea"/>
                <a:cs typeface="맑은 고딕 Semilight" panose="020B0502040204020203" pitchFamily="50" charset="-127"/>
              </a:rPr>
              <a:t>SQD Example</a:t>
            </a:r>
            <a:endParaRPr lang="ko-KR" altLang="en-US" sz="2800" b="1" dirty="0">
              <a:latin typeface="+mj-ea"/>
              <a:ea typeface="+mj-ea"/>
              <a:cs typeface="맑은 고딕 Semilight" panose="020B0502040204020203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86210D-E704-A7C2-B708-4590D24FBF17}"/>
              </a:ext>
            </a:extLst>
          </p:cNvPr>
          <p:cNvSpPr txBox="1"/>
          <p:nvPr/>
        </p:nvSpPr>
        <p:spPr>
          <a:xfrm>
            <a:off x="0" y="6490962"/>
            <a:ext cx="7690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qgss-2025/lab-3/lab3-ko.ipynb at main · </a:t>
            </a:r>
            <a:r>
              <a:rPr lang="en-US" altLang="ko-KR" dirty="0" err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qiskit</a:t>
            </a:r>
            <a:r>
              <a:rPr lang="en-US" altLang="ko-KR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-community/qgss-2025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82C680-9D4B-CBC8-D143-B865DAADD842}"/>
              </a:ext>
            </a:extLst>
          </p:cNvPr>
          <p:cNvSpPr txBox="1"/>
          <p:nvPr/>
        </p:nvSpPr>
        <p:spPr>
          <a:xfrm>
            <a:off x="288556" y="979588"/>
            <a:ext cx="10002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+mj-ea"/>
                <a:ea typeface="+mj-ea"/>
              </a:rPr>
              <a:t>The Power of ‘good sampling’ for simulating a chemistry Hamiltonian with SQD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1597E2-5C05-119A-303B-9613DE5C1A76}"/>
                  </a:ext>
                </a:extLst>
              </p:cNvPr>
              <p:cNvSpPr txBox="1"/>
              <p:nvPr/>
            </p:nvSpPr>
            <p:spPr>
              <a:xfrm>
                <a:off x="288555" y="1422657"/>
                <a:ext cx="1175906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ea typeface="+mj-ea"/>
                      </a:rPr>
                      <m:t>→</m:t>
                    </m:r>
                  </m:oMath>
                </a14:m>
                <a:r>
                  <a:rPr lang="en-US" altLang="ko-KR" dirty="0">
                    <a:latin typeface="+mj-ea"/>
                    <a:ea typeface="+mj-ea"/>
                  </a:rPr>
                  <a:t>  </a:t>
                </a:r>
                <a:r>
                  <a:rPr lang="ko-KR" altLang="en-US" dirty="0">
                    <a:latin typeface="+mj-ea"/>
                    <a:ea typeface="+mj-ea"/>
                  </a:rPr>
                  <a:t>전자 배치 복원</a:t>
                </a:r>
                <a:r>
                  <a:rPr lang="en-US" altLang="ko-KR" dirty="0">
                    <a:latin typeface="+mj-ea"/>
                    <a:ea typeface="+mj-ea"/>
                  </a:rPr>
                  <a:t>(Configuration Recovery)</a:t>
                </a:r>
                <a:r>
                  <a:rPr lang="ko-KR" altLang="en-US" dirty="0">
                    <a:latin typeface="+mj-ea"/>
                    <a:ea typeface="+mj-ea"/>
                  </a:rPr>
                  <a:t>을 통한 노이즈 영향 처리 방법</a:t>
                </a:r>
                <a:endParaRPr lang="en-US" altLang="ko-KR" dirty="0">
                  <a:latin typeface="+mj-ea"/>
                  <a:ea typeface="+mj-ea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1597E2-5C05-119A-303B-9613DE5C1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55" y="1422657"/>
                <a:ext cx="11759066" cy="369332"/>
              </a:xfrm>
              <a:prstGeom prst="rect">
                <a:avLst/>
              </a:prstGeom>
              <a:blipFill>
                <a:blip r:embed="rId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그림 9" descr="텍스트, 도표, 폰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92F9413-48FA-B5E4-ACB1-3D4C18D2A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916" y="2435773"/>
            <a:ext cx="7164167" cy="33962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865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A80EF-1F39-9A57-C7F5-3B8CC5390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2D462A65-1C3B-6F6A-220F-11A7AD70BE83}"/>
              </a:ext>
            </a:extLst>
          </p:cNvPr>
          <p:cNvSpPr/>
          <p:nvPr/>
        </p:nvSpPr>
        <p:spPr>
          <a:xfrm rot="5400000" flipH="1">
            <a:off x="2135145" y="-1482120"/>
            <a:ext cx="80126" cy="4350417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BF68D03-D477-369E-5DCE-5DC8A8446DB8}"/>
              </a:ext>
            </a:extLst>
          </p:cNvPr>
          <p:cNvSpPr/>
          <p:nvPr/>
        </p:nvSpPr>
        <p:spPr>
          <a:xfrm rot="5400000">
            <a:off x="2345093" y="-1611939"/>
            <a:ext cx="45719" cy="4735904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3E5F3CB-5F79-3530-001F-498A5ED7F0D6}"/>
              </a:ext>
            </a:extLst>
          </p:cNvPr>
          <p:cNvSpPr/>
          <p:nvPr/>
        </p:nvSpPr>
        <p:spPr>
          <a:xfrm rot="5400000" flipH="1">
            <a:off x="6036127" y="411703"/>
            <a:ext cx="194507" cy="12266766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9FE9FA8-B9EB-1626-C45F-EAF57126D071}"/>
              </a:ext>
            </a:extLst>
          </p:cNvPr>
          <p:cNvSpPr/>
          <p:nvPr/>
        </p:nvSpPr>
        <p:spPr>
          <a:xfrm rot="5400000" flipH="1">
            <a:off x="5927786" y="593783"/>
            <a:ext cx="336429" cy="12192002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07A174-20EB-B031-8241-2FDE064E0E74}"/>
              </a:ext>
            </a:extLst>
          </p:cNvPr>
          <p:cNvSpPr txBox="1"/>
          <p:nvPr/>
        </p:nvSpPr>
        <p:spPr>
          <a:xfrm>
            <a:off x="114145" y="99607"/>
            <a:ext cx="3896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+mj-ea"/>
                <a:ea typeface="+mj-ea"/>
                <a:cs typeface="맑은 고딕 Semilight" panose="020B0502040204020203" pitchFamily="50" charset="-127"/>
              </a:rPr>
              <a:t>SQD Example</a:t>
            </a:r>
            <a:endParaRPr lang="ko-KR" altLang="en-US" sz="2800" b="1" dirty="0">
              <a:latin typeface="+mj-ea"/>
              <a:ea typeface="+mj-ea"/>
              <a:cs typeface="맑은 고딕 Semilight" panose="020B0502040204020203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5E855C-7A3E-1B56-2CF8-C3EB70B21B34}"/>
              </a:ext>
            </a:extLst>
          </p:cNvPr>
          <p:cNvSpPr txBox="1"/>
          <p:nvPr/>
        </p:nvSpPr>
        <p:spPr>
          <a:xfrm>
            <a:off x="288556" y="979588"/>
            <a:ext cx="10002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+mj-ea"/>
                <a:ea typeface="+mj-ea"/>
              </a:rPr>
              <a:t>The Power of ‘good sampling’ for simulating a chemistry Hamiltonian with SQD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41459A5-ADF7-329F-DA74-898B3CE9FB05}"/>
                  </a:ext>
                </a:extLst>
              </p:cNvPr>
              <p:cNvSpPr txBox="1"/>
              <p:nvPr/>
            </p:nvSpPr>
            <p:spPr>
              <a:xfrm>
                <a:off x="288556" y="1335021"/>
                <a:ext cx="5637791" cy="8291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j-ea"/>
                        </a:rPr>
                        <m:t>→  </m:t>
                      </m:r>
                      <m:acc>
                        <m:accPr>
                          <m:chr m:val="̂"/>
                          <m:ctrlPr>
                            <a:rPr lang="en-US" altLang="ko-K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+mj-ea"/>
                            </a:rPr>
                          </m:ctrlPr>
                        </m:accPr>
                        <m:e>
                          <m:r>
                            <a:rPr lang="en-US" altLang="ko-K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+mj-ea"/>
                            </a:rPr>
                            <m:t>𝐻</m:t>
                          </m:r>
                        </m:e>
                      </m:acc>
                      <m:d>
                        <m:dPr>
                          <m:begChr m:val="|"/>
                          <m:endChr m:val="|"/>
                          <m:ctrlPr>
                            <a:rPr lang="en-US" altLang="ko-KR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+mj-ea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ko-KR" alt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+mj-ea"/>
                                </a:rPr>
                              </m:ctrlPr>
                            </m:dPr>
                            <m:e>
                              <m:r>
                                <a:rPr lang="ko-KR" alt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j-ea"/>
                            </a:rPr>
                            <m:t>=</m:t>
                          </m:r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j-ea"/>
                            </a:rPr>
                            <m:t>𝐸</m:t>
                          </m:r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ko-KR" alt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altLang="ko-KR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altLang="ko-KR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altLang="ko-K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d>
                        <m:dPr>
                          <m:ctrlPr>
                            <a:rPr lang="en-US" altLang="ko-KR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ko-KR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ko-KR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ko-KR" alt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US" altLang="ko-KR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ko-KR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r>
                                <a:rPr lang="en-US" altLang="ko-KR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ko-KR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ko-KR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altLang="ko-KR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d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ko-KR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ko-KR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ko-KR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ko-KR" alt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US" altLang="ko-KR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ko-KR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r>
                                <a:rPr lang="en-US" altLang="ko-KR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ko-KR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ko-KR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altLang="ko-KR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en-US" altLang="ko-KR" dirty="0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41459A5-ADF7-329F-DA74-898B3CE9F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56" y="1335021"/>
                <a:ext cx="5637791" cy="82913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2AD988B-255A-75F9-DAFA-4749995372DB}"/>
                  </a:ext>
                </a:extLst>
              </p:cNvPr>
              <p:cNvSpPr txBox="1"/>
              <p:nvPr/>
            </p:nvSpPr>
            <p:spPr>
              <a:xfrm>
                <a:off x="434922" y="2084960"/>
                <a:ext cx="5012918" cy="795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ko-K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ko-KR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ko-K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ko-KR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ko-KR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ko-KR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ko-K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ko-K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  <m: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ko-KR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ko-KR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ko-KR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ko-KR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ko-KR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ko-KR" altLang="en-US" i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2AD988B-255A-75F9-DAFA-474999537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922" y="2084960"/>
                <a:ext cx="5012918" cy="7958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A2D680-9414-65EE-D632-1C7110DC8F6A}"/>
                  </a:ext>
                </a:extLst>
              </p:cNvPr>
              <p:cNvSpPr txBox="1"/>
              <p:nvPr/>
            </p:nvSpPr>
            <p:spPr>
              <a:xfrm>
                <a:off x="740852" y="2806053"/>
                <a:ext cx="3647501" cy="796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ko-K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𝛻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ko-K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altLang="ko-K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ko-K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  <m:r>
                                    <a:rPr lang="en-US" altLang="ko-K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den>
                              </m:f>
                            </m:e>
                          </m:nary>
                        </m:e>
                        <m:e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ko-KR" altLang="en-US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A2D680-9414-65EE-D632-1C7110DC8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852" y="2806053"/>
                <a:ext cx="3647501" cy="7966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7CED61-13FE-3AEC-D33B-2B303AC565A5}"/>
                  </a:ext>
                </a:extLst>
              </p:cNvPr>
              <p:cNvSpPr txBox="1"/>
              <p:nvPr/>
            </p:nvSpPr>
            <p:spPr>
              <a:xfrm>
                <a:off x="4002960" y="2800864"/>
                <a:ext cx="3844260" cy="796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solidFill>
                            <a:srgbClr val="FF0000"/>
                          </a:solidFill>
                          <a:latin typeface="Cambria Math" panose="020F0502020204030204" pitchFamily="18" charset="0"/>
                        </a:rPr>
                        <m:t>  </m:t>
                      </m:r>
                      <m:r>
                        <a:rPr lang="en-US" altLang="ko-K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&amp;    </m:t>
                      </m:r>
                      <m:sSub>
                        <m:sSubPr>
                          <m:ctrlPr>
                            <a:rPr lang="en-US" altLang="ko-K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𝑖𝑗𝑘𝑙</m:t>
                          </m:r>
                        </m:sub>
                      </m:sSub>
                      <m:r>
                        <a:rPr lang="en-US" altLang="ko-K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  <m:e>
                          <m:f>
                            <m:fPr>
                              <m:ctrlP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altLang="ko-K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ko-K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</m:e>
                        <m:e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ko-KR" altLang="en-US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7CED61-13FE-3AEC-D33B-2B303AC56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2960" y="2800864"/>
                <a:ext cx="3844260" cy="7966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EE1339C-4F63-7B55-929D-6A3D4D9D5E3C}"/>
                  </a:ext>
                </a:extLst>
              </p:cNvPr>
              <p:cNvSpPr txBox="1"/>
              <p:nvPr/>
            </p:nvSpPr>
            <p:spPr>
              <a:xfrm>
                <a:off x="808687" y="3661006"/>
                <a:ext cx="2733042" cy="3777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altLang="ko-KR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Jordan</m:t>
                      </m:r>
                      <m:r>
                        <a:rPr lang="en-US" altLang="ko-KR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Wigner</m:t>
                      </m:r>
                      <m:r>
                        <a:rPr lang="en-US" altLang="ko-KR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transformation</m:t>
                      </m:r>
                    </m:oMath>
                  </m:oMathPara>
                </a14:m>
                <a:endParaRPr lang="ko-KR" alt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EE1339C-4F63-7B55-929D-6A3D4D9D5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687" y="3661006"/>
                <a:ext cx="2733042" cy="377708"/>
              </a:xfrm>
              <a:prstGeom prst="rect">
                <a:avLst/>
              </a:prstGeom>
              <a:blipFill>
                <a:blip r:embed="rId6"/>
                <a:stretch>
                  <a:fillRect r="-22768" b="-967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BF6C59-C424-152D-F30D-02AE7DC08184}"/>
                  </a:ext>
                </a:extLst>
              </p:cNvPr>
              <p:cNvSpPr txBox="1"/>
              <p:nvPr/>
            </p:nvSpPr>
            <p:spPr>
              <a:xfrm>
                <a:off x="974895" y="4051323"/>
                <a:ext cx="3314700" cy="972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1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ko-KR" sz="1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ko-KR" sz="1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altLang="ko-KR" sz="1800" b="0" i="1" smtClean="0"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∏"/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d>
                        <m:dPr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ko-KR" sz="1800" b="0" i="1" smtClean="0">
                          <a:latin typeface="Cambria Math" panose="02040503050406030204" pitchFamily="18" charset="0"/>
                        </a:rPr>
                        <m:t>    &amp;</m:t>
                      </m:r>
                    </m:oMath>
                  </m:oMathPara>
                </a14:m>
                <a:endParaRPr lang="ko-KR" altLang="en-US" i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BF6C59-C424-152D-F30D-02AE7DC08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95" y="4051323"/>
                <a:ext cx="3314700" cy="9727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B77B3C-6531-253B-0774-2F6A5EDCFC44}"/>
                  </a:ext>
                </a:extLst>
              </p:cNvPr>
              <p:cNvSpPr txBox="1"/>
              <p:nvPr/>
            </p:nvSpPr>
            <p:spPr>
              <a:xfrm>
                <a:off x="4010814" y="4039979"/>
                <a:ext cx="3314700" cy="972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ko-KR" sz="1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ko-KR" sz="1800" b="0" i="1" smtClean="0"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∏"/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altLang="ko-KR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ko-KR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sz="1800" b="0" i="1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ko-KR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i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B77B3C-6531-253B-0774-2F6A5EDCF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814" y="4039979"/>
                <a:ext cx="3314700" cy="97270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F7D1F6-2EB1-4E39-D98A-8B5358EAFCF4}"/>
                  </a:ext>
                </a:extLst>
              </p:cNvPr>
              <p:cNvSpPr txBox="1"/>
              <p:nvPr/>
            </p:nvSpPr>
            <p:spPr>
              <a:xfrm>
                <a:off x="7041422" y="4333714"/>
                <a:ext cx="4907265" cy="374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ko-KR" altLang="en-US" dirty="0"/>
                  <a:t> 양자회로 만들 때 </a:t>
                </a:r>
                <a:r>
                  <a:rPr lang="ko-KR" altLang="en-US" dirty="0" err="1"/>
                  <a:t>큐비트</a:t>
                </a:r>
                <a:r>
                  <a:rPr lang="ko-KR" altLang="en-US" dirty="0"/>
                  <a:t> 게이트 구조로 바뀜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F7D1F6-2EB1-4E39-D98A-8B5358EAF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1422" y="4333714"/>
                <a:ext cx="4907265" cy="374526"/>
              </a:xfrm>
              <a:prstGeom prst="rect">
                <a:avLst/>
              </a:prstGeom>
              <a:blipFill>
                <a:blip r:embed="rId9"/>
                <a:stretch>
                  <a:fillRect t="-13115" r="-373" b="-2131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6C91C4-6FC6-2A23-FF51-B2C3DDF4626C}"/>
                  </a:ext>
                </a:extLst>
              </p:cNvPr>
              <p:cNvSpPr txBox="1"/>
              <p:nvPr/>
            </p:nvSpPr>
            <p:spPr>
              <a:xfrm>
                <a:off x="7460463" y="3040790"/>
                <a:ext cx="15672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 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ko-K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d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6C91C4-6FC6-2A23-FF51-B2C3DDF46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0463" y="3040790"/>
                <a:ext cx="1567268" cy="369332"/>
              </a:xfrm>
              <a:prstGeom prst="rect">
                <a:avLst/>
              </a:prstGeom>
              <a:blipFill>
                <a:blip r:embed="rId10"/>
                <a:stretch>
                  <a:fillRect t="-121667" b="-188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FF54718-1A43-0FF4-42EA-56D1E13CA452}"/>
                  </a:ext>
                </a:extLst>
              </p:cNvPr>
              <p:cNvSpPr txBox="1"/>
              <p:nvPr/>
            </p:nvSpPr>
            <p:spPr>
              <a:xfrm>
                <a:off x="8968483" y="3383878"/>
                <a:ext cx="2439535" cy="374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𝐻𝑂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𝑊𝑜𝑜𝑑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𝑆𝑎𝑥𝑜𝑛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,…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FF54718-1A43-0FF4-42EA-56D1E13CA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483" y="3383878"/>
                <a:ext cx="2439535" cy="37452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633F0F3-1C7A-6732-F49D-AB98A45B846E}"/>
                  </a:ext>
                </a:extLst>
              </p:cNvPr>
              <p:cNvSpPr txBox="1"/>
              <p:nvPr/>
            </p:nvSpPr>
            <p:spPr>
              <a:xfrm>
                <a:off x="8698769" y="3040790"/>
                <a:ext cx="282515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⇒  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𝑆𝑇𝑂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6−31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…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633F0F3-1C7A-6732-F49D-AB98A45B8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8769" y="3040790"/>
                <a:ext cx="282515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CEAB6EA-7D4C-EB8F-8DFF-609ACCDC0E5F}"/>
                  </a:ext>
                </a:extLst>
              </p:cNvPr>
              <p:cNvSpPr txBox="1"/>
              <p:nvPr/>
            </p:nvSpPr>
            <p:spPr>
              <a:xfrm>
                <a:off x="648443" y="5130961"/>
                <a:ext cx="7722433" cy="4085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𝑔𝑜𝑜𝑑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ko-KR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𝑆𝑢𝑏𝑠𝑝𝑎𝑐𝑒</m:t>
                      </m:r>
                      <m:r>
                        <a:rPr lang="en-US" altLang="ko-KR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={|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ko-KR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ko-KR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ko-KR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,|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ko-KR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ko-KR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ko-KR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…,</m:t>
                      </m:r>
                      <m:d>
                        <m:dPr>
                          <m:begChr m:val="|"/>
                          <m:endChr m:val="}"/>
                          <m:ctrlPr>
                            <a:rPr lang="en-US" altLang="ko-KR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ko-KR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ko-KR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𝐼𝐽</m:t>
                          </m:r>
                        </m:sub>
                      </m:sSub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ko-K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e>
                        <m:e>
                          <m:acc>
                            <m:accPr>
                              <m:chr m:val="̂"/>
                              <m:ctrlPr>
                                <a:rPr lang="en-US" altLang="ko-K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e>
                          <m:sSub>
                            <m:sSubPr>
                              <m:ctrlPr>
                                <a:rPr lang="en-US" altLang="ko-K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ko-K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CEAB6EA-7D4C-EB8F-8DFF-609ACCDC0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43" y="5130961"/>
                <a:ext cx="7722433" cy="408510"/>
              </a:xfrm>
              <a:prstGeom prst="rect">
                <a:avLst/>
              </a:prstGeom>
              <a:blipFill>
                <a:blip r:embed="rId13"/>
                <a:stretch>
                  <a:fillRect t="-102985" b="-16417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096019C-7CA8-3431-C91D-DCEED78BD447}"/>
                  </a:ext>
                </a:extLst>
              </p:cNvPr>
              <p:cNvSpPr txBox="1"/>
              <p:nvPr/>
            </p:nvSpPr>
            <p:spPr>
              <a:xfrm>
                <a:off x="406383" y="5482198"/>
                <a:ext cx="6153462" cy="90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j-ea"/>
                        </a:rPr>
                        <m:t>⇒  </m:t>
                      </m:r>
                      <m:acc>
                        <m:accPr>
                          <m:chr m:val="̂"/>
                          <m:ctrlP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j-ea"/>
                            </a:rPr>
                          </m:ctrlPr>
                        </m:accPr>
                        <m:e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j-ea"/>
                            </a:rPr>
                            <m:t>𝐻</m:t>
                          </m:r>
                        </m:e>
                      </m:acc>
                      <m:d>
                        <m:dPr>
                          <m:begChr m:val="|"/>
                          <m:endChr m:val="|"/>
                          <m:ctrlP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j-ea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ko-K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j-ea"/>
                                </a:rPr>
                              </m:ctrlPr>
                            </m:dPr>
                            <m:e>
                              <m:r>
                                <a:rPr lang="ko-KR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j-ea"/>
                                </a:rPr>
                                <m:t>𝜓</m:t>
                              </m:r>
                            </m:e>
                          </m:d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j-ea"/>
                            </a:rPr>
                            <m:t>=</m:t>
                          </m:r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j-ea"/>
                            </a:rPr>
                            <m:t>𝐸</m:t>
                          </m:r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−→  </m:t>
                      </m:r>
                      <m:nary>
                        <m:naryPr>
                          <m:chr m:val="∑"/>
                          <m:ctrlP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𝐼𝐽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e>
                      </m:nary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−→  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𝐻𝑐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𝐸𝑐</m:t>
                      </m:r>
                    </m:oMath>
                  </m:oMathPara>
                </a14:m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096019C-7CA8-3431-C91D-DCEED78BD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83" y="5482198"/>
                <a:ext cx="6153462" cy="9003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F822A98-7A49-61B7-27FA-AF4EE13BC817}"/>
                  </a:ext>
                </a:extLst>
              </p:cNvPr>
              <p:cNvSpPr txBox="1"/>
              <p:nvPr/>
            </p:nvSpPr>
            <p:spPr>
              <a:xfrm>
                <a:off x="5447840" y="1568761"/>
                <a:ext cx="22126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brk m:alnAt="7"/>
                        </m:rPr>
                        <a:rPr lang="en-US" altLang="ko-KR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ko-KR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ko-KR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𝑆𝑢𝑏𝑠𝑝𝑎𝑐𝑒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F822A98-7A49-61B7-27FA-AF4EE13BC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7840" y="1568761"/>
                <a:ext cx="2212677" cy="369332"/>
              </a:xfrm>
              <a:prstGeom prst="rect">
                <a:avLst/>
              </a:prstGeom>
              <a:blipFill>
                <a:blip r:embed="rId1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E55AD8A-B97F-D6FB-422A-C50496665C9E}"/>
                  </a:ext>
                </a:extLst>
              </p:cNvPr>
              <p:cNvSpPr txBox="1"/>
              <p:nvPr/>
            </p:nvSpPr>
            <p:spPr>
              <a:xfrm>
                <a:off x="3908578" y="2064642"/>
                <a:ext cx="6150634" cy="8082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ko-KR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3!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ko-K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  <m:r>
                                    <a:rPr lang="en-US" altLang="ko-K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𝑘𝑙𝑚𝑛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ko-KR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ko-KR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ko-KR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ko-KR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ko-KR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ko-KR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altLang="ko-KR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ko-KR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ko-KR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E55AD8A-B97F-D6FB-422A-C50496665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578" y="2064642"/>
                <a:ext cx="6150634" cy="80823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4257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7EF0C-DDC8-E93B-5B34-2BE0DBB91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AE11A6B1-836A-C8D9-A510-0D11AF684F0B}"/>
              </a:ext>
            </a:extLst>
          </p:cNvPr>
          <p:cNvSpPr/>
          <p:nvPr/>
        </p:nvSpPr>
        <p:spPr>
          <a:xfrm rot="5400000" flipH="1">
            <a:off x="2135145" y="-1482120"/>
            <a:ext cx="80126" cy="4350417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88B15F9-DD8B-F992-8188-AA788C5AF3E9}"/>
              </a:ext>
            </a:extLst>
          </p:cNvPr>
          <p:cNvSpPr/>
          <p:nvPr/>
        </p:nvSpPr>
        <p:spPr>
          <a:xfrm rot="5400000">
            <a:off x="2345093" y="-1611939"/>
            <a:ext cx="45719" cy="4735904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5CF60C1-3279-870A-E264-ECDFDA55CF8C}"/>
              </a:ext>
            </a:extLst>
          </p:cNvPr>
          <p:cNvSpPr/>
          <p:nvPr/>
        </p:nvSpPr>
        <p:spPr>
          <a:xfrm rot="5400000" flipH="1">
            <a:off x="6036127" y="411703"/>
            <a:ext cx="194507" cy="12266766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25A65E2-169B-45EF-9CD2-0A3D89ACB714}"/>
              </a:ext>
            </a:extLst>
          </p:cNvPr>
          <p:cNvSpPr/>
          <p:nvPr/>
        </p:nvSpPr>
        <p:spPr>
          <a:xfrm rot="5400000" flipH="1">
            <a:off x="5927786" y="593783"/>
            <a:ext cx="336429" cy="12192002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8561F3-A272-ACF7-33F3-4F807EE8A238}"/>
              </a:ext>
            </a:extLst>
          </p:cNvPr>
          <p:cNvSpPr txBox="1"/>
          <p:nvPr/>
        </p:nvSpPr>
        <p:spPr>
          <a:xfrm>
            <a:off x="114145" y="99607"/>
            <a:ext cx="3896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+mj-ea"/>
                <a:ea typeface="+mj-ea"/>
                <a:cs typeface="맑은 고딕 Semilight" panose="020B0502040204020203" pitchFamily="50" charset="-127"/>
              </a:rPr>
              <a:t>SQD Example</a:t>
            </a:r>
            <a:endParaRPr lang="ko-KR" altLang="en-US" sz="2800" b="1" dirty="0">
              <a:latin typeface="+mj-ea"/>
              <a:ea typeface="+mj-ea"/>
              <a:cs typeface="맑은 고딕 Semilight" panose="020B0502040204020203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1B871F-ABCA-6A10-E298-492F07B33BF8}"/>
              </a:ext>
            </a:extLst>
          </p:cNvPr>
          <p:cNvSpPr txBox="1"/>
          <p:nvPr/>
        </p:nvSpPr>
        <p:spPr>
          <a:xfrm>
            <a:off x="288556" y="979588"/>
            <a:ext cx="10002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+mj-ea"/>
                <a:ea typeface="+mj-ea"/>
              </a:rPr>
              <a:t>LUCJ ansatz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4DE5B8-4374-1A41-2252-E8A1735CC105}"/>
              </a:ext>
            </a:extLst>
          </p:cNvPr>
          <p:cNvSpPr txBox="1"/>
          <p:nvPr/>
        </p:nvSpPr>
        <p:spPr>
          <a:xfrm>
            <a:off x="-17254" y="6521569"/>
            <a:ext cx="61506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u="sng" dirty="0">
                <a:solidFill>
                  <a:schemeClr val="bg1"/>
                </a:solidFill>
              </a:rPr>
              <a:t>Sampled-based Quantum Chemistry Simulation | Boseong Kim</a:t>
            </a:r>
            <a:endParaRPr lang="ko-KR" altLang="en-US" sz="1600" u="sng" dirty="0">
              <a:solidFill>
                <a:schemeClr val="bg1"/>
              </a:solidFill>
            </a:endParaRPr>
          </a:p>
        </p:txBody>
      </p:sp>
      <p:pic>
        <p:nvPicPr>
          <p:cNvPr id="10" name="그림 9" descr="텍스트, 도표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3CD6014-179E-370A-9688-2F5357E79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143" y="1461158"/>
            <a:ext cx="8143714" cy="45155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9318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DF8EF-2312-4A5E-F477-1E2F518C0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 descr="스크린샷, 원, 텍스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00EC4CB-1177-7561-721D-1D555F35D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947" y="99607"/>
            <a:ext cx="2396496" cy="16478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5004B77B-825C-C8CB-78DD-8A67353B0699}"/>
              </a:ext>
            </a:extLst>
          </p:cNvPr>
          <p:cNvSpPr/>
          <p:nvPr/>
        </p:nvSpPr>
        <p:spPr>
          <a:xfrm rot="5400000" flipH="1">
            <a:off x="2135145" y="-1482120"/>
            <a:ext cx="80126" cy="4350417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B0883B4-0FD4-3864-8B0C-11036E740A9C}"/>
              </a:ext>
            </a:extLst>
          </p:cNvPr>
          <p:cNvSpPr/>
          <p:nvPr/>
        </p:nvSpPr>
        <p:spPr>
          <a:xfrm rot="5400000">
            <a:off x="2345093" y="-1611939"/>
            <a:ext cx="45719" cy="4735904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B9C0BE2-D3D4-62E3-CD8C-311BB3C8447C}"/>
              </a:ext>
            </a:extLst>
          </p:cNvPr>
          <p:cNvSpPr/>
          <p:nvPr/>
        </p:nvSpPr>
        <p:spPr>
          <a:xfrm rot="5400000" flipH="1">
            <a:off x="6036127" y="411703"/>
            <a:ext cx="194507" cy="12266766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285E0B4-4C45-B483-A760-4AC00A64FF15}"/>
              </a:ext>
            </a:extLst>
          </p:cNvPr>
          <p:cNvSpPr/>
          <p:nvPr/>
        </p:nvSpPr>
        <p:spPr>
          <a:xfrm rot="5400000" flipH="1">
            <a:off x="5927786" y="593783"/>
            <a:ext cx="336429" cy="12192002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6F0600-340C-F93D-4180-768809F64881}"/>
              </a:ext>
            </a:extLst>
          </p:cNvPr>
          <p:cNvSpPr txBox="1"/>
          <p:nvPr/>
        </p:nvSpPr>
        <p:spPr>
          <a:xfrm>
            <a:off x="114145" y="99607"/>
            <a:ext cx="3896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+mj-ea"/>
                <a:ea typeface="+mj-ea"/>
                <a:cs typeface="맑은 고딕 Semilight" panose="020B0502040204020203" pitchFamily="50" charset="-127"/>
              </a:rPr>
              <a:t>SQD Example</a:t>
            </a:r>
            <a:endParaRPr lang="ko-KR" altLang="en-US" sz="2800" b="1" dirty="0">
              <a:latin typeface="+mj-ea"/>
              <a:ea typeface="+mj-ea"/>
              <a:cs typeface="맑은 고딕 Semilight" panose="020B0502040204020203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BF1092-894C-A03F-89C0-F12F2CE283E5}"/>
              </a:ext>
            </a:extLst>
          </p:cNvPr>
          <p:cNvSpPr txBox="1"/>
          <p:nvPr/>
        </p:nvSpPr>
        <p:spPr>
          <a:xfrm>
            <a:off x="288556" y="979588"/>
            <a:ext cx="10002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+mj-ea"/>
                <a:ea typeface="+mj-ea"/>
              </a:rPr>
              <a:t>LUCJ ansatz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0FE8D6-C013-31AD-FBCE-8ED76CC34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7" y="1976025"/>
            <a:ext cx="11546886" cy="37457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987862-5D19-759C-478F-19D37236C597}"/>
              </a:ext>
            </a:extLst>
          </p:cNvPr>
          <p:cNvSpPr txBox="1"/>
          <p:nvPr/>
        </p:nvSpPr>
        <p:spPr>
          <a:xfrm>
            <a:off x="-17254" y="6521569"/>
            <a:ext cx="61506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SQD Implementation | IBM Quantum Learning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6E583D4-3EE1-62C7-E098-C27A2B414CD0}"/>
              </a:ext>
            </a:extLst>
          </p:cNvPr>
          <p:cNvSpPr/>
          <p:nvPr/>
        </p:nvSpPr>
        <p:spPr>
          <a:xfrm>
            <a:off x="288556" y="1758242"/>
            <a:ext cx="11580887" cy="2051758"/>
          </a:xfrm>
          <a:prstGeom prst="rect">
            <a:avLst/>
          </a:prstGeom>
          <a:noFill/>
          <a:ln w="79375">
            <a:solidFill>
              <a:srgbClr val="C984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2D343B3-AAD8-CAC7-5F5E-AA11470A4EE7}"/>
              </a:ext>
            </a:extLst>
          </p:cNvPr>
          <p:cNvSpPr/>
          <p:nvPr/>
        </p:nvSpPr>
        <p:spPr>
          <a:xfrm>
            <a:off x="288555" y="3789343"/>
            <a:ext cx="11580887" cy="2051758"/>
          </a:xfrm>
          <a:prstGeom prst="rect">
            <a:avLst/>
          </a:prstGeom>
          <a:noFill/>
          <a:ln w="79375">
            <a:solidFill>
              <a:srgbClr val="C984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2B409A9-C020-D2FD-9CC8-A47CBE4AF018}"/>
              </a:ext>
            </a:extLst>
          </p:cNvPr>
          <p:cNvSpPr/>
          <p:nvPr/>
        </p:nvSpPr>
        <p:spPr>
          <a:xfrm>
            <a:off x="2949783" y="1846618"/>
            <a:ext cx="149017" cy="2095462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DCD090B-689E-4C05-6A8A-CD73C3E3CEEB}"/>
              </a:ext>
            </a:extLst>
          </p:cNvPr>
          <p:cNvSpPr/>
          <p:nvPr/>
        </p:nvSpPr>
        <p:spPr>
          <a:xfrm>
            <a:off x="3158199" y="2253607"/>
            <a:ext cx="118401" cy="23982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ADB951A-BDA8-F9BF-2B04-353580AE3095}"/>
              </a:ext>
            </a:extLst>
          </p:cNvPr>
          <p:cNvSpPr/>
          <p:nvPr/>
        </p:nvSpPr>
        <p:spPr>
          <a:xfrm>
            <a:off x="3158199" y="4124740"/>
            <a:ext cx="118401" cy="239827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29F75830-84C8-4147-E3D9-20676D4714D0}"/>
              </a:ext>
            </a:extLst>
          </p:cNvPr>
          <p:cNvSpPr/>
          <p:nvPr/>
        </p:nvSpPr>
        <p:spPr>
          <a:xfrm>
            <a:off x="3742401" y="2323253"/>
            <a:ext cx="149017" cy="2095462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FDAEBB50-FC29-3E1D-6C29-CC6328AE9844}"/>
              </a:ext>
            </a:extLst>
          </p:cNvPr>
          <p:cNvSpPr/>
          <p:nvPr/>
        </p:nvSpPr>
        <p:spPr>
          <a:xfrm>
            <a:off x="4507233" y="2801151"/>
            <a:ext cx="149017" cy="2095462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21A3276F-05C2-B4CB-27CF-E961BA20FAE1}"/>
              </a:ext>
            </a:extLst>
          </p:cNvPr>
          <p:cNvSpPr/>
          <p:nvPr/>
        </p:nvSpPr>
        <p:spPr>
          <a:xfrm>
            <a:off x="5325809" y="3196922"/>
            <a:ext cx="149017" cy="2095462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48510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9AB17-E9FC-A35F-8789-952332B3F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1A49EB7F-1A8A-76CD-796D-3D04B56E39C4}"/>
              </a:ext>
            </a:extLst>
          </p:cNvPr>
          <p:cNvSpPr/>
          <p:nvPr/>
        </p:nvSpPr>
        <p:spPr>
          <a:xfrm rot="5400000" flipH="1">
            <a:off x="2135145" y="-1482120"/>
            <a:ext cx="80126" cy="4350417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0698F3D-B1BE-CF37-090B-53B55224E2C3}"/>
              </a:ext>
            </a:extLst>
          </p:cNvPr>
          <p:cNvSpPr/>
          <p:nvPr/>
        </p:nvSpPr>
        <p:spPr>
          <a:xfrm rot="5400000">
            <a:off x="2345093" y="-1611939"/>
            <a:ext cx="45719" cy="4735904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02FA3F0-FC2A-2942-1DE5-47EEEDA9CDD9}"/>
              </a:ext>
            </a:extLst>
          </p:cNvPr>
          <p:cNvSpPr/>
          <p:nvPr/>
        </p:nvSpPr>
        <p:spPr>
          <a:xfrm rot="5400000" flipH="1">
            <a:off x="6036127" y="411703"/>
            <a:ext cx="194507" cy="12266766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C40C4F7-8BC1-1963-9DBC-EBA5E6F2ADAC}"/>
              </a:ext>
            </a:extLst>
          </p:cNvPr>
          <p:cNvSpPr/>
          <p:nvPr/>
        </p:nvSpPr>
        <p:spPr>
          <a:xfrm rot="5400000" flipH="1">
            <a:off x="5927786" y="593783"/>
            <a:ext cx="336429" cy="12192002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1F2A26-3D8F-81DC-4AF8-194BF14526EE}"/>
              </a:ext>
            </a:extLst>
          </p:cNvPr>
          <p:cNvSpPr txBox="1"/>
          <p:nvPr/>
        </p:nvSpPr>
        <p:spPr>
          <a:xfrm>
            <a:off x="114145" y="99607"/>
            <a:ext cx="3896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+mj-ea"/>
                <a:ea typeface="+mj-ea"/>
                <a:cs typeface="맑은 고딕 Semilight" panose="020B0502040204020203" pitchFamily="50" charset="-127"/>
              </a:rPr>
              <a:t>Results</a:t>
            </a:r>
            <a:endParaRPr lang="ko-KR" altLang="en-US" sz="2800" b="1" dirty="0">
              <a:latin typeface="+mj-ea"/>
              <a:ea typeface="+mj-ea"/>
              <a:cs typeface="맑은 고딕 Semilight" panose="020B0502040204020203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4311867-C01F-53D9-07FA-236554708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760" y="1534938"/>
            <a:ext cx="5885563" cy="38904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11C0883-E588-96DB-D505-2D4EB2F09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4" y="1534939"/>
            <a:ext cx="5875587" cy="38904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5300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8AA42-1EC5-FD35-6A59-ABF10D7B3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351DBA63-B722-283D-7424-375F2C29C7B5}"/>
              </a:ext>
            </a:extLst>
          </p:cNvPr>
          <p:cNvSpPr/>
          <p:nvPr/>
        </p:nvSpPr>
        <p:spPr>
          <a:xfrm rot="5400000" flipH="1">
            <a:off x="2135145" y="-1482120"/>
            <a:ext cx="80126" cy="4350417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D426282-4437-B81A-BC4F-B89355CA9276}"/>
              </a:ext>
            </a:extLst>
          </p:cNvPr>
          <p:cNvSpPr/>
          <p:nvPr/>
        </p:nvSpPr>
        <p:spPr>
          <a:xfrm rot="5400000">
            <a:off x="2345093" y="-1611939"/>
            <a:ext cx="45719" cy="4735904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B400E968-9E06-46D1-ADAF-3F500F11FBC3}"/>
              </a:ext>
            </a:extLst>
          </p:cNvPr>
          <p:cNvSpPr/>
          <p:nvPr/>
        </p:nvSpPr>
        <p:spPr>
          <a:xfrm rot="5400000" flipH="1">
            <a:off x="6036127" y="411703"/>
            <a:ext cx="194507" cy="12266766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4A7F9DD-73A1-C688-C2F0-EF8DECBBC3AF}"/>
              </a:ext>
            </a:extLst>
          </p:cNvPr>
          <p:cNvSpPr/>
          <p:nvPr/>
        </p:nvSpPr>
        <p:spPr>
          <a:xfrm rot="5400000" flipH="1">
            <a:off x="5927786" y="593783"/>
            <a:ext cx="336429" cy="12192002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E23CA0-C316-B474-8761-6A91DEFE770F}"/>
              </a:ext>
            </a:extLst>
          </p:cNvPr>
          <p:cNvSpPr txBox="1"/>
          <p:nvPr/>
        </p:nvSpPr>
        <p:spPr>
          <a:xfrm>
            <a:off x="114145" y="99607"/>
            <a:ext cx="3896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+mj-ea"/>
                <a:ea typeface="+mj-ea"/>
                <a:cs typeface="맑은 고딕 Semilight" panose="020B0502040204020203" pitchFamily="50" charset="-127"/>
              </a:rPr>
              <a:t>Results</a:t>
            </a:r>
            <a:endParaRPr lang="ko-KR" altLang="en-US" sz="2800" b="1" dirty="0">
              <a:latin typeface="+mj-ea"/>
              <a:ea typeface="+mj-ea"/>
              <a:cs typeface="맑은 고딕 Semilight" panose="020B0502040204020203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90F3CF1-C9D7-5984-C873-190E7AC0B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752" y="1087784"/>
            <a:ext cx="7060496" cy="49596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8819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6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92608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 err="1">
                <a:solidFill>
                  <a:srgbClr val="071A35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고전적</a:t>
            </a:r>
            <a:r>
              <a:rPr lang="en-US" sz="2800" b="1" dirty="0">
                <a:solidFill>
                  <a:srgbClr val="071A35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 </a:t>
            </a:r>
            <a:r>
              <a:rPr lang="ko-KR" altLang="en-US" sz="2800" b="1" dirty="0" err="1">
                <a:solidFill>
                  <a:srgbClr val="071A35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베이시스</a:t>
            </a:r>
            <a:r>
              <a:rPr lang="ko-KR" altLang="en-US" sz="2800" b="1" dirty="0">
                <a:solidFill>
                  <a:srgbClr val="071A35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 공간은</a:t>
            </a:r>
            <a:r>
              <a:rPr lang="en-US" sz="2800" b="1" dirty="0">
                <a:solidFill>
                  <a:srgbClr val="071A35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 </a:t>
            </a:r>
            <a:r>
              <a:rPr lang="en-US" sz="2800" b="1" dirty="0" err="1">
                <a:solidFill>
                  <a:srgbClr val="071A35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조합적으로</a:t>
            </a:r>
            <a:r>
              <a:rPr lang="en-US" sz="2800" b="1" dirty="0">
                <a:solidFill>
                  <a:srgbClr val="071A35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 </a:t>
            </a:r>
            <a:r>
              <a:rPr lang="ko-KR" altLang="en-US" sz="2800" b="1" dirty="0">
                <a:solidFill>
                  <a:srgbClr val="071A35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빨리 </a:t>
            </a:r>
            <a:r>
              <a:rPr lang="en-US" sz="2800" b="1" dirty="0" err="1">
                <a:solidFill>
                  <a:srgbClr val="071A35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커진다</a:t>
            </a:r>
            <a:endParaRPr lang="en-US" sz="2800" dirty="0"/>
          </a:p>
        </p:txBody>
      </p:sp>
      <p:sp>
        <p:nvSpPr>
          <p:cNvPr id="3" name="Shape 1"/>
          <p:cNvSpPr/>
          <p:nvPr/>
        </p:nvSpPr>
        <p:spPr>
          <a:xfrm>
            <a:off x="502920" y="749808"/>
            <a:ext cx="2651760" cy="0"/>
          </a:xfrm>
          <a:prstGeom prst="line">
            <a:avLst/>
          </a:prstGeom>
          <a:noFill/>
          <a:ln w="27940">
            <a:solidFill>
              <a:srgbClr val="6BD5FF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" name="Text 3"/>
          <p:cNvSpPr/>
          <p:nvPr/>
        </p:nvSpPr>
        <p:spPr>
          <a:xfrm>
            <a:off x="11539728" y="6547104"/>
            <a:ext cx="22860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B7280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3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658368" y="914400"/>
            <a:ext cx="2286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4C81"/>
                </a:solidFill>
              </a:rPr>
              <a:t>N₂ basis-set example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676656" y="1325880"/>
            <a:ext cx="12801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111827"/>
                </a:solidFill>
              </a:rPr>
              <a:t>STO-3G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2029968" y="1261872"/>
            <a:ext cx="18288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F4C81"/>
                </a:solidFill>
              </a:rPr>
              <a:t>3,136</a:t>
            </a:r>
            <a:endParaRPr lang="en-US" sz="3000" dirty="0"/>
          </a:p>
        </p:txBody>
      </p:sp>
      <p:sp>
        <p:nvSpPr>
          <p:cNvPr id="9" name="Text 7"/>
          <p:cNvSpPr/>
          <p:nvPr/>
        </p:nvSpPr>
        <p:spPr>
          <a:xfrm>
            <a:off x="676656" y="1938528"/>
            <a:ext cx="12801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111827"/>
                </a:solidFill>
              </a:rPr>
              <a:t>6-31G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2029968" y="1865376"/>
            <a:ext cx="2468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77500" lnSpcReduction="200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F4C81"/>
                </a:solidFill>
              </a:rPr>
              <a:t>19,079,424</a:t>
            </a:r>
            <a:endParaRPr lang="en-US" sz="3000" dirty="0"/>
          </a:p>
        </p:txBody>
      </p:sp>
      <p:sp>
        <p:nvSpPr>
          <p:cNvPr id="11" name="Text 9"/>
          <p:cNvSpPr/>
          <p:nvPr/>
        </p:nvSpPr>
        <p:spPr>
          <a:xfrm>
            <a:off x="676656" y="2560320"/>
            <a:ext cx="12801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111827"/>
                </a:solidFill>
              </a:rPr>
              <a:t>cc-pVDZ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2029968" y="2487168"/>
            <a:ext cx="2286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FF8A3D"/>
                </a:solidFill>
              </a:rPr>
              <a:t>4.33 × 10⁹</a:t>
            </a:r>
            <a:endParaRPr lang="en-US" sz="3000" dirty="0"/>
          </a:p>
        </p:txBody>
      </p:sp>
      <p:sp>
        <p:nvSpPr>
          <p:cNvPr id="13" name="Shape 11"/>
          <p:cNvSpPr/>
          <p:nvPr/>
        </p:nvSpPr>
        <p:spPr>
          <a:xfrm>
            <a:off x="822960" y="3017520"/>
            <a:ext cx="2834640" cy="0"/>
          </a:xfrm>
          <a:prstGeom prst="line">
            <a:avLst/>
          </a:prstGeom>
          <a:noFill/>
          <a:ln w="13970">
            <a:solidFill>
              <a:srgbClr val="E6ECF5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" name="Text 12"/>
          <p:cNvSpPr/>
          <p:nvPr/>
        </p:nvSpPr>
        <p:spPr>
          <a:xfrm>
            <a:off x="658368" y="3172968"/>
            <a:ext cx="10972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0F4C81"/>
                </a:solidFill>
              </a:rPr>
              <a:t>메시지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669153" y="3611880"/>
            <a:ext cx="3977640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11827"/>
                </a:solidFill>
              </a:rPr>
              <a:t>• full diagonalization은 basis만 키워도 급격히 어려워진다</a:t>
            </a: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111827"/>
                </a:solidFill>
              </a:rPr>
              <a:t>• VQE도 expectation estimation + variational optimization 부담이 커진다</a:t>
            </a: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111827"/>
                </a:solidFill>
              </a:rPr>
              <a:t>• 핵 shell-model / many-body 공간도 본질적으로 같은 조합 폭증을 겪는다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4892040" y="914400"/>
            <a:ext cx="6766560" cy="5212080"/>
          </a:xfrm>
          <a:prstGeom prst="roundRect">
            <a:avLst>
              <a:gd name="adj" fmla="val 1404"/>
            </a:avLst>
          </a:prstGeom>
          <a:solidFill>
            <a:srgbClr val="FFFFFF"/>
          </a:solidFill>
          <a:ln w="12700">
            <a:solidFill>
              <a:srgbClr val="E6ECF5"/>
            </a:solidFill>
            <a:prstDash val="solid"/>
          </a:ln>
          <a:effectLst>
            <a:outerShdw blurRad="12700" dist="50800" dir="2700000" algn="bl" rotWithShape="0">
              <a:srgbClr val="9CA3AF">
                <a:alpha val="12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pic>
        <p:nvPicPr>
          <p:cNvPr id="17" name="Image 0" descr="/mnt/data/sqd_work/crops/n2_scal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616" y="2147232"/>
            <a:ext cx="6693408" cy="2746416"/>
          </a:xfrm>
          <a:prstGeom prst="rect">
            <a:avLst/>
          </a:prstGeom>
        </p:spPr>
      </p:pic>
      <p:sp>
        <p:nvSpPr>
          <p:cNvPr id="18" name="Shape 15"/>
          <p:cNvSpPr/>
          <p:nvPr/>
        </p:nvSpPr>
        <p:spPr>
          <a:xfrm>
            <a:off x="5298831" y="5440680"/>
            <a:ext cx="5765409" cy="384048"/>
          </a:xfrm>
          <a:prstGeom prst="roundRect">
            <a:avLst>
              <a:gd name="adj" fmla="val 14286"/>
            </a:avLst>
          </a:prstGeom>
          <a:solidFill>
            <a:srgbClr val="E9F4FF"/>
          </a:solidFill>
          <a:ln w="12700">
            <a:solidFill>
              <a:srgbClr val="E9F4FF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Text 16"/>
          <p:cNvSpPr/>
          <p:nvPr/>
        </p:nvSpPr>
        <p:spPr>
          <a:xfrm>
            <a:off x="5298831" y="5650522"/>
            <a:ext cx="5655681" cy="553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0F4C81"/>
                </a:solidFill>
              </a:rPr>
              <a:t>핵심 질문: 전체 공간을 다 보지 않고 저에너지 상태만 뽑아낼 수 있을까?</a:t>
            </a:r>
            <a:endParaRPr lang="en-US" sz="13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6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92608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71A35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주요 분자 </a:t>
            </a:r>
            <a:r>
              <a:rPr lang="en-US" sz="2800" b="1" dirty="0" err="1">
                <a:solidFill>
                  <a:srgbClr val="071A35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결과</a:t>
            </a:r>
            <a:r>
              <a:rPr lang="en-US" sz="2800" b="1" dirty="0">
                <a:solidFill>
                  <a:srgbClr val="071A35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 </a:t>
            </a:r>
            <a:r>
              <a:rPr lang="ko-KR" altLang="en-US" sz="2800" b="1" dirty="0">
                <a:solidFill>
                  <a:srgbClr val="071A35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정리</a:t>
            </a:r>
            <a:endParaRPr lang="en-US" sz="2800" dirty="0"/>
          </a:p>
        </p:txBody>
      </p:sp>
      <p:sp>
        <p:nvSpPr>
          <p:cNvPr id="3" name="Shape 1"/>
          <p:cNvSpPr/>
          <p:nvPr/>
        </p:nvSpPr>
        <p:spPr>
          <a:xfrm>
            <a:off x="502920" y="749808"/>
            <a:ext cx="2651760" cy="0"/>
          </a:xfrm>
          <a:prstGeom prst="line">
            <a:avLst/>
          </a:prstGeom>
          <a:noFill/>
          <a:ln w="27940">
            <a:solidFill>
              <a:srgbClr val="6BD5FF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02920" y="6601968"/>
            <a:ext cx="950976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6B7280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Data table reproduced from the uploaded H2O benchmark slide (HeH+, ArH+, H2O).</a:t>
            </a:r>
            <a:endParaRPr lang="en-US" sz="800" dirty="0"/>
          </a:p>
        </p:txBody>
      </p:sp>
      <p:sp>
        <p:nvSpPr>
          <p:cNvPr id="5" name="Text 3"/>
          <p:cNvSpPr/>
          <p:nvPr/>
        </p:nvSpPr>
        <p:spPr>
          <a:xfrm>
            <a:off x="11539728" y="6547104"/>
            <a:ext cx="22860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B7280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9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566928" y="1051560"/>
            <a:ext cx="6949440" cy="4526280"/>
          </a:xfrm>
          <a:prstGeom prst="roundRect">
            <a:avLst>
              <a:gd name="adj" fmla="val 1616"/>
            </a:avLst>
          </a:prstGeom>
          <a:solidFill>
            <a:srgbClr val="FFFFFF"/>
          </a:solidFill>
          <a:ln w="12700">
            <a:solidFill>
              <a:srgbClr val="E6ECF5"/>
            </a:solidFill>
            <a:prstDash val="solid"/>
          </a:ln>
          <a:effectLst>
            <a:outerShdw blurRad="12700" dist="50800" dir="2700000" algn="bl" rotWithShape="0">
              <a:srgbClr val="9CA3AF">
                <a:alpha val="12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841248" y="1261872"/>
            <a:ext cx="5184648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F4C81"/>
                </a:solidFill>
              </a:rPr>
              <a:t>SQD(6-31G) / SQD(cc-pVDZ) / CCSD(cc-pVDZ) / reference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822960" y="1627632"/>
            <a:ext cx="960120" cy="566928"/>
          </a:xfrm>
          <a:prstGeom prst="roundRect">
            <a:avLst>
              <a:gd name="adj" fmla="val 3226"/>
            </a:avLst>
          </a:prstGeom>
          <a:solidFill>
            <a:srgbClr val="EAF2FF"/>
          </a:solidFill>
          <a:ln w="12700">
            <a:solidFill>
              <a:srgbClr val="C9D9F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" name="Text 7"/>
          <p:cNvSpPr/>
          <p:nvPr/>
        </p:nvSpPr>
        <p:spPr>
          <a:xfrm>
            <a:off x="859536" y="1719072"/>
            <a:ext cx="88696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071A35"/>
                </a:solidFill>
              </a:rPr>
              <a:t>Molecule</a:t>
            </a:r>
            <a:endParaRPr lang="en-US" sz="1300" dirty="0"/>
          </a:p>
        </p:txBody>
      </p:sp>
      <p:sp>
        <p:nvSpPr>
          <p:cNvPr id="10" name="Shape 8"/>
          <p:cNvSpPr/>
          <p:nvPr/>
        </p:nvSpPr>
        <p:spPr>
          <a:xfrm>
            <a:off x="1810512" y="1627632"/>
            <a:ext cx="713232" cy="566928"/>
          </a:xfrm>
          <a:prstGeom prst="roundRect">
            <a:avLst>
              <a:gd name="adj" fmla="val 3226"/>
            </a:avLst>
          </a:prstGeom>
          <a:solidFill>
            <a:srgbClr val="EAF2FF"/>
          </a:solidFill>
          <a:ln w="12700">
            <a:solidFill>
              <a:srgbClr val="C9D9F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1847088" y="1719072"/>
            <a:ext cx="6400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071A35"/>
                </a:solidFill>
              </a:rPr>
              <a:t>R [Å]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2551176" y="1627632"/>
            <a:ext cx="1078992" cy="566928"/>
          </a:xfrm>
          <a:prstGeom prst="roundRect">
            <a:avLst>
              <a:gd name="adj" fmla="val 3226"/>
            </a:avLst>
          </a:prstGeom>
          <a:solidFill>
            <a:srgbClr val="EAF2FF"/>
          </a:solidFill>
          <a:ln w="12700">
            <a:solidFill>
              <a:srgbClr val="C9D9F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3" name="Text 11"/>
          <p:cNvSpPr/>
          <p:nvPr/>
        </p:nvSpPr>
        <p:spPr>
          <a:xfrm>
            <a:off x="2587752" y="1719072"/>
            <a:ext cx="10058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071A35"/>
                </a:solidFill>
              </a:rPr>
              <a:t>SQD</a:t>
            </a:r>
            <a:endParaRPr lang="en-US" sz="1300" dirty="0"/>
          </a:p>
          <a:p>
            <a:pPr marL="0" indent="0" algn="ctr">
              <a:buNone/>
            </a:pPr>
            <a:r>
              <a:rPr lang="en-US" sz="1300" b="1" dirty="0">
                <a:solidFill>
                  <a:srgbClr val="071A35"/>
                </a:solidFill>
              </a:rPr>
              <a:t>6-31G</a:t>
            </a:r>
            <a:endParaRPr lang="en-US" sz="1300" dirty="0"/>
          </a:p>
        </p:txBody>
      </p:sp>
      <p:sp>
        <p:nvSpPr>
          <p:cNvPr id="14" name="Shape 12"/>
          <p:cNvSpPr/>
          <p:nvPr/>
        </p:nvSpPr>
        <p:spPr>
          <a:xfrm>
            <a:off x="3657600" y="1627632"/>
            <a:ext cx="1188720" cy="566928"/>
          </a:xfrm>
          <a:prstGeom prst="roundRect">
            <a:avLst>
              <a:gd name="adj" fmla="val 3226"/>
            </a:avLst>
          </a:prstGeom>
          <a:solidFill>
            <a:srgbClr val="EAF2FF"/>
          </a:solidFill>
          <a:ln w="12700">
            <a:solidFill>
              <a:srgbClr val="C9D9F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" name="Text 13"/>
          <p:cNvSpPr/>
          <p:nvPr/>
        </p:nvSpPr>
        <p:spPr>
          <a:xfrm>
            <a:off x="3694176" y="1719072"/>
            <a:ext cx="111556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071A35"/>
                </a:solidFill>
              </a:rPr>
              <a:t>SQD</a:t>
            </a:r>
            <a:endParaRPr lang="en-US" sz="1300" dirty="0"/>
          </a:p>
          <a:p>
            <a:pPr marL="0" indent="0" algn="ctr">
              <a:buNone/>
            </a:pPr>
            <a:r>
              <a:rPr lang="en-US" sz="1300" b="1" dirty="0">
                <a:solidFill>
                  <a:srgbClr val="071A35"/>
                </a:solidFill>
              </a:rPr>
              <a:t>cc-pVDZ</a:t>
            </a:r>
            <a:endParaRPr lang="en-US" sz="1300" dirty="0"/>
          </a:p>
        </p:txBody>
      </p:sp>
      <p:sp>
        <p:nvSpPr>
          <p:cNvPr id="16" name="Shape 14"/>
          <p:cNvSpPr/>
          <p:nvPr/>
        </p:nvSpPr>
        <p:spPr>
          <a:xfrm>
            <a:off x="4873752" y="1627632"/>
            <a:ext cx="1188720" cy="566928"/>
          </a:xfrm>
          <a:prstGeom prst="roundRect">
            <a:avLst>
              <a:gd name="adj" fmla="val 3226"/>
            </a:avLst>
          </a:prstGeom>
          <a:solidFill>
            <a:srgbClr val="EAF2FF"/>
          </a:solidFill>
          <a:ln w="12700">
            <a:solidFill>
              <a:srgbClr val="C9D9F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5"/>
          <p:cNvSpPr/>
          <p:nvPr/>
        </p:nvSpPr>
        <p:spPr>
          <a:xfrm>
            <a:off x="4910328" y="1719072"/>
            <a:ext cx="111556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071A35"/>
                </a:solidFill>
              </a:rPr>
              <a:t>CCSD</a:t>
            </a:r>
            <a:endParaRPr lang="en-US" sz="1300" dirty="0"/>
          </a:p>
          <a:p>
            <a:pPr marL="0" indent="0" algn="ctr">
              <a:buNone/>
            </a:pPr>
            <a:r>
              <a:rPr lang="en-US" sz="1300" b="1" dirty="0">
                <a:solidFill>
                  <a:srgbClr val="071A35"/>
                </a:solidFill>
              </a:rPr>
              <a:t>cc-pVDZ</a:t>
            </a:r>
            <a:endParaRPr lang="en-US" sz="1300" dirty="0"/>
          </a:p>
        </p:txBody>
      </p:sp>
      <p:sp>
        <p:nvSpPr>
          <p:cNvPr id="18" name="Shape 16"/>
          <p:cNvSpPr/>
          <p:nvPr/>
        </p:nvSpPr>
        <p:spPr>
          <a:xfrm>
            <a:off x="6089904" y="1627632"/>
            <a:ext cx="960120" cy="566928"/>
          </a:xfrm>
          <a:prstGeom prst="roundRect">
            <a:avLst>
              <a:gd name="adj" fmla="val 3226"/>
            </a:avLst>
          </a:prstGeom>
          <a:solidFill>
            <a:srgbClr val="EAF2FF"/>
          </a:solidFill>
          <a:ln w="12700">
            <a:solidFill>
              <a:srgbClr val="C9D9F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Text 17"/>
          <p:cNvSpPr/>
          <p:nvPr/>
        </p:nvSpPr>
        <p:spPr>
          <a:xfrm>
            <a:off x="6126480" y="1719072"/>
            <a:ext cx="88696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071A35"/>
                </a:solidFill>
              </a:rPr>
              <a:t>Reference</a:t>
            </a:r>
            <a:endParaRPr lang="en-US" sz="1300" dirty="0"/>
          </a:p>
        </p:txBody>
      </p:sp>
      <p:sp>
        <p:nvSpPr>
          <p:cNvPr id="20" name="Shape 18"/>
          <p:cNvSpPr/>
          <p:nvPr/>
        </p:nvSpPr>
        <p:spPr>
          <a:xfrm>
            <a:off x="822960" y="2286000"/>
            <a:ext cx="960120" cy="512064"/>
          </a:xfrm>
          <a:prstGeom prst="roundRect">
            <a:avLst>
              <a:gd name="adj" fmla="val 3571"/>
            </a:avLst>
          </a:prstGeom>
          <a:solidFill>
            <a:srgbClr val="FFFFFF"/>
          </a:solidFill>
          <a:ln w="12700">
            <a:solidFill>
              <a:srgbClr val="DCE5F2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1" name="Text 19"/>
          <p:cNvSpPr/>
          <p:nvPr/>
        </p:nvSpPr>
        <p:spPr>
          <a:xfrm>
            <a:off x="859536" y="2423160"/>
            <a:ext cx="88696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111827"/>
                </a:solidFill>
              </a:rPr>
              <a:t>HeH⁺</a:t>
            </a:r>
            <a:endParaRPr lang="en-US" sz="1300" dirty="0"/>
          </a:p>
        </p:txBody>
      </p:sp>
      <p:sp>
        <p:nvSpPr>
          <p:cNvPr id="22" name="Shape 20"/>
          <p:cNvSpPr/>
          <p:nvPr/>
        </p:nvSpPr>
        <p:spPr>
          <a:xfrm>
            <a:off x="1810512" y="2286000"/>
            <a:ext cx="713232" cy="512064"/>
          </a:xfrm>
          <a:prstGeom prst="roundRect">
            <a:avLst>
              <a:gd name="adj" fmla="val 3571"/>
            </a:avLst>
          </a:prstGeom>
          <a:solidFill>
            <a:srgbClr val="FFFFFF"/>
          </a:solidFill>
          <a:ln w="12700">
            <a:solidFill>
              <a:srgbClr val="DCE5F2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3" name="Text 21"/>
          <p:cNvSpPr/>
          <p:nvPr/>
        </p:nvSpPr>
        <p:spPr>
          <a:xfrm>
            <a:off x="1847088" y="2423160"/>
            <a:ext cx="6400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111827"/>
                </a:solidFill>
              </a:rPr>
              <a:t>0.7743</a:t>
            </a:r>
            <a:endParaRPr lang="en-US" sz="1300" dirty="0"/>
          </a:p>
        </p:txBody>
      </p:sp>
      <p:sp>
        <p:nvSpPr>
          <p:cNvPr id="24" name="Shape 22"/>
          <p:cNvSpPr/>
          <p:nvPr/>
        </p:nvSpPr>
        <p:spPr>
          <a:xfrm>
            <a:off x="2551176" y="2286000"/>
            <a:ext cx="1078992" cy="512064"/>
          </a:xfrm>
          <a:prstGeom prst="roundRect">
            <a:avLst>
              <a:gd name="adj" fmla="val 3571"/>
            </a:avLst>
          </a:prstGeom>
          <a:solidFill>
            <a:srgbClr val="FFFFFF"/>
          </a:solidFill>
          <a:ln w="12700">
            <a:solidFill>
              <a:srgbClr val="DCE5F2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5" name="Text 23"/>
          <p:cNvSpPr/>
          <p:nvPr/>
        </p:nvSpPr>
        <p:spPr>
          <a:xfrm>
            <a:off x="2587752" y="2423160"/>
            <a:ext cx="10058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111827"/>
                </a:solidFill>
              </a:rPr>
              <a:t>-2.9323</a:t>
            </a:r>
            <a:endParaRPr lang="en-US" sz="1300" dirty="0"/>
          </a:p>
        </p:txBody>
      </p:sp>
      <p:sp>
        <p:nvSpPr>
          <p:cNvPr id="26" name="Shape 24"/>
          <p:cNvSpPr/>
          <p:nvPr/>
        </p:nvSpPr>
        <p:spPr>
          <a:xfrm>
            <a:off x="3657600" y="2286000"/>
            <a:ext cx="1188720" cy="512064"/>
          </a:xfrm>
          <a:prstGeom prst="roundRect">
            <a:avLst>
              <a:gd name="adj" fmla="val 3571"/>
            </a:avLst>
          </a:prstGeom>
          <a:solidFill>
            <a:srgbClr val="FFFFFF"/>
          </a:solidFill>
          <a:ln w="12700">
            <a:solidFill>
              <a:srgbClr val="DCE5F2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7" name="Text 25"/>
          <p:cNvSpPr/>
          <p:nvPr/>
        </p:nvSpPr>
        <p:spPr>
          <a:xfrm>
            <a:off x="3694176" y="2423160"/>
            <a:ext cx="111556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111827"/>
                </a:solidFill>
              </a:rPr>
              <a:t>-2.9608</a:t>
            </a:r>
            <a:endParaRPr lang="en-US" sz="1300" dirty="0"/>
          </a:p>
        </p:txBody>
      </p:sp>
      <p:sp>
        <p:nvSpPr>
          <p:cNvPr id="28" name="Shape 26"/>
          <p:cNvSpPr/>
          <p:nvPr/>
        </p:nvSpPr>
        <p:spPr>
          <a:xfrm>
            <a:off x="4873752" y="2286000"/>
            <a:ext cx="1188720" cy="512064"/>
          </a:xfrm>
          <a:prstGeom prst="roundRect">
            <a:avLst>
              <a:gd name="adj" fmla="val 3571"/>
            </a:avLst>
          </a:prstGeom>
          <a:solidFill>
            <a:srgbClr val="FFFFFF"/>
          </a:solidFill>
          <a:ln w="12700">
            <a:solidFill>
              <a:srgbClr val="DCE5F2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 27"/>
          <p:cNvSpPr/>
          <p:nvPr/>
        </p:nvSpPr>
        <p:spPr>
          <a:xfrm>
            <a:off x="4910328" y="2423160"/>
            <a:ext cx="111556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111827"/>
                </a:solidFill>
              </a:rPr>
              <a:t>-2.9608</a:t>
            </a:r>
            <a:endParaRPr lang="en-US" sz="1300" dirty="0"/>
          </a:p>
        </p:txBody>
      </p:sp>
      <p:sp>
        <p:nvSpPr>
          <p:cNvPr id="30" name="Shape 28"/>
          <p:cNvSpPr/>
          <p:nvPr/>
        </p:nvSpPr>
        <p:spPr>
          <a:xfrm>
            <a:off x="6089904" y="2286000"/>
            <a:ext cx="960120" cy="512064"/>
          </a:xfrm>
          <a:prstGeom prst="roundRect">
            <a:avLst>
              <a:gd name="adj" fmla="val 3571"/>
            </a:avLst>
          </a:prstGeom>
          <a:solidFill>
            <a:srgbClr val="FFFFFF"/>
          </a:solidFill>
          <a:ln w="12700">
            <a:solidFill>
              <a:srgbClr val="DCE5F2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1" name="Text 29"/>
          <p:cNvSpPr/>
          <p:nvPr/>
        </p:nvSpPr>
        <p:spPr>
          <a:xfrm>
            <a:off x="6126480" y="2423160"/>
            <a:ext cx="88696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111827"/>
                </a:solidFill>
              </a:rPr>
              <a:t>-2.9787</a:t>
            </a:r>
            <a:endParaRPr lang="en-US" sz="1300" dirty="0"/>
          </a:p>
        </p:txBody>
      </p:sp>
      <p:sp>
        <p:nvSpPr>
          <p:cNvPr id="32" name="Shape 30"/>
          <p:cNvSpPr/>
          <p:nvPr/>
        </p:nvSpPr>
        <p:spPr>
          <a:xfrm>
            <a:off x="822960" y="2907792"/>
            <a:ext cx="960120" cy="512064"/>
          </a:xfrm>
          <a:prstGeom prst="roundRect">
            <a:avLst>
              <a:gd name="adj" fmla="val 3571"/>
            </a:avLst>
          </a:prstGeom>
          <a:solidFill>
            <a:srgbClr val="FFF7F0"/>
          </a:solidFill>
          <a:ln w="12700">
            <a:solidFill>
              <a:srgbClr val="DCE5F2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3" name="Text 31"/>
          <p:cNvSpPr/>
          <p:nvPr/>
        </p:nvSpPr>
        <p:spPr>
          <a:xfrm>
            <a:off x="859536" y="3044952"/>
            <a:ext cx="88696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111827"/>
                </a:solidFill>
              </a:rPr>
              <a:t>ArH⁺</a:t>
            </a:r>
            <a:endParaRPr lang="en-US" sz="1300" dirty="0"/>
          </a:p>
        </p:txBody>
      </p:sp>
      <p:sp>
        <p:nvSpPr>
          <p:cNvPr id="34" name="Shape 32"/>
          <p:cNvSpPr/>
          <p:nvPr/>
        </p:nvSpPr>
        <p:spPr>
          <a:xfrm>
            <a:off x="1810512" y="2907792"/>
            <a:ext cx="713232" cy="512064"/>
          </a:xfrm>
          <a:prstGeom prst="roundRect">
            <a:avLst>
              <a:gd name="adj" fmla="val 3571"/>
            </a:avLst>
          </a:prstGeom>
          <a:solidFill>
            <a:srgbClr val="FFF7F0"/>
          </a:solidFill>
          <a:ln w="12700">
            <a:solidFill>
              <a:srgbClr val="DCE5F2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5" name="Text 33"/>
          <p:cNvSpPr/>
          <p:nvPr/>
        </p:nvSpPr>
        <p:spPr>
          <a:xfrm>
            <a:off x="1847088" y="3044952"/>
            <a:ext cx="6400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111827"/>
                </a:solidFill>
              </a:rPr>
              <a:t>1.2767</a:t>
            </a:r>
            <a:endParaRPr lang="en-US" sz="1300" dirty="0"/>
          </a:p>
        </p:txBody>
      </p:sp>
      <p:sp>
        <p:nvSpPr>
          <p:cNvPr id="36" name="Shape 34"/>
          <p:cNvSpPr/>
          <p:nvPr/>
        </p:nvSpPr>
        <p:spPr>
          <a:xfrm>
            <a:off x="2551176" y="2907792"/>
            <a:ext cx="1078992" cy="512064"/>
          </a:xfrm>
          <a:prstGeom prst="roundRect">
            <a:avLst>
              <a:gd name="adj" fmla="val 3571"/>
            </a:avLst>
          </a:prstGeom>
          <a:solidFill>
            <a:srgbClr val="FFF7F0"/>
          </a:solidFill>
          <a:ln w="12700">
            <a:solidFill>
              <a:srgbClr val="DCE5F2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7" name="Text 35"/>
          <p:cNvSpPr/>
          <p:nvPr/>
        </p:nvSpPr>
        <p:spPr>
          <a:xfrm>
            <a:off x="2587752" y="3044952"/>
            <a:ext cx="10058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111827"/>
                </a:solidFill>
              </a:rPr>
              <a:t>-526.9249</a:t>
            </a:r>
            <a:endParaRPr lang="en-US" sz="1300" dirty="0"/>
          </a:p>
        </p:txBody>
      </p:sp>
      <p:sp>
        <p:nvSpPr>
          <p:cNvPr id="38" name="Shape 36"/>
          <p:cNvSpPr/>
          <p:nvPr/>
        </p:nvSpPr>
        <p:spPr>
          <a:xfrm>
            <a:off x="3657600" y="2907792"/>
            <a:ext cx="1188720" cy="512064"/>
          </a:xfrm>
          <a:prstGeom prst="roundRect">
            <a:avLst>
              <a:gd name="adj" fmla="val 3571"/>
            </a:avLst>
          </a:prstGeom>
          <a:solidFill>
            <a:srgbClr val="FFF7F0"/>
          </a:solidFill>
          <a:ln w="12700">
            <a:solidFill>
              <a:srgbClr val="DCE5F2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9" name="Text 37"/>
          <p:cNvSpPr/>
          <p:nvPr/>
        </p:nvSpPr>
        <p:spPr>
          <a:xfrm>
            <a:off x="3694176" y="3044952"/>
            <a:ext cx="111556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111827"/>
                </a:solidFill>
              </a:rPr>
              <a:t>-527.1055</a:t>
            </a:r>
            <a:endParaRPr lang="en-US" sz="1300" dirty="0"/>
          </a:p>
        </p:txBody>
      </p:sp>
      <p:sp>
        <p:nvSpPr>
          <p:cNvPr id="40" name="Shape 38"/>
          <p:cNvSpPr/>
          <p:nvPr/>
        </p:nvSpPr>
        <p:spPr>
          <a:xfrm>
            <a:off x="4873752" y="2907792"/>
            <a:ext cx="1188720" cy="512064"/>
          </a:xfrm>
          <a:prstGeom prst="roundRect">
            <a:avLst>
              <a:gd name="adj" fmla="val 3571"/>
            </a:avLst>
          </a:prstGeom>
          <a:solidFill>
            <a:srgbClr val="FFF7F0"/>
          </a:solidFill>
          <a:ln w="12700">
            <a:solidFill>
              <a:srgbClr val="DCE5F2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1" name="Text 39"/>
          <p:cNvSpPr/>
          <p:nvPr/>
        </p:nvSpPr>
        <p:spPr>
          <a:xfrm>
            <a:off x="4910328" y="3044952"/>
            <a:ext cx="111556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111827"/>
                </a:solidFill>
              </a:rPr>
              <a:t>-527.1029</a:t>
            </a:r>
            <a:endParaRPr lang="en-US" sz="1300" dirty="0"/>
          </a:p>
        </p:txBody>
      </p:sp>
      <p:sp>
        <p:nvSpPr>
          <p:cNvPr id="42" name="Shape 40"/>
          <p:cNvSpPr/>
          <p:nvPr/>
        </p:nvSpPr>
        <p:spPr>
          <a:xfrm>
            <a:off x="6089904" y="2907792"/>
            <a:ext cx="960120" cy="512064"/>
          </a:xfrm>
          <a:prstGeom prst="roundRect">
            <a:avLst>
              <a:gd name="adj" fmla="val 3571"/>
            </a:avLst>
          </a:prstGeom>
          <a:solidFill>
            <a:srgbClr val="FFF7F0"/>
          </a:solidFill>
          <a:ln w="12700">
            <a:solidFill>
              <a:srgbClr val="DCE5F2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3" name="Text 41"/>
          <p:cNvSpPr/>
          <p:nvPr/>
        </p:nvSpPr>
        <p:spPr>
          <a:xfrm>
            <a:off x="6126480" y="3044952"/>
            <a:ext cx="88696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111827"/>
                </a:solidFill>
              </a:rPr>
              <a:t>-527.1827</a:t>
            </a:r>
            <a:endParaRPr lang="en-US" sz="1300" dirty="0"/>
          </a:p>
        </p:txBody>
      </p:sp>
      <p:sp>
        <p:nvSpPr>
          <p:cNvPr id="44" name="Shape 42"/>
          <p:cNvSpPr/>
          <p:nvPr/>
        </p:nvSpPr>
        <p:spPr>
          <a:xfrm>
            <a:off x="822960" y="3529584"/>
            <a:ext cx="960120" cy="512064"/>
          </a:xfrm>
          <a:prstGeom prst="roundRect">
            <a:avLst>
              <a:gd name="adj" fmla="val 3571"/>
            </a:avLst>
          </a:prstGeom>
          <a:solidFill>
            <a:srgbClr val="FFFFFF"/>
          </a:solidFill>
          <a:ln w="12700">
            <a:solidFill>
              <a:srgbClr val="DCE5F2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5" name="Text 43"/>
          <p:cNvSpPr/>
          <p:nvPr/>
        </p:nvSpPr>
        <p:spPr>
          <a:xfrm>
            <a:off x="859536" y="3666744"/>
            <a:ext cx="88696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111827"/>
                </a:solidFill>
              </a:rPr>
              <a:t>H₂O</a:t>
            </a:r>
            <a:endParaRPr lang="en-US" sz="1300" dirty="0"/>
          </a:p>
        </p:txBody>
      </p:sp>
      <p:sp>
        <p:nvSpPr>
          <p:cNvPr id="46" name="Shape 44"/>
          <p:cNvSpPr/>
          <p:nvPr/>
        </p:nvSpPr>
        <p:spPr>
          <a:xfrm>
            <a:off x="1810512" y="3529584"/>
            <a:ext cx="713232" cy="512064"/>
          </a:xfrm>
          <a:prstGeom prst="roundRect">
            <a:avLst>
              <a:gd name="adj" fmla="val 3571"/>
            </a:avLst>
          </a:prstGeom>
          <a:solidFill>
            <a:srgbClr val="FFFFFF"/>
          </a:solidFill>
          <a:ln w="12700">
            <a:solidFill>
              <a:srgbClr val="DCE5F2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7" name="Text 45"/>
          <p:cNvSpPr/>
          <p:nvPr/>
        </p:nvSpPr>
        <p:spPr>
          <a:xfrm>
            <a:off x="1847088" y="3666744"/>
            <a:ext cx="6400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111827"/>
                </a:solidFill>
              </a:rPr>
              <a:t>0.95782</a:t>
            </a:r>
            <a:endParaRPr lang="en-US" sz="1300" dirty="0"/>
          </a:p>
        </p:txBody>
      </p:sp>
      <p:sp>
        <p:nvSpPr>
          <p:cNvPr id="48" name="Shape 46"/>
          <p:cNvSpPr/>
          <p:nvPr/>
        </p:nvSpPr>
        <p:spPr>
          <a:xfrm>
            <a:off x="2551176" y="3529584"/>
            <a:ext cx="1078992" cy="512064"/>
          </a:xfrm>
          <a:prstGeom prst="roundRect">
            <a:avLst>
              <a:gd name="adj" fmla="val 3571"/>
            </a:avLst>
          </a:prstGeom>
          <a:solidFill>
            <a:srgbClr val="FFFFFF"/>
          </a:solidFill>
          <a:ln w="12700">
            <a:solidFill>
              <a:srgbClr val="DCE5F2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9" name="Text 47"/>
          <p:cNvSpPr/>
          <p:nvPr/>
        </p:nvSpPr>
        <p:spPr>
          <a:xfrm>
            <a:off x="2587752" y="3666744"/>
            <a:ext cx="10058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111827"/>
                </a:solidFill>
              </a:rPr>
              <a:t>-76.11896</a:t>
            </a:r>
            <a:endParaRPr lang="en-US" sz="1300" dirty="0"/>
          </a:p>
        </p:txBody>
      </p:sp>
      <p:sp>
        <p:nvSpPr>
          <p:cNvPr id="50" name="Shape 48"/>
          <p:cNvSpPr/>
          <p:nvPr/>
        </p:nvSpPr>
        <p:spPr>
          <a:xfrm>
            <a:off x="3657600" y="3529584"/>
            <a:ext cx="1188720" cy="512064"/>
          </a:xfrm>
          <a:prstGeom prst="roundRect">
            <a:avLst>
              <a:gd name="adj" fmla="val 3571"/>
            </a:avLst>
          </a:prstGeom>
          <a:solidFill>
            <a:srgbClr val="FFFFFF"/>
          </a:solidFill>
          <a:ln w="12700">
            <a:solidFill>
              <a:srgbClr val="DCE5F2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1" name="Text 49"/>
          <p:cNvSpPr/>
          <p:nvPr/>
        </p:nvSpPr>
        <p:spPr>
          <a:xfrm>
            <a:off x="3694176" y="3666744"/>
            <a:ext cx="111556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111827"/>
                </a:solidFill>
              </a:rPr>
              <a:t>-76.2353</a:t>
            </a:r>
            <a:endParaRPr lang="en-US" sz="1300" dirty="0"/>
          </a:p>
        </p:txBody>
      </p:sp>
      <p:sp>
        <p:nvSpPr>
          <p:cNvPr id="52" name="Shape 50"/>
          <p:cNvSpPr/>
          <p:nvPr/>
        </p:nvSpPr>
        <p:spPr>
          <a:xfrm>
            <a:off x="4873752" y="3529584"/>
            <a:ext cx="1188720" cy="512064"/>
          </a:xfrm>
          <a:prstGeom prst="roundRect">
            <a:avLst>
              <a:gd name="adj" fmla="val 3571"/>
            </a:avLst>
          </a:prstGeom>
          <a:solidFill>
            <a:srgbClr val="FFFFFF"/>
          </a:solidFill>
          <a:ln w="12700">
            <a:solidFill>
              <a:srgbClr val="DCE5F2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3" name="Text 51"/>
          <p:cNvSpPr/>
          <p:nvPr/>
        </p:nvSpPr>
        <p:spPr>
          <a:xfrm>
            <a:off x="4910328" y="3666744"/>
            <a:ext cx="111556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111827"/>
                </a:solidFill>
              </a:rPr>
              <a:t>-76.2380</a:t>
            </a:r>
            <a:endParaRPr lang="en-US" sz="1300" dirty="0"/>
          </a:p>
        </p:txBody>
      </p:sp>
      <p:sp>
        <p:nvSpPr>
          <p:cNvPr id="54" name="Shape 52"/>
          <p:cNvSpPr/>
          <p:nvPr/>
        </p:nvSpPr>
        <p:spPr>
          <a:xfrm>
            <a:off x="6089904" y="3529584"/>
            <a:ext cx="960120" cy="512064"/>
          </a:xfrm>
          <a:prstGeom prst="roundRect">
            <a:avLst>
              <a:gd name="adj" fmla="val 3571"/>
            </a:avLst>
          </a:prstGeom>
          <a:solidFill>
            <a:srgbClr val="FFFFFF"/>
          </a:solidFill>
          <a:ln w="12700">
            <a:solidFill>
              <a:srgbClr val="DCE5F2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5" name="Text 53"/>
          <p:cNvSpPr/>
          <p:nvPr/>
        </p:nvSpPr>
        <p:spPr>
          <a:xfrm>
            <a:off x="6126480" y="3666744"/>
            <a:ext cx="88696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111827"/>
                </a:solidFill>
              </a:rPr>
              <a:t>-76.2417</a:t>
            </a:r>
            <a:endParaRPr lang="en-US" sz="1300" dirty="0"/>
          </a:p>
        </p:txBody>
      </p:sp>
      <p:sp>
        <p:nvSpPr>
          <p:cNvPr id="56" name="Text 54"/>
          <p:cNvSpPr/>
          <p:nvPr/>
        </p:nvSpPr>
        <p:spPr>
          <a:xfrm>
            <a:off x="822959" y="4736592"/>
            <a:ext cx="6503963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71A35"/>
                </a:solidFill>
              </a:rPr>
              <a:t>같은 basis에서 SQD(cc-pVDZ)는 CCSD(cc-pVDZ)를 매우 가깝게 재현</a:t>
            </a:r>
            <a:endParaRPr lang="en-US" sz="1800" dirty="0"/>
          </a:p>
        </p:txBody>
      </p:sp>
      <p:sp>
        <p:nvSpPr>
          <p:cNvPr id="57" name="Shape 55"/>
          <p:cNvSpPr/>
          <p:nvPr/>
        </p:nvSpPr>
        <p:spPr>
          <a:xfrm>
            <a:off x="7863840" y="1097280"/>
            <a:ext cx="3749040" cy="4480560"/>
          </a:xfrm>
          <a:prstGeom prst="roundRect">
            <a:avLst>
              <a:gd name="adj" fmla="val 1951"/>
            </a:avLst>
          </a:prstGeom>
          <a:solidFill>
            <a:srgbClr val="0B1220"/>
          </a:solidFill>
          <a:ln w="12700">
            <a:solidFill>
              <a:srgbClr val="0B1220"/>
            </a:solidFill>
            <a:prstDash val="solid"/>
          </a:ln>
          <a:effectLst>
            <a:outerShdw blurRad="12700" dist="50800" dir="2700000" algn="bl" rotWithShape="0">
              <a:srgbClr val="9CA3AF">
                <a:alpha val="12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58" name="Text 56"/>
          <p:cNvSpPr/>
          <p:nvPr/>
        </p:nvSpPr>
        <p:spPr>
          <a:xfrm>
            <a:off x="8156448" y="1353312"/>
            <a:ext cx="3154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</a:rPr>
              <a:t>| SQD(cc-pVDZ) - CCSD(cc-pVDZ) |</a:t>
            </a:r>
            <a:endParaRPr lang="en-US" sz="1600" dirty="0"/>
          </a:p>
        </p:txBody>
      </p:sp>
      <p:sp>
        <p:nvSpPr>
          <p:cNvPr id="59" name="Shape 57"/>
          <p:cNvSpPr/>
          <p:nvPr/>
        </p:nvSpPr>
        <p:spPr>
          <a:xfrm>
            <a:off x="8275320" y="1828800"/>
            <a:ext cx="2926080" cy="713232"/>
          </a:xfrm>
          <a:prstGeom prst="roundRect">
            <a:avLst>
              <a:gd name="adj" fmla="val 7692"/>
            </a:avLst>
          </a:prstGeom>
          <a:solidFill>
            <a:srgbClr val="FFFFFF">
              <a:alpha val="95000"/>
            </a:srgbClr>
          </a:solidFill>
          <a:ln w="12700">
            <a:solidFill>
              <a:srgbClr val="FFFFFF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0" name="Text 58"/>
          <p:cNvSpPr/>
          <p:nvPr/>
        </p:nvSpPr>
        <p:spPr>
          <a:xfrm>
            <a:off x="8458200" y="1984248"/>
            <a:ext cx="8686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11827"/>
                </a:solidFill>
              </a:rPr>
              <a:t>HeH⁺</a:t>
            </a:r>
            <a:endParaRPr lang="en-US" sz="1700" dirty="0"/>
          </a:p>
        </p:txBody>
      </p:sp>
      <p:sp>
        <p:nvSpPr>
          <p:cNvPr id="61" name="Text 59"/>
          <p:cNvSpPr/>
          <p:nvPr/>
        </p:nvSpPr>
        <p:spPr>
          <a:xfrm>
            <a:off x="9372600" y="1938528"/>
            <a:ext cx="15087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400" b="1" dirty="0">
                <a:solidFill>
                  <a:srgbClr val="1F9D8B"/>
                </a:solidFill>
              </a:rPr>
              <a:t>0.0 mHa</a:t>
            </a:r>
            <a:endParaRPr lang="en-US" sz="2400" dirty="0"/>
          </a:p>
        </p:txBody>
      </p:sp>
      <p:sp>
        <p:nvSpPr>
          <p:cNvPr id="62" name="Shape 60"/>
          <p:cNvSpPr/>
          <p:nvPr/>
        </p:nvSpPr>
        <p:spPr>
          <a:xfrm>
            <a:off x="8275320" y="2788920"/>
            <a:ext cx="2926080" cy="713232"/>
          </a:xfrm>
          <a:prstGeom prst="roundRect">
            <a:avLst>
              <a:gd name="adj" fmla="val 7692"/>
            </a:avLst>
          </a:prstGeom>
          <a:solidFill>
            <a:srgbClr val="FFFFFF">
              <a:alpha val="95000"/>
            </a:srgbClr>
          </a:solidFill>
          <a:ln w="12700">
            <a:solidFill>
              <a:srgbClr val="FFFFFF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3" name="Text 61"/>
          <p:cNvSpPr/>
          <p:nvPr/>
        </p:nvSpPr>
        <p:spPr>
          <a:xfrm>
            <a:off x="8458200" y="2944368"/>
            <a:ext cx="8686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11827"/>
                </a:solidFill>
              </a:rPr>
              <a:t>ArH⁺</a:t>
            </a:r>
            <a:endParaRPr lang="en-US" sz="1700" dirty="0"/>
          </a:p>
        </p:txBody>
      </p:sp>
      <p:sp>
        <p:nvSpPr>
          <p:cNvPr id="64" name="Text 62"/>
          <p:cNvSpPr/>
          <p:nvPr/>
        </p:nvSpPr>
        <p:spPr>
          <a:xfrm>
            <a:off x="9372600" y="2898648"/>
            <a:ext cx="15087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400" b="1" dirty="0">
                <a:solidFill>
                  <a:srgbClr val="FF8A3D"/>
                </a:solidFill>
              </a:rPr>
              <a:t>2.6 mHa</a:t>
            </a:r>
            <a:endParaRPr lang="en-US" sz="2400" dirty="0"/>
          </a:p>
        </p:txBody>
      </p:sp>
      <p:sp>
        <p:nvSpPr>
          <p:cNvPr id="65" name="Shape 63"/>
          <p:cNvSpPr/>
          <p:nvPr/>
        </p:nvSpPr>
        <p:spPr>
          <a:xfrm>
            <a:off x="8275320" y="3749040"/>
            <a:ext cx="2926080" cy="713232"/>
          </a:xfrm>
          <a:prstGeom prst="roundRect">
            <a:avLst>
              <a:gd name="adj" fmla="val 7692"/>
            </a:avLst>
          </a:prstGeom>
          <a:solidFill>
            <a:srgbClr val="FFFFFF">
              <a:alpha val="95000"/>
            </a:srgbClr>
          </a:solidFill>
          <a:ln w="12700">
            <a:solidFill>
              <a:srgbClr val="FFFFFF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6" name="Text 64"/>
          <p:cNvSpPr/>
          <p:nvPr/>
        </p:nvSpPr>
        <p:spPr>
          <a:xfrm>
            <a:off x="8458200" y="3904488"/>
            <a:ext cx="8686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11827"/>
                </a:solidFill>
              </a:rPr>
              <a:t>H₂O</a:t>
            </a:r>
            <a:endParaRPr lang="en-US" sz="1700" dirty="0"/>
          </a:p>
        </p:txBody>
      </p:sp>
      <p:sp>
        <p:nvSpPr>
          <p:cNvPr id="67" name="Text 65"/>
          <p:cNvSpPr/>
          <p:nvPr/>
        </p:nvSpPr>
        <p:spPr>
          <a:xfrm>
            <a:off x="9372600" y="3858768"/>
            <a:ext cx="15087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400" b="1" dirty="0">
                <a:solidFill>
                  <a:srgbClr val="6BD5FF"/>
                </a:solidFill>
              </a:rPr>
              <a:t>2.7 mHa</a:t>
            </a:r>
            <a:endParaRPr lang="en-US" sz="2400" dirty="0"/>
          </a:p>
        </p:txBody>
      </p:sp>
      <p:sp>
        <p:nvSpPr>
          <p:cNvPr id="68" name="Text 66"/>
          <p:cNvSpPr/>
          <p:nvPr/>
        </p:nvSpPr>
        <p:spPr>
          <a:xfrm>
            <a:off x="8275320" y="4590288"/>
            <a:ext cx="29718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200" dirty="0">
                <a:solidFill>
                  <a:srgbClr val="DCE8F8"/>
                </a:solidFill>
              </a:rPr>
              <a:t>HeH⁺와 ArH⁺가 astrophysical benchmark로서 충분히 의미 있고,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DCE8F8"/>
                </a:solidFill>
              </a:rPr>
              <a:t>SQD는 작은/중간 규모 분자에서 이미 정량적 재현력을 보여준다.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C77C459-BEDC-B923-148F-D505F73B39C9}"/>
                  </a:ext>
                </a:extLst>
              </p:cNvPr>
              <p:cNvSpPr txBox="1"/>
              <p:nvPr/>
            </p:nvSpPr>
            <p:spPr>
              <a:xfrm>
                <a:off x="9504243" y="183880"/>
                <a:ext cx="24775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ko-KR" sz="1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hartree</m:t>
                      </m:r>
                      <m:r>
                        <a:rPr lang="en-US" altLang="ko-KR" sz="1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=27.2114</m:t>
                      </m:r>
                      <m:r>
                        <m:rPr>
                          <m:sty m:val="p"/>
                        </m:rPr>
                        <a:rPr lang="en-US" altLang="ko-KR" sz="1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C77C459-BEDC-B923-148F-D505F73B3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4243" y="183880"/>
                <a:ext cx="247755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6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92608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71A35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분자에서 핵 many-body Hamiltonian으로</a:t>
            </a:r>
            <a:endParaRPr lang="en-US" sz="2800" dirty="0"/>
          </a:p>
        </p:txBody>
      </p:sp>
      <p:sp>
        <p:nvSpPr>
          <p:cNvPr id="3" name="Shape 1"/>
          <p:cNvSpPr/>
          <p:nvPr/>
        </p:nvSpPr>
        <p:spPr>
          <a:xfrm>
            <a:off x="502920" y="749808"/>
            <a:ext cx="2651760" cy="0"/>
          </a:xfrm>
          <a:prstGeom prst="line">
            <a:avLst/>
          </a:prstGeom>
          <a:noFill/>
          <a:ln w="27940">
            <a:solidFill>
              <a:srgbClr val="6BD5FF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02920" y="6601968"/>
            <a:ext cx="950976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6B7280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Concept slide built from the SQD workflow in the uploaded notes and the user-provided abstract.</a:t>
            </a:r>
            <a:endParaRPr lang="en-US" sz="800" dirty="0"/>
          </a:p>
        </p:txBody>
      </p:sp>
      <p:sp>
        <p:nvSpPr>
          <p:cNvPr id="5" name="Text 3"/>
          <p:cNvSpPr/>
          <p:nvPr/>
        </p:nvSpPr>
        <p:spPr>
          <a:xfrm>
            <a:off x="11539728" y="6547104"/>
            <a:ext cx="22860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B7280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14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658368" y="932688"/>
            <a:ext cx="18288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0F4C81"/>
                </a:solidFill>
              </a:rPr>
              <a:t>같은 문제 구조</a:t>
            </a:r>
            <a:endParaRPr lang="en-US" sz="1900" dirty="0"/>
          </a:p>
        </p:txBody>
      </p:sp>
      <p:sp>
        <p:nvSpPr>
          <p:cNvPr id="7" name="Shape 5"/>
          <p:cNvSpPr/>
          <p:nvPr/>
        </p:nvSpPr>
        <p:spPr>
          <a:xfrm>
            <a:off x="658368" y="1261872"/>
            <a:ext cx="2971800" cy="1783080"/>
          </a:xfrm>
          <a:prstGeom prst="roundRect">
            <a:avLst>
              <a:gd name="adj" fmla="val 4103"/>
            </a:avLst>
          </a:prstGeom>
          <a:solidFill>
            <a:srgbClr val="FFFFFF"/>
          </a:solidFill>
          <a:ln w="12700">
            <a:solidFill>
              <a:srgbClr val="E6ECF5"/>
            </a:solidFill>
            <a:prstDash val="solid"/>
          </a:ln>
          <a:effectLst>
            <a:outerShdw blurRad="12700" dist="50800" dir="2700000" algn="bl" rotWithShape="0">
              <a:srgbClr val="9CA3AF">
                <a:alpha val="12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8" name="Text 6"/>
          <p:cNvSpPr/>
          <p:nvPr/>
        </p:nvSpPr>
        <p:spPr>
          <a:xfrm>
            <a:off x="1389888" y="1481328"/>
            <a:ext cx="1463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71A35"/>
                </a:solidFill>
              </a:rPr>
              <a:t>Molecules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914400" y="1847088"/>
            <a:ext cx="246888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rgbClr val="111827"/>
                </a:solidFill>
              </a:rPr>
              <a:t>|110010…⟩ determinants</a:t>
            </a:r>
            <a:endParaRPr lang="en-US" sz="1800" dirty="0"/>
          </a:p>
          <a:p>
            <a:pPr marL="0" indent="0" algn="ctr">
              <a:buNone/>
            </a:pPr>
            <a:r>
              <a:rPr lang="en-US" sz="1800" dirty="0">
                <a:solidFill>
                  <a:srgbClr val="111827"/>
                </a:solidFill>
              </a:rPr>
              <a:t>orbital occupations</a:t>
            </a:r>
            <a:endParaRPr lang="en-US" sz="1800" dirty="0"/>
          </a:p>
          <a:p>
            <a:pPr marL="0" indent="0" algn="ctr">
              <a:buNone/>
            </a:pPr>
            <a:r>
              <a:rPr lang="en-US" sz="1800" dirty="0">
                <a:solidFill>
                  <a:srgbClr val="111827"/>
                </a:solidFill>
              </a:rPr>
              <a:t>low-energy electronic subspace</a:t>
            </a:r>
            <a:endParaRPr lang="en-US" sz="1800" dirty="0"/>
          </a:p>
        </p:txBody>
      </p:sp>
      <p:sp>
        <p:nvSpPr>
          <p:cNvPr id="10" name="Shape 8"/>
          <p:cNvSpPr/>
          <p:nvPr/>
        </p:nvSpPr>
        <p:spPr>
          <a:xfrm>
            <a:off x="4608576" y="1261872"/>
            <a:ext cx="2971800" cy="1783080"/>
          </a:xfrm>
          <a:prstGeom prst="roundRect">
            <a:avLst>
              <a:gd name="adj" fmla="val 4103"/>
            </a:avLst>
          </a:prstGeom>
          <a:solidFill>
            <a:srgbClr val="FFFFFF"/>
          </a:solidFill>
          <a:ln w="12700">
            <a:solidFill>
              <a:srgbClr val="E6ECF5"/>
            </a:solidFill>
            <a:prstDash val="solid"/>
          </a:ln>
          <a:effectLst>
            <a:outerShdw blurRad="12700" dist="50800" dir="2700000" algn="bl" rotWithShape="0">
              <a:srgbClr val="9CA3AF">
                <a:alpha val="12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5087815" y="1481328"/>
            <a:ext cx="1879913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71A35"/>
                </a:solidFill>
              </a:rPr>
              <a:t>Shared SQD core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4919472" y="1847088"/>
            <a:ext cx="233172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rgbClr val="111827"/>
                </a:solidFill>
              </a:rPr>
              <a:t>sample important states</a:t>
            </a:r>
            <a:endParaRPr lang="en-US" sz="1800" dirty="0"/>
          </a:p>
          <a:p>
            <a:pPr marL="0" indent="0" algn="ctr">
              <a:buNone/>
            </a:pPr>
            <a:r>
              <a:rPr lang="en-US" sz="1800" dirty="0">
                <a:solidFill>
                  <a:srgbClr val="111827"/>
                </a:solidFill>
              </a:rPr>
              <a:t>→ build subspace S</a:t>
            </a:r>
            <a:endParaRPr lang="en-US" sz="1800" dirty="0"/>
          </a:p>
          <a:p>
            <a:pPr marL="0" indent="0" algn="ctr">
              <a:buNone/>
            </a:pPr>
            <a:r>
              <a:rPr lang="en-US" sz="1800" dirty="0">
                <a:solidFill>
                  <a:srgbClr val="111827"/>
                </a:solidFill>
              </a:rPr>
              <a:t>→ diagonalize projected H</a:t>
            </a:r>
            <a:endParaRPr lang="en-US" sz="1800" dirty="0"/>
          </a:p>
        </p:txBody>
      </p:sp>
      <p:sp>
        <p:nvSpPr>
          <p:cNvPr id="13" name="Shape 11"/>
          <p:cNvSpPr/>
          <p:nvPr/>
        </p:nvSpPr>
        <p:spPr>
          <a:xfrm>
            <a:off x="8321040" y="1261872"/>
            <a:ext cx="3200400" cy="1783080"/>
          </a:xfrm>
          <a:prstGeom prst="roundRect">
            <a:avLst>
              <a:gd name="adj" fmla="val 4103"/>
            </a:avLst>
          </a:prstGeom>
          <a:solidFill>
            <a:srgbClr val="FFFFFF"/>
          </a:solidFill>
          <a:ln w="12700">
            <a:solidFill>
              <a:srgbClr val="E6ECF5"/>
            </a:solidFill>
            <a:prstDash val="solid"/>
          </a:ln>
          <a:effectLst>
            <a:outerShdw blurRad="12700" dist="50800" dir="2700000" algn="bl" rotWithShape="0">
              <a:srgbClr val="9CA3AF">
                <a:alpha val="12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14" name="Text 12"/>
          <p:cNvSpPr/>
          <p:nvPr/>
        </p:nvSpPr>
        <p:spPr>
          <a:xfrm>
            <a:off x="9372600" y="1481328"/>
            <a:ext cx="10972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71A35"/>
                </a:solidFill>
              </a:rPr>
              <a:t>Nuclei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8641080" y="1847088"/>
            <a:ext cx="260604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rgbClr val="111827"/>
                </a:solidFill>
              </a:rPr>
              <a:t>Slater determinants</a:t>
            </a:r>
            <a:endParaRPr lang="en-US" sz="1800" dirty="0"/>
          </a:p>
          <a:p>
            <a:pPr marL="0" indent="0" algn="ctr">
              <a:buNone/>
            </a:pPr>
            <a:r>
              <a:rPr lang="en-US" sz="1800" dirty="0">
                <a:solidFill>
                  <a:srgbClr val="111827"/>
                </a:solidFill>
              </a:rPr>
              <a:t>shell-model occupations</a:t>
            </a:r>
            <a:endParaRPr lang="en-US" sz="1800" dirty="0"/>
          </a:p>
          <a:p>
            <a:pPr marL="0" indent="0" algn="ctr">
              <a:buNone/>
            </a:pPr>
            <a:r>
              <a:rPr lang="en-US" sz="1800" dirty="0">
                <a:solidFill>
                  <a:srgbClr val="111827"/>
                </a:solidFill>
              </a:rPr>
              <a:t>low-lying nuclear eigenstates</a:t>
            </a:r>
            <a:endParaRPr lang="en-US" sz="1800" dirty="0"/>
          </a:p>
        </p:txBody>
      </p:sp>
      <p:sp>
        <p:nvSpPr>
          <p:cNvPr id="16" name="Text 14"/>
          <p:cNvSpPr/>
          <p:nvPr/>
        </p:nvSpPr>
        <p:spPr>
          <a:xfrm>
            <a:off x="3977640" y="1901952"/>
            <a:ext cx="274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6BD5FF"/>
                </a:solidFill>
              </a:rPr>
              <a:t>→</a:t>
            </a:r>
            <a:endParaRPr lang="en-US" sz="3000" dirty="0"/>
          </a:p>
        </p:txBody>
      </p:sp>
      <p:sp>
        <p:nvSpPr>
          <p:cNvPr id="17" name="Text 15"/>
          <p:cNvSpPr/>
          <p:nvPr/>
        </p:nvSpPr>
        <p:spPr>
          <a:xfrm>
            <a:off x="7818120" y="1901952"/>
            <a:ext cx="274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6BD5FF"/>
                </a:solidFill>
              </a:rPr>
              <a:t>→</a:t>
            </a:r>
            <a:endParaRPr lang="en-US" sz="3000" dirty="0"/>
          </a:p>
        </p:txBody>
      </p:sp>
      <p:sp>
        <p:nvSpPr>
          <p:cNvPr id="18" name="Shape 16"/>
          <p:cNvSpPr/>
          <p:nvPr/>
        </p:nvSpPr>
        <p:spPr>
          <a:xfrm>
            <a:off x="658368" y="3401568"/>
            <a:ext cx="3127248" cy="2331720"/>
          </a:xfrm>
          <a:prstGeom prst="roundRect">
            <a:avLst>
              <a:gd name="adj" fmla="val 3137"/>
            </a:avLst>
          </a:prstGeom>
          <a:solidFill>
            <a:srgbClr val="0B1220"/>
          </a:solidFill>
          <a:ln w="12700">
            <a:solidFill>
              <a:srgbClr val="0B1220"/>
            </a:solidFill>
            <a:prstDash val="solid"/>
          </a:ln>
          <a:effectLst>
            <a:outerShdw blurRad="12700" dist="50800" dir="2700000" algn="bl" rotWithShape="0">
              <a:srgbClr val="9CA3AF">
                <a:alpha val="12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pic>
        <p:nvPicPr>
          <p:cNvPr id="19" name="Image 0" descr="/mnt/data/sqd_work/assets/ibm_system_one.jpg"/>
          <p:cNvPicPr>
            <a:picLocks noChangeAspect="1"/>
          </p:cNvPicPr>
          <p:nvPr/>
        </p:nvPicPr>
        <p:blipFill>
          <a:blip r:embed="rId3"/>
          <a:srcRect l="18000" t="18000" r="34226" b="18000"/>
          <a:stretch/>
        </p:blipFill>
        <p:spPr>
          <a:xfrm>
            <a:off x="676656" y="3419856"/>
            <a:ext cx="3090672" cy="2295144"/>
          </a:xfrm>
          <a:prstGeom prst="rect">
            <a:avLst/>
          </a:prstGeom>
        </p:spPr>
      </p:pic>
      <p:sp>
        <p:nvSpPr>
          <p:cNvPr id="20" name="Shape 17"/>
          <p:cNvSpPr/>
          <p:nvPr/>
        </p:nvSpPr>
        <p:spPr>
          <a:xfrm>
            <a:off x="3987019" y="3401568"/>
            <a:ext cx="7424928" cy="2359152"/>
          </a:xfrm>
          <a:prstGeom prst="roundRect">
            <a:avLst>
              <a:gd name="adj" fmla="val 3101"/>
            </a:avLst>
          </a:prstGeom>
          <a:solidFill>
            <a:srgbClr val="0B1220"/>
          </a:solidFill>
          <a:ln w="12700">
            <a:solidFill>
              <a:srgbClr val="0B1220"/>
            </a:solidFill>
            <a:prstDash val="solid"/>
          </a:ln>
          <a:effectLst>
            <a:outerShdw blurRad="12700" dist="50800" dir="2700000" algn="bl" rotWithShape="0">
              <a:srgbClr val="9CA3AF">
                <a:alpha val="12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21" name="Text 18"/>
          <p:cNvSpPr/>
          <p:nvPr/>
        </p:nvSpPr>
        <p:spPr>
          <a:xfrm>
            <a:off x="4069080" y="3630168"/>
            <a:ext cx="3289495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FFFFFF"/>
                </a:solidFill>
              </a:rPr>
              <a:t>왜 핵물리로 확장할 수 있는가?</a:t>
            </a:r>
            <a:endParaRPr lang="en-US" sz="1900" dirty="0"/>
          </a:p>
        </p:txBody>
      </p:sp>
      <p:sp>
        <p:nvSpPr>
          <p:cNvPr id="22" name="Text 19"/>
          <p:cNvSpPr/>
          <p:nvPr/>
        </p:nvSpPr>
        <p:spPr>
          <a:xfrm>
            <a:off x="4069080" y="3986784"/>
            <a:ext cx="7325751" cy="12984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1700" dirty="0">
                <a:solidFill>
                  <a:srgbClr val="E6F1FF"/>
                </a:solidFill>
              </a:rPr>
              <a:t>• 둘 다 거대한 configuration space에서 low-energy eigenstate를 찾는 문제다</a:t>
            </a:r>
            <a:endParaRPr lang="en-US" sz="1700" dirty="0"/>
          </a:p>
          <a:p>
            <a:pPr marL="0" indent="0">
              <a:buNone/>
            </a:pPr>
            <a:r>
              <a:rPr lang="en-US" sz="1700" dirty="0">
                <a:solidFill>
                  <a:srgbClr val="E6F1FF"/>
                </a:solidFill>
              </a:rPr>
              <a:t>• SQD는 전체 공간을 직접 푸는 대신, 중요한 상태만 모아 작은 부분공간을 만든다</a:t>
            </a:r>
            <a:endParaRPr lang="en-US" sz="1700" dirty="0"/>
          </a:p>
          <a:p>
            <a:pPr marL="0" indent="0">
              <a:buNone/>
            </a:pPr>
            <a:r>
              <a:rPr lang="en-US" sz="1700" dirty="0">
                <a:solidFill>
                  <a:srgbClr val="E6F1FF"/>
                </a:solidFill>
              </a:rPr>
              <a:t>• 따라서 shell model, effective Hamiltonian, strongly correlated nuclear system으로의 확장 가능성이 자연스럽다</a:t>
            </a:r>
            <a:endParaRPr lang="en-US" sz="1700" dirty="0"/>
          </a:p>
          <a:p>
            <a:pPr marL="0" indent="0">
              <a:buNone/>
            </a:pPr>
            <a:r>
              <a:rPr lang="en-US" sz="1700" dirty="0">
                <a:solidFill>
                  <a:srgbClr val="E6F1FF"/>
                </a:solidFill>
              </a:rPr>
              <a:t>• 핵천체 세션 관점에서는 structure / reaction solver를 향한 방법론적 bridge로 볼 수 있다</a:t>
            </a:r>
            <a:endParaRPr lang="en-US" sz="17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6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92608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71A35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Take-home messages</a:t>
            </a:r>
            <a:endParaRPr lang="en-US" sz="2800" dirty="0"/>
          </a:p>
        </p:txBody>
      </p:sp>
      <p:sp>
        <p:nvSpPr>
          <p:cNvPr id="3" name="Shape 1"/>
          <p:cNvSpPr/>
          <p:nvPr/>
        </p:nvSpPr>
        <p:spPr>
          <a:xfrm>
            <a:off x="502920" y="749808"/>
            <a:ext cx="2651760" cy="0"/>
          </a:xfrm>
          <a:prstGeom prst="line">
            <a:avLst/>
          </a:prstGeom>
          <a:noFill/>
          <a:ln w="27940">
            <a:solidFill>
              <a:srgbClr val="6BD5FF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02920" y="6601968"/>
            <a:ext cx="950976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6B7280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Summary based on the uploaded benchmark results and the user-provided abstract.</a:t>
            </a:r>
            <a:endParaRPr lang="en-US" sz="800" dirty="0"/>
          </a:p>
        </p:txBody>
      </p:sp>
      <p:sp>
        <p:nvSpPr>
          <p:cNvPr id="5" name="Text 3"/>
          <p:cNvSpPr/>
          <p:nvPr/>
        </p:nvSpPr>
        <p:spPr>
          <a:xfrm>
            <a:off x="11539728" y="6547104"/>
            <a:ext cx="22860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B7280"/>
                </a:solidFill>
                <a:latin typeface="Noto Sans CJK KR" pitchFamily="34" charset="0"/>
                <a:ea typeface="Noto Sans CJK KR" pitchFamily="34" charset="-122"/>
                <a:cs typeface="Noto Sans CJK KR" pitchFamily="34" charset="-120"/>
              </a:rPr>
              <a:t>15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658368" y="1060704"/>
            <a:ext cx="10972800" cy="5230368"/>
          </a:xfrm>
          <a:prstGeom prst="roundRect">
            <a:avLst>
              <a:gd name="adj" fmla="val 1573"/>
            </a:avLst>
          </a:prstGeom>
          <a:solidFill>
            <a:srgbClr val="FFFFFF"/>
          </a:solidFill>
          <a:ln w="12700">
            <a:solidFill>
              <a:srgbClr val="E6ECF5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Shape 5"/>
          <p:cNvSpPr/>
          <p:nvPr/>
        </p:nvSpPr>
        <p:spPr>
          <a:xfrm>
            <a:off x="932688" y="1554480"/>
            <a:ext cx="566928" cy="566928"/>
          </a:xfrm>
          <a:prstGeom prst="roundRect">
            <a:avLst>
              <a:gd name="adj" fmla="val 19355"/>
            </a:avLst>
          </a:prstGeom>
          <a:solidFill>
            <a:srgbClr val="0F4C81"/>
          </a:solidFill>
          <a:ln w="12700">
            <a:solidFill>
              <a:srgbClr val="0F4C81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Text 6"/>
          <p:cNvSpPr/>
          <p:nvPr/>
        </p:nvSpPr>
        <p:spPr>
          <a:xfrm>
            <a:off x="987552" y="1682496"/>
            <a:ext cx="457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FFFF"/>
                </a:solidFill>
              </a:rPr>
              <a:t>01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1737360" y="1554480"/>
            <a:ext cx="923544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1900" dirty="0">
                <a:solidFill>
                  <a:srgbClr val="111827"/>
                </a:solidFill>
              </a:rPr>
              <a:t>왜?  — HeH⁺·ArH⁺ 같은 astrophysical molecular ion과 핵 many-body system은 모두</a:t>
            </a:r>
            <a:endParaRPr lang="en-US" sz="1900" dirty="0"/>
          </a:p>
          <a:p>
            <a:pPr marL="0" indent="0">
              <a:buNone/>
            </a:pPr>
            <a:r>
              <a:rPr lang="en-US" sz="1900" dirty="0">
                <a:solidFill>
                  <a:srgbClr val="111827"/>
                </a:solidFill>
              </a:rPr>
              <a:t>거대한 configuration space에서 저에너지 고유상태를 찾는 문제를 공유한다.</a:t>
            </a:r>
            <a:endParaRPr lang="en-US" sz="1900" dirty="0"/>
          </a:p>
        </p:txBody>
      </p:sp>
      <p:sp>
        <p:nvSpPr>
          <p:cNvPr id="10" name="Shape 8"/>
          <p:cNvSpPr/>
          <p:nvPr/>
        </p:nvSpPr>
        <p:spPr>
          <a:xfrm>
            <a:off x="1755648" y="2231136"/>
            <a:ext cx="9052560" cy="0"/>
          </a:xfrm>
          <a:prstGeom prst="line">
            <a:avLst/>
          </a:prstGeom>
          <a:noFill/>
          <a:ln w="12700">
            <a:solidFill>
              <a:srgbClr val="E6ECF5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" name="Shape 9"/>
          <p:cNvSpPr/>
          <p:nvPr/>
        </p:nvSpPr>
        <p:spPr>
          <a:xfrm>
            <a:off x="932688" y="2523744"/>
            <a:ext cx="566928" cy="566928"/>
          </a:xfrm>
          <a:prstGeom prst="roundRect">
            <a:avLst>
              <a:gd name="adj" fmla="val 19355"/>
            </a:avLst>
          </a:prstGeom>
          <a:solidFill>
            <a:srgbClr val="0F4C81"/>
          </a:solidFill>
          <a:ln w="12700">
            <a:solidFill>
              <a:srgbClr val="0F4C81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2" name="Text 10"/>
          <p:cNvSpPr/>
          <p:nvPr/>
        </p:nvSpPr>
        <p:spPr>
          <a:xfrm>
            <a:off x="987552" y="2651760"/>
            <a:ext cx="457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FFFF"/>
                </a:solidFill>
              </a:rPr>
              <a:t>02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1737360" y="2523744"/>
            <a:ext cx="923544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900" dirty="0">
                <a:solidFill>
                  <a:srgbClr val="111827"/>
                </a:solidFill>
              </a:rPr>
              <a:t>어떻게? — SQD는 deep variational optimization 대신</a:t>
            </a:r>
            <a:endParaRPr lang="en-US" sz="1900" dirty="0"/>
          </a:p>
          <a:p>
            <a:pPr marL="0" indent="0">
              <a:buNone/>
            </a:pPr>
            <a:r>
              <a:rPr lang="en-US" sz="1900" dirty="0">
                <a:solidFill>
                  <a:srgbClr val="111827"/>
                </a:solidFill>
              </a:rPr>
              <a:t>샘플링으로 중요한 상태를 모으고, 축소된 subspace에서 H를 대각화한다.</a:t>
            </a:r>
            <a:endParaRPr lang="en-US" sz="1900" dirty="0"/>
          </a:p>
        </p:txBody>
      </p:sp>
      <p:sp>
        <p:nvSpPr>
          <p:cNvPr id="14" name="Shape 12"/>
          <p:cNvSpPr/>
          <p:nvPr/>
        </p:nvSpPr>
        <p:spPr>
          <a:xfrm>
            <a:off x="1755648" y="3200400"/>
            <a:ext cx="9052560" cy="0"/>
          </a:xfrm>
          <a:prstGeom prst="line">
            <a:avLst/>
          </a:prstGeom>
          <a:noFill/>
          <a:ln w="12700">
            <a:solidFill>
              <a:srgbClr val="E6ECF5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" name="Shape 13"/>
          <p:cNvSpPr/>
          <p:nvPr/>
        </p:nvSpPr>
        <p:spPr>
          <a:xfrm>
            <a:off x="932688" y="3493008"/>
            <a:ext cx="566928" cy="566928"/>
          </a:xfrm>
          <a:prstGeom prst="roundRect">
            <a:avLst>
              <a:gd name="adj" fmla="val 19355"/>
            </a:avLst>
          </a:prstGeom>
          <a:solidFill>
            <a:srgbClr val="FF8A3D"/>
          </a:solidFill>
          <a:ln w="12700">
            <a:solidFill>
              <a:srgbClr val="FF8A3D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Text 14"/>
          <p:cNvSpPr/>
          <p:nvPr/>
        </p:nvSpPr>
        <p:spPr>
          <a:xfrm>
            <a:off x="987552" y="3621024"/>
            <a:ext cx="457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FFFF"/>
                </a:solidFill>
              </a:rPr>
              <a:t>03</a:t>
            </a:r>
            <a:endParaRPr lang="en-US" sz="1500" dirty="0"/>
          </a:p>
        </p:txBody>
      </p:sp>
      <p:sp>
        <p:nvSpPr>
          <p:cNvPr id="17" name="Text 15"/>
          <p:cNvSpPr/>
          <p:nvPr/>
        </p:nvSpPr>
        <p:spPr>
          <a:xfrm>
            <a:off x="1737360" y="3493008"/>
            <a:ext cx="8555502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1900" dirty="0">
                <a:solidFill>
                  <a:srgbClr val="111827"/>
                </a:solidFill>
              </a:rPr>
              <a:t>무엇을 보였나? — equilibrium benchmark에서 SQD(cc-pVDZ)는 CCSD(cc-pVDZ)를 수 mHa 수준으로 </a:t>
            </a:r>
            <a:r>
              <a:rPr lang="en-US" sz="1900" dirty="0" err="1">
                <a:solidFill>
                  <a:srgbClr val="111827"/>
                </a:solidFill>
              </a:rPr>
              <a:t>재현했고</a:t>
            </a:r>
            <a:r>
              <a:rPr lang="en-US" sz="1900" dirty="0">
                <a:solidFill>
                  <a:srgbClr val="111827"/>
                </a:solidFill>
              </a:rPr>
              <a:t>,</a:t>
            </a:r>
            <a:r>
              <a:rPr lang="ko-KR" altLang="en-US" sz="1900" dirty="0">
                <a:solidFill>
                  <a:srgbClr val="111827"/>
                </a:solidFill>
              </a:rPr>
              <a:t> </a:t>
            </a:r>
            <a:r>
              <a:rPr lang="en-US" sz="1900" dirty="0">
                <a:solidFill>
                  <a:srgbClr val="111827"/>
                </a:solidFill>
              </a:rPr>
              <a:t>N₂ / H₂O / Ar₂를 통해 workflow와 한계를 함께 확인했다.</a:t>
            </a:r>
            <a:endParaRPr lang="en-US" sz="1900" dirty="0"/>
          </a:p>
        </p:txBody>
      </p:sp>
      <p:sp>
        <p:nvSpPr>
          <p:cNvPr id="18" name="Shape 16"/>
          <p:cNvSpPr/>
          <p:nvPr/>
        </p:nvSpPr>
        <p:spPr>
          <a:xfrm>
            <a:off x="1755648" y="4169664"/>
            <a:ext cx="9052560" cy="0"/>
          </a:xfrm>
          <a:prstGeom prst="line">
            <a:avLst/>
          </a:prstGeom>
          <a:noFill/>
          <a:ln w="12700">
            <a:solidFill>
              <a:srgbClr val="E6ECF5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Shape 17"/>
          <p:cNvSpPr/>
          <p:nvPr/>
        </p:nvSpPr>
        <p:spPr>
          <a:xfrm>
            <a:off x="932688" y="4462272"/>
            <a:ext cx="566928" cy="566928"/>
          </a:xfrm>
          <a:prstGeom prst="roundRect">
            <a:avLst>
              <a:gd name="adj" fmla="val 19355"/>
            </a:avLst>
          </a:prstGeom>
          <a:solidFill>
            <a:srgbClr val="FF8A3D"/>
          </a:solidFill>
          <a:ln w="12700">
            <a:solidFill>
              <a:srgbClr val="FF8A3D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8"/>
          <p:cNvSpPr/>
          <p:nvPr/>
        </p:nvSpPr>
        <p:spPr>
          <a:xfrm>
            <a:off x="987552" y="4590288"/>
            <a:ext cx="457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FFFF"/>
                </a:solidFill>
              </a:rPr>
              <a:t>04</a:t>
            </a:r>
            <a:endParaRPr lang="en-US" sz="1500" dirty="0"/>
          </a:p>
        </p:txBody>
      </p:sp>
      <p:sp>
        <p:nvSpPr>
          <p:cNvPr id="21" name="Text 19"/>
          <p:cNvSpPr/>
          <p:nvPr/>
        </p:nvSpPr>
        <p:spPr>
          <a:xfrm>
            <a:off x="1737360" y="4462272"/>
            <a:ext cx="923544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rgbClr val="071A35"/>
                </a:solidFill>
              </a:rPr>
              <a:t>어디로 가나? — 더 좋은 sampling, recovery, active-space 설계를 통해</a:t>
            </a:r>
            <a:endParaRPr lang="en-US" sz="1900" dirty="0"/>
          </a:p>
          <a:p>
            <a:pPr marL="0" indent="0">
              <a:buNone/>
            </a:pPr>
            <a:r>
              <a:rPr lang="en-US" sz="1900" b="1" dirty="0">
                <a:solidFill>
                  <a:srgbClr val="071A35"/>
                </a:solidFill>
              </a:rPr>
              <a:t>분자 benchmark를 넘어 핵 many-body Hamiltonian으로 확장할 수 있다.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BAD49308-58DA-39CB-AEEB-96106212999C}"/>
              </a:ext>
            </a:extLst>
          </p:cNvPr>
          <p:cNvSpPr/>
          <p:nvPr/>
        </p:nvSpPr>
        <p:spPr>
          <a:xfrm rot="5400000">
            <a:off x="5984236" y="-5984238"/>
            <a:ext cx="223524" cy="1219200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47E3A05-7064-7A90-08FD-9E5EB1180500}"/>
              </a:ext>
            </a:extLst>
          </p:cNvPr>
          <p:cNvSpPr/>
          <p:nvPr/>
        </p:nvSpPr>
        <p:spPr>
          <a:xfrm rot="5400000">
            <a:off x="5862320" y="528323"/>
            <a:ext cx="467364" cy="12192000"/>
          </a:xfrm>
          <a:prstGeom prst="rect">
            <a:avLst/>
          </a:prstGeom>
          <a:solidFill>
            <a:srgbClr val="EB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3FB5308-A1EE-53A6-FCC3-20FDC51A7473}"/>
              </a:ext>
            </a:extLst>
          </p:cNvPr>
          <p:cNvSpPr/>
          <p:nvPr/>
        </p:nvSpPr>
        <p:spPr>
          <a:xfrm rot="5400000">
            <a:off x="5908038" y="574041"/>
            <a:ext cx="375921" cy="12192000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8C1613E-3F1A-3FD4-A0B3-B6CB6C0322E1}"/>
              </a:ext>
            </a:extLst>
          </p:cNvPr>
          <p:cNvSpPr/>
          <p:nvPr/>
        </p:nvSpPr>
        <p:spPr>
          <a:xfrm rot="5400000">
            <a:off x="6019799" y="-6019800"/>
            <a:ext cx="152401" cy="12192000"/>
          </a:xfrm>
          <a:prstGeom prst="rect">
            <a:avLst/>
          </a:prstGeom>
          <a:solidFill>
            <a:srgbClr val="060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BF2DD4-3851-827C-7901-A1C408943A67}"/>
                  </a:ext>
                </a:extLst>
              </p:cNvPr>
              <p:cNvSpPr txBox="1"/>
              <p:nvPr/>
            </p:nvSpPr>
            <p:spPr>
              <a:xfrm>
                <a:off x="8343896" y="269718"/>
                <a:ext cx="377621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Two</m:t>
                      </m:r>
                      <m: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types</m:t>
                      </m:r>
                      <m: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600" b="0" i="0" smtClean="0">
                          <a:latin typeface="Cambria Math" panose="02040503050406030204" pitchFamily="18" charset="0"/>
                        </a:rPr>
                        <m:t>QCs</m:t>
                      </m:r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BF2DD4-3851-827C-7901-A1C408943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3896" y="269718"/>
                <a:ext cx="3776213" cy="338554"/>
              </a:xfrm>
              <a:prstGeom prst="rect">
                <a:avLst/>
              </a:prstGeom>
              <a:blipFill>
                <a:blip r:embed="rId2"/>
                <a:stretch>
                  <a:fillRect b="-1851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834A79-84EC-84D8-0234-321F79C50632}"/>
                  </a:ext>
                </a:extLst>
              </p:cNvPr>
              <p:cNvSpPr txBox="1"/>
              <p:nvPr/>
            </p:nvSpPr>
            <p:spPr>
              <a:xfrm>
                <a:off x="335381" y="1236939"/>
                <a:ext cx="11616609" cy="374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800" b="0" i="0" smtClean="0">
                        <a:latin typeface="Cambria Math" panose="02040503050406030204" pitchFamily="18" charset="0"/>
                      </a:rPr>
                      <m:t>Introduction</m:t>
                    </m:r>
                    <m:r>
                      <a:rPr lang="en-US" altLang="ko-KR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800" b="0" i="0" smtClean="0"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altLang="ko-KR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800" b="0" i="0" smtClean="0">
                        <a:latin typeface="Cambria Math" panose="02040503050406030204" pitchFamily="18" charset="0"/>
                      </a:rPr>
                      <m:t>Quantum</m:t>
                    </m:r>
                    <m:r>
                      <a:rPr lang="en-US" altLang="ko-KR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800" b="0" i="0" smtClean="0">
                        <a:latin typeface="Cambria Math" panose="02040503050406030204" pitchFamily="18" charset="0"/>
                      </a:rPr>
                      <m:t>Computer</m:t>
                    </m:r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834A79-84EC-84D8-0234-321F79C50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81" y="1236939"/>
                <a:ext cx="11616609" cy="374526"/>
              </a:xfrm>
              <a:prstGeom prst="rect">
                <a:avLst/>
              </a:prstGeom>
              <a:blipFill>
                <a:blip r:embed="rId3"/>
                <a:stretch>
                  <a:fillRect l="-315" t="-4918" b="-180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4035DB9-0250-9E4C-2433-C22E648AF452}"/>
              </a:ext>
            </a:extLst>
          </p:cNvPr>
          <p:cNvSpPr txBox="1"/>
          <p:nvPr/>
        </p:nvSpPr>
        <p:spPr>
          <a:xfrm>
            <a:off x="921975" y="1706122"/>
            <a:ext cx="4279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D-wave Quantum Annealer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F2B8BC-7017-FDFF-8858-70B0BC011775}"/>
              </a:ext>
            </a:extLst>
          </p:cNvPr>
          <p:cNvSpPr txBox="1"/>
          <p:nvPr/>
        </p:nvSpPr>
        <p:spPr>
          <a:xfrm>
            <a:off x="7405964" y="1706122"/>
            <a:ext cx="2981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IBM-Q,</a:t>
            </a:r>
            <a:r>
              <a:rPr lang="ko-KR" altLang="en-US" dirty="0"/>
              <a:t> </a:t>
            </a:r>
            <a:r>
              <a:rPr lang="en-US" altLang="ko-KR" dirty="0"/>
              <a:t>ION-Q</a:t>
            </a: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7105F0DC-8D44-3A36-3E66-F92EFD17C87A}"/>
              </a:ext>
            </a:extLst>
          </p:cNvPr>
          <p:cNvCxnSpPr>
            <a:cxnSpLocks/>
          </p:cNvCxnSpPr>
          <p:nvPr/>
        </p:nvCxnSpPr>
        <p:spPr>
          <a:xfrm>
            <a:off x="5994277" y="1962991"/>
            <a:ext cx="0" cy="4255475"/>
          </a:xfrm>
          <a:prstGeom prst="line">
            <a:avLst/>
          </a:prstGeom>
          <a:ln w="317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F0C0F1D-AD87-BD93-11B8-32DF7E1C2079}"/>
              </a:ext>
            </a:extLst>
          </p:cNvPr>
          <p:cNvSpPr txBox="1"/>
          <p:nvPr/>
        </p:nvSpPr>
        <p:spPr>
          <a:xfrm>
            <a:off x="932566" y="4008070"/>
            <a:ext cx="4279750" cy="2260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n-US" altLang="ko-KR" sz="1600" dirty="0">
                <a:latin typeface="+mn-ea"/>
              </a:rPr>
              <a:t>D-wave Advantage 2 (2023)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n-US" altLang="ko-KR" sz="1600" dirty="0">
                <a:latin typeface="+mn-ea"/>
              </a:rPr>
              <a:t>7000++ qubit</a:t>
            </a:r>
            <a:endParaRPr lang="en-US" altLang="ko-KR" sz="1600" b="1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n-US" altLang="ko-KR" sz="1600" dirty="0">
                <a:latin typeface="+mn-ea"/>
              </a:rPr>
              <a:t>High applicability and accuracy of quantum measurement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n-US" altLang="ko-KR" sz="1600" b="1" dirty="0">
                <a:latin typeface="+mn-ea"/>
              </a:rPr>
              <a:t>Programming difficulty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n-US" altLang="ko-KR" sz="1600" dirty="0">
                <a:latin typeface="+mn-ea"/>
              </a:rPr>
              <a:t>Require more qubits</a:t>
            </a:r>
            <a:endParaRPr lang="ko-KR" altLang="en-US" sz="1600" dirty="0">
              <a:latin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4BA810-4812-D4EB-07F4-5791F7D5EC05}"/>
              </a:ext>
            </a:extLst>
          </p:cNvPr>
          <p:cNvSpPr txBox="1"/>
          <p:nvPr/>
        </p:nvSpPr>
        <p:spPr>
          <a:xfrm>
            <a:off x="7405964" y="4162029"/>
            <a:ext cx="3273538" cy="1891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n-US" altLang="ko-KR" sz="1600" dirty="0">
                <a:latin typeface="+mn-ea"/>
              </a:rPr>
              <a:t>IBM-Q, Ion-Q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n-US" altLang="ko-KR" sz="1600" dirty="0">
                <a:latin typeface="+mn-ea"/>
              </a:rPr>
              <a:t>400++ qubit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n-US" altLang="ko-KR" sz="1600" dirty="0">
                <a:latin typeface="+mn-ea"/>
              </a:rPr>
              <a:t>Large quantum error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n-US" altLang="ko-KR" sz="1600" b="1" dirty="0">
                <a:latin typeface="+mn-ea"/>
              </a:rPr>
              <a:t>Programmable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n-US" altLang="ko-KR" sz="1600" dirty="0">
                <a:latin typeface="+mn-ea"/>
              </a:rPr>
              <a:t>Require more qubits</a:t>
            </a:r>
            <a:endParaRPr lang="ko-KR" altLang="en-US" sz="1600" dirty="0">
              <a:latin typeface="+mn-e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0775C7-87C4-F9C3-CFFB-387974284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09" y="2197342"/>
            <a:ext cx="3041482" cy="16728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9C7E086-A12A-AE0C-0BF4-E98E15F75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46" y="2177747"/>
            <a:ext cx="3041482" cy="170190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61B405-3927-70D8-E10C-915D8F3E6187}"/>
              </a:ext>
            </a:extLst>
          </p:cNvPr>
          <p:cNvSpPr txBox="1"/>
          <p:nvPr/>
        </p:nvSpPr>
        <p:spPr>
          <a:xfrm>
            <a:off x="-5" y="6492934"/>
            <a:ext cx="109213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1600" dirty="0">
                <a:solidFill>
                  <a:schemeClr val="bg1"/>
                </a:solidFill>
                <a:latin typeface="+mn-ea"/>
              </a:rPr>
              <a:t>Prof. </a:t>
            </a:r>
            <a:r>
              <a:rPr lang="en-US" altLang="ko-KR" sz="1600" dirty="0" err="1">
                <a:solidFill>
                  <a:schemeClr val="bg1"/>
                </a:solidFill>
                <a:latin typeface="+mn-ea"/>
              </a:rPr>
              <a:t>Hunpyo</a:t>
            </a:r>
            <a:r>
              <a:rPr lang="en-US" altLang="ko-KR" sz="1600" dirty="0">
                <a:solidFill>
                  <a:schemeClr val="bg1"/>
                </a:solidFill>
                <a:latin typeface="+mn-ea"/>
              </a:rPr>
              <a:t> Lee - </a:t>
            </a:r>
            <a:r>
              <a:rPr lang="en-US" altLang="ko-KR" sz="1600" i="0" u="none" strike="noStrike" baseline="0" dirty="0">
                <a:solidFill>
                  <a:schemeClr val="bg1"/>
                </a:solidFill>
                <a:latin typeface="+mn-ea"/>
              </a:rPr>
              <a:t>Accelerated Variational </a:t>
            </a:r>
            <a:r>
              <a:rPr lang="en-US" altLang="ko-KR" sz="1600" i="0" u="none" strike="noStrike" baseline="0" dirty="0" err="1">
                <a:solidFill>
                  <a:schemeClr val="bg1"/>
                </a:solidFill>
                <a:latin typeface="+mn-ea"/>
              </a:rPr>
              <a:t>Eigensolver</a:t>
            </a:r>
            <a:r>
              <a:rPr lang="en-US" altLang="ko-KR" sz="1600" i="0" u="none" strike="noStrike" baseline="0" dirty="0">
                <a:solidFill>
                  <a:schemeClr val="bg1"/>
                </a:solidFill>
                <a:latin typeface="+mn-ea"/>
              </a:rPr>
              <a:t> in combination with Quantum Annealer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7E4AC8DC-3895-D1F2-A6FA-86DCA5DD5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285E-D8C1-3E42-A869-E8904EA8945C}" type="slidenum">
              <a:rPr kumimoji="1" lang="ko-Kore-KR" altLang="en-US" smtClean="0"/>
              <a:t>4</a:t>
            </a:fld>
            <a:endParaRPr kumimoji="1" lang="ko-Kore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4530504-6BA7-21F5-5563-F2628626B3B6}"/>
              </a:ext>
            </a:extLst>
          </p:cNvPr>
          <p:cNvSpPr/>
          <p:nvPr/>
        </p:nvSpPr>
        <p:spPr>
          <a:xfrm>
            <a:off x="6569610" y="1611465"/>
            <a:ext cx="4671646" cy="4657288"/>
          </a:xfrm>
          <a:prstGeom prst="rect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67414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3DEADD4-2019-F766-8D0C-2EE64A183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62" y="517078"/>
            <a:ext cx="9560065" cy="2911922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2062C2A-CABE-2E4B-2886-586BA0FD8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3" y="3162609"/>
            <a:ext cx="12003474" cy="36953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437BF4-2A5B-F5D0-1D6E-074AEB973BE9}"/>
              </a:ext>
            </a:extLst>
          </p:cNvPr>
          <p:cNvSpPr txBox="1"/>
          <p:nvPr/>
        </p:nvSpPr>
        <p:spPr>
          <a:xfrm>
            <a:off x="7281042" y="150194"/>
            <a:ext cx="4910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taken from </a:t>
            </a:r>
            <a:r>
              <a:rPr lang="en-US" altLang="ko-KR" dirty="0">
                <a:ln w="0"/>
                <a:latin typeface="Calibri" panose="020F0502020204030204" pitchFamily="34" charset="0"/>
              </a:rPr>
              <a:t>Dr. </a:t>
            </a:r>
            <a:r>
              <a:rPr lang="en" altLang="ko-Kore-KR" sz="1800" b="1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Scott N. </a:t>
            </a:r>
            <a:r>
              <a:rPr lang="en" altLang="ko-Kore-KR" sz="1800" b="1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Genin</a:t>
            </a:r>
            <a:r>
              <a:rPr lang="en" altLang="ko-Kore-KR" sz="1800" dirty="0" err="1">
                <a:effectLst/>
                <a:latin typeface="Calibri" panose="020F0502020204030204" pitchFamily="34" charset="0"/>
              </a:rPr>
              <a:t>’s</a:t>
            </a:r>
            <a:r>
              <a:rPr lang="en" altLang="ko-Kore-KR" sz="1800" dirty="0">
                <a:effectLst/>
                <a:latin typeface="Calibri" panose="020F0502020204030204" pitchFamily="34" charset="0"/>
              </a:rPr>
              <a:t> </a:t>
            </a:r>
            <a:r>
              <a:rPr lang="en-US" altLang="ko-KR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presentation</a:t>
            </a:r>
            <a:endParaRPr lang="en-US" altLang="ko-KR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3959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3CC5240-225B-75D0-2790-2A1F1AD02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1"/>
            <a:ext cx="8283443" cy="645948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06B66E8-2E56-9426-E314-39573A61C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382" y="3282116"/>
            <a:ext cx="4379741" cy="33262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C25FF-326A-5F44-05C6-52AAA5DFAD3F}"/>
              </a:ext>
            </a:extLst>
          </p:cNvPr>
          <p:cNvSpPr txBox="1"/>
          <p:nvPr/>
        </p:nvSpPr>
        <p:spPr>
          <a:xfrm>
            <a:off x="441435" y="2496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ko-KR" altLang="en-US" sz="1800" dirty="0"/>
              <a:t>그리고</a:t>
            </a:r>
            <a:r>
              <a:rPr kumimoji="1" lang="en-US" altLang="ko-KR" sz="1800" dirty="0"/>
              <a:t>…</a:t>
            </a:r>
            <a:r>
              <a:rPr kumimoji="1" lang="ko-KR" altLang="en-US" dirty="0"/>
              <a:t> 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6D2E888-4C14-4BF8-4421-4C272CA60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11" y="0"/>
            <a:ext cx="6572845" cy="2963939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A7A9F411-273E-0BF0-6720-C5CCA5CF1605}"/>
              </a:ext>
            </a:extLst>
          </p:cNvPr>
          <p:cNvSpPr/>
          <p:nvPr/>
        </p:nvSpPr>
        <p:spPr>
          <a:xfrm>
            <a:off x="101728" y="1798681"/>
            <a:ext cx="1319109" cy="48028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28337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7BBA853-ACC2-57FF-F0A3-532BC98E8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76" y="643467"/>
            <a:ext cx="1051144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92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5A102F-6725-1289-8DB0-3B9FAAE65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00"/>
            <a:ext cx="10515600" cy="1325563"/>
          </a:xfrm>
        </p:spPr>
        <p:txBody>
          <a:bodyPr/>
          <a:lstStyle/>
          <a:p>
            <a:r>
              <a:rPr kumimoji="1" lang="ko-KR" altLang="en-US" sz="2800" dirty="0"/>
              <a:t>그래서</a:t>
            </a:r>
            <a:r>
              <a:rPr kumimoji="1" lang="en-US" altLang="ko-KR" sz="2800" dirty="0"/>
              <a:t>…</a:t>
            </a:r>
            <a:r>
              <a:rPr kumimoji="1" lang="ko-KR" altLang="en-US" dirty="0"/>
              <a:t> 실제 </a:t>
            </a:r>
            <a:r>
              <a:rPr kumimoji="1" lang="en-US" altLang="ko-KR" dirty="0"/>
              <a:t>VQE </a:t>
            </a:r>
            <a:r>
              <a:rPr kumimoji="1" lang="ko-KR" altLang="en-US" dirty="0" err="1"/>
              <a:t>양자컴</a:t>
            </a:r>
            <a:r>
              <a:rPr kumimoji="1" lang="ko-KR" altLang="en-US" dirty="0"/>
              <a:t> 결과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40F3693-5F8B-FAD3-F873-B49BB1B7B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" y="1690688"/>
            <a:ext cx="10789920" cy="4643244"/>
          </a:xfrm>
          <a:prstGeom prst="rect">
            <a:avLst/>
          </a:prstGeom>
        </p:spPr>
      </p:pic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75626622-6468-CF92-6033-2300E69EBEC6}"/>
              </a:ext>
            </a:extLst>
          </p:cNvPr>
          <p:cNvCxnSpPr>
            <a:cxnSpLocks/>
          </p:cNvCxnSpPr>
          <p:nvPr/>
        </p:nvCxnSpPr>
        <p:spPr>
          <a:xfrm>
            <a:off x="2686929" y="1528175"/>
            <a:ext cx="6105379" cy="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C27D0B7E-F85B-8912-BBD1-287A37BDFD0E}"/>
                  </a:ext>
                </a:extLst>
              </p:cNvPr>
              <p:cNvSpPr/>
              <p:nvPr/>
            </p:nvSpPr>
            <p:spPr>
              <a:xfrm>
                <a:off x="5598033" y="1066510"/>
                <a:ext cx="2121351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맑은 고딕" panose="02110004020202020204"/>
                    <a:ea typeface="맑은 고딕" panose="020B0503020000020004" pitchFamily="34" charset="-127"/>
                    <a:cs typeface="+mn-cs"/>
                  </a:rPr>
                  <a:t>Gate Depth </a:t>
                </a:r>
                <a14:m>
                  <m:oMath xmlns:m="http://schemas.openxmlformats.org/officeDocument/2006/math">
                    <m:r>
                      <a:rPr kumimoji="0" lang="en-US" altLang="ko-KR" sz="2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↑</m:t>
                    </m:r>
                  </m:oMath>
                </a14:m>
                <a:endParaRPr kumimoji="0" lang="en-US" altLang="ko-KR" sz="24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맑은 고딕" panose="0211000402020202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C27D0B7E-F85B-8912-BBD1-287A37BDFD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8033" y="1066510"/>
                <a:ext cx="2121351" cy="461665"/>
              </a:xfrm>
              <a:prstGeom prst="rect">
                <a:avLst/>
              </a:prstGeom>
              <a:blipFill>
                <a:blip r:embed="rId3"/>
                <a:stretch>
                  <a:fillRect l="-4762" t="-16216" r="-2381" b="-3243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6798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DB8388A-F283-0F06-915E-0418637E2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23" y="206192"/>
            <a:ext cx="11302154" cy="63405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3B43BF-D6E4-BB08-3536-DFFB35DFA701}"/>
              </a:ext>
            </a:extLst>
          </p:cNvPr>
          <p:cNvSpPr txBox="1"/>
          <p:nvPr/>
        </p:nvSpPr>
        <p:spPr>
          <a:xfrm>
            <a:off x="222738" y="6441217"/>
            <a:ext cx="12145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" altLang="ko-KR" dirty="0">
                <a:solidFill>
                  <a:srgbClr val="000000"/>
                </a:solidFill>
                <a:effectLst/>
                <a:latin typeface="Helvetica" pitchFamily="2" charset="0"/>
              </a:rPr>
              <a:t>Data Sources: </a:t>
            </a:r>
            <a:r>
              <a:rPr lang="en" altLang="ko-KR" dirty="0">
                <a:solidFill>
                  <a:srgbClr val="437FB6"/>
                </a:solidFill>
                <a:effectLst/>
                <a:latin typeface="Helvetica" pitchFamily="2" charset="0"/>
              </a:rPr>
              <a:t>https://</a:t>
            </a:r>
            <a:r>
              <a:rPr lang="en" altLang="ko-KR" dirty="0" err="1">
                <a:solidFill>
                  <a:srgbClr val="437FB6"/>
                </a:solidFill>
                <a:effectLst/>
                <a:latin typeface="Helvetica" pitchFamily="2" charset="0"/>
              </a:rPr>
              <a:t>arxiv.org</a:t>
            </a:r>
            <a:r>
              <a:rPr lang="en" altLang="ko-KR" dirty="0">
                <a:solidFill>
                  <a:srgbClr val="437FB6"/>
                </a:solidFill>
                <a:effectLst/>
                <a:latin typeface="Helvetica" pitchFamily="2" charset="0"/>
              </a:rPr>
              <a:t>/pdf/2212.02482, https://</a:t>
            </a:r>
            <a:r>
              <a:rPr lang="en" altLang="ko-KR" dirty="0" err="1">
                <a:solidFill>
                  <a:srgbClr val="437FB6"/>
                </a:solidFill>
                <a:effectLst/>
                <a:latin typeface="Helvetica" pitchFamily="2" charset="0"/>
              </a:rPr>
              <a:t>arxiv.org</a:t>
            </a:r>
            <a:r>
              <a:rPr lang="en" altLang="ko-KR" dirty="0">
                <a:solidFill>
                  <a:srgbClr val="437FB6"/>
                </a:solidFill>
                <a:effectLst/>
                <a:latin typeface="Helvetica" pitchFamily="2" charset="0"/>
              </a:rPr>
              <a:t>/pdf/2312.00178, </a:t>
            </a:r>
            <a:r>
              <a:rPr lang="en" altLang="ko-KR" dirty="0">
                <a:solidFill>
                  <a:srgbClr val="BDC148"/>
                </a:solidFill>
                <a:effectLst/>
                <a:latin typeface="Helvetica" pitchFamily="2" charset="0"/>
              </a:rPr>
              <a:t>https://</a:t>
            </a:r>
            <a:r>
              <a:rPr lang="en" altLang="ko-KR" dirty="0" err="1">
                <a:solidFill>
                  <a:srgbClr val="BDC148"/>
                </a:solidFill>
                <a:effectLst/>
                <a:latin typeface="Helvetica" pitchFamily="2" charset="0"/>
              </a:rPr>
              <a:t>arxiv.org</a:t>
            </a:r>
            <a:r>
              <a:rPr lang="en" altLang="ko-KR" dirty="0">
                <a:solidFill>
                  <a:srgbClr val="BDC148"/>
                </a:solidFill>
                <a:effectLst/>
                <a:latin typeface="Helvetica" pitchFamily="2" charset="0"/>
              </a:rPr>
              <a:t>/abs/2405.05068</a:t>
            </a:r>
            <a:endParaRPr lang="en" altLang="ko-KR" dirty="0">
              <a:solidFill>
                <a:srgbClr val="437FB6"/>
              </a:solidFill>
              <a:effectLst/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F43E02-BC21-F256-8A01-799C91860224}"/>
              </a:ext>
            </a:extLst>
          </p:cNvPr>
          <p:cNvSpPr txBox="1"/>
          <p:nvPr/>
        </p:nvSpPr>
        <p:spPr>
          <a:xfrm>
            <a:off x="539262" y="95862"/>
            <a:ext cx="127781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ko-KR" sz="1400" dirty="0">
                <a:solidFill>
                  <a:srgbClr val="000000"/>
                </a:solidFill>
                <a:latin typeface="Helvetica" pitchFamily="2" charset="0"/>
              </a:rPr>
              <a:t>IBM QLP2025,  </a:t>
            </a:r>
            <a:r>
              <a:rPr lang="en-US" altLang="ko-KR" sz="1400" dirty="0">
                <a:solidFill>
                  <a:srgbClr val="000000"/>
                </a:solidFill>
                <a:effectLst/>
                <a:latin typeface="Helvetica" pitchFamily="2" charset="0"/>
              </a:rPr>
              <a:t>“</a:t>
            </a:r>
            <a:r>
              <a:rPr lang="en" altLang="ko-KR" sz="1400" dirty="0">
                <a:solidFill>
                  <a:srgbClr val="000000"/>
                </a:solidFill>
                <a:effectLst/>
                <a:latin typeface="Helvetica" pitchFamily="2" charset="0"/>
              </a:rPr>
              <a:t>The dawn of quantum</a:t>
            </a:r>
            <a:r>
              <a:rPr lang="ko-KR" altLang="en-US" sz="14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" altLang="ko-KR" sz="1400" dirty="0">
                <a:solidFill>
                  <a:srgbClr val="000000"/>
                </a:solidFill>
                <a:effectLst/>
                <a:latin typeface="Helvetica" pitchFamily="2" charset="0"/>
              </a:rPr>
              <a:t>advantage</a:t>
            </a:r>
            <a:r>
              <a:rPr lang="en-US" altLang="ko-KR" sz="1400" dirty="0">
                <a:solidFill>
                  <a:srgbClr val="000000"/>
                </a:solidFill>
                <a:effectLst/>
                <a:latin typeface="Helvetica" pitchFamily="2" charset="0"/>
              </a:rPr>
              <a:t>”,</a:t>
            </a:r>
            <a:r>
              <a:rPr lang="ko-KR" altLang="en-US" sz="14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" altLang="ko-KR" sz="1400" dirty="0">
                <a:solidFill>
                  <a:srgbClr val="000000"/>
                </a:solidFill>
                <a:effectLst/>
                <a:latin typeface="Helvetica" pitchFamily="2" charset="0"/>
              </a:rPr>
              <a:t>Borja </a:t>
            </a:r>
            <a:r>
              <a:rPr lang="en" altLang="ko-KR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Peropadre</a:t>
            </a:r>
            <a:r>
              <a:rPr lang="en" altLang="ko-KR" sz="1400" dirty="0">
                <a:solidFill>
                  <a:srgbClr val="000000"/>
                </a:solidFill>
                <a:effectLst/>
                <a:latin typeface="Helvetica" pitchFamily="2" charset="0"/>
              </a:rPr>
              <a:t>, PhD., Head of Quantum Algorithm Engineering, IBM Quantum</a:t>
            </a:r>
          </a:p>
        </p:txBody>
      </p:sp>
    </p:spTree>
    <p:extLst>
      <p:ext uri="{BB962C8B-B14F-4D97-AF65-F5344CB8AC3E}">
        <p14:creationId xmlns:p14="http://schemas.microsoft.com/office/powerpoint/2010/main" val="3184465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Noto Sans CJK KR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Noto Sans CJK KR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</TotalTime>
  <Words>2227</Words>
  <Application>Microsoft Macintosh PowerPoint</Application>
  <PresentationFormat>와이드스크린</PresentationFormat>
  <Paragraphs>318</Paragraphs>
  <Slides>32</Slides>
  <Notes>19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32</vt:i4>
      </vt:variant>
    </vt:vector>
  </HeadingPairs>
  <TitlesOfParts>
    <vt:vector size="41" baseType="lpstr">
      <vt:lpstr>Malgun Gothic</vt:lpstr>
      <vt:lpstr>Malgun Gothic</vt:lpstr>
      <vt:lpstr>Noto Sans CJK KR</vt:lpstr>
      <vt:lpstr>Arial</vt:lpstr>
      <vt:lpstr>Calibri</vt:lpstr>
      <vt:lpstr>Cambria Math</vt:lpstr>
      <vt:lpstr>Helvetica</vt:lpstr>
      <vt:lpstr>Office Theme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그래서… 실제 VQE 양자컴 결과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OpenAI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Subspace Diagonalization for Astrophysical Molecular Ions and Nuclear Many-Body Systems</dc:title>
  <dc:subject>2026 Korean Physical Society talk on SQD</dc:subject>
  <dc:creator>OpenAI</dc:creator>
  <cp:lastModifiedBy>Jubin Park</cp:lastModifiedBy>
  <cp:revision>36</cp:revision>
  <dcterms:created xsi:type="dcterms:W3CDTF">2026-04-22T22:51:08Z</dcterms:created>
  <dcterms:modified xsi:type="dcterms:W3CDTF">2026-05-22T00:46:36Z</dcterms:modified>
</cp:coreProperties>
</file>