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8" r:id="rId2"/>
    <p:sldId id="271" r:id="rId3"/>
    <p:sldId id="265" r:id="rId4"/>
    <p:sldId id="273" r:id="rId5"/>
    <p:sldId id="267" r:id="rId6"/>
    <p:sldId id="270" r:id="rId7"/>
    <p:sldId id="269" r:id="rId8"/>
    <p:sldId id="276" r:id="rId9"/>
    <p:sldId id="272" r:id="rId10"/>
    <p:sldId id="279" r:id="rId11"/>
    <p:sldId id="280" r:id="rId12"/>
    <p:sldId id="281" r:id="rId13"/>
    <p:sldId id="283" r:id="rId14"/>
    <p:sldId id="285" r:id="rId15"/>
    <p:sldId id="286" r:id="rId16"/>
    <p:sldId id="284" r:id="rId17"/>
    <p:sldId id="287" r:id="rId18"/>
    <p:sldId id="282" r:id="rId19"/>
    <p:sldId id="288" r:id="rId20"/>
    <p:sldId id="289" r:id="rId21"/>
    <p:sldId id="290" r:id="rId22"/>
    <p:sldId id="291" r:id="rId23"/>
    <p:sldId id="295" r:id="rId24"/>
    <p:sldId id="293" r:id="rId25"/>
    <p:sldId id="274" r:id="rId26"/>
    <p:sldId id="292" r:id="rId27"/>
    <p:sldId id="294" r:id="rId28"/>
    <p:sldId id="296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0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EC296-5442-4107-813C-E0D0042A77EF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9CD04-A74C-47E7-8C35-4596117D48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25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2363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dirty="0" smtClean="0">
                <a:solidFill>
                  <a:srgbClr val="000000"/>
                </a:solidFill>
              </a:rPr>
              <a:t>The baseline was specifically chosen to sit at the first solar oscillation maximum, where the spectral distortion due to mass ordering effects is maximal.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9CD04-A74C-47E7-8C35-4596117D48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603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9CD04-A74C-47E7-8C35-4596117D48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75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1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53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962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771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33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9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57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02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25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37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85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401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89255-DBD5-4DCB-BEC2-4E9BF86DE1CB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AEB67-727C-42BF-A1CB-E581F4E61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12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video" Target="../media/media1.mp4"/><Relationship Id="rId7" Type="http://schemas.openxmlformats.org/officeDocument/2006/relationships/image" Target="../media/image15.jpeg"/><Relationship Id="rId2" Type="http://schemas.microsoft.com/office/2007/relationships/media" Target="../media/media1.mp4"/><Relationship Id="rId1" Type="http://schemas.openxmlformats.org/officeDocument/2006/relationships/tags" Target="../tags/tag2.xml"/><Relationship Id="rId6" Type="http://schemas.openxmlformats.org/officeDocument/2006/relationships/image" Target="../media/image14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ww.nu-fit.org/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large yellow rock with black text&#10;&#10;Description automatically generated">
            <a:extLst>
              <a:ext uri="{FF2B5EF4-FFF2-40B4-BE49-F238E27FC236}">
                <a16:creationId xmlns="" xmlns:a16="http://schemas.microsoft.com/office/drawing/2014/main" id="{FFB7B783-65A6-D613-277B-877328C59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98"/>
            <a:ext cx="12392735" cy="6969099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2286000"/>
            <a:ext cx="12192000" cy="38100"/>
          </a:xfrm>
          <a:prstGeom prst="roundRect">
            <a:avLst>
              <a:gd name="adj" fmla="val 0"/>
            </a:avLst>
          </a:prstGeom>
          <a:solidFill>
            <a:srgbClr val="C9A6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1016000" y="762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The JUNO Detector and its Physics Results</a:t>
            </a:r>
            <a:endParaRPr lang="en-US" sz="1100" dirty="0"/>
          </a:p>
        </p:txBody>
      </p:sp>
      <p:sp>
        <p:nvSpPr>
          <p:cNvPr id="5" name="AutoShape 5"/>
          <p:cNvSpPr txBox="1"/>
          <p:nvPr/>
        </p:nvSpPr>
        <p:spPr>
          <a:xfrm>
            <a:off x="1016000" y="1587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 dirty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NNN26 · 25th International Workshop on Next Generation Nucleon Decay and Neutrino Detectors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6" name="AutoShape 6"/>
          <p:cNvSpPr txBox="1"/>
          <p:nvPr/>
        </p:nvSpPr>
        <p:spPr>
          <a:xfrm>
            <a:off x="1016000" y="25781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2000" b="1" i="0" u="none" strike="noStrike" dirty="0" err="1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2000" b="1" i="0" u="none" strike="noStrike" dirty="0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  </a:t>
            </a:r>
            <a:r>
              <a:rPr lang="zh-CN" altLang="en-US" sz="2000" b="1" i="0" u="none" strike="noStrike" dirty="0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（</a:t>
            </a:r>
            <a:r>
              <a:rPr lang="en-US" altLang="zh-CN" sz="2000" b="1" i="0" u="none" strike="noStrike" dirty="0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IHEP</a:t>
            </a:r>
            <a:r>
              <a:rPr lang="zh-CN" altLang="en-US" sz="2000" b="1" dirty="0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）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7" name="AutoShape 7"/>
          <p:cNvSpPr txBox="1"/>
          <p:nvPr/>
        </p:nvSpPr>
        <p:spPr>
          <a:xfrm>
            <a:off x="1016000" y="3130550"/>
            <a:ext cx="1016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dirty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O</a:t>
            </a:r>
            <a:r>
              <a:rPr lang="en-US" b="0" i="0" u="none" strike="noStrike" dirty="0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n </a:t>
            </a:r>
            <a:r>
              <a:rPr lang="en-US" b="0" i="0" u="none" strike="noStrike" dirty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behalf of the JUNO </a:t>
            </a:r>
            <a:r>
              <a:rPr lang="en-US" dirty="0" smtClean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Collaboration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8" name="AutoShape 8"/>
          <p:cNvSpPr txBox="1"/>
          <p:nvPr/>
        </p:nvSpPr>
        <p:spPr>
          <a:xfrm>
            <a:off x="922693" y="3441700"/>
            <a:ext cx="1016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endParaRPr lang="en-US" sz="1100" dirty="0"/>
          </a:p>
        </p:txBody>
      </p:sp>
      <p:sp>
        <p:nvSpPr>
          <p:cNvPr id="9" name="AutoShape 9"/>
          <p:cNvSpPr txBox="1"/>
          <p:nvPr/>
        </p:nvSpPr>
        <p:spPr>
          <a:xfrm>
            <a:off x="922693" y="6498332"/>
            <a:ext cx="5717309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 dirty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Chung-</a:t>
            </a:r>
            <a:r>
              <a:rPr lang="en-US" sz="1300" b="0" i="0" u="none" strike="noStrike" dirty="0" err="1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Ang</a:t>
            </a:r>
            <a:r>
              <a:rPr lang="en-US" sz="1300" b="0" i="0" u="none" strike="noStrike" dirty="0">
                <a:solidFill>
                  <a:srgbClr val="FFFF00"/>
                </a:solidFill>
                <a:latin typeface="Noto Sans SC"/>
                <a:ea typeface="Noto Sans SC"/>
                <a:cs typeface="Noto Sans SC"/>
                <a:sym typeface="Noto Sans SC"/>
              </a:rPr>
              <a:t> University, Seoul, Republic of Korea · October 28–30, 2026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10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8456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04"/>
    </mc:Choice>
    <mc:Fallback xmlns="">
      <p:transition spd="slow" advTm="1430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14835" y="737756"/>
            <a:ext cx="12192000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582936" y="232780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 defTabSz="685800">
              <a:spcBef>
                <a:spcPct val="0"/>
              </a:spcBef>
              <a:defRPr/>
            </a:pPr>
            <a:r>
              <a:rPr lang="en-US" altLang="zh-CN" sz="2800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JUNO Project and the </a:t>
            </a:r>
            <a:r>
              <a:rPr lang="en-US" altLang="zh-CN" sz="2800" b="1" dirty="0" smtClean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Collaboration</a:t>
            </a:r>
            <a:endParaRPr lang="en-US" altLang="zh-CN" sz="2800" b="1" spc="75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aphicFrame>
        <p:nvGraphicFramePr>
          <p:cNvPr id="4" name="Table 8">
            <a:extLst>
              <a:ext uri="{FF2B5EF4-FFF2-40B4-BE49-F238E27FC236}">
                <a16:creationId xmlns="" xmlns:a16="http://schemas.microsoft.com/office/drawing/2014/main" id="{CAFCC1E9-568F-4EB3-9595-AF6B601A0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523929"/>
              </p:ext>
            </p:extLst>
          </p:nvPr>
        </p:nvGraphicFramePr>
        <p:xfrm>
          <a:off x="707753" y="1489457"/>
          <a:ext cx="11062489" cy="5157383"/>
        </p:xfrm>
        <a:graphic>
          <a:graphicData uri="http://schemas.openxmlformats.org/drawingml/2006/table">
            <a:tbl>
              <a:tblPr/>
              <a:tblGrid>
                <a:gridCol w="1083049">
                  <a:extLst>
                    <a:ext uri="{9D8B030D-6E8A-4147-A177-3AD203B41FA5}">
                      <a16:colId xmlns="" xmlns:a16="http://schemas.microsoft.com/office/drawing/2014/main" val="4233058261"/>
                    </a:ext>
                  </a:extLst>
                </a:gridCol>
                <a:gridCol w="2312683">
                  <a:extLst>
                    <a:ext uri="{9D8B030D-6E8A-4147-A177-3AD203B41FA5}">
                      <a16:colId xmlns="" xmlns:a16="http://schemas.microsoft.com/office/drawing/2014/main" val="2047309313"/>
                    </a:ext>
                  </a:extLst>
                </a:gridCol>
                <a:gridCol w="1630372">
                  <a:extLst>
                    <a:ext uri="{9D8B030D-6E8A-4147-A177-3AD203B41FA5}">
                      <a16:colId xmlns="" xmlns:a16="http://schemas.microsoft.com/office/drawing/2014/main" val="2875625903"/>
                    </a:ext>
                  </a:extLst>
                </a:gridCol>
                <a:gridCol w="2413921">
                  <a:extLst>
                    <a:ext uri="{9D8B030D-6E8A-4147-A177-3AD203B41FA5}">
                      <a16:colId xmlns="" xmlns:a16="http://schemas.microsoft.com/office/drawing/2014/main" val="34944626"/>
                    </a:ext>
                  </a:extLst>
                </a:gridCol>
                <a:gridCol w="1568152">
                  <a:extLst>
                    <a:ext uri="{9D8B030D-6E8A-4147-A177-3AD203B41FA5}">
                      <a16:colId xmlns="" xmlns:a16="http://schemas.microsoft.com/office/drawing/2014/main" val="2498922481"/>
                    </a:ext>
                  </a:extLst>
                </a:gridCol>
                <a:gridCol w="2054312">
                  <a:extLst>
                    <a:ext uri="{9D8B030D-6E8A-4147-A177-3AD203B41FA5}">
                      <a16:colId xmlns="" xmlns:a16="http://schemas.microsoft.com/office/drawing/2014/main" val="1711288892"/>
                    </a:ext>
                  </a:extLst>
                </a:gridCol>
              </a:tblGrid>
              <a:tr h="22536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Institute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Institute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Institute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02397300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Armenia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YerPhI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 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SDU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INFN-CT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40788244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Belgium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ULB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SJTU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INFN-FE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84573150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Chile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SAPHIR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SUSTech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INFN-LNF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37759331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Chile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UNAB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SYSU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INFN-MI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61001089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BISEE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INFN-MIB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39339951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x-none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CDUT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UCAS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INFN-PD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97195251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CNPRI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INFN-PG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29512635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CUGB 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WuYiU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INFN-Roma3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8703975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DGUT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>
                        <a:lnSpc>
                          <a:spcPct val="115000"/>
                        </a:lnSpc>
                        <a:buNone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XJTU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Pakistan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PINSTECH (PAEC)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55172164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ECUT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XMU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Russia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JINR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8588888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GXU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ZZU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Slovakia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FMFI-UK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47913328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Czech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Charles U.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Taiwan-China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NCTU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35545600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 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HunanU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Finland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Taiwan-China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NKNU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83180938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IGGCAS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CPPM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Taiwan-China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NTU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5571573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IHEG-CAGS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IJCLab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Taiwan-China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NTUT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34763055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IHEP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IPHC 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Thailand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CHULA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31658219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 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LP2iB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Thailand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NARIT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4983559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JNU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Subatech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Thailand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99343533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JXNU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EKUT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U.K.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 Liverpool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63393002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 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KNRC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GSI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U.K.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 Warwick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47711370"/>
                  </a:ext>
                </a:extLst>
              </a:tr>
              <a:tr h="239246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Nankai U.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 Hamburg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4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x-none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4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UC-Irvine</a:t>
                      </a:r>
                      <a:endParaRPr lang="x-none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12386566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NCEPU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JGUMainz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UMD-G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08583547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NJU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RWTH-AC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x-none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x-none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17038748"/>
                  </a:ext>
                </a:extLst>
              </a:tr>
              <a:tr h="190087"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China 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RNCG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20" marR="9020" marT="90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x-non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TUM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x-none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830" fontAlgn="ctr">
                        <a:lnSpc>
                          <a:spcPct val="115000"/>
                        </a:lnSpc>
                        <a:buNone/>
                      </a:pPr>
                      <a:r>
                        <a:rPr lang="x-none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24" marR="10524" marT="10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82869197"/>
                  </a:ext>
                </a:extLst>
              </a:tr>
            </a:tbl>
          </a:graphicData>
        </a:graphic>
      </p:graphicFrame>
      <p:pic>
        <p:nvPicPr>
          <p:cNvPr id="5" name="Picture 2" descr="https://www.ihep.cas.cn/dkxzz/juno/JUNO_dongtai/202508/W020250815558272549688_ORIGIN.jpg">
            <a:extLst>
              <a:ext uri="{FF2B5EF4-FFF2-40B4-BE49-F238E27FC236}">
                <a16:creationId xmlns="" xmlns:a16="http://schemas.microsoft.com/office/drawing/2014/main" id="{1D2546B5-D10C-4CC7-924C-7AA84FA4DB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7" r="2886" b="16257"/>
          <a:stretch/>
        </p:blipFill>
        <p:spPr bwMode="auto">
          <a:xfrm>
            <a:off x="14835" y="1637483"/>
            <a:ext cx="12224851" cy="423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9">
            <a:extLst>
              <a:ext uri="{FF2B5EF4-FFF2-40B4-BE49-F238E27FC236}">
                <a16:creationId xmlns="" xmlns:a16="http://schemas.microsoft.com/office/drawing/2014/main" id="{07EADCEA-202E-4FA3-94B8-68AFDC9AB6B4}"/>
              </a:ext>
            </a:extLst>
          </p:cNvPr>
          <p:cNvSpPr txBox="1"/>
          <p:nvPr/>
        </p:nvSpPr>
        <p:spPr>
          <a:xfrm>
            <a:off x="707753" y="6593675"/>
            <a:ext cx="11377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latin typeface="+mn-lt"/>
              </a:rPr>
              <a:t>+Observers: </a:t>
            </a:r>
            <a:r>
              <a:rPr lang="en-GB" sz="1100" b="1" dirty="0">
                <a:solidFill>
                  <a:srgbClr val="00B050"/>
                </a:solidFill>
                <a:latin typeface="+mn-lt"/>
              </a:rPr>
              <a:t>USTC, Peking Uni., Jilin Uni., Beijing Normal Uni., CIAE (China), PUC, UEL (Brazil)</a:t>
            </a:r>
            <a:endParaRPr lang="en-GB" sz="12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8" name="AutoShape 5"/>
          <p:cNvSpPr txBox="1"/>
          <p:nvPr/>
        </p:nvSpPr>
        <p:spPr>
          <a:xfrm>
            <a:off x="392978" y="724375"/>
            <a:ext cx="10716515" cy="81300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342900" lvl="0" indent="-342900" defTabSz="685800">
              <a:buFont typeface="Arial" panose="020B0604020202020204" pitchFamily="34" charset="0"/>
              <a:buChar char="•"/>
              <a:defRPr/>
            </a:pPr>
            <a:r>
              <a:rPr lang="en-GB" altLang="zh-CN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Project firstly approved in China in 2013 and later in other countries. Civil construction started in </a:t>
            </a:r>
            <a:r>
              <a:rPr lang="en-GB" altLang="zh-CN" b="1" dirty="0" smtClean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2015.</a:t>
            </a:r>
            <a:endParaRPr lang="en-GB" altLang="zh-CN" b="1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marL="342900" lvl="0" indent="-342900" defTabSz="685800">
              <a:buFont typeface="Arial" panose="020B0604020202020204" pitchFamily="34" charset="0"/>
              <a:buChar char="•"/>
              <a:defRPr/>
            </a:pPr>
            <a:r>
              <a:rPr lang="en-GB" altLang="zh-CN" b="1" dirty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Collaboration established in 2014, now &gt;700 collaborators from 70 institutions in 16 </a:t>
            </a:r>
            <a:r>
              <a:rPr lang="en-GB" altLang="zh-CN" b="1" dirty="0" smtClean="0"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countries/regions.</a:t>
            </a:r>
            <a:endParaRPr lang="en-US" b="1" dirty="0"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Noto Sans SC"/>
            </a:endParaRPr>
          </a:p>
        </p:txBody>
      </p:sp>
      <p:sp>
        <p:nvSpPr>
          <p:cNvPr id="9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endParaRPr lang="en-US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84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30"/>
    </mc:Choice>
    <mc:Fallback xmlns="">
      <p:transition spd="slow" advTm="53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2" y="1135615"/>
            <a:ext cx="12192000" cy="12701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3"/>
          <p:cNvSpPr txBox="1"/>
          <p:nvPr/>
        </p:nvSpPr>
        <p:spPr>
          <a:xfrm>
            <a:off x="336698" y="64643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The JUNO Detector and its Physics Results · NNN26 2026</a:t>
            </a:r>
            <a:endParaRPr lang="en-US" sz="1100" dirty="0"/>
          </a:p>
        </p:txBody>
      </p:sp>
      <p:sp>
        <p:nvSpPr>
          <p:cNvPr id="4" name="AutoShape 4"/>
          <p:cNvSpPr txBox="1"/>
          <p:nvPr/>
        </p:nvSpPr>
        <p:spPr>
          <a:xfrm>
            <a:off x="847060" y="371699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Outline</a:t>
            </a:r>
            <a:endParaRPr lang="en-US" sz="1400" dirty="0"/>
          </a:p>
        </p:txBody>
      </p:sp>
      <p:sp>
        <p:nvSpPr>
          <p:cNvPr id="5" name="AutoShape 5"/>
          <p:cNvSpPr txBox="1"/>
          <p:nvPr/>
        </p:nvSpPr>
        <p:spPr>
          <a:xfrm>
            <a:off x="1269999" y="1606551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600" dirty="0"/>
          </a:p>
        </p:txBody>
      </p:sp>
      <p:sp>
        <p:nvSpPr>
          <p:cNvPr id="6" name="AutoShape 6"/>
          <p:cNvSpPr txBox="1"/>
          <p:nvPr/>
        </p:nvSpPr>
        <p:spPr>
          <a:xfrm>
            <a:off x="2031999" y="1606551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Detector Design &amp; Performance</a:t>
            </a:r>
            <a:endParaRPr lang="en-US" sz="1600" dirty="0"/>
          </a:p>
        </p:txBody>
      </p:sp>
      <p:sp>
        <p:nvSpPr>
          <p:cNvPr id="7" name="AutoShape 7"/>
          <p:cNvSpPr txBox="1"/>
          <p:nvPr/>
        </p:nvSpPr>
        <p:spPr>
          <a:xfrm>
            <a:off x="2031998" y="2147929"/>
            <a:ext cx="8696252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 dirty="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JUNO overview, central detector, veto system, TAO satellite, current status</a:t>
            </a:r>
            <a:endParaRPr lang="en-US" sz="1600" dirty="0"/>
          </a:p>
        </p:txBody>
      </p:sp>
      <p:cxnSp>
        <p:nvCxnSpPr>
          <p:cNvPr id="8" name="Connector 8"/>
          <p:cNvCxnSpPr/>
          <p:nvPr/>
        </p:nvCxnSpPr>
        <p:spPr>
          <a:xfrm rot="-4523">
            <a:off x="1270003" y="2552701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1269998" y="3111501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600" dirty="0"/>
          </a:p>
        </p:txBody>
      </p:sp>
      <p:sp>
        <p:nvSpPr>
          <p:cNvPr id="10" name="AutoShape 10"/>
          <p:cNvSpPr txBox="1"/>
          <p:nvPr/>
        </p:nvSpPr>
        <p:spPr>
          <a:xfrm>
            <a:off x="2031998" y="3111501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Latest Physics Results</a:t>
            </a:r>
            <a:endParaRPr lang="en-US" sz="1600" dirty="0"/>
          </a:p>
        </p:txBody>
      </p:sp>
      <p:sp>
        <p:nvSpPr>
          <p:cNvPr id="11" name="AutoShape 11"/>
          <p:cNvSpPr txBox="1"/>
          <p:nvPr/>
        </p:nvSpPr>
        <p:spPr>
          <a:xfrm>
            <a:off x="2031998" y="3641949"/>
            <a:ext cx="9249146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 dirty="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Reactor antineutrinos, mass ordering, </a:t>
            </a:r>
            <a:r>
              <a:rPr lang="en-US" b="0" i="0" u="none" strike="noStrike" dirty="0" smtClean="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geo-neutrinos</a:t>
            </a:r>
            <a:endParaRPr lang="en-US" sz="1600" dirty="0"/>
          </a:p>
        </p:txBody>
      </p:sp>
      <p:cxnSp>
        <p:nvCxnSpPr>
          <p:cNvPr id="12" name="Connector 12"/>
          <p:cNvCxnSpPr/>
          <p:nvPr/>
        </p:nvCxnSpPr>
        <p:spPr>
          <a:xfrm rot="-4523">
            <a:off x="1270002" y="4057651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1270000" y="4572000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600" dirty="0"/>
          </a:p>
        </p:txBody>
      </p:sp>
      <p:sp>
        <p:nvSpPr>
          <p:cNvPr id="14" name="AutoShape 14"/>
          <p:cNvSpPr txBox="1"/>
          <p:nvPr/>
        </p:nvSpPr>
        <p:spPr>
          <a:xfrm>
            <a:off x="2032000" y="4572000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Upgrade Plans &amp; Future Program</a:t>
            </a:r>
            <a:endParaRPr lang="en-US" sz="1600" dirty="0"/>
          </a:p>
        </p:txBody>
      </p:sp>
      <p:sp>
        <p:nvSpPr>
          <p:cNvPr id="15" name="AutoShape 15"/>
          <p:cNvSpPr txBox="1"/>
          <p:nvPr/>
        </p:nvSpPr>
        <p:spPr>
          <a:xfrm>
            <a:off x="2087531" y="5143943"/>
            <a:ext cx="9685079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 dirty="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0νββ searches with isotope </a:t>
            </a:r>
            <a:r>
              <a:rPr lang="en-US" b="0" i="0" u="none" strike="noStrike" dirty="0" smtClean="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loading</a:t>
            </a:r>
            <a:endParaRPr lang="en-US" sz="1600" dirty="0"/>
          </a:p>
        </p:txBody>
      </p:sp>
      <p:sp>
        <p:nvSpPr>
          <p:cNvPr id="16" name="AutoShape 16"/>
          <p:cNvSpPr txBox="1"/>
          <p:nvPr/>
        </p:nvSpPr>
        <p:spPr>
          <a:xfrm>
            <a:off x="9275144" y="6502400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3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598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62"/>
    </mc:Choice>
    <mc:Fallback xmlns="">
      <p:transition spd="slow" advTm="2656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 txBox="1"/>
          <p:nvPr/>
        </p:nvSpPr>
        <p:spPr>
          <a:xfrm>
            <a:off x="3003106" y="2606011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600" dirty="0"/>
          </a:p>
        </p:txBody>
      </p:sp>
      <p:sp>
        <p:nvSpPr>
          <p:cNvPr id="3" name="AutoShape 6"/>
          <p:cNvSpPr txBox="1"/>
          <p:nvPr/>
        </p:nvSpPr>
        <p:spPr>
          <a:xfrm>
            <a:off x="3765106" y="2606011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Detector Design &amp; Performance</a:t>
            </a:r>
            <a:endParaRPr lang="en-US" sz="1600" dirty="0"/>
          </a:p>
        </p:txBody>
      </p:sp>
      <p:sp>
        <p:nvSpPr>
          <p:cNvPr id="4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0275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0"/>
    </mc:Choice>
    <mc:Fallback xmlns="">
      <p:transition spd="slow" advTm="149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23118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 txBox="1"/>
          <p:nvPr/>
        </p:nvSpPr>
        <p:spPr>
          <a:xfrm>
            <a:off x="753057" y="230444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JUNO</a:t>
            </a:r>
            <a:r>
              <a:rPr lang="en-US" sz="2600" b="1" i="0" u="none" strike="noStrike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: </a:t>
            </a:r>
            <a:r>
              <a:rPr lang="en-US" altLang="zh-CN" sz="2600" b="1" i="0" u="none" strike="noStrike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Location &amp; </a:t>
            </a:r>
            <a:r>
              <a:rPr lang="en-US" sz="2600" b="1" i="0" u="none" strike="noStrike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Primary </a:t>
            </a:r>
            <a:r>
              <a:rPr lang="en-US" sz="26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Physics Goal</a:t>
            </a:r>
            <a:endParaRPr lang="en-US" sz="1100" dirty="0"/>
          </a:p>
        </p:txBody>
      </p:sp>
      <p:sp>
        <p:nvSpPr>
          <p:cNvPr id="32" name="AutoShape 5"/>
          <p:cNvSpPr txBox="1"/>
          <p:nvPr/>
        </p:nvSpPr>
        <p:spPr>
          <a:xfrm>
            <a:off x="476525" y="4654154"/>
            <a:ext cx="11467034" cy="207684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Use </a:t>
            </a:r>
            <a:r>
              <a:rPr lang="en-US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reactor neutrinos to determine the mass ordering (sign of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Δ</a:t>
            </a:r>
            <a:r>
              <a:rPr 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m</a:t>
            </a:r>
            <a:r>
              <a:rPr lang="en-US" baseline="30000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r>
              <a:rPr lang="en-US" baseline="-25000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32</a:t>
            </a:r>
            <a:r>
              <a:rPr lang="en-US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), independent of matter effects and CP </a:t>
            </a:r>
            <a:r>
              <a:rPr 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phase</a:t>
            </a:r>
            <a:r>
              <a:rPr lang="zh-CN" alt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；</a:t>
            </a:r>
            <a:endParaRPr lang="en-US" altLang="zh-CN" dirty="0" smtClean="0">
              <a:solidFill>
                <a:srgbClr val="0D1B2A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Equal distance to two reactor power plants for doubling the </a:t>
            </a:r>
            <a:r>
              <a:rPr lang="el-GR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ν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  </a:t>
            </a:r>
            <a:r>
              <a:rPr 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flux</a:t>
            </a:r>
            <a:r>
              <a:rPr lang="zh-CN" alt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；</a:t>
            </a:r>
            <a:endParaRPr lang="en-US" altLang="zh-CN" dirty="0" smtClean="0">
              <a:solidFill>
                <a:srgbClr val="0D1B2A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With an overburden of 650 m, reducing the muon rate to 4 mHz/m</a:t>
            </a:r>
            <a:r>
              <a:rPr lang="en-US" baseline="300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r>
              <a:rPr lang="en-US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 with an average energy </a:t>
            </a:r>
            <a:r>
              <a:rPr 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of 207 </a:t>
            </a:r>
            <a:r>
              <a:rPr lang="en-US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GeV</a:t>
            </a:r>
            <a:r>
              <a:rPr 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;</a:t>
            </a:r>
            <a:endParaRPr lang="en-US" dirty="0">
              <a:solidFill>
                <a:srgbClr val="0D1B2A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66" name="AutoShape 16"/>
          <p:cNvSpPr txBox="1"/>
          <p:nvPr/>
        </p:nvSpPr>
        <p:spPr>
          <a:xfrm>
            <a:off x="9275144" y="6502400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5</a:t>
            </a:r>
            <a:endParaRPr lang="en-US" sz="110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D6845274-2726-4EB7-A234-BDBEA83AE714}"/>
              </a:ext>
            </a:extLst>
          </p:cNvPr>
          <p:cNvGrpSpPr/>
          <p:nvPr/>
        </p:nvGrpSpPr>
        <p:grpSpPr>
          <a:xfrm>
            <a:off x="459234" y="1220244"/>
            <a:ext cx="5794123" cy="3221496"/>
            <a:chOff x="516384" y="1087325"/>
            <a:chExt cx="5794123" cy="3221496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E03FAA7A-FCBC-4062-89AC-6B13696A1251}"/>
                </a:ext>
              </a:extLst>
            </p:cNvPr>
            <p:cNvGrpSpPr/>
            <p:nvPr/>
          </p:nvGrpSpPr>
          <p:grpSpPr>
            <a:xfrm>
              <a:off x="516384" y="1087325"/>
              <a:ext cx="5794123" cy="3221496"/>
              <a:chOff x="533675" y="1243217"/>
              <a:chExt cx="5794123" cy="3221496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xmlns="" id="{A39E0834-4CB9-4D3E-9F17-5F9DDA2ABCA8}"/>
                  </a:ext>
                </a:extLst>
              </p:cNvPr>
              <p:cNvGrpSpPr/>
              <p:nvPr/>
            </p:nvGrpSpPr>
            <p:grpSpPr>
              <a:xfrm>
                <a:off x="533675" y="1243217"/>
                <a:ext cx="5794123" cy="3221496"/>
                <a:chOff x="5173165" y="1403973"/>
                <a:chExt cx="6342696" cy="3221496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xmlns="" id="{915C2303-89E3-43D0-B038-44870A13BBF0}"/>
                    </a:ext>
                  </a:extLst>
                </p:cNvPr>
                <p:cNvGrpSpPr/>
                <p:nvPr/>
              </p:nvGrpSpPr>
              <p:grpSpPr>
                <a:xfrm>
                  <a:off x="5173165" y="1403973"/>
                  <a:ext cx="6339656" cy="3210888"/>
                  <a:chOff x="5173166" y="1414583"/>
                  <a:chExt cx="6339656" cy="3210888"/>
                </a:xfrm>
              </p:grpSpPr>
              <p:pic>
                <p:nvPicPr>
                  <p:cNvPr id="71" name="图片 70">
                    <a:extLst>
                      <a:ext uri="{FF2B5EF4-FFF2-40B4-BE49-F238E27FC236}">
                        <a16:creationId xmlns:a16="http://schemas.microsoft.com/office/drawing/2014/main" xmlns="" id="{D4B684D1-5021-4FD4-BB8C-5E93AB1F05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5173166" y="1414583"/>
                    <a:ext cx="6339656" cy="3210888"/>
                  </a:xfrm>
                  <a:prstGeom prst="rect">
                    <a:avLst/>
                  </a:prstGeom>
                  <a:ln w="38100" cap="sq">
                    <a:noFill/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cxnSp>
                <p:nvCxnSpPr>
                  <p:cNvPr id="72" name="直接箭头连接符 71">
                    <a:extLst>
                      <a:ext uri="{FF2B5EF4-FFF2-40B4-BE49-F238E27FC236}">
                        <a16:creationId xmlns:a16="http://schemas.microsoft.com/office/drawing/2014/main" xmlns="" id="{48295E99-C225-40A2-BDB9-66DCF413C53F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6244936" y="2753591"/>
                    <a:ext cx="2514601" cy="1004522"/>
                  </a:xfrm>
                  <a:prstGeom prst="straightConnector1">
                    <a:avLst/>
                  </a:prstGeom>
                  <a:ln>
                    <a:solidFill>
                      <a:srgbClr val="FFFF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文本框 72">
                    <a:extLst>
                      <a:ext uri="{FF2B5EF4-FFF2-40B4-BE49-F238E27FC236}">
                        <a16:creationId xmlns:a16="http://schemas.microsoft.com/office/drawing/2014/main" xmlns="" id="{5136F591-5C59-4F54-895E-5C131267BD8C}"/>
                      </a:ext>
                    </a:extLst>
                  </p:cNvPr>
                  <p:cNvSpPr txBox="1"/>
                  <p:nvPr/>
                </p:nvSpPr>
                <p:spPr>
                  <a:xfrm rot="20287369">
                    <a:off x="8094826" y="2805138"/>
                    <a:ext cx="841664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b="1" dirty="0">
                        <a:solidFill>
                          <a:schemeClr val="bg1"/>
                        </a:solidFill>
                      </a:rPr>
                      <a:t>252 km</a:t>
                    </a:r>
                    <a:endParaRPr lang="zh-CN" altLang="en-US" sz="12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39" name="组合 4">
                  <a:extLst>
                    <a:ext uri="{FF2B5EF4-FFF2-40B4-BE49-F238E27FC236}">
                      <a16:creationId xmlns:a16="http://schemas.microsoft.com/office/drawing/2014/main" xmlns="" id="{1ACE6688-9FB1-432D-B495-83DB6EDED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120851" y="3009417"/>
                  <a:ext cx="2395010" cy="1616052"/>
                  <a:chOff x="132770" y="2021036"/>
                  <a:chExt cx="5301038" cy="4288284"/>
                </a:xfrm>
              </p:grpSpPr>
              <p:pic>
                <p:nvPicPr>
                  <p:cNvPr id="64" name="Picture 4" descr="allbaseline_dyb2">
                    <a:extLst>
                      <a:ext uri="{FF2B5EF4-FFF2-40B4-BE49-F238E27FC236}">
                        <a16:creationId xmlns:a16="http://schemas.microsoft.com/office/drawing/2014/main" xmlns="" id="{3E1E93D5-D7BB-4B1E-A9D0-BC8596DC0C8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2770" y="2021036"/>
                    <a:ext cx="5294310" cy="42882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67" name="Text Box 5">
                    <a:extLst>
                      <a:ext uri="{FF2B5EF4-FFF2-40B4-BE49-F238E27FC236}">
                        <a16:creationId xmlns:a16="http://schemas.microsoft.com/office/drawing/2014/main" xmlns="" id="{E625168F-A177-4E42-BF62-085979FA3BE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84394" y="3313545"/>
                    <a:ext cx="1771447" cy="694196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buFont typeface="Arial" pitchFamily="34" charset="0"/>
                      <a:buChar char="•"/>
                      <a:defRPr sz="32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1pPr>
                    <a:lvl2pPr marL="742950" indent="-285750" eaLnBrk="0" hangingPunct="0">
                      <a:buFont typeface="Arial" pitchFamily="34" charset="0"/>
                      <a:buChar char="–"/>
                      <a:defRPr sz="28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2pPr>
                    <a:lvl3pPr marL="1143000" indent="-228600" eaLnBrk="0" hangingPunct="0">
                      <a:buFont typeface="Arial" pitchFamily="34" charset="0"/>
                      <a:buChar char="•"/>
                      <a:defRPr sz="24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3pPr>
                    <a:lvl4pPr marL="1600200" indent="-228600" eaLnBrk="0" hangingPunct="0">
                      <a:buFont typeface="Arial" pitchFamily="34" charset="0"/>
                      <a:buChar char="–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4pPr>
                    <a:lvl5pPr marL="2057400" indent="-228600" eaLnBrk="0" hangingPunct="0"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9pPr>
                  </a:lstStyle>
                  <a:p>
                    <a:pPr eaLnBrk="1" fontAlgn="base" hangingPunct="1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F9900"/>
                      </a:buClr>
                      <a:buSzPct val="75000"/>
                      <a:buFont typeface="Wingdings" pitchFamily="2" charset="2"/>
                      <a:buNone/>
                    </a:pPr>
                    <a:r>
                      <a:rPr lang="en-US" altLang="zh-CN" sz="1100" b="1" dirty="0" err="1">
                        <a:solidFill>
                          <a:srgbClr val="FF0000"/>
                        </a:solidFill>
                        <a:latin typeface="Times New Roman" pitchFamily="18" charset="0"/>
                        <a:ea typeface="宋体" pitchFamily="2" charset="-122"/>
                      </a:rPr>
                      <a:t>Daya</a:t>
                    </a:r>
                    <a:r>
                      <a:rPr lang="en-US" altLang="zh-CN" sz="11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pitchFamily="2" charset="-122"/>
                      </a:rPr>
                      <a:t> Bay</a:t>
                    </a:r>
                    <a:endParaRPr lang="zh-CN" altLang="en-US" sz="1100" b="1" dirty="0">
                      <a:solidFill>
                        <a:srgbClr val="FF0000"/>
                      </a:solidFill>
                      <a:latin typeface="Times New Roman" pitchFamily="18" charset="0"/>
                      <a:ea typeface="宋体" pitchFamily="2" charset="-122"/>
                    </a:endParaRPr>
                  </a:p>
                </p:txBody>
              </p:sp>
              <p:sp>
                <p:nvSpPr>
                  <p:cNvPr id="68" name="Oval 7">
                    <a:extLst>
                      <a:ext uri="{FF2B5EF4-FFF2-40B4-BE49-F238E27FC236}">
                        <a16:creationId xmlns:a16="http://schemas.microsoft.com/office/drawing/2014/main" xmlns="" id="{6BB106E8-D572-49DF-965D-E36B479EB1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74161" y="4965399"/>
                    <a:ext cx="142875" cy="1444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 algn="ctr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buFont typeface="Arial" pitchFamily="34" charset="0"/>
                      <a:buChar char="•"/>
                      <a:defRPr sz="32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1pPr>
                    <a:lvl2pPr marL="742950" indent="-285750" eaLnBrk="0" hangingPunct="0">
                      <a:buFont typeface="Arial" pitchFamily="34" charset="0"/>
                      <a:buChar char="–"/>
                      <a:defRPr sz="28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2pPr>
                    <a:lvl3pPr marL="1143000" indent="-228600" eaLnBrk="0" hangingPunct="0">
                      <a:buFont typeface="Arial" pitchFamily="34" charset="0"/>
                      <a:buChar char="•"/>
                      <a:defRPr sz="24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3pPr>
                    <a:lvl4pPr marL="1600200" indent="-228600" eaLnBrk="0" hangingPunct="0">
                      <a:buFont typeface="Arial" pitchFamily="34" charset="0"/>
                      <a:buChar char="–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4pPr>
                    <a:lvl5pPr marL="2057400" indent="-228600" eaLnBrk="0" hangingPunct="0"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9pPr>
                  </a:lstStyle>
                  <a:p>
                    <a:pPr eaLnBrk="1" fontAlgn="base" hangingPunct="1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F9900"/>
                      </a:buClr>
                      <a:buSzPct val="75000"/>
                      <a:buFont typeface="Wingdings" pitchFamily="2" charset="2"/>
                      <a:buNone/>
                    </a:pPr>
                    <a:endParaRPr lang="zh-CN" altLang="en-US" sz="2000" b="1">
                      <a:solidFill>
                        <a:srgbClr val="0000CC"/>
                      </a:solidFill>
                      <a:latin typeface="Times New Roman" pitchFamily="18" charset="0"/>
                      <a:ea typeface="宋体" pitchFamily="2" charset="-122"/>
                    </a:endParaRPr>
                  </a:p>
                </p:txBody>
              </p:sp>
              <p:sp>
                <p:nvSpPr>
                  <p:cNvPr id="69" name="Text Box 9">
                    <a:extLst>
                      <a:ext uri="{FF2B5EF4-FFF2-40B4-BE49-F238E27FC236}">
                        <a16:creationId xmlns:a16="http://schemas.microsoft.com/office/drawing/2014/main" xmlns="" id="{E51BBCC5-7B76-4CD6-8B7C-22EC038E13A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01923" y="2200645"/>
                    <a:ext cx="1431885" cy="694197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buFont typeface="Arial" pitchFamily="34" charset="0"/>
                      <a:buChar char="•"/>
                      <a:defRPr sz="32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1pPr>
                    <a:lvl2pPr marL="742950" indent="-285750" eaLnBrk="0" hangingPunct="0">
                      <a:buFont typeface="Arial" pitchFamily="34" charset="0"/>
                      <a:buChar char="–"/>
                      <a:defRPr sz="28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2pPr>
                    <a:lvl3pPr marL="1143000" indent="-228600" eaLnBrk="0" hangingPunct="0">
                      <a:buFont typeface="Arial" pitchFamily="34" charset="0"/>
                      <a:buChar char="•"/>
                      <a:defRPr sz="24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3pPr>
                    <a:lvl4pPr marL="1600200" indent="-228600" eaLnBrk="0" hangingPunct="0">
                      <a:buFont typeface="Arial" pitchFamily="34" charset="0"/>
                      <a:buChar char="–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4pPr>
                    <a:lvl5pPr marL="2057400" indent="-228600" eaLnBrk="0" hangingPunct="0"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itchFamily="34" charset="0"/>
                      <a:buChar char="»"/>
                      <a:defRPr sz="2000">
                        <a:solidFill>
                          <a:srgbClr val="0004CD"/>
                        </a:solidFill>
                        <a:latin typeface="Calibri" pitchFamily="34" charset="0"/>
                        <a:ea typeface="楷体" pitchFamily="49" charset="-122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rgbClr val="FF9900"/>
                      </a:buClr>
                      <a:buSzPct val="75000"/>
                      <a:buFont typeface="Wingdings" pitchFamily="2" charset="2"/>
                      <a:buNone/>
                    </a:pPr>
                    <a:r>
                      <a:rPr lang="en-US" altLang="zh-CN" sz="105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宋体" pitchFamily="2" charset="-122"/>
                      </a:rPr>
                      <a:t>JUNO</a:t>
                    </a:r>
                  </a:p>
                </p:txBody>
              </p:sp>
              <p:sp>
                <p:nvSpPr>
                  <p:cNvPr id="70" name="Line 11">
                    <a:extLst>
                      <a:ext uri="{FF2B5EF4-FFF2-40B4-BE49-F238E27FC236}">
                        <a16:creationId xmlns:a16="http://schemas.microsoft.com/office/drawing/2014/main" xmlns="" id="{ABC52F5C-DDE8-41D1-8542-146E559C48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645598" y="2792443"/>
                    <a:ext cx="2288" cy="2036880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F9900"/>
                      </a:buClr>
                      <a:buSzPct val="75000"/>
                      <a:buFont typeface="Wingdings" pitchFamily="2" charset="2"/>
                      <a:buNone/>
                    </a:pPr>
                    <a:endParaRPr lang="zh-CN" altLang="en-US" sz="2000" b="1">
                      <a:solidFill>
                        <a:srgbClr val="0000CC"/>
                      </a:solidFill>
                      <a:latin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97E3C5E7-C0FD-4B3A-A368-E3425A3E2E09}"/>
                  </a:ext>
                </a:extLst>
              </p:cNvPr>
              <p:cNvSpPr txBox="1"/>
              <p:nvPr/>
            </p:nvSpPr>
            <p:spPr>
              <a:xfrm>
                <a:off x="2141888" y="3776167"/>
                <a:ext cx="86915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dirty="0">
                    <a:solidFill>
                      <a:srgbClr val="FFFF00"/>
                    </a:solidFill>
                  </a:rPr>
                  <a:t>17.4GW</a:t>
                </a:r>
                <a:r>
                  <a:rPr lang="en-US" altLang="zh-CN" sz="1100" b="1" baseline="-25000" dirty="0">
                    <a:solidFill>
                      <a:srgbClr val="FFFF00"/>
                    </a:solidFill>
                  </a:rPr>
                  <a:t>th</a:t>
                </a:r>
                <a:endParaRPr lang="zh-CN" altLang="en-US" sz="1100" b="1" baseline="-250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67CB1E13-3907-4FEE-AE1B-7AF843DB7603}"/>
                  </a:ext>
                </a:extLst>
              </p:cNvPr>
              <p:cNvSpPr txBox="1"/>
              <p:nvPr/>
            </p:nvSpPr>
            <p:spPr>
              <a:xfrm>
                <a:off x="3198529" y="3774986"/>
                <a:ext cx="86915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dirty="0">
                    <a:solidFill>
                      <a:srgbClr val="FFFF00"/>
                    </a:solidFill>
                  </a:rPr>
                  <a:t>9.2GW</a:t>
                </a:r>
                <a:r>
                  <a:rPr lang="en-US" altLang="zh-CN" sz="1100" b="1" baseline="-25000" dirty="0">
                    <a:solidFill>
                      <a:srgbClr val="FFFF00"/>
                    </a:solidFill>
                  </a:rPr>
                  <a:t>th</a:t>
                </a:r>
                <a:endParaRPr lang="zh-CN" altLang="en-US" sz="1100" b="1" baseline="-25000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3431531-7D55-4030-AEFA-1E21663DFA2D}"/>
                </a:ext>
              </a:extLst>
            </p:cNvPr>
            <p:cNvSpPr/>
            <p:nvPr/>
          </p:nvSpPr>
          <p:spPr>
            <a:xfrm>
              <a:off x="533675" y="1216058"/>
              <a:ext cx="1691051" cy="3429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Overburden: 650m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58EB7BB8-A941-4791-932C-339908047AD5}"/>
              </a:ext>
            </a:extLst>
          </p:cNvPr>
          <p:cNvGrpSpPr/>
          <p:nvPr/>
        </p:nvGrpSpPr>
        <p:grpSpPr>
          <a:xfrm>
            <a:off x="6380470" y="1230856"/>
            <a:ext cx="5620372" cy="3210883"/>
            <a:chOff x="6437620" y="1097937"/>
            <a:chExt cx="5620372" cy="3210883"/>
          </a:xfrm>
        </p:grpSpPr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xmlns="" id="{46193EC2-AD49-40D6-B299-F26E0303D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37620" y="1097937"/>
              <a:ext cx="5620372" cy="3210883"/>
            </a:xfrm>
            <a:prstGeom prst="rect">
              <a:avLst/>
            </a:prstGeom>
          </p:spPr>
        </p:pic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="" id="{B2ECC186-E164-47CA-99CA-8A835C3A7EF8}"/>
                </a:ext>
              </a:extLst>
            </p:cNvPr>
            <p:cNvSpPr/>
            <p:nvPr/>
          </p:nvSpPr>
          <p:spPr>
            <a:xfrm>
              <a:off x="10586301" y="2215299"/>
              <a:ext cx="999241" cy="12930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xmlns="" id="{15691818-0D68-47C2-8D86-EBE938390EEE}"/>
                </a:ext>
              </a:extLst>
            </p:cNvPr>
            <p:cNvSpPr txBox="1"/>
            <p:nvPr/>
          </p:nvSpPr>
          <p:spPr>
            <a:xfrm>
              <a:off x="10505088" y="2169734"/>
              <a:ext cx="15010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Overburden: 650 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91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021"/>
    </mc:Choice>
    <mc:Fallback xmlns="">
      <p:transition spd="slow" advTm="11202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1008179"/>
            <a:ext cx="12192000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519141" y="368667"/>
            <a:ext cx="10882284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JUNO</a:t>
            </a:r>
            <a:r>
              <a:rPr lang="en-US" sz="2600" b="1" i="0" u="none" strike="noStrike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: </a:t>
            </a:r>
            <a:r>
              <a:rPr lang="en-US" altLang="zh-CN" sz="2600" b="1" i="0" u="none" strike="noStrike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An unique approach to determine neutrino mass ordering</a:t>
            </a:r>
            <a:endParaRPr lang="en-US" sz="1100" dirty="0"/>
          </a:p>
        </p:txBody>
      </p:sp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505" y="4772073"/>
            <a:ext cx="4378593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728" y="1314508"/>
            <a:ext cx="3771553" cy="3012671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59220" y="1093243"/>
            <a:ext cx="5528929" cy="5693310"/>
            <a:chOff x="6315740" y="1201479"/>
            <a:chExt cx="4748485" cy="5693310"/>
          </a:xfrm>
        </p:grpSpPr>
        <p:sp>
          <p:nvSpPr>
            <p:cNvPr id="9" name="文本框 8"/>
            <p:cNvSpPr txBox="1"/>
            <p:nvPr/>
          </p:nvSpPr>
          <p:spPr>
            <a:xfrm>
              <a:off x="6619259" y="1201479"/>
              <a:ext cx="4388422" cy="5521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KEY PARAMETERS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Large statistics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20 ktons of LS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3%@1MeV energy resolution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 LS light yield &gt;1200 P.E./MeV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altLang="zh-CN" dirty="0">
                  <a:latin typeface="Noto Sans SC" panose="020B0200000000000000" pitchFamily="34" charset="-122"/>
                  <a:ea typeface="Noto Sans SC" panose="020B0200000000000000" pitchFamily="34" charset="-122"/>
                </a:rPr>
                <a:t> </a:t>
              </a: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LS attenuation length &gt; 20m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altLang="zh-CN" dirty="0">
                  <a:latin typeface="Noto Sans SC" panose="020B0200000000000000" pitchFamily="34" charset="-122"/>
                  <a:ea typeface="Noto Sans SC" panose="020B0200000000000000" pitchFamily="34" charset="-122"/>
                </a:rPr>
                <a:t> </a:t>
              </a: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PMT coverage 75%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1% energy scale uncertainty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Four complementary calibration systems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Low background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A “clean” central detector</a:t>
              </a:r>
            </a:p>
            <a:p>
              <a:pPr marL="742950" lvl="1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altLang="zh-CN" dirty="0" smtClean="0">
                  <a:latin typeface="Noto Sans SC" panose="020B0200000000000000" pitchFamily="34" charset="-122"/>
                  <a:ea typeface="Noto Sans SC" panose="020B0200000000000000" pitchFamily="34" charset="-122"/>
                </a:rPr>
                <a:t>Veto detector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315740" y="1201479"/>
              <a:ext cx="4748485" cy="5693310"/>
            </a:xfrm>
            <a:prstGeom prst="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Connector 2"/>
            <p:cNvCxnSpPr/>
            <p:nvPr/>
          </p:nvCxnSpPr>
          <p:spPr>
            <a:xfrm flipV="1">
              <a:off x="6432698" y="1735021"/>
              <a:ext cx="4458024" cy="19351"/>
            </a:xfrm>
            <a:prstGeom prst="straightConnector1">
              <a:avLst/>
            </a:prstGeom>
            <a:solidFill>
              <a:srgbClr val="DEE0E3">
                <a:alpha val="100000"/>
              </a:srgbClr>
            </a:solidFill>
            <a:ln w="12700" cap="flat" cmpd="sng">
              <a:solidFill>
                <a:srgbClr val="CBD5E1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" name="AutoShape 16"/>
          <p:cNvSpPr txBox="1"/>
          <p:nvPr/>
        </p:nvSpPr>
        <p:spPr>
          <a:xfrm>
            <a:off x="9275144" y="6499256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4274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195"/>
    </mc:Choice>
    <mc:Fallback xmlns="">
      <p:transition spd="slow" advTm="15619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or 2"/>
          <p:cNvCxnSpPr/>
          <p:nvPr/>
        </p:nvCxnSpPr>
        <p:spPr>
          <a:xfrm>
            <a:off x="0" y="8774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4"/>
          <p:cNvSpPr txBox="1"/>
          <p:nvPr/>
        </p:nvSpPr>
        <p:spPr>
          <a:xfrm>
            <a:off x="573572" y="228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JUNO Detector</a:t>
            </a:r>
            <a:endParaRPr lang="en-US" sz="1100" dirty="0"/>
          </a:p>
        </p:txBody>
      </p:sp>
      <p:sp>
        <p:nvSpPr>
          <p:cNvPr id="8" name="AutoShape 16"/>
          <p:cNvSpPr txBox="1"/>
          <p:nvPr/>
        </p:nvSpPr>
        <p:spPr>
          <a:xfrm>
            <a:off x="9275144" y="6499256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7</a:t>
            </a:r>
            <a:endParaRPr lang="en-US" sz="1100" dirty="0"/>
          </a:p>
        </p:txBody>
      </p:sp>
      <p:sp>
        <p:nvSpPr>
          <p:cNvPr id="9" name="AutoShape 5"/>
          <p:cNvSpPr txBox="1"/>
          <p:nvPr/>
        </p:nvSpPr>
        <p:spPr>
          <a:xfrm>
            <a:off x="770777" y="1082021"/>
            <a:ext cx="5146446" cy="567338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Central Detector: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20 ktons of LS + Acrylic Sphere;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17612 20” PMT + 25600 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3</a:t>
            </a:r>
            <a:r>
              <a:rPr lang="en-US" altLang="zh-CN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 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” PMT;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Coverage: 78%;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Veto Detector: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 Water Cherenkov detector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41 ktons of ultrapure water;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2404 20”PMT + 348 20”PMT + 600 8”PMT;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Earth magnetic field compensation coils;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Top tracker detector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  <a:sym typeface="Noto Sans SC"/>
              </a:rPr>
              <a:t>Plastic scintillator covering ~half of the WP;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978770" y="877490"/>
            <a:ext cx="6057900" cy="5250748"/>
            <a:chOff x="6252023" y="1429431"/>
            <a:chExt cx="5708772" cy="462516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52023" y="1429431"/>
              <a:ext cx="5708772" cy="4625163"/>
            </a:xfrm>
            <a:prstGeom prst="rect">
              <a:avLst/>
            </a:prstGeom>
          </p:spPr>
        </p:pic>
        <p:cxnSp>
          <p:nvCxnSpPr>
            <p:cNvPr id="10" name="直接箭头连接符 9">
              <a:extLst>
                <a:ext uri="{FF2B5EF4-FFF2-40B4-BE49-F238E27FC236}">
                  <a16:creationId xmlns="" xmlns:a16="http://schemas.microsoft.com/office/drawing/2014/main" id="{FD7A31F3-2D9A-46E0-A16D-6958B90E2C69}"/>
                </a:ext>
              </a:extLst>
            </p:cNvPr>
            <p:cNvCxnSpPr/>
            <p:nvPr/>
          </p:nvCxnSpPr>
          <p:spPr>
            <a:xfrm>
              <a:off x="7942521" y="4263653"/>
              <a:ext cx="2339163" cy="212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29">
              <a:extLst>
                <a:ext uri="{FF2B5EF4-FFF2-40B4-BE49-F238E27FC236}">
                  <a16:creationId xmlns="" xmlns:a16="http://schemas.microsoft.com/office/drawing/2014/main" id="{D33B40F5-D415-45A9-89B2-212779AD3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4226" y="3907223"/>
              <a:ext cx="1003801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AS: ID35.4m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endParaRPr>
            </a:p>
          </p:txBody>
        </p:sp>
        <p:cxnSp>
          <p:nvCxnSpPr>
            <p:cNvPr id="12" name="直接箭头连接符 11">
              <a:extLst>
                <a:ext uri="{FF2B5EF4-FFF2-40B4-BE49-F238E27FC236}">
                  <a16:creationId xmlns="" xmlns:a16="http://schemas.microsoft.com/office/drawing/2014/main" id="{453EE864-D6ED-4D75-9815-076235653FEA}"/>
                </a:ext>
              </a:extLst>
            </p:cNvPr>
            <p:cNvCxnSpPr/>
            <p:nvPr/>
          </p:nvCxnSpPr>
          <p:spPr>
            <a:xfrm>
              <a:off x="7793665" y="4937780"/>
              <a:ext cx="2626242" cy="1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31">
              <a:extLst>
                <a:ext uri="{FF2B5EF4-FFF2-40B4-BE49-F238E27FC236}">
                  <a16:creationId xmlns="" xmlns:a16="http://schemas.microsoft.com/office/drawing/2014/main" id="{62562F5F-1D69-4B7F-B135-904138D31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0161" y="4660781"/>
              <a:ext cx="105509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SSS: ID40.1m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69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634"/>
    </mc:Choice>
    <mc:Fallback xmlns="">
      <p:transition spd="slow" advTm="131634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8774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573572" y="228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2600" b="1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Liquid </a:t>
            </a:r>
            <a:r>
              <a:rPr lang="en-US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scintillator</a:t>
            </a:r>
            <a:endParaRPr lang="en-US" sz="1100" dirty="0"/>
          </a:p>
        </p:txBody>
      </p:sp>
      <p:grpSp>
        <p:nvGrpSpPr>
          <p:cNvPr id="12" name="组合 11"/>
          <p:cNvGrpSpPr/>
          <p:nvPr/>
        </p:nvGrpSpPr>
        <p:grpSpPr>
          <a:xfrm>
            <a:off x="485487" y="1225716"/>
            <a:ext cx="2908173" cy="2401071"/>
            <a:chOff x="3702225" y="2348880"/>
            <a:chExt cx="2554069" cy="193338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F4DFE83C-0F16-467F-8864-C1F68A799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3702225" y="2348880"/>
              <a:ext cx="2339186" cy="163610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838C664F-1428-47B9-8A58-258F9BB7793F}"/>
                </a:ext>
              </a:extLst>
            </p:cNvPr>
            <p:cNvSpPr txBox="1"/>
            <p:nvPr/>
          </p:nvSpPr>
          <p:spPr>
            <a:xfrm>
              <a:off x="3702225" y="4046825"/>
              <a:ext cx="2554069" cy="235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en-US" altLang="zh-CN" sz="1300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rPr>
                <a:t>1) Al</a:t>
              </a:r>
              <a:r>
                <a:rPr lang="en-US" altLang="zh-CN" sz="1300" baseline="-25000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rPr>
                <a:t>2</a:t>
              </a:r>
              <a:r>
                <a:rPr lang="en-US" altLang="zh-CN" sz="1300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rPr>
                <a:t>O</a:t>
              </a:r>
              <a:r>
                <a:rPr lang="en-US" altLang="zh-CN" sz="1300" baseline="-25000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rPr>
                <a:t>3 </a:t>
              </a:r>
              <a:r>
                <a:rPr lang="en-US" altLang="zh-CN" sz="1300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rPr>
                <a:t> for optical transparency</a:t>
              </a:r>
              <a:endParaRPr lang="zh-CN" altLang="en-US" sz="13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3546" y="1225715"/>
            <a:ext cx="2660185" cy="2608229"/>
            <a:chOff x="7956491" y="4706764"/>
            <a:chExt cx="2269563" cy="2050976"/>
          </a:xfrm>
        </p:grpSpPr>
        <p:pic>
          <p:nvPicPr>
            <p:cNvPr id="8" name="Picture 2">
              <a:extLst>
                <a:ext uri="{FF2B5EF4-FFF2-40B4-BE49-F238E27FC236}">
                  <a16:creationId xmlns="" xmlns:a16="http://schemas.microsoft.com/office/drawing/2014/main" id="{3915C148-8333-4348-B240-99A50DA1E5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7956491" y="4706764"/>
              <a:ext cx="2269563" cy="1623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2E9CFC7D-D28F-4FDB-8EF6-678F874E2EC4}"/>
                </a:ext>
              </a:extLst>
            </p:cNvPr>
            <p:cNvSpPr txBox="1"/>
            <p:nvPr/>
          </p:nvSpPr>
          <p:spPr>
            <a:xfrm>
              <a:off x="7956491" y="6370508"/>
              <a:ext cx="2269563" cy="387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en-US" altLang="zh-CN" sz="1300" dirty="0"/>
                <a:t>3) Water extraction to remove radioactive impurities </a:t>
              </a:r>
              <a:endParaRPr lang="zh-CN" altLang="en-US" sz="13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113462" y="1225712"/>
            <a:ext cx="2816266" cy="2439298"/>
            <a:chOff x="5651099" y="4682857"/>
            <a:chExt cx="1942675" cy="1936593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F2002F10-5E3A-4295-BFB5-D6EC91CEFF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>
            <a:xfrm>
              <a:off x="5715269" y="4682857"/>
              <a:ext cx="1797016" cy="1660211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789475BE-55DD-4786-86B1-9B8426BB8557}"/>
                </a:ext>
              </a:extLst>
            </p:cNvPr>
            <p:cNvSpPr txBox="1"/>
            <p:nvPr/>
          </p:nvSpPr>
          <p:spPr>
            <a:xfrm>
              <a:off x="5651099" y="6387319"/>
              <a:ext cx="1942675" cy="23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en-US" altLang="zh-CN" sz="1300" dirty="0"/>
                <a:t>4) Gas stripping to remove Rn and O</a:t>
              </a:r>
              <a:r>
                <a:rPr lang="en-US" altLang="zh-CN" sz="1300" baseline="-25000" dirty="0"/>
                <a:t>2</a:t>
              </a:r>
              <a:endParaRPr lang="zh-CN" altLang="en-US" sz="1300" baseline="-25000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81744" y="1225716"/>
            <a:ext cx="2431185" cy="2410821"/>
            <a:chOff x="6580219" y="2348880"/>
            <a:chExt cx="2025644" cy="1935547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6C499EFF-C185-4B40-A1A3-5EA51E2D8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6580219" y="2348880"/>
              <a:ext cx="2025644" cy="1657725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A00DD34B-162A-4D43-A1F1-48C87127E334}"/>
                </a:ext>
              </a:extLst>
            </p:cNvPr>
            <p:cNvSpPr txBox="1"/>
            <p:nvPr/>
          </p:nvSpPr>
          <p:spPr>
            <a:xfrm>
              <a:off x="6706571" y="4049681"/>
              <a:ext cx="1812008" cy="234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en-US" altLang="zh-CN" sz="1300" dirty="0"/>
                <a:t>2) Distillation for radiopurity</a:t>
              </a:r>
              <a:endParaRPr lang="zh-CN" altLang="en-US" sz="1300" dirty="0"/>
            </a:p>
          </p:txBody>
        </p:sp>
      </p:grpSp>
      <p:sp>
        <p:nvSpPr>
          <p:cNvPr id="18" name="矩形 17"/>
          <p:cNvSpPr/>
          <p:nvPr/>
        </p:nvSpPr>
        <p:spPr>
          <a:xfrm>
            <a:off x="485487" y="3832693"/>
            <a:ext cx="6259573" cy="253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For</a:t>
            </a:r>
            <a:r>
              <a:rPr lang="zh-CN" altLang="en-US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 </a:t>
            </a:r>
            <a:r>
              <a:rPr lang="en-US" altLang="zh-CN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optimal transparency and light yield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: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Recipe: LAB + 2.5g/L PPO + 3 mg/L </a:t>
            </a:r>
            <a:r>
              <a:rPr lang="en-US" altLang="zh-CN" dirty="0" err="1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bis</a:t>
            </a:r>
            <a:r>
              <a:rPr lang="en-US" altLang="zh-CN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-MSB + 0.005% 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BHT;</a:t>
            </a:r>
            <a:endParaRPr lang="en-US" altLang="zh-CN" dirty="0">
              <a:solidFill>
                <a:srgbClr val="0D1B2A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/>
            </a:endParaRP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Production: Four purification plants + LS Mixing 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;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Auxiliary device: HPN plant + UPW system;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Background:  U/</a:t>
            </a:r>
            <a:r>
              <a:rPr lang="en-US" altLang="zh-CN" dirty="0" err="1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Th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 &lt; 10</a:t>
            </a:r>
            <a:r>
              <a:rPr lang="en-US" altLang="zh-CN" baseline="30000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-16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g/g, Rn&lt;1mBq/m</a:t>
            </a:r>
            <a:r>
              <a:rPr lang="en-US" altLang="zh-CN" baseline="30000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3</a:t>
            </a:r>
            <a:r>
              <a:rPr lang="en-US" altLang="zh-CN" dirty="0" smtClean="0">
                <a:solidFill>
                  <a:srgbClr val="0D1B2A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Noto Sans SC"/>
              </a:rPr>
              <a:t>; </a:t>
            </a:r>
            <a:endParaRPr lang="en-US" altLang="zh-CN" dirty="0">
              <a:solidFill>
                <a:srgbClr val="0D1B2A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Noto Sans SC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4641" y="4069010"/>
            <a:ext cx="4243694" cy="265061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544122" y="5212938"/>
            <a:ext cx="2444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Weighted Attenuation length: 20.6 m </a:t>
            </a:r>
            <a:endParaRPr lang="zh-CN" altLang="en-US" dirty="0"/>
          </a:p>
        </p:txBody>
      </p:sp>
      <p:sp>
        <p:nvSpPr>
          <p:cNvPr id="21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8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7136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042"/>
    </mc:Choice>
    <mc:Fallback xmlns="">
      <p:transition spd="slow" advTm="15404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Central detector</a:t>
            </a:r>
            <a:endParaRPr lang="en-US" sz="11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1D33954-F7C1-478A-9A6F-AFE3AC01D1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44" y="1156047"/>
            <a:ext cx="3831185" cy="21586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F6F0117-D99C-4A3D-973E-EA7746FB7C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265" y="1156047"/>
            <a:ext cx="3237981" cy="2158654"/>
          </a:xfrm>
          <a:prstGeom prst="rect">
            <a:avLst/>
          </a:prstGeom>
        </p:spPr>
      </p:pic>
      <p:pic>
        <p:nvPicPr>
          <p:cNvPr id="8" name="ca8312d9186d34b1e21060510551f82f">
            <a:hlinkClick r:id="" action="ppaction://media"/>
            <a:extLst>
              <a:ext uri="{FF2B5EF4-FFF2-40B4-BE49-F238E27FC236}">
                <a16:creationId xmlns:a16="http://schemas.microsoft.com/office/drawing/2014/main" xmlns="" id="{DD5205F7-0D02-4C96-83C4-EEE6F3E2B719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42982" y="1156047"/>
            <a:ext cx="3837606" cy="215865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62472" y="3653135"/>
            <a:ext cx="1090428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+mn-ea"/>
              </a:rPr>
              <a:t>263 Acrylic panels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thermally pressed and machined to the spherical shape, bonded together in-situ through PMMA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polymerization;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SS structure to hold the acrylic tank and PMTs, through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steel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bars with springs and rotating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heads;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Clearance between PMTs is ~3 mm, to maximize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coverage;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Water soluble paper film on acrylic to stop Rn decay daughters,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high-pressured UPW is used to remove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dust and paper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film before water filling ;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Resistivity~18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MΩ*cm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, U/</a:t>
            </a:r>
            <a:r>
              <a:rPr lang="en-US" altLang="zh-CN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Th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 &lt; 10</a:t>
            </a:r>
            <a:r>
              <a:rPr lang="en-US" altLang="zh-CN" baseline="300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-15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g/g, Rn &lt; 10mBq/m</a:t>
            </a:r>
            <a:r>
              <a:rPr lang="en-US" altLang="zh-CN" baseline="300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3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 </a:t>
            </a:r>
            <a:r>
              <a:rPr lang="zh-CN" alt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；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Page 9</a:t>
            </a:r>
            <a:endParaRPr lang="en-US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276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12"/>
    </mc:Choice>
    <mc:Fallback xmlns="">
      <p:transition spd="slow" advTm="110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0200" objId="8"/>
        <p14:stopEvt time="95923" objId="8"/>
        <p14:playEvt time="106887" objId="8"/>
        <p14:stopEvt time="110412" objId="8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Water Cherenkov detector</a:t>
            </a:r>
            <a:endParaRPr lang="en-US" sz="11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297" y="3884119"/>
            <a:ext cx="5438561" cy="26668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72" y="3988703"/>
            <a:ext cx="5080000" cy="27625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44863" y="1329282"/>
            <a:ext cx="7300427" cy="2169825"/>
          </a:xfrm>
          <a:prstGeom prst="rect">
            <a:avLst/>
          </a:prstGeom>
          <a:ln w="28575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The WCD uses 41 ktons UPW  to tag muon and passive shielding;</a:t>
            </a:r>
          </a:p>
          <a:p>
            <a:pPr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The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water in the WCD is circulated and purified by an UPW system at a flow rate of ~100 t/h;</a:t>
            </a:r>
          </a:p>
          <a:p>
            <a:pPr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Muon trigger rate in CD ~5 Hz, in Water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Pool (only) ~4 Hz</a:t>
            </a:r>
            <a:r>
              <a:rPr lang="zh-CN" alt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；</a:t>
            </a:r>
            <a:endParaRPr lang="en-US" altLang="zh-CN" dirty="0" smtClean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Muon detection efficiency of CD through-going muons &gt; 99.5%</a:t>
            </a:r>
            <a:r>
              <a:rPr lang="zh-CN" altLang="en-US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；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35E8A195-01F3-4087-A29D-BFEF92143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97" y="1233269"/>
            <a:ext cx="3542780" cy="236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85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648"/>
    </mc:Choice>
    <mc:Fallback xmlns="">
      <p:transition spd="slow" advTm="9964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Detector filling</a:t>
            </a:r>
            <a:endParaRPr lang="en-US" sz="11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365EE62-69F5-494B-BFA6-B5950CC1B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443" y="3198515"/>
            <a:ext cx="3412557" cy="3034938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04F530F-587C-412F-9A62-F6615354E0C2}"/>
              </a:ext>
            </a:extLst>
          </p:cNvPr>
          <p:cNvGrpSpPr/>
          <p:nvPr/>
        </p:nvGrpSpPr>
        <p:grpSpPr>
          <a:xfrm>
            <a:off x="275388" y="1186881"/>
            <a:ext cx="11519332" cy="1950978"/>
            <a:chOff x="431011" y="1444938"/>
            <a:chExt cx="11519332" cy="1950978"/>
          </a:xfrm>
        </p:grpSpPr>
        <p:cxnSp>
          <p:nvCxnSpPr>
            <p:cNvPr id="7" name="Прямая соединительная линия 7">
              <a:extLst>
                <a:ext uri="{FF2B5EF4-FFF2-40B4-BE49-F238E27FC236}">
                  <a16:creationId xmlns:a16="http://schemas.microsoft.com/office/drawing/2014/main" xmlns="" id="{350C1D5E-11FF-4A7B-808D-E8B7B76A10DE}"/>
                </a:ext>
              </a:extLst>
            </p:cNvPr>
            <p:cNvCxnSpPr/>
            <p:nvPr/>
          </p:nvCxnSpPr>
          <p:spPr>
            <a:xfrm flipV="1">
              <a:off x="1284896" y="2420512"/>
              <a:ext cx="2442258" cy="9139"/>
            </a:xfrm>
            <a:prstGeom prst="line">
              <a:avLst/>
            </a:prstGeom>
            <a:ln w="76200">
              <a:solidFill>
                <a:srgbClr val="00B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16">
              <a:extLst>
                <a:ext uri="{FF2B5EF4-FFF2-40B4-BE49-F238E27FC236}">
                  <a16:creationId xmlns:a16="http://schemas.microsoft.com/office/drawing/2014/main" xmlns="" id="{8599BA52-98BD-4AF5-947F-25D716A01804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3727153" y="2419712"/>
              <a:ext cx="2582991" cy="0"/>
            </a:xfrm>
            <a:prstGeom prst="line">
              <a:avLst/>
            </a:prstGeom>
            <a:ln w="76200">
              <a:solidFill>
                <a:srgbClr val="00B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18">
              <a:extLst>
                <a:ext uri="{FF2B5EF4-FFF2-40B4-BE49-F238E27FC236}">
                  <a16:creationId xmlns:a16="http://schemas.microsoft.com/office/drawing/2014/main" xmlns="" id="{A7A71C6A-1F14-4813-8D0A-F573C57FFB4D}"/>
                </a:ext>
              </a:extLst>
            </p:cNvPr>
            <p:cNvCxnSpPr>
              <a:stCxn id="13" idx="6"/>
              <a:endCxn id="12" idx="2"/>
            </p:cNvCxnSpPr>
            <p:nvPr/>
          </p:nvCxnSpPr>
          <p:spPr>
            <a:xfrm>
              <a:off x="6778144" y="2419712"/>
              <a:ext cx="3954596" cy="800"/>
            </a:xfrm>
            <a:prstGeom prst="line">
              <a:avLst/>
            </a:prstGeom>
            <a:ln w="76200">
              <a:solidFill>
                <a:srgbClr val="90EE9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Овал 10">
              <a:extLst>
                <a:ext uri="{FF2B5EF4-FFF2-40B4-BE49-F238E27FC236}">
                  <a16:creationId xmlns:a16="http://schemas.microsoft.com/office/drawing/2014/main" xmlns="" id="{0C33471D-4D61-47DD-8DF0-9EBCDE464460}"/>
                </a:ext>
              </a:extLst>
            </p:cNvPr>
            <p:cNvSpPr/>
            <p:nvPr/>
          </p:nvSpPr>
          <p:spPr>
            <a:xfrm>
              <a:off x="3219776" y="2195651"/>
              <a:ext cx="468000" cy="468000"/>
            </a:xfrm>
            <a:prstGeom prst="ellipse">
              <a:avLst/>
            </a:prstGeom>
            <a:solidFill>
              <a:srgbClr val="00BFFF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n-ea"/>
              </a:endParaRPr>
            </a:p>
          </p:txBody>
        </p:sp>
        <p:sp>
          <p:nvSpPr>
            <p:cNvPr id="11" name="Овал 9">
              <a:extLst>
                <a:ext uri="{FF2B5EF4-FFF2-40B4-BE49-F238E27FC236}">
                  <a16:creationId xmlns:a16="http://schemas.microsoft.com/office/drawing/2014/main" xmlns="" id="{497FC444-8A3D-41CC-A67C-DBF4D79F7C75}"/>
                </a:ext>
              </a:extLst>
            </p:cNvPr>
            <p:cNvSpPr/>
            <p:nvPr/>
          </p:nvSpPr>
          <p:spPr>
            <a:xfrm>
              <a:off x="1050896" y="2195651"/>
              <a:ext cx="468000" cy="468000"/>
            </a:xfrm>
            <a:prstGeom prst="ellipse">
              <a:avLst/>
            </a:prstGeom>
            <a:solidFill>
              <a:srgbClr val="00BFFF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n-ea"/>
              </a:endParaRPr>
            </a:p>
          </p:txBody>
        </p:sp>
        <p:sp>
          <p:nvSpPr>
            <p:cNvPr id="12" name="Овал 14">
              <a:extLst>
                <a:ext uri="{FF2B5EF4-FFF2-40B4-BE49-F238E27FC236}">
                  <a16:creationId xmlns:a16="http://schemas.microsoft.com/office/drawing/2014/main" xmlns="" id="{573A4B0E-5FE3-46AA-AF09-B9E7CD2A6C4D}"/>
                </a:ext>
              </a:extLst>
            </p:cNvPr>
            <p:cNvSpPr/>
            <p:nvPr/>
          </p:nvSpPr>
          <p:spPr>
            <a:xfrm>
              <a:off x="10732740" y="2186512"/>
              <a:ext cx="468000" cy="468000"/>
            </a:xfrm>
            <a:prstGeom prst="ellipse">
              <a:avLst/>
            </a:prstGeom>
            <a:solidFill>
              <a:srgbClr val="90EE9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n-ea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E2EE912F-98B1-4C32-80F2-7B8D0125E906}"/>
                </a:ext>
              </a:extLst>
            </p:cNvPr>
            <p:cNvSpPr/>
            <p:nvPr/>
          </p:nvSpPr>
          <p:spPr>
            <a:xfrm>
              <a:off x="6310144" y="2185712"/>
              <a:ext cx="468000" cy="468000"/>
            </a:xfrm>
            <a:prstGeom prst="ellipse">
              <a:avLst/>
            </a:prstGeom>
            <a:solidFill>
              <a:srgbClr val="90EE90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+mn-ea"/>
              </a:endParaRP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xmlns="" id="{FB3DE4B8-5544-487B-9146-FDC3E28159A4}"/>
                </a:ext>
              </a:extLst>
            </p:cNvPr>
            <p:cNvSpPr txBox="1"/>
            <p:nvPr/>
          </p:nvSpPr>
          <p:spPr>
            <a:xfrm>
              <a:off x="482433" y="2688030"/>
              <a:ext cx="16049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b="1" dirty="0">
                  <a:latin typeface="+mn-ea"/>
                </a:rPr>
                <a:t>Start of</a:t>
              </a:r>
              <a:br>
                <a:rPr lang="en-GB" sz="2000" b="1" dirty="0">
                  <a:latin typeface="+mn-ea"/>
                </a:rPr>
              </a:br>
              <a:r>
                <a:rPr lang="en-GB" sz="2000" b="1" dirty="0">
                  <a:latin typeface="+mn-ea"/>
                </a:rPr>
                <a:t>water filling</a:t>
              </a:r>
              <a:endParaRPr lang="ru-RU" sz="2000" b="1" dirty="0">
                <a:latin typeface="+mn-ea"/>
              </a:endParaRPr>
            </a:p>
          </p:txBody>
        </p:sp>
        <p:sp>
          <p:nvSpPr>
            <p:cNvPr id="15" name="TextBox 26">
              <a:extLst>
                <a:ext uri="{FF2B5EF4-FFF2-40B4-BE49-F238E27FC236}">
                  <a16:creationId xmlns:a16="http://schemas.microsoft.com/office/drawing/2014/main" xmlns="" id="{36C21DAE-B21E-4EB0-B0C9-A57A0DBD7B9C}"/>
                </a:ext>
              </a:extLst>
            </p:cNvPr>
            <p:cNvSpPr txBox="1"/>
            <p:nvPr/>
          </p:nvSpPr>
          <p:spPr>
            <a:xfrm flipH="1">
              <a:off x="2591474" y="1489483"/>
              <a:ext cx="16509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+mn-ea"/>
                </a:rPr>
                <a:t>End of</a:t>
              </a:r>
              <a:br>
                <a:rPr lang="en-GB" sz="2000" b="1" dirty="0">
                  <a:latin typeface="+mn-ea"/>
                </a:rPr>
              </a:br>
              <a:r>
                <a:rPr lang="en-GB" sz="2000" b="1" dirty="0">
                  <a:latin typeface="+mn-ea"/>
                </a:rPr>
                <a:t>water filling </a:t>
              </a:r>
              <a:endParaRPr lang="ru-RU" sz="2000" b="1" dirty="0">
                <a:latin typeface="+mn-ea"/>
              </a:endParaRPr>
            </a:p>
          </p:txBody>
        </p:sp>
        <p:sp>
          <p:nvSpPr>
            <p:cNvPr id="16" name="TextBox 27">
              <a:extLst>
                <a:ext uri="{FF2B5EF4-FFF2-40B4-BE49-F238E27FC236}">
                  <a16:creationId xmlns:a16="http://schemas.microsoft.com/office/drawing/2014/main" xmlns="" id="{E969FE0C-ABF2-4305-B309-C7588DA64F9E}"/>
                </a:ext>
              </a:extLst>
            </p:cNvPr>
            <p:cNvSpPr txBox="1"/>
            <p:nvPr/>
          </p:nvSpPr>
          <p:spPr>
            <a:xfrm>
              <a:off x="5956055" y="2679814"/>
              <a:ext cx="16695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+mn-ea"/>
                </a:rPr>
                <a:t>Start of</a:t>
              </a:r>
              <a:br>
                <a:rPr lang="en-GB" sz="2000" b="1" dirty="0">
                  <a:latin typeface="+mn-ea"/>
                </a:rPr>
              </a:br>
              <a:r>
                <a:rPr lang="en-GB" sz="2000" b="1" dirty="0">
                  <a:latin typeface="+mn-ea"/>
                </a:rPr>
                <a:t>LS filling</a:t>
              </a:r>
              <a:endParaRPr lang="ru-RU" sz="2000" b="1" dirty="0">
                <a:latin typeface="+mn-ea"/>
              </a:endParaRP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xmlns="" id="{38B923B3-2E18-4471-B0E8-D1D6B0A33B13}"/>
                </a:ext>
              </a:extLst>
            </p:cNvPr>
            <p:cNvSpPr txBox="1"/>
            <p:nvPr/>
          </p:nvSpPr>
          <p:spPr>
            <a:xfrm>
              <a:off x="9983137" y="1444938"/>
              <a:ext cx="19672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b="1" dirty="0">
                  <a:latin typeface="+mn-ea"/>
                </a:rPr>
                <a:t>Expected end of</a:t>
              </a:r>
              <a:br>
                <a:rPr lang="en-GB" b="1" dirty="0">
                  <a:latin typeface="+mn-ea"/>
                </a:rPr>
              </a:br>
              <a:r>
                <a:rPr lang="en-GB" b="1" dirty="0">
                  <a:latin typeface="+mn-ea"/>
                </a:rPr>
                <a:t>LS filling</a:t>
              </a:r>
              <a:endParaRPr lang="ru-RU" b="1" dirty="0">
                <a:latin typeface="+mn-ea"/>
              </a:endParaRPr>
            </a:p>
          </p:txBody>
        </p:sp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xmlns="" id="{3EC1253E-D605-4765-9C29-F74188FAFFE0}"/>
                </a:ext>
              </a:extLst>
            </p:cNvPr>
            <p:cNvSpPr txBox="1"/>
            <p:nvPr/>
          </p:nvSpPr>
          <p:spPr>
            <a:xfrm>
              <a:off x="431011" y="1691130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b="1" dirty="0">
                  <a:latin typeface="+mn-ea"/>
                </a:rPr>
                <a:t>Dec 18, 2024</a:t>
              </a:r>
              <a:endParaRPr lang="ru-RU" sz="2000" b="1" dirty="0">
                <a:latin typeface="+mn-ea"/>
              </a:endParaRPr>
            </a:p>
          </p:txBody>
        </p:sp>
        <p:sp>
          <p:nvSpPr>
            <p:cNvPr id="19" name="TextBox 31">
              <a:extLst>
                <a:ext uri="{FF2B5EF4-FFF2-40B4-BE49-F238E27FC236}">
                  <a16:creationId xmlns:a16="http://schemas.microsoft.com/office/drawing/2014/main" xmlns="" id="{F9B09D77-C629-44DF-95C2-4B7961DCF553}"/>
                </a:ext>
              </a:extLst>
            </p:cNvPr>
            <p:cNvSpPr txBox="1"/>
            <p:nvPr/>
          </p:nvSpPr>
          <p:spPr>
            <a:xfrm>
              <a:off x="2801048" y="2763408"/>
              <a:ext cx="15664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b="1" dirty="0">
                  <a:latin typeface="+mn-ea"/>
                </a:rPr>
                <a:t>Feb 1, 2025</a:t>
              </a:r>
              <a:endParaRPr lang="ru-RU" sz="2000" b="1" dirty="0">
                <a:latin typeface="+mn-ea"/>
              </a:endParaRPr>
            </a:p>
          </p:txBody>
        </p:sp>
        <p:sp>
          <p:nvSpPr>
            <p:cNvPr id="20" name="TextBox 33">
              <a:extLst>
                <a:ext uri="{FF2B5EF4-FFF2-40B4-BE49-F238E27FC236}">
                  <a16:creationId xmlns:a16="http://schemas.microsoft.com/office/drawing/2014/main" xmlns="" id="{97759AE7-8597-4069-85F1-67C8A2DD8B31}"/>
                </a:ext>
              </a:extLst>
            </p:cNvPr>
            <p:cNvSpPr txBox="1"/>
            <p:nvPr/>
          </p:nvSpPr>
          <p:spPr>
            <a:xfrm>
              <a:off x="5994917" y="1658587"/>
              <a:ext cx="15664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b="1" dirty="0">
                  <a:latin typeface="+mn-ea"/>
                </a:rPr>
                <a:t>Feb 8, 2025</a:t>
              </a:r>
              <a:endParaRPr lang="ru-RU" sz="2000" b="1" dirty="0">
                <a:latin typeface="+mn-ea"/>
              </a:endParaRPr>
            </a:p>
          </p:txBody>
        </p:sp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xmlns="" id="{A903D06A-9267-43E3-A41B-439C69B34760}"/>
                </a:ext>
              </a:extLst>
            </p:cNvPr>
            <p:cNvSpPr txBox="1"/>
            <p:nvPr/>
          </p:nvSpPr>
          <p:spPr>
            <a:xfrm>
              <a:off x="10090537" y="2738487"/>
              <a:ext cx="1752403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000" b="1" dirty="0" smtClean="0">
                  <a:latin typeface="+mn-ea"/>
                </a:rPr>
                <a:t>Aug 22, </a:t>
              </a:r>
              <a:r>
                <a:rPr lang="en-GB" sz="2000" b="1" dirty="0">
                  <a:latin typeface="+mn-ea"/>
                </a:rPr>
                <a:t>2025</a:t>
              </a:r>
              <a:endParaRPr lang="ru-RU" sz="2000" b="1" dirty="0">
                <a:latin typeface="+mn-ea"/>
              </a:endParaRPr>
            </a:p>
          </p:txBody>
        </p:sp>
        <p:sp>
          <p:nvSpPr>
            <p:cNvPr id="22" name="TextBox 38">
              <a:extLst>
                <a:ext uri="{FF2B5EF4-FFF2-40B4-BE49-F238E27FC236}">
                  <a16:creationId xmlns:a16="http://schemas.microsoft.com/office/drawing/2014/main" xmlns="" id="{EC379FAD-E0A4-4B8D-A928-F479EDC44A65}"/>
                </a:ext>
              </a:extLst>
            </p:cNvPr>
            <p:cNvSpPr txBox="1"/>
            <p:nvPr/>
          </p:nvSpPr>
          <p:spPr>
            <a:xfrm>
              <a:off x="7677239" y="184207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00B050"/>
                  </a:solidFill>
                  <a:latin typeface="+mn-ea"/>
                </a:rPr>
                <a:t>Mixed phase</a:t>
              </a:r>
              <a:endParaRPr lang="ru-RU" sz="2400" b="1" dirty="0">
                <a:solidFill>
                  <a:srgbClr val="00B050"/>
                </a:solidFill>
                <a:latin typeface="+mn-ea"/>
              </a:endParaRPr>
            </a:p>
          </p:txBody>
        </p:sp>
        <p:sp>
          <p:nvSpPr>
            <p:cNvPr id="23" name="TextBox 41">
              <a:extLst>
                <a:ext uri="{FF2B5EF4-FFF2-40B4-BE49-F238E27FC236}">
                  <a16:creationId xmlns:a16="http://schemas.microsoft.com/office/drawing/2014/main" xmlns="" id="{DBFD6DB9-A8B3-417A-9899-3962D773C47A}"/>
                </a:ext>
              </a:extLst>
            </p:cNvPr>
            <p:cNvSpPr txBox="1"/>
            <p:nvPr/>
          </p:nvSpPr>
          <p:spPr>
            <a:xfrm>
              <a:off x="4079313" y="2445815"/>
              <a:ext cx="20038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0070C0"/>
                  </a:solidFill>
                  <a:latin typeface="+mn-ea"/>
                </a:rPr>
                <a:t>Water phase</a:t>
              </a:r>
              <a:endParaRPr lang="ru-RU" sz="2400" b="1" dirty="0">
                <a:solidFill>
                  <a:srgbClr val="0070C0"/>
                </a:solidFill>
                <a:latin typeface="+mn-ea"/>
              </a:endParaRP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15CD339B-2318-48B6-9590-6FDAAFDF20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1" y="3551907"/>
            <a:ext cx="3574212" cy="238280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B8971631-6CDD-4FCE-AB68-B35BBBE2A4BD}"/>
              </a:ext>
            </a:extLst>
          </p:cNvPr>
          <p:cNvSpPr txBox="1"/>
          <p:nvPr/>
        </p:nvSpPr>
        <p:spPr>
          <a:xfrm>
            <a:off x="4211879" y="3616849"/>
            <a:ext cx="4430939" cy="225292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UPW filled in CD:</a:t>
            </a:r>
          </a:p>
          <a:p>
            <a:pPr marL="742950" lvl="1" indent="-285750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zh-CN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226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Ra &lt; 10 μBq/m</a:t>
            </a:r>
            <a:r>
              <a:rPr lang="en-US" altLang="zh-CN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3</a:t>
            </a:r>
            <a:r>
              <a:rPr lang="zh-CN" altLang="en-US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；</a:t>
            </a:r>
            <a:endParaRPr lang="en-US" altLang="zh-CN" dirty="0" smtClean="0">
              <a:latin typeface="Noto Sans SC" panose="020B0200000000000000" pitchFamily="34" charset="-122"/>
              <a:ea typeface="Noto Sans SC" panose="020B0200000000000000" pitchFamily="34" charset="-122"/>
            </a:endParaRPr>
          </a:p>
          <a:p>
            <a:pPr marL="742950" lvl="1" indent="-285750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zh-CN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222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Rn &lt; 10mBq/m</a:t>
            </a:r>
            <a:r>
              <a:rPr lang="en-US" altLang="zh-CN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3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;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The LS filling speed is 7 m</a:t>
            </a:r>
            <a:r>
              <a:rPr lang="en-US" altLang="zh-CN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3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</a:rPr>
              <a:t>/h;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LS in the CD: 23231.6 m</a:t>
            </a:r>
            <a:r>
              <a:rPr lang="en-US" altLang="zh-CN" baseline="30000" dirty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3</a:t>
            </a:r>
            <a:r>
              <a:rPr lang="en-US" altLang="zh-CN" dirty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 </a:t>
            </a:r>
            <a:r>
              <a:rPr lang="en-US" altLang="zh-CN" dirty="0" smtClean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;</a:t>
            </a:r>
            <a:endParaRPr lang="en-US" altLang="zh-CN" dirty="0">
              <a:solidFill>
                <a:srgbClr val="0000FF"/>
              </a:solidFill>
              <a:latin typeface="Noto Sans SC" panose="020B0200000000000000" pitchFamily="34" charset="-122"/>
              <a:ea typeface="Noto Sans SC" panose="020B0200000000000000" pitchFamily="34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Water in the pool: 41225.1 </a:t>
            </a:r>
            <a:r>
              <a:rPr lang="en-US" altLang="zh-CN" dirty="0" smtClean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m</a:t>
            </a:r>
            <a:r>
              <a:rPr lang="en-US" altLang="zh-CN" baseline="30000" dirty="0" smtClean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3</a:t>
            </a:r>
            <a:r>
              <a:rPr lang="en-US" altLang="zh-CN" dirty="0" smtClean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</a:rPr>
              <a:t>;</a:t>
            </a:r>
            <a:endParaRPr lang="en-US" altLang="zh-CN" dirty="0">
              <a:solidFill>
                <a:srgbClr val="0000FF"/>
              </a:solidFill>
              <a:latin typeface="Noto Sans SC" panose="020B0200000000000000" pitchFamily="34" charset="-122"/>
              <a:ea typeface="Noto Sans SC" panose="020B0200000000000000" pitchFamily="34" charset="-122"/>
            </a:endParaRPr>
          </a:p>
        </p:txBody>
      </p:sp>
      <p:sp>
        <p:nvSpPr>
          <p:cNvPr id="26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Page 10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5438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078"/>
    </mc:Choice>
    <mc:Fallback xmlns="">
      <p:transition spd="slow" advTm="13307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A very clean detector</a:t>
            </a:r>
            <a:endParaRPr lang="en-US" sz="1100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xmlns="" id="{67F40A34-CB65-479E-92CC-6FA04524F95B}"/>
              </a:ext>
            </a:extLst>
          </p:cNvPr>
          <p:cNvSpPr txBox="1">
            <a:spLocks/>
          </p:cNvSpPr>
          <p:nvPr/>
        </p:nvSpPr>
        <p:spPr>
          <a:xfrm>
            <a:off x="372729" y="1001984"/>
            <a:ext cx="7806816" cy="5571796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For reactor neutrinos: (r &lt; 17.2m &amp; E &gt; 0.7MeV)</a:t>
            </a:r>
          </a:p>
          <a:p>
            <a:pPr lvl="1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Clearly see the steel structure: acrylic surface background from dust is limited  </a:t>
            </a: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 washing is effective</a:t>
            </a:r>
            <a:endParaRPr lang="en-US" altLang="zh-CN" sz="1800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  <a:p>
            <a:pPr lvl="1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Single event rate: &lt; 6 Hz (design 7.2 </a:t>
            </a:r>
            <a:r>
              <a:rPr lang="en-US" altLang="zh-CN" sz="1800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Hz)</a:t>
            </a:r>
          </a:p>
          <a:p>
            <a:pPr lvl="1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1800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Background </a:t>
            </a: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simulation includes LS, PMTs, steel structure, acrylic and  water (including Rn) </a:t>
            </a: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 Good agreement with data</a:t>
            </a:r>
            <a:endParaRPr lang="en-US" altLang="zh-CN" sz="1800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LS purity: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8CB2B9E1-F3C3-4139-AFE6-3D8C5CA22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737753"/>
              </p:ext>
            </p:extLst>
          </p:nvPr>
        </p:nvGraphicFramePr>
        <p:xfrm>
          <a:off x="662472" y="4263040"/>
          <a:ext cx="10415104" cy="1803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053">
                  <a:extLst>
                    <a:ext uri="{9D8B030D-6E8A-4147-A177-3AD203B41FA5}">
                      <a16:colId xmlns:a16="http://schemas.microsoft.com/office/drawing/2014/main" xmlns="" val="1171330898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xmlns="" val="633791539"/>
                    </a:ext>
                  </a:extLst>
                </a:gridCol>
                <a:gridCol w="2044135">
                  <a:extLst>
                    <a:ext uri="{9D8B030D-6E8A-4147-A177-3AD203B41FA5}">
                      <a16:colId xmlns:a16="http://schemas.microsoft.com/office/drawing/2014/main" xmlns="" val="1915743071"/>
                    </a:ext>
                  </a:extLst>
                </a:gridCol>
                <a:gridCol w="1965114">
                  <a:extLst>
                    <a:ext uri="{9D8B030D-6E8A-4147-A177-3AD203B41FA5}">
                      <a16:colId xmlns:a16="http://schemas.microsoft.com/office/drawing/2014/main" xmlns="" val="884259885"/>
                    </a:ext>
                  </a:extLst>
                </a:gridCol>
                <a:gridCol w="2477277">
                  <a:extLst>
                    <a:ext uri="{9D8B030D-6E8A-4147-A177-3AD203B41FA5}">
                      <a16:colId xmlns:a16="http://schemas.microsoft.com/office/drawing/2014/main" xmlns="" val="514173080"/>
                    </a:ext>
                  </a:extLst>
                </a:gridCol>
              </a:tblGrid>
              <a:tr h="444313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Fiducial volume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baseline="300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238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 </a:t>
                      </a:r>
                      <a:endParaRPr lang="en-US" altLang="zh-CN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[10</a:t>
                      </a:r>
                      <a:r>
                        <a:rPr lang="en-US" altLang="zh-CN" sz="1800" b="1" baseline="300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-17</a:t>
                      </a: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g/g]</a:t>
                      </a:r>
                      <a:endParaRPr lang="zh-CN" altLang="en-US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000" b="1" baseline="300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232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 </a:t>
                      </a:r>
                    </a:p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[10</a:t>
                      </a:r>
                      <a:r>
                        <a:rPr lang="en-US" altLang="zh-CN" sz="1800" b="1" baseline="300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-17</a:t>
                      </a: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g/g]</a:t>
                      </a:r>
                      <a:endParaRPr lang="zh-CN" altLang="en-US" sz="18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baseline="300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210</a:t>
                      </a: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 </a:t>
                      </a: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[10</a:t>
                      </a:r>
                      <a:r>
                        <a:rPr lang="en-US" altLang="zh-CN" sz="1800" b="1" baseline="300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800" b="1" dirty="0" err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cpd</a:t>
                      </a: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altLang="zh-CN" sz="1800" b="1" dirty="0" err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kt</a:t>
                      </a:r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9960396"/>
                  </a:ext>
                </a:extLst>
              </a:tr>
              <a:tr h="444313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Initial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 (Jun. 1)</a:t>
                      </a:r>
                      <a:endParaRPr lang="zh-CN" altLang="en-US" sz="2000" b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7508534"/>
                  </a:ext>
                </a:extLst>
              </a:tr>
              <a:tr h="71773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 &lt; 16.5 </a:t>
                      </a:r>
                      <a:r>
                        <a:rPr lang="en-US" altLang="zh-C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</a:p>
                    <a:p>
                      <a:pPr algn="ctr"/>
                      <a:r>
                        <a:rPr lang="en-US" altLang="zh-CN" sz="1800" b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(+ remove top hot spot)</a:t>
                      </a:r>
                      <a:endParaRPr lang="zh-CN" alt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3.6±0.1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1.4±0.1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4.80±0.1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2.0±0.1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7866999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A379BCE-CD0A-4F13-B894-C970AA1D6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1291" y="1133414"/>
            <a:ext cx="3708284" cy="2927269"/>
          </a:xfrm>
          <a:prstGeom prst="rect">
            <a:avLst/>
          </a:prstGeom>
        </p:spPr>
      </p:pic>
      <p:sp>
        <p:nvSpPr>
          <p:cNvPr id="8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2440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806"/>
    </mc:Choice>
    <mc:Fallback xmlns="">
      <p:transition spd="slow" advTm="11780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 txBox="1"/>
          <p:nvPr/>
        </p:nvSpPr>
        <p:spPr>
          <a:xfrm>
            <a:off x="3374581" y="2606011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 smtClean="0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600" dirty="0"/>
          </a:p>
        </p:txBody>
      </p:sp>
      <p:sp>
        <p:nvSpPr>
          <p:cNvPr id="3" name="AutoShape 6"/>
          <p:cNvSpPr txBox="1"/>
          <p:nvPr/>
        </p:nvSpPr>
        <p:spPr>
          <a:xfrm>
            <a:off x="4565206" y="2631411"/>
            <a:ext cx="4559744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Latest Physics Results</a:t>
            </a:r>
            <a:endParaRPr lang="en-US" sz="1600" dirty="0"/>
          </a:p>
        </p:txBody>
      </p:sp>
      <p:sp>
        <p:nvSpPr>
          <p:cNvPr id="4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12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0349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2"/>
    </mc:Choice>
    <mc:Fallback xmlns="">
      <p:transition spd="slow" advTm="3762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Light yield and energy resolution</a:t>
            </a:r>
            <a:endParaRPr lang="en-US" sz="11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0519805-96DD-404F-A2F2-9898F2B555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72" y="3659313"/>
            <a:ext cx="5360791" cy="31195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7B69088-65C0-4528-97F4-CC7B6D7D1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050" y="4076785"/>
            <a:ext cx="4783424" cy="27812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19100" y="1213943"/>
            <a:ext cx="7010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Light yield at the detector center is ~1600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P.E./MeV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for </a:t>
            </a:r>
            <a:r>
              <a:rPr lang="en-US" altLang="zh-CN" baseline="300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68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Ge and ~1785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P.E./MeV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for neutrons, in good agreement with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MC;</a:t>
            </a:r>
          </a:p>
          <a:p>
            <a:pPr marL="285750" lvl="0" indent="-285750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Energy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resolution for </a:t>
            </a:r>
            <a:r>
              <a:rPr lang="en-US" altLang="zh-CN" baseline="300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68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Ge is ~</a:t>
            </a:r>
            <a:r>
              <a:rPr lang="en-US" altLang="zh-CN" dirty="0">
                <a:solidFill>
                  <a:srgbClr val="0000FF"/>
                </a:solidFill>
                <a:latin typeface="Noto Sans SC"/>
                <a:ea typeface="Noto Sans SC"/>
                <a:cs typeface="Noto Sans SC"/>
              </a:rPr>
              <a:t>3.5% @ 2</a:t>
            </a:r>
            <a:r>
              <a:rPr lang="en-US" altLang="zh-CN" dirty="0">
                <a:solidFill>
                  <a:srgbClr val="0000FF"/>
                </a:solidFill>
                <a:latin typeface="Noto Sans SC"/>
                <a:ea typeface="Noto Sans SC"/>
                <a:cs typeface="Noto Sans SC"/>
                <a:sym typeface="Symbol" panose="05050102010706020507" pitchFamily="18" charset="2"/>
              </a:rPr>
              <a:t> 0.511 MeV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Symbol" panose="05050102010706020507" pitchFamily="18" charset="2"/>
              </a:rPr>
              <a:t>at</a:t>
            </a:r>
            <a:r>
              <a:rPr lang="zh-CN" altLang="en-US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Symbol" panose="05050102010706020507" pitchFamily="18" charset="2"/>
              </a:rPr>
              <a:t>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Symbol" panose="05050102010706020507" pitchFamily="18" charset="2"/>
              </a:rPr>
              <a:t>the center, slightly worse than the expected 3.1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Symbol" panose="05050102010706020507" pitchFamily="18" charset="2"/>
              </a:rPr>
              <a:t>%;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  <a:sym typeface="Symbol" panose="05050102010706020507" pitchFamily="18" charset="2"/>
            </a:endParaRPr>
          </a:p>
          <a:p>
            <a:pPr marL="285750" lvl="0" indent="-285750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Energy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resolution for α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from </a:t>
            </a:r>
            <a:r>
              <a:rPr lang="en-US" altLang="zh-CN" baseline="300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214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Po is ~</a:t>
            </a:r>
            <a:r>
              <a:rPr lang="en-US" altLang="zh-CN" dirty="0">
                <a:solidFill>
                  <a:srgbClr val="0000FF"/>
                </a:solidFill>
                <a:latin typeface="Noto Sans SC"/>
                <a:ea typeface="Noto Sans SC"/>
                <a:cs typeface="Noto Sans SC"/>
              </a:rPr>
              <a:t>2.9% @</a:t>
            </a:r>
            <a:r>
              <a:rPr lang="en-US" altLang="zh-CN" dirty="0" smtClean="0">
                <a:solidFill>
                  <a:srgbClr val="0000FF"/>
                </a:solidFill>
                <a:latin typeface="Noto Sans SC"/>
                <a:ea typeface="Noto Sans SC"/>
                <a:cs typeface="Noto Sans SC"/>
              </a:rPr>
              <a:t>0.93MeV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;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553244" y="1152958"/>
            <a:ext cx="3783380" cy="2923827"/>
            <a:chOff x="7553244" y="1152958"/>
            <a:chExt cx="3783380" cy="292382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DB1F3BEC-2243-400A-992C-CF9AF15DC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67"/>
            <a:stretch/>
          </p:blipFill>
          <p:spPr>
            <a:xfrm>
              <a:off x="7553244" y="1152958"/>
              <a:ext cx="3783380" cy="2923827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8115219" y="1376785"/>
              <a:ext cx="6928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aseline="30000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rPr>
                <a:t>68</a:t>
              </a:r>
              <a:r>
                <a:rPr lang="en-US" altLang="zh-CN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rPr>
                <a:t>Ge </a:t>
              </a:r>
              <a:endParaRPr lang="zh-CN" altLang="en-US" dirty="0"/>
            </a:p>
          </p:txBody>
        </p:sp>
      </p:grpSp>
      <p:sp>
        <p:nvSpPr>
          <p:cNvPr id="11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13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194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884"/>
    </mc:Choice>
    <mc:Fallback xmlns="">
      <p:transition spd="slow" advTm="9688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Page 15</a:t>
            </a:r>
            <a:endParaRPr lang="en-US" sz="1100" dirty="0"/>
          </a:p>
        </p:txBody>
      </p:sp>
      <p:cxnSp>
        <p:nvCxnSpPr>
          <p:cNvPr id="2" name="Connector 2"/>
          <p:cNvCxnSpPr/>
          <p:nvPr/>
        </p:nvCxnSpPr>
        <p:spPr>
          <a:xfrm>
            <a:off x="0" y="843408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223308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Calibration and energy uncertainty</a:t>
            </a:r>
            <a:endParaRPr lang="en-US" sz="11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793A23E-DB97-417F-A2E1-B82B581D07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8" t="7746" r="6371"/>
          <a:stretch/>
        </p:blipFill>
        <p:spPr>
          <a:xfrm>
            <a:off x="7513455" y="954894"/>
            <a:ext cx="3202170" cy="31090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361055" y="4063944"/>
            <a:ext cx="3808777" cy="2750426"/>
            <a:chOff x="4468867" y="1055062"/>
            <a:chExt cx="3808777" cy="275042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AF0073AE-5B16-4EC8-9535-CC458C73E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867" y="1055062"/>
              <a:ext cx="3808777" cy="2750426"/>
            </a:xfrm>
            <a:prstGeom prst="rect">
              <a:avLst/>
            </a:prstGeom>
          </p:spPr>
        </p:pic>
        <p:sp>
          <p:nvSpPr>
            <p:cNvPr id="7" name="Text Placeholder 18">
              <a:extLst>
                <a:ext uri="{FF2B5EF4-FFF2-40B4-BE49-F238E27FC236}">
                  <a16:creationId xmlns:a16="http://schemas.microsoft.com/office/drawing/2014/main" xmlns="" id="{F7B35D2E-7954-4663-AA8E-1FE9EBF7852A}"/>
                </a:ext>
              </a:extLst>
            </p:cNvPr>
            <p:cNvSpPr txBox="1">
              <a:spLocks/>
            </p:cNvSpPr>
            <p:nvPr/>
          </p:nvSpPr>
          <p:spPr>
            <a:xfrm>
              <a:off x="5439149" y="1643384"/>
              <a:ext cx="1304923" cy="5034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Menlo" panose="020B0609030804020204" pitchFamily="49" charset="0"/>
                  <a:cs typeface="Calibri" panose="020F050202020403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ourier New" panose="02070309020205020404" pitchFamily="49" charset="0"/>
                <a:buChar char="o"/>
                <a:defRPr sz="24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Menlo" panose="020B0609030804020204" pitchFamily="49" charset="0"/>
                  <a:cs typeface="Calibri" panose="020F050202020403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Menlo" panose="020B0609030804020204" pitchFamily="49" charset="0"/>
                  <a:cs typeface="Calibri" panose="020F050202020403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ourier New" panose="02070309020205020404" pitchFamily="49" charset="0"/>
                <a:buChar char="o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Menlo" panose="020B0609030804020204" pitchFamily="49" charset="0"/>
                  <a:cs typeface="Calibri" panose="020F050202020403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alibri" panose="020F0502020204030204" pitchFamily="34" charset="0"/>
                  <a:ea typeface="Menlo" panose="020B0609030804020204" pitchFamily="49" charset="0"/>
                  <a:cs typeface="Calibri" panose="020F050202020403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fontAlgn="auto">
                <a:spcAft>
                  <a:spcPts val="0"/>
                </a:spcAft>
                <a:buNone/>
                <a:defRPr/>
              </a:pPr>
              <a:r>
                <a:rPr lang="en-US" altLang="zh-CN" sz="1600" b="1" dirty="0">
                  <a:solidFill>
                    <a:srgbClr val="156082"/>
                  </a:solidFill>
                </a:rPr>
                <a:t>γ @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Detector center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400049" y="874234"/>
            <a:ext cx="687998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Four complementary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subsystems,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 Automated Calibration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Unit (1D), 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Cable Loop Systems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 (2D), 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Guide Tube Calibration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System (2D), and 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Remotely Operated Vehicle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(3D);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Performed calibration: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1D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(ACU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,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central 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axis):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137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Cs,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54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Mn,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40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K,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68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Ge,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60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Co, Am-C, Am-Be, sensors,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laser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2D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(CLS, vertical plane): 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Am-C,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68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Ge, </a:t>
            </a:r>
            <a:r>
              <a:rPr lang="en-US" altLang="zh-CN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137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Cs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3D 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using cosmogenic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backgrounds: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Bi-Po214 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from Rn decays, spallation neutrons, other cosmogenic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isotopes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Non-</a:t>
            </a:r>
            <a:r>
              <a:rPr lang="en-US" altLang="zh-CN" dirty="0" err="1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linearities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 of LS and electronics are determined by calibration sources at the center: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68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Ge,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137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Cs,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54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Mn,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40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K, </a:t>
            </a:r>
            <a:r>
              <a:rPr lang="en-US" altLang="zh-CN" baseline="30000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60</a:t>
            </a:r>
            <a:r>
              <a:rPr lang="en-US" altLang="zh-CN" dirty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Co, Am-C, and </a:t>
            </a:r>
            <a:r>
              <a:rPr lang="en-US" altLang="zh-CN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Am-Be;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Arial" panose="020B0604020202020204" pitchFamily="34" charset="0"/>
              </a:rPr>
              <a:t>Uncertainty &lt; 1%;</a:t>
            </a:r>
            <a:endParaRPr lang="en-US" altLang="zh-CN" dirty="0">
              <a:solidFill>
                <a:srgbClr val="0000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76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610"/>
    </mc:Choice>
    <mc:Fallback xmlns="">
      <p:transition spd="slow" advTm="8561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83" y="1401383"/>
            <a:ext cx="3684373" cy="2596606"/>
          </a:xfrm>
          <a:prstGeom prst="rect">
            <a:avLst/>
          </a:prstGeom>
        </p:spPr>
      </p:pic>
      <p:cxnSp>
        <p:nvCxnSpPr>
          <p:cNvPr id="4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Reactor neutrino selection</a:t>
            </a:r>
            <a:endParaRPr lang="en-US" sz="11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725" y="1417941"/>
            <a:ext cx="3131090" cy="259696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419851" y="4417503"/>
            <a:ext cx="513314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lvl="0" indent="-360000" eaLnBrk="0" hangingPunct="0">
              <a:lnSpc>
                <a:spcPct val="150000"/>
              </a:lnSpc>
              <a:spcBef>
                <a:spcPts val="300"/>
              </a:spcBef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Prompt and delayed coincidence in time, space with energy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features;</a:t>
            </a:r>
          </a:p>
          <a:p>
            <a:pPr marL="360000" lvl="0" indent="-360000" eaLnBrk="0" hangingPunct="0">
              <a:lnSpc>
                <a:spcPct val="150000"/>
              </a:lnSpc>
              <a:spcBef>
                <a:spcPts val="300"/>
              </a:spcBef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Measured reactor neutrino event rate consistent with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expectation;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  <a:sym typeface="Wingdings" panose="05000000000000000000" pitchFamily="2" charset="2"/>
            </a:endParaRPr>
          </a:p>
          <a:p>
            <a:pPr marL="360000" lvl="0" indent="-360000" eaLnBrk="0" hangingPunct="0">
              <a:lnSpc>
                <a:spcPct val="150000"/>
              </a:lnSpc>
              <a:spcBef>
                <a:spcPts val="300"/>
              </a:spcBef>
              <a:buSzPct val="75000"/>
              <a:buFont typeface="Wingdings" panose="05000000000000000000" pitchFamily="2" charset="2"/>
              <a:buChar char="l"/>
              <a:defRPr/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Total live time is </a:t>
            </a:r>
            <a:r>
              <a:rPr lang="en-US" altLang="zh-CN" dirty="0">
                <a:solidFill>
                  <a:srgbClr val="0000FF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207.2 </a:t>
            </a:r>
            <a:r>
              <a:rPr lang="en-US" altLang="zh-CN" dirty="0" smtClean="0">
                <a:solidFill>
                  <a:srgbClr val="0000FF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days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;</a:t>
            </a:r>
            <a:endParaRPr lang="en-US" altLang="zh-CN" dirty="0">
              <a:solidFill>
                <a:srgbClr val="0D1B2A"/>
              </a:solidFill>
              <a:latin typeface="Noto Sans SC"/>
              <a:ea typeface="Noto Sans SC"/>
              <a:cs typeface="Noto Sans SC"/>
              <a:sym typeface="Wingdings" panose="05000000000000000000" pitchFamily="2" charset="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753" y="1502290"/>
            <a:ext cx="4886325" cy="2428265"/>
          </a:xfrm>
          <a:prstGeom prst="rect">
            <a:avLst/>
          </a:prstGeom>
        </p:spPr>
      </p:pic>
      <p:sp>
        <p:nvSpPr>
          <p:cNvPr id="11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16</a:t>
            </a:r>
            <a:endParaRPr lang="en-US" sz="11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746" y="4109450"/>
            <a:ext cx="5355086" cy="250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6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58"/>
    </mc:Choice>
    <mc:Fallback xmlns="">
      <p:transition spd="slow" advTm="5125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Measured reactor neutrino spectrum</a:t>
            </a:r>
            <a:endParaRPr lang="en-US" sz="11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2F1671C-867A-4EF4-8AA5-B42E71018A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54" y="1258094"/>
            <a:ext cx="5015368" cy="507764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A4241BA-6F5F-4A11-AF83-FC86C5B82A8E}"/>
              </a:ext>
            </a:extLst>
          </p:cNvPr>
          <p:cNvSpPr/>
          <p:nvPr/>
        </p:nvSpPr>
        <p:spPr>
          <a:xfrm>
            <a:off x="9337574" y="2111961"/>
            <a:ext cx="249687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Fitting constrained by the near detector spectra from JUNO-TAO measurement results and </a:t>
            </a:r>
            <a:r>
              <a:rPr lang="en-US" altLang="zh-CN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Daya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 Bay </a:t>
            </a:r>
            <a:r>
              <a:rPr lang="en-US" altLang="zh-CN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measurement </a:t>
            </a:r>
            <a:r>
              <a:rPr lang="en-US" altLang="zh-CN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result (PRL 130 16, 161802)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570239" y="1258094"/>
            <a:ext cx="3306049" cy="4947308"/>
            <a:chOff x="5570239" y="1258094"/>
            <a:chExt cx="3306049" cy="494730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12FDF48C-3AC1-4B7C-80A3-196A5596B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0239" y="1258094"/>
              <a:ext cx="3306049" cy="494730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5723792" y="4317023"/>
              <a:ext cx="3033346" cy="40444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17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391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95"/>
    </mc:Choice>
    <mc:Fallback xmlns="">
      <p:transition spd="slow" advTm="26595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18</a:t>
            </a:r>
            <a:endParaRPr lang="en-US" sz="1100" dirty="0"/>
          </a:p>
        </p:txBody>
      </p:sp>
      <p:cxnSp>
        <p:nvCxnSpPr>
          <p:cNvPr id="2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355785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2600" b="1" dirty="0" smtClean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Results of the solar oscillation parameters</a:t>
            </a:r>
            <a:endParaRPr lang="en-US" sz="1100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D8B372E9-6B79-431F-BB3F-2BB4E0197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56155"/>
              </p:ext>
            </p:extLst>
          </p:nvPr>
        </p:nvGraphicFramePr>
        <p:xfrm>
          <a:off x="858466" y="5968996"/>
          <a:ext cx="4374990" cy="740434"/>
        </p:xfrm>
        <a:graphic>
          <a:graphicData uri="http://schemas.openxmlformats.org/drawingml/2006/table">
            <a:tbl>
              <a:tblPr firstRow="1" bandRow="1"/>
              <a:tblGrid>
                <a:gridCol w="1097916">
                  <a:extLst>
                    <a:ext uri="{9D8B030D-6E8A-4147-A177-3AD203B41FA5}">
                      <a16:colId xmlns:a16="http://schemas.microsoft.com/office/drawing/2014/main" xmlns="" val="3823518380"/>
                    </a:ext>
                  </a:extLst>
                </a:gridCol>
                <a:gridCol w="3277074">
                  <a:extLst>
                    <a:ext uri="{9D8B030D-6E8A-4147-A177-3AD203B41FA5}">
                      <a16:colId xmlns:a16="http://schemas.microsoft.com/office/drawing/2014/main" xmlns="" val="3350251216"/>
                    </a:ext>
                  </a:extLst>
                </a:gridCol>
              </a:tblGrid>
              <a:tr h="363718">
                <a:tc>
                  <a:txBody>
                    <a:bodyPr/>
                    <a:lstStyle/>
                    <a:p>
                      <a:pPr algn="ctr"/>
                      <a:r>
                        <a:rPr lang="el-GR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n-US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altLang="zh-CN" sz="1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1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7.388±0.078 (1.60% 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altLang="zh-CN" sz="1800" dirty="0">
                          <a:solidFill>
                            <a:srgbClr val="3333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1.06%)</a:t>
                      </a:r>
                      <a:endParaRPr lang="zh-CN" altLang="en-US" sz="1800" dirty="0">
                        <a:solidFill>
                          <a:srgbClr val="3333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1351665961"/>
                  </a:ext>
                </a:extLst>
              </a:tr>
              <a:tr h="37467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</a:t>
                      </a:r>
                      <a:r>
                        <a:rPr lang="en-US" altLang="zh-CN" sz="18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l-GR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en-US" altLang="zh-CN" sz="18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0.3036±0.0064 (2.8%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altLang="zh-CN" sz="1800" dirty="0">
                          <a:solidFill>
                            <a:srgbClr val="3333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2.1%)</a:t>
                      </a:r>
                      <a:endParaRPr lang="zh-CN" altLang="en-US" sz="1800" dirty="0">
                        <a:solidFill>
                          <a:srgbClr val="3333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xmlns="" val="962353616"/>
                  </a:ext>
                </a:extLst>
              </a:tr>
            </a:tbl>
          </a:graphicData>
        </a:graphic>
      </p:graphicFrame>
      <p:sp>
        <p:nvSpPr>
          <p:cNvPr id="9" name="内容占位符 1">
            <a:extLst>
              <a:ext uri="{FF2B5EF4-FFF2-40B4-BE49-F238E27FC236}">
                <a16:creationId xmlns:a16="http://schemas.microsoft.com/office/drawing/2014/main" xmlns="" id="{00C2288B-2790-438C-B424-34A02CFB3FE6}"/>
              </a:ext>
            </a:extLst>
          </p:cNvPr>
          <p:cNvSpPr txBox="1">
            <a:spLocks/>
          </p:cNvSpPr>
          <p:nvPr/>
        </p:nvSpPr>
        <p:spPr>
          <a:xfrm>
            <a:off x="5442615" y="984516"/>
            <a:ext cx="6854548" cy="1252325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l"/>
            </a:pP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Even though the statistical uncertainty is dominant, systematic errors become important:</a:t>
            </a:r>
          </a:p>
          <a:p>
            <a:pPr lvl="1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altLang="zh-CN" sz="1800" baseline="300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214</a:t>
            </a:r>
            <a:r>
              <a:rPr lang="en-US" altLang="zh-CN" sz="1800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Bi bkg. and detection eff. can be improved </a:t>
            </a:r>
            <a:endParaRPr lang="zh-CN" altLang="en-US" sz="1800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D10D340-804B-45C3-9D04-E2A182AAA7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38" y="1141282"/>
            <a:ext cx="4527462" cy="480869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6395839" y="2321066"/>
            <a:ext cx="4262302" cy="4388364"/>
            <a:chOff x="6395839" y="2321066"/>
            <a:chExt cx="4262302" cy="43883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1982064A-6B1F-4929-B6AE-72A039387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5840" y="2321066"/>
              <a:ext cx="4262301" cy="2245642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34D13AF0-B412-4A9C-AAF4-0B8C41421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5839" y="4451736"/>
              <a:ext cx="4262302" cy="2257694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6395839" y="3859481"/>
              <a:ext cx="2285023" cy="26125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6395839" y="3301340"/>
              <a:ext cx="2290961" cy="16625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447297" y="5448803"/>
              <a:ext cx="2290961" cy="16625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453236" y="6036637"/>
              <a:ext cx="2285023" cy="26125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96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95"/>
    </mc:Choice>
    <mc:Fallback xmlns="">
      <p:transition spd="slow" advTm="52795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2788FF19-B391-4690-823F-123A77164422}"/>
              </a:ext>
            </a:extLst>
          </p:cNvPr>
          <p:cNvSpPr txBox="1">
            <a:spLocks/>
          </p:cNvSpPr>
          <p:nvPr/>
        </p:nvSpPr>
        <p:spPr>
          <a:xfrm>
            <a:off x="7585508" y="1110509"/>
            <a:ext cx="4243260" cy="548711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Due to statistical fluctuations, JUNO only profiles of </a:t>
            </a:r>
            <a:r>
              <a:rPr lang="el-GR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Δ</a:t>
            </a: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m</a:t>
            </a:r>
            <a:r>
              <a:rPr lang="en-US" altLang="zh-CN" sz="2000" b="0" kern="0" baseline="30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</a:t>
            </a:r>
            <a:r>
              <a:rPr lang="en-US" altLang="zh-CN" sz="2000" b="0" kern="0" baseline="-25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31</a:t>
            </a: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have multiple </a:t>
            </a:r>
            <a:r>
              <a:rPr lang="en-US" altLang="zh-CN" sz="2000" b="0" kern="0" dirty="0" smtClean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minimal</a:t>
            </a:r>
            <a:r>
              <a:rPr lang="zh-CN" altLang="en-US" sz="2000" b="0" kern="0" dirty="0" smtClean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；</a:t>
            </a:r>
            <a:endParaRPr lang="en-US" altLang="zh-CN" sz="2000" b="0" kern="0" dirty="0" smtClean="0">
              <a:solidFill>
                <a:srgbClr val="252A32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The final minimum for each mass ordering is obtained by using the Δm</a:t>
            </a:r>
            <a:r>
              <a:rPr lang="en-US" altLang="zh-CN" sz="2000" b="0" kern="0" baseline="30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</a:t>
            </a:r>
            <a:r>
              <a:rPr lang="en-US" altLang="zh-CN" sz="2000" b="0" kern="0" baseline="-25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31</a:t>
            </a: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constraint from the </a:t>
            </a:r>
            <a:r>
              <a:rPr lang="en-US" altLang="zh-CN" sz="2000" b="0" kern="0" dirty="0" err="1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Daya</a:t>
            </a: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Bay result (PRL 130 16, 161802</a:t>
            </a:r>
            <a:r>
              <a:rPr lang="en-US" altLang="zh-CN" sz="2000" b="0" kern="0" dirty="0" smtClean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)</a:t>
            </a:r>
            <a:r>
              <a:rPr lang="zh-CN" altLang="en-US" sz="2000" b="0" kern="0" dirty="0" smtClean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；</a:t>
            </a:r>
            <a:endParaRPr lang="en-US" altLang="zh-CN" sz="2000" b="0" kern="0" dirty="0">
              <a:solidFill>
                <a:srgbClr val="252A32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Feldman-Cousins (FC) method is used to determine the 1σ range of Δm</a:t>
            </a:r>
            <a:r>
              <a:rPr lang="en-US" altLang="zh-CN" sz="2000" b="0" kern="0" baseline="30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</a:t>
            </a:r>
            <a:r>
              <a:rPr lang="en-US" altLang="zh-CN" sz="2000" b="0" kern="0" baseline="-25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31</a:t>
            </a:r>
            <a:r>
              <a:rPr lang="zh-CN" altLang="en-US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：</a:t>
            </a:r>
            <a:r>
              <a:rPr lang="en-US" altLang="zh-CN" sz="2000" b="0" kern="0" dirty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~1% precision </a:t>
            </a:r>
            <a:r>
              <a:rPr lang="en-US" altLang="zh-CN" sz="2000" b="0" kern="0" dirty="0" smtClean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achieved</a:t>
            </a:r>
            <a:r>
              <a:rPr lang="zh-CN" altLang="en-US" sz="2000" b="0" kern="0" dirty="0" smtClean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；</a:t>
            </a:r>
            <a:endParaRPr lang="en-US" altLang="zh-CN" sz="2000" b="0" kern="0" dirty="0">
              <a:solidFill>
                <a:srgbClr val="252A3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8CB3FD8-51D9-43D2-8F69-F4BE197C75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935" y="1015342"/>
            <a:ext cx="7037235" cy="254349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48273" y="3566227"/>
            <a:ext cx="7037235" cy="3049023"/>
            <a:chOff x="4425155" y="3802499"/>
            <a:chExt cx="7037235" cy="304902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45C6FA1B-97F6-4905-8489-302056886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5155" y="3802499"/>
              <a:ext cx="7037235" cy="304902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23394F89-13F4-4D12-A821-67E81AAE6277}"/>
                </a:ext>
              </a:extLst>
            </p:cNvPr>
            <p:cNvSpPr txBox="1"/>
            <p:nvPr/>
          </p:nvSpPr>
          <p:spPr>
            <a:xfrm>
              <a:off x="5653642" y="4839398"/>
              <a:ext cx="16664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C00000"/>
                  </a:solidFill>
                </a:rPr>
                <a:t>[-</a:t>
              </a:r>
              <a:r>
                <a:rPr lang="en-US" altLang="zh-CN" sz="1400" b="1" i="0" dirty="0">
                  <a:solidFill>
                    <a:srgbClr val="C00000"/>
                  </a:solidFill>
                  <a:effectLst/>
                </a:rPr>
                <a:t>1.05%</a:t>
              </a:r>
              <a:r>
                <a:rPr lang="zh-CN" altLang="en-US" sz="1400" b="1" i="0" dirty="0">
                  <a:solidFill>
                    <a:srgbClr val="C00000"/>
                  </a:solidFill>
                  <a:effectLst/>
                </a:rPr>
                <a:t>，</a:t>
              </a:r>
              <a:r>
                <a:rPr lang="en-US" altLang="zh-CN" sz="1400" b="1" dirty="0">
                  <a:solidFill>
                    <a:srgbClr val="C00000"/>
                  </a:solidFill>
                </a:rPr>
                <a:t>+</a:t>
              </a:r>
              <a:r>
                <a:rPr lang="en-US" altLang="zh-CN" sz="1400" b="1" i="0" dirty="0">
                  <a:solidFill>
                    <a:srgbClr val="C00000"/>
                  </a:solidFill>
                  <a:effectLst/>
                </a:rPr>
                <a:t>1.00%</a:t>
              </a:r>
              <a:r>
                <a:rPr lang="en-US" altLang="zh-CN" sz="1400" b="1" dirty="0">
                  <a:solidFill>
                    <a:srgbClr val="C00000"/>
                  </a:solidFill>
                </a:rPr>
                <a:t>]</a:t>
              </a:r>
              <a:endParaRPr lang="zh-CN" altLang="en-US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1D569A4F-D3EF-4B46-86D2-9305527651CB}"/>
                </a:ext>
              </a:extLst>
            </p:cNvPr>
            <p:cNvSpPr txBox="1"/>
            <p:nvPr/>
          </p:nvSpPr>
          <p:spPr>
            <a:xfrm>
              <a:off x="9264352" y="4839397"/>
              <a:ext cx="16664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C00000"/>
                  </a:solidFill>
                </a:rPr>
                <a:t>[-1.00%</a:t>
              </a:r>
              <a:r>
                <a:rPr lang="zh-CN" altLang="en-US" sz="1400" b="1" dirty="0">
                  <a:solidFill>
                    <a:srgbClr val="C00000"/>
                  </a:solidFill>
                </a:rPr>
                <a:t>，</a:t>
              </a:r>
              <a:r>
                <a:rPr lang="en-US" altLang="zh-CN" sz="1400" b="1" dirty="0">
                  <a:solidFill>
                    <a:srgbClr val="C00000"/>
                  </a:solidFill>
                </a:rPr>
                <a:t>+1.08%]</a:t>
              </a:r>
              <a:endParaRPr lang="zh-CN" altLang="en-US" sz="1400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9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4"/>
          <p:cNvSpPr txBox="1"/>
          <p:nvPr/>
        </p:nvSpPr>
        <p:spPr>
          <a:xfrm>
            <a:off x="662472" y="263371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Result of </a:t>
            </a:r>
            <a:r>
              <a:rPr lang="el-GR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altLang="zh-CN" sz="36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zh-CN" sz="36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en-US" sz="1400" dirty="0"/>
          </a:p>
        </p:txBody>
      </p:sp>
      <p:sp>
        <p:nvSpPr>
          <p:cNvPr id="12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19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9428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65"/>
    </mc:Choice>
    <mc:Fallback xmlns="">
      <p:transition spd="slow" advTm="12565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AutoShape 4"/>
          <p:cNvSpPr txBox="1"/>
          <p:nvPr/>
        </p:nvSpPr>
        <p:spPr>
          <a:xfrm>
            <a:off x="662472" y="263371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>
              <a:defRPr/>
            </a:pP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Adding Constraint from </a:t>
            </a:r>
            <a:r>
              <a:rPr lang="en-US" altLang="zh-CN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NuFit</a:t>
            </a: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-LBL</a:t>
            </a:r>
            <a:endParaRPr lang="zh-CN" alt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内容占位符 1">
            <a:extLst>
              <a:ext uri="{FF2B5EF4-FFF2-40B4-BE49-F238E27FC236}">
                <a16:creationId xmlns:a16="http://schemas.microsoft.com/office/drawing/2014/main" xmlns="" id="{F0417A22-89A4-4C00-AD3A-A55076BA4E0A}"/>
              </a:ext>
            </a:extLst>
          </p:cNvPr>
          <p:cNvSpPr txBox="1">
            <a:spLocks/>
          </p:cNvSpPr>
          <p:nvPr/>
        </p:nvSpPr>
        <p:spPr>
          <a:xfrm>
            <a:off x="241257" y="908720"/>
            <a:ext cx="11679084" cy="424840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l"/>
            </a:pPr>
            <a:r>
              <a:rPr lang="el-GR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Δ</a:t>
            </a: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m</a:t>
            </a:r>
            <a:r>
              <a:rPr lang="en-US" altLang="zh-CN" sz="2000" b="0" kern="0" baseline="30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</a:t>
            </a:r>
            <a:r>
              <a:rPr lang="en-US" altLang="zh-CN" sz="2000" b="0" kern="0" baseline="-25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31</a:t>
            </a: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from reactor and accelerator neutrinos should align at the right mass ordering[1]</a:t>
            </a:r>
          </a:p>
          <a:p>
            <a:pPr>
              <a:lnSpc>
                <a:spcPct val="150000"/>
              </a:lnSpc>
              <a:buClrTx/>
              <a:buFont typeface="Wingdings" panose="05000000000000000000" pitchFamily="2" charset="2"/>
              <a:buChar char="l"/>
            </a:pP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Adopt the </a:t>
            </a:r>
            <a:r>
              <a:rPr lang="en-US" altLang="zh-CN" sz="2000" b="0" kern="0" dirty="0" err="1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NuFit</a:t>
            </a:r>
            <a:r>
              <a:rPr lang="en-US" altLang="zh-CN" sz="20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-LBL results from [2]: normal mass ordering is favored at </a:t>
            </a:r>
            <a:r>
              <a:rPr lang="en-US" altLang="zh-CN" sz="20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Δ</a:t>
            </a:r>
            <a:r>
              <a:rPr lang="el-GR" altLang="zh-CN" sz="20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χ</a:t>
            </a:r>
            <a:r>
              <a:rPr lang="en-US" altLang="zh-CN" sz="2000" b="0" kern="0" baseline="3000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 </a:t>
            </a:r>
            <a:r>
              <a:rPr lang="en-US" altLang="zh-CN" sz="20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= 4.86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E17765A-DC5A-4CBC-9650-AF802FD1D53F}"/>
              </a:ext>
            </a:extLst>
          </p:cNvPr>
          <p:cNvSpPr/>
          <p:nvPr/>
        </p:nvSpPr>
        <p:spPr>
          <a:xfrm>
            <a:off x="532130" y="5838867"/>
            <a:ext cx="10945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[1] H. Nunokawa, S. Parke and R.Z. Funchal, Phys. Rev. D 72 (2005) 013009;</a:t>
            </a:r>
            <a:r>
              <a:rPr lang="fr-FR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Y. F. Li et al., Phys. Rev. D 88, 013008 (2013)</a:t>
            </a:r>
            <a:endParaRPr lang="en-US" altLang="zh-CN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[2] </a:t>
            </a:r>
            <a:r>
              <a:rPr lang="en-US" altLang="zh-CN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NuFIT</a:t>
            </a: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6.0 (JHEP 12 (2024) 216 [arXiv:2410.05380]), </a:t>
            </a:r>
            <a:r>
              <a:rPr lang="en-US" altLang="zh-CN" sz="1600" u="sng" dirty="0"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www.nu-fit.org</a:t>
            </a:r>
            <a:r>
              <a:rPr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and M. Maltoni private communication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2175C64-B506-4D26-A0ED-0B2B254640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42" y="2038292"/>
            <a:ext cx="10513325" cy="3459815"/>
          </a:xfrm>
          <a:prstGeom prst="rect">
            <a:avLst/>
          </a:prstGeom>
        </p:spPr>
      </p:pic>
      <p:sp>
        <p:nvSpPr>
          <p:cNvPr id="8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20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1816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5"/>
    </mc:Choice>
    <mc:Fallback xmlns="">
      <p:transition spd="slow" advTm="7155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/>
          <p:nvPr/>
        </p:nvSpPr>
        <p:spPr>
          <a:xfrm>
            <a:off x="662472" y="263371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>
              <a:defRPr/>
            </a:pP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Neutrino Mass Ordering Significance</a:t>
            </a:r>
            <a:endParaRPr lang="zh-CN" alt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内容占位符 1">
            <a:extLst>
              <a:ext uri="{FF2B5EF4-FFF2-40B4-BE49-F238E27FC236}">
                <a16:creationId xmlns:a16="http://schemas.microsoft.com/office/drawing/2014/main" xmlns="" id="{64B8DA4F-DE8F-480B-8AA4-246BD0B78F7C}"/>
              </a:ext>
            </a:extLst>
          </p:cNvPr>
          <p:cNvSpPr txBox="1">
            <a:spLocks/>
          </p:cNvSpPr>
          <p:nvPr/>
        </p:nvSpPr>
        <p:spPr>
          <a:xfrm>
            <a:off x="212267" y="1053757"/>
            <a:ext cx="5810463" cy="165618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indent="-360000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1800" b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Frequentist approach using</a:t>
            </a:r>
            <a:r>
              <a:rPr lang="en-US" altLang="zh-CN" sz="18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pseudo exp. to convert Δ</a:t>
            </a:r>
            <a:r>
              <a:rPr lang="el-GR" altLang="zh-CN" sz="18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χ</a:t>
            </a:r>
            <a:r>
              <a:rPr lang="en-US" altLang="zh-CN" sz="1800" b="0" kern="0" baseline="30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</a:t>
            </a:r>
            <a:r>
              <a:rPr lang="en-US" altLang="zh-CN" sz="18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to significance</a:t>
            </a:r>
          </a:p>
          <a:p>
            <a:pPr indent="-360000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18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Influence of </a:t>
            </a:r>
            <a:r>
              <a:rPr lang="el-GR" altLang="zh-CN" sz="18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δ</a:t>
            </a:r>
            <a:r>
              <a:rPr lang="en-US" altLang="zh-CN" sz="1800" b="0" kern="0" baseline="-25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CP</a:t>
            </a:r>
            <a:r>
              <a:rPr lang="en-US" altLang="zh-CN" sz="18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considered (scanned)</a:t>
            </a:r>
          </a:p>
          <a:p>
            <a:pPr indent="-360000">
              <a:lnSpc>
                <a:spcPct val="15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18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Normal Ordering is favored at </a:t>
            </a:r>
            <a:r>
              <a:rPr lang="en-US" altLang="zh-CN" sz="180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2.1</a:t>
            </a:r>
            <a:r>
              <a:rPr lang="el-GR" altLang="zh-CN" sz="180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σ</a:t>
            </a:r>
            <a:r>
              <a:rPr lang="en-US" altLang="zh-CN" sz="180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(one-sided)</a:t>
            </a:r>
            <a:endParaRPr lang="zh-CN" altLang="en-US" sz="1800" kern="0" dirty="0">
              <a:solidFill>
                <a:srgbClr val="3333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3BA58D7-7C12-418E-9159-CA6B61A61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46" y="3001821"/>
            <a:ext cx="4932556" cy="3493401"/>
          </a:xfrm>
          <a:prstGeom prst="rect">
            <a:avLst/>
          </a:prstGeom>
        </p:spPr>
      </p:pic>
      <p:sp>
        <p:nvSpPr>
          <p:cNvPr id="7" name="内容占位符 1">
            <a:extLst>
              <a:ext uri="{FF2B5EF4-FFF2-40B4-BE49-F238E27FC236}">
                <a16:creationId xmlns:a16="http://schemas.microsoft.com/office/drawing/2014/main" xmlns="" id="{40D1F981-DD95-46CE-B24C-2D4784C74F9B}"/>
              </a:ext>
            </a:extLst>
          </p:cNvPr>
          <p:cNvSpPr txBox="1">
            <a:spLocks/>
          </p:cNvSpPr>
          <p:nvPr/>
        </p:nvSpPr>
        <p:spPr>
          <a:xfrm>
            <a:off x="5626560" y="1049176"/>
            <a:ext cx="6565440" cy="1952645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indent="-360000">
              <a:lnSpc>
                <a:spcPct val="150000"/>
              </a:lnSpc>
              <a:buClrTx/>
              <a:buFont typeface="Wingdings" panose="05000000000000000000" pitchFamily="2" charset="2"/>
              <a:buChar char="l"/>
            </a:pPr>
            <a:r>
              <a:rPr lang="en-US" altLang="zh-CN" sz="1800" b="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Bayesian approach </a:t>
            </a:r>
            <a:r>
              <a:rPr lang="en-US" altLang="zh-CN" sz="1800" b="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using Markov Chain Monte Carlo(MCMC) method</a:t>
            </a:r>
            <a:endParaRPr lang="en-US" altLang="zh-CN" sz="1800" b="0" kern="0" dirty="0">
              <a:solidFill>
                <a:srgbClr val="3333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 indent="-360000">
              <a:lnSpc>
                <a:spcPct val="150000"/>
              </a:lnSpc>
              <a:buClrTx/>
              <a:buFont typeface="Wingdings" panose="05000000000000000000" pitchFamily="2" charset="2"/>
              <a:buChar char="l"/>
            </a:pPr>
            <a:r>
              <a:rPr lang="en-US" altLang="zh-CN" sz="18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Normal Ordering is favored with a Bayes factor of 10.18 </a:t>
            </a:r>
            <a:r>
              <a:rPr lang="en-US" altLang="zh-CN" sz="18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  <a:sym typeface="Wingdings" panose="05000000000000000000" pitchFamily="2" charset="2"/>
              </a:rPr>
              <a:t> 2ln k= 4.64 </a:t>
            </a:r>
            <a:r>
              <a:rPr lang="en-US" altLang="zh-CN" sz="1800" b="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Consistent </a:t>
            </a:r>
            <a:r>
              <a:rPr lang="en-US" altLang="zh-CN" sz="18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with the frequentist Δ</a:t>
            </a:r>
            <a:r>
              <a:rPr lang="el-GR" altLang="zh-CN" sz="18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χ</a:t>
            </a:r>
            <a:r>
              <a:rPr lang="en-US" altLang="zh-CN" sz="1800" b="0" kern="0" baseline="3000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</a:t>
            </a:r>
            <a:r>
              <a:rPr lang="en-US" altLang="zh-CN" sz="1800" b="0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</a:t>
            </a:r>
            <a:endParaRPr lang="zh-CN" altLang="en-US" sz="1800" b="0" kern="0" dirty="0">
              <a:solidFill>
                <a:srgbClr val="3333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1ED8AA0-BCAD-42E8-96FE-B70BD3EBB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076" y="3035655"/>
            <a:ext cx="4753271" cy="3459567"/>
          </a:xfrm>
          <a:prstGeom prst="rect">
            <a:avLst/>
          </a:prstGeom>
        </p:spPr>
      </p:pic>
      <p:sp>
        <p:nvSpPr>
          <p:cNvPr id="10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2236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52"/>
    </mc:Choice>
    <mc:Fallback xmlns="">
      <p:transition spd="slow" advTm="29852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/>
          <p:nvPr/>
        </p:nvSpPr>
        <p:spPr>
          <a:xfrm>
            <a:off x="662472" y="263371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Comparison of Results on Oscillation Parameters</a:t>
            </a:r>
            <a:endParaRPr lang="zh-CN" alt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01C7390-10FC-40F7-999F-609D7E016F3F}"/>
              </a:ext>
            </a:extLst>
          </p:cNvPr>
          <p:cNvSpPr/>
          <p:nvPr/>
        </p:nvSpPr>
        <p:spPr>
          <a:xfrm>
            <a:off x="424383" y="6241405"/>
            <a:ext cx="7308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kern="0" dirty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Results from JUNO have smallest uncertainties</a:t>
            </a:r>
            <a:endParaRPr lang="zh-CN" altLang="en-US" sz="2400" b="1" dirty="0">
              <a:solidFill>
                <a:srgbClr val="3333FF"/>
              </a:solidFill>
              <a:latin typeface="Noto Sans SC" panose="020B0200000000000000" pitchFamily="34" charset="-122"/>
              <a:ea typeface="Noto Sans SC" panose="020B0200000000000000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62472" y="1232815"/>
            <a:ext cx="5458327" cy="2347899"/>
            <a:chOff x="576091" y="1102220"/>
            <a:chExt cx="5458327" cy="2347899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A70F506-9AC4-4350-A354-077BE7D1ED5F}"/>
                </a:ext>
              </a:extLst>
            </p:cNvPr>
            <p:cNvSpPr/>
            <p:nvPr/>
          </p:nvSpPr>
          <p:spPr>
            <a:xfrm>
              <a:off x="576091" y="1102220"/>
              <a:ext cx="92845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sin</a:t>
              </a:r>
              <a:r>
                <a:rPr kumimoji="0" lang="en-US" altLang="zh-CN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2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2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Symbol" panose="05050102010706020507" pitchFamily="18" charset="2"/>
                  <a:ea typeface="宋体" panose="02010600030101010101" pitchFamily="2" charset="-122"/>
                  <a:cs typeface="Calibri" panose="020F0502020204030204" pitchFamily="34" charset="0"/>
                </a:rPr>
                <a:t>q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12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472" y="1558430"/>
              <a:ext cx="5371946" cy="189168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531188" y="3667592"/>
            <a:ext cx="5589611" cy="2460394"/>
            <a:chOff x="576091" y="3643719"/>
            <a:chExt cx="5589611" cy="2460394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E1907FD1-EA20-4324-82ED-C5C6247704C9}"/>
                </a:ext>
              </a:extLst>
            </p:cNvPr>
            <p:cNvSpPr/>
            <p:nvPr/>
          </p:nvSpPr>
          <p:spPr>
            <a:xfrm>
              <a:off x="576091" y="364371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Δ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m</a:t>
              </a:r>
              <a:r>
                <a:rPr kumimoji="0" lang="en-US" altLang="zh-CN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2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21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472" y="3938490"/>
              <a:ext cx="5503230" cy="2165623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197444" y="1055254"/>
            <a:ext cx="4384744" cy="5224676"/>
            <a:chOff x="7355705" y="1284453"/>
            <a:chExt cx="4384744" cy="522467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55705" y="1558430"/>
              <a:ext cx="4384744" cy="2491699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B6BF0EE0-01E2-4737-A7EA-80922FA35751}"/>
                </a:ext>
              </a:extLst>
            </p:cNvPr>
            <p:cNvSpPr/>
            <p:nvPr/>
          </p:nvSpPr>
          <p:spPr>
            <a:xfrm>
              <a:off x="7355705" y="1284453"/>
              <a:ext cx="7572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Δ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m</a:t>
              </a:r>
              <a:r>
                <a:rPr kumimoji="0" lang="en-US" altLang="zh-CN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2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31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Calibri" panose="020F0502020204030204" pitchFamily="34" charset="0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2587" y="4127419"/>
              <a:ext cx="4317862" cy="2381710"/>
            </a:xfrm>
            <a:prstGeom prst="rect">
              <a:avLst/>
            </a:prstGeom>
          </p:spPr>
        </p:pic>
      </p:grpSp>
      <p:sp>
        <p:nvSpPr>
          <p:cNvPr id="16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22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6508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7"/>
    </mc:Choice>
    <mc:Fallback xmlns="">
      <p:transition spd="slow" advTm="8617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23</a:t>
            </a:r>
            <a:endParaRPr lang="en-US" sz="1100" dirty="0"/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8BC9E758-8ECF-4265-9018-0A561819F5F1}"/>
              </a:ext>
            </a:extLst>
          </p:cNvPr>
          <p:cNvSpPr txBox="1">
            <a:spLocks/>
          </p:cNvSpPr>
          <p:nvPr/>
        </p:nvSpPr>
        <p:spPr>
          <a:xfrm>
            <a:off x="479376" y="1015342"/>
            <a:ext cx="11712624" cy="2501581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Fits are performed without constraint on geo-neutrino flux,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but with 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3.4(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  <a:sym typeface="Symbol" panose="05050102010706020507" pitchFamily="18" charset="2"/>
              </a:rPr>
              <a:t>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10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%)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U/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Th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ratio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Tx/>
              <a:buSzPct val="75000"/>
              <a:buFont typeface="Wingdings" panose="05000000000000000000" pitchFamily="2" charset="2"/>
              <a:buChar char="ü"/>
              <a:defRPr/>
            </a:pP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Constraining 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the geo-nu flux 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does not 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change oscillation 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results;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252A32"/>
              </a:solidFill>
              <a:effectLst/>
              <a:uLnTx/>
              <a:uFillTx/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252A32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Clear geo-nu signals at 1-3 MeV,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giving a flux of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73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± 11 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TNU;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Tx/>
              <a:buSzPct val="75000"/>
              <a:buFont typeface="Wingdings" panose="05000000000000000000" pitchFamily="2" charset="2"/>
              <a:buChar char="ü"/>
              <a:defRPr/>
            </a:pPr>
            <a:r>
              <a:rPr lang="en-US" altLang="zh-CN" sz="160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Largest geo-neutrino samples so far, and most precise measurement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J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UNO result is higher than expectation from existing models, but not statistically significant;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Need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more JUNO data and more refined geological model 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predictions;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499A5B33-ADDE-4938-9785-A480A7219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03434"/>
            <a:ext cx="4049671" cy="32178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CF2A36B-B985-4C82-ACEF-A8E71E76F9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17" y="3603434"/>
            <a:ext cx="3998467" cy="3254566"/>
          </a:xfrm>
          <a:prstGeom prst="rect">
            <a:avLst/>
          </a:prstGeom>
        </p:spPr>
      </p:pic>
      <p:sp>
        <p:nvSpPr>
          <p:cNvPr id="5" name="AutoShape 4"/>
          <p:cNvSpPr txBox="1"/>
          <p:nvPr/>
        </p:nvSpPr>
        <p:spPr>
          <a:xfrm>
            <a:off x="662472" y="263371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Results on Geo-neutrinos</a:t>
            </a:r>
            <a:endParaRPr lang="zh-CN" altLang="en-US" sz="3600" b="1" dirty="0"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cxnSp>
        <p:nvCxnSpPr>
          <p:cNvPr id="6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7632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78"/>
    </mc:Choice>
    <mc:Fallback xmlns="">
      <p:transition spd="slow" advTm="40778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736207" y="2967335"/>
            <a:ext cx="67195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Life is not always easy!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4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24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1245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85"/>
    </mc:Choice>
    <mc:Fallback xmlns="">
      <p:transition spd="slow" advTm="12485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689B696-4EEA-416C-A86C-7265BD0C43AC}"/>
              </a:ext>
            </a:extLst>
          </p:cNvPr>
          <p:cNvSpPr/>
          <p:nvPr/>
        </p:nvSpPr>
        <p:spPr>
          <a:xfrm>
            <a:off x="402612" y="64113"/>
            <a:ext cx="7750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Cracks on the Acrylic Tank </a:t>
            </a:r>
            <a:endParaRPr lang="zh-CN" altLang="en-US" sz="3600" b="1" dirty="0"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65AD5DAB-9C98-4B11-AEB8-3EA8964B90FA}"/>
              </a:ext>
            </a:extLst>
          </p:cNvPr>
          <p:cNvSpPr txBox="1">
            <a:spLocks/>
          </p:cNvSpPr>
          <p:nvPr/>
        </p:nvSpPr>
        <p:spPr>
          <a:xfrm>
            <a:off x="284076" y="761015"/>
            <a:ext cx="11623848" cy="364043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Font typeface="Wingdings" panose="05000000000000000000" pitchFamily="2" charset="2"/>
              <a:buChar char="u"/>
              <a:defRPr sz="2400" b="1">
                <a:solidFill>
                  <a:srgbClr val="0000CC"/>
                </a:solidFill>
                <a:latin typeface="+mn-lt"/>
                <a:ea typeface="+mn-ea"/>
                <a:cs typeface="+mn-cs"/>
              </a:defRPr>
            </a:lvl1pPr>
            <a:lvl2pPr marL="9144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Font typeface="Wingdings" panose="05000000000000000000" pitchFamily="2" charset="2"/>
              <a:buChar char="ð"/>
              <a:defRPr sz="2000">
                <a:solidFill>
                  <a:srgbClr val="0000CC"/>
                </a:solidFill>
                <a:latin typeface="+mn-lt"/>
                <a:ea typeface="+mn-ea"/>
              </a:defRPr>
            </a:lvl2pPr>
            <a:lvl3pPr marL="12954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ü"/>
              <a:defRPr sz="2000">
                <a:solidFill>
                  <a:srgbClr val="0000CC"/>
                </a:solidFill>
                <a:latin typeface="+mn-lt"/>
                <a:ea typeface="+mn-ea"/>
              </a:defRPr>
            </a:lvl3pPr>
            <a:lvl4pPr marL="17526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209800" indent="-3810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670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24000" indent="-324000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2300" b="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However</a:t>
            </a:r>
            <a:r>
              <a:rPr lang="en-US" altLang="zh-CN" sz="2300" b="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, a LS leak to water happened on March 21, </a:t>
            </a:r>
            <a:r>
              <a:rPr lang="en-US" altLang="zh-CN" sz="2300" b="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2025: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Abnormal 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trigger rate observed and confirmed by under water </a:t>
            </a: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robot;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Leak 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was stopped within 1 week using epoxy and tape by </a:t>
            </a: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divers;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Further 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repair by epoxy and acrylic plate to reduce the stress (pulling open the crack) by 50% </a:t>
            </a: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;</a:t>
            </a:r>
            <a:endParaRPr lang="en-US" altLang="zh-CN" sz="2400" kern="0" dirty="0">
              <a:solidFill>
                <a:schemeClr val="tx1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2600" b="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Another leak of water to LS happened on March 19, 2026: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Experienced 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divers were called to stop the leak within 2 </a:t>
            </a: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days;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Further 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repair in the following two days </a:t>
            </a: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;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A 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total of ~1Bq </a:t>
            </a:r>
            <a:r>
              <a:rPr lang="en-US" altLang="zh-CN" sz="2400" kern="0" baseline="3000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222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Rn went into LS, 13 days of data </a:t>
            </a: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excluded;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ü"/>
            </a:pP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No </a:t>
            </a:r>
            <a:r>
              <a:rPr lang="en-US" altLang="zh-CN" sz="2400" kern="0" dirty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other increase of radioactive backgrounds in </a:t>
            </a:r>
            <a:r>
              <a:rPr lang="en-US" altLang="zh-CN" sz="2400" kern="0" dirty="0" smtClean="0">
                <a:solidFill>
                  <a:schemeClr val="tx1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LS;</a:t>
            </a:r>
          </a:p>
          <a:p>
            <a:pPr>
              <a:lnSpc>
                <a:spcPct val="17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2600" b="0" kern="0" dirty="0">
                <a:solidFill>
                  <a:srgbClr val="0000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Main structure is safe, stress within expectations;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7833" y="4401452"/>
            <a:ext cx="4390478" cy="2025184"/>
            <a:chOff x="-11936" y="4500160"/>
            <a:chExt cx="4390478" cy="2025184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A235754B-AAB7-4CA7-A243-94BA99A80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-11936" y="4500160"/>
              <a:ext cx="4390478" cy="2025184"/>
            </a:xfrm>
            <a:prstGeom prst="rect">
              <a:avLst/>
            </a:prstGeom>
          </p:spPr>
        </p:pic>
        <p:sp>
          <p:nvSpPr>
            <p:cNvPr id="9" name="椭圆 6">
              <a:extLst>
                <a:ext uri="{FF2B5EF4-FFF2-40B4-BE49-F238E27FC236}">
                  <a16:creationId xmlns="" xmlns:a16="http://schemas.microsoft.com/office/drawing/2014/main" id="{E5B773E0-47E9-40B3-8B07-A9A8AB38ACC3}"/>
                </a:ext>
              </a:extLst>
            </p:cNvPr>
            <p:cNvSpPr/>
            <p:nvPr/>
          </p:nvSpPr>
          <p:spPr bwMode="auto">
            <a:xfrm>
              <a:off x="1022101" y="5855641"/>
              <a:ext cx="2351315" cy="501888"/>
            </a:xfrm>
            <a:prstGeom prst="ellipse">
              <a:avLst/>
            </a:prstGeom>
            <a:noFill/>
            <a:ln w="349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0B40FFF-AF91-425B-8740-64DDB9C10FFF}"/>
              </a:ext>
            </a:extLst>
          </p:cNvPr>
          <p:cNvPicPr/>
          <p:nvPr/>
        </p:nvPicPr>
        <p:blipFill>
          <a:blip r:embed="rId3"/>
          <a:stretch/>
        </p:blipFill>
        <p:spPr bwMode="auto">
          <a:xfrm>
            <a:off x="4478079" y="4401452"/>
            <a:ext cx="4026663" cy="202518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="" xmlns:a16="http://schemas.microsoft.com/office/drawing/2014/main" id="{7FCE504E-3836-4A59-B6E1-642844EB71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BD7A991-EADE-43C7-A76C-B246784C6957}" type="slidenum">
              <a:rPr lang="zh-CN" altLang="en-US" smtClean="0"/>
              <a:t>25</a:t>
            </a:fld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601036" y="4388583"/>
            <a:ext cx="3553131" cy="2025184"/>
            <a:chOff x="8601036" y="4388583"/>
            <a:chExt cx="3553131" cy="2025184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58FC283-38A3-4CA0-8D4C-AEE84CB6A8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439" b="5195"/>
            <a:stretch/>
          </p:blipFill>
          <p:spPr>
            <a:xfrm>
              <a:off x="8601036" y="4388583"/>
              <a:ext cx="3553131" cy="2025184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81719236-B0BB-4F78-88D5-7CC4FED12375}"/>
                </a:ext>
              </a:extLst>
            </p:cNvPr>
            <p:cNvSpPr/>
            <p:nvPr/>
          </p:nvSpPr>
          <p:spPr>
            <a:xfrm>
              <a:off x="10784521" y="4918441"/>
              <a:ext cx="7473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kern="0" dirty="0">
                  <a:solidFill>
                    <a:srgbClr val="3333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epoxy</a:t>
              </a:r>
              <a:endParaRPr lang="zh-CN" altLang="en-US" dirty="0"/>
            </a:p>
          </p:txBody>
        </p:sp>
        <p:cxnSp>
          <p:nvCxnSpPr>
            <p:cNvPr id="12" name="直接箭头连接符 11">
              <a:extLst>
                <a:ext uri="{FF2B5EF4-FFF2-40B4-BE49-F238E27FC236}">
                  <a16:creationId xmlns="" xmlns:a16="http://schemas.microsoft.com/office/drawing/2014/main" id="{9BD9BFC7-9CE7-4FB5-A0A4-547E3FAA5129}"/>
                </a:ext>
              </a:extLst>
            </p:cNvPr>
            <p:cNvCxnSpPr/>
            <p:nvPr/>
          </p:nvCxnSpPr>
          <p:spPr bwMode="auto">
            <a:xfrm flipH="1">
              <a:off x="10622229" y="5268332"/>
              <a:ext cx="324585" cy="433799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cxnSp>
        <p:nvCxnSpPr>
          <p:cNvPr id="13" name="Connector 2"/>
          <p:cNvCxnSpPr/>
          <p:nvPr/>
        </p:nvCxnSpPr>
        <p:spPr>
          <a:xfrm>
            <a:off x="0" y="728972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25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4856404"/>
      </p:ext>
    </p:extLst>
  </p:cSld>
  <p:clrMapOvr>
    <a:masterClrMapping/>
  </p:clrMapOvr>
  <p:transition spd="slow" advClick="0" advTm="90022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3"/>
          <p:cNvSpPr txBox="1"/>
          <p:nvPr/>
        </p:nvSpPr>
        <p:spPr>
          <a:xfrm>
            <a:off x="2841625" y="2895600"/>
            <a:ext cx="76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 dirty="0">
                <a:solidFill>
                  <a:srgbClr val="C9A66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600" dirty="0"/>
          </a:p>
        </p:txBody>
      </p:sp>
      <p:sp>
        <p:nvSpPr>
          <p:cNvPr id="3" name="AutoShape 14"/>
          <p:cNvSpPr txBox="1"/>
          <p:nvPr/>
        </p:nvSpPr>
        <p:spPr>
          <a:xfrm>
            <a:off x="3603625" y="2895600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Upgrade Plans &amp; Future Program</a:t>
            </a:r>
            <a:endParaRPr lang="en-US" sz="1600" dirty="0"/>
          </a:p>
        </p:txBody>
      </p:sp>
      <p:sp>
        <p:nvSpPr>
          <p:cNvPr id="4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26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7467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1"/>
    </mc:Choice>
    <mc:Fallback xmlns="">
      <p:transition spd="slow" advTm="99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 txBox="1"/>
          <p:nvPr/>
        </p:nvSpPr>
        <p:spPr>
          <a:xfrm>
            <a:off x="662472" y="263371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JUNO-ββ</a:t>
            </a:r>
            <a:endParaRPr lang="zh-CN" altLang="en-US" sz="3600" b="1" dirty="0"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cxnSp>
        <p:nvCxnSpPr>
          <p:cNvPr id="5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" name="组合 5"/>
          <p:cNvGrpSpPr/>
          <p:nvPr/>
        </p:nvGrpSpPr>
        <p:grpSpPr>
          <a:xfrm>
            <a:off x="765330" y="1377726"/>
            <a:ext cx="3476628" cy="5119222"/>
            <a:chOff x="8518680" y="1196752"/>
            <a:chExt cx="3043238" cy="4384646"/>
          </a:xfrm>
        </p:grpSpPr>
        <p:pic>
          <p:nvPicPr>
            <p:cNvPr id="7" name="Picture 11" descr="C:\Users\admin\Documents\MY DOCU\江门中微子实验\效果图\正视图\正视图\212.JPG">
              <a:extLst>
                <a:ext uri="{FF2B5EF4-FFF2-40B4-BE49-F238E27FC236}">
                  <a16:creationId xmlns:a16="http://schemas.microsoft.com/office/drawing/2014/main" xmlns="" id="{8CCD9819-F0CA-4C87-AEBA-5A34F8A987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32" t="9312" r="25363" b="8632"/>
            <a:stretch>
              <a:fillRect/>
            </a:stretch>
          </p:blipFill>
          <p:spPr bwMode="auto">
            <a:xfrm>
              <a:off x="8518680" y="1196752"/>
              <a:ext cx="2741612" cy="3351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椭圆 2">
              <a:extLst>
                <a:ext uri="{FF2B5EF4-FFF2-40B4-BE49-F238E27FC236}">
                  <a16:creationId xmlns:a16="http://schemas.microsoft.com/office/drawing/2014/main" xmlns="" id="{6E54DF5C-398D-4C28-B90C-4584D48AB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0376" y="2840337"/>
              <a:ext cx="751787" cy="68932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marL="812800" indent="-812800" eaLnBrk="0" hangingPunct="0">
                <a:buFont typeface="Arial" panose="020B0604020202020204" pitchFamily="34" charset="0"/>
                <a:buChar char="•"/>
                <a:defRPr sz="32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buChar char="–"/>
                <a:defRPr sz="28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buChar char="•"/>
                <a:defRPr sz="24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buChar char="–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None/>
              </a:pPr>
              <a:endParaRPr lang="zh-CN" altLang="en-US" sz="20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9" name="矩形 2">
              <a:extLst>
                <a:ext uri="{FF2B5EF4-FFF2-40B4-BE49-F238E27FC236}">
                  <a16:creationId xmlns:a16="http://schemas.microsoft.com/office/drawing/2014/main" xmlns="" id="{A610C179-6CE1-4111-9F64-536E3F403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8681" y="4711476"/>
              <a:ext cx="3043237" cy="869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buFont typeface="Arial" panose="020B0604020202020204" pitchFamily="34" charset="0"/>
                <a:buChar char="•"/>
                <a:defRPr sz="32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1pPr>
              <a:lvl2pPr marL="742950" indent="-285750" eaLnBrk="0" hangingPunct="0">
                <a:buFont typeface="Arial" panose="020B0604020202020204" pitchFamily="34" charset="0"/>
                <a:buChar char="–"/>
                <a:defRPr sz="28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2pPr>
              <a:lvl3pPr marL="1143000" indent="-228600" eaLnBrk="0" hangingPunct="0">
                <a:buFont typeface="Arial" panose="020B0604020202020204" pitchFamily="34" charset="0"/>
                <a:buChar char="•"/>
                <a:defRPr sz="24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3pPr>
              <a:lvl4pPr marL="1600200" indent="-228600" eaLnBrk="0" hangingPunct="0">
                <a:buFont typeface="Arial" panose="020B0604020202020204" pitchFamily="34" charset="0"/>
                <a:buChar char="–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4pPr>
              <a:lvl5pPr marL="2057400" indent="-228600" eaLnBrk="0" hangingPunct="0"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004CD"/>
                  </a:solidFill>
                  <a:latin typeface="Calibri" panose="020F0502020204030204" pitchFamily="34" charset="0"/>
                  <a:ea typeface="楷体" panose="02010609060101010101" pitchFamily="49" charset="-122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SzPct val="75000"/>
                <a:buNone/>
              </a:pPr>
              <a:r>
                <a:rPr lang="en-US" altLang="zh-CN" sz="2000" b="1" dirty="0">
                  <a:solidFill>
                    <a:srgbClr val="0000CC"/>
                  </a:solidFill>
                  <a:ea typeface="宋体" panose="02010600030101010101" pitchFamily="2" charset="-122"/>
                  <a:cs typeface="Calibri" panose="020F0502020204030204" pitchFamily="34" charset="0"/>
                </a:rPr>
                <a:t>Insert a </a:t>
              </a:r>
              <a:r>
                <a:rPr lang="en-US" altLang="zh-CN" sz="2000" b="1" dirty="0" smtClean="0">
                  <a:solidFill>
                    <a:srgbClr val="0000CC"/>
                  </a:solidFill>
                  <a:ea typeface="宋体" panose="02010600030101010101" pitchFamily="2" charset="-122"/>
                  <a:cs typeface="Calibri" panose="020F0502020204030204" pitchFamily="34" charset="0"/>
                </a:rPr>
                <a:t>balloon/Directly </a:t>
              </a:r>
              <a:r>
                <a:rPr lang="en-US" altLang="zh-CN" sz="2000" b="1" dirty="0">
                  <a:solidFill>
                    <a:srgbClr val="0000CC"/>
                  </a:solidFill>
                  <a:ea typeface="宋体" panose="02010600030101010101" pitchFamily="2" charset="-122"/>
                  <a:cs typeface="Calibri" panose="020F0502020204030204" pitchFamily="34" charset="0"/>
                </a:rPr>
                <a:t>filled with </a:t>
              </a:r>
              <a:r>
                <a:rPr lang="en-US" altLang="zh-CN" sz="2000" b="1" baseline="30000" dirty="0">
                  <a:solidFill>
                    <a:srgbClr val="0000CC"/>
                  </a:solidFill>
                  <a:ea typeface="宋体" panose="02010600030101010101" pitchFamily="2" charset="-122"/>
                  <a:cs typeface="Calibri" panose="020F0502020204030204" pitchFamily="34" charset="0"/>
                </a:rPr>
                <a:t>136</a:t>
              </a:r>
              <a:r>
                <a:rPr lang="en-US" altLang="zh-CN" sz="2000" b="1" dirty="0">
                  <a:solidFill>
                    <a:srgbClr val="0000CC"/>
                  </a:solidFill>
                  <a:ea typeface="宋体" panose="02010600030101010101" pitchFamily="2" charset="-122"/>
                  <a:cs typeface="Calibri" panose="020F0502020204030204" pitchFamily="34" charset="0"/>
                </a:rPr>
                <a:t>Xe-loaded LS(or </a:t>
              </a:r>
              <a:r>
                <a:rPr lang="en-US" altLang="zh-CN" sz="2000" b="1" baseline="30000" dirty="0">
                  <a:solidFill>
                    <a:srgbClr val="0000CC"/>
                  </a:solidFill>
                  <a:ea typeface="宋体" panose="02010600030101010101" pitchFamily="2" charset="-122"/>
                  <a:cs typeface="Calibri" panose="020F0502020204030204" pitchFamily="34" charset="0"/>
                </a:rPr>
                <a:t>130</a:t>
              </a:r>
              <a:r>
                <a:rPr lang="en-US" altLang="zh-CN" sz="2000" b="1" dirty="0">
                  <a:solidFill>
                    <a:srgbClr val="0000CC"/>
                  </a:solidFill>
                  <a:ea typeface="宋体" panose="02010600030101010101" pitchFamily="2" charset="-122"/>
                  <a:cs typeface="Calibri" panose="020F0502020204030204" pitchFamily="34" charset="0"/>
                </a:rPr>
                <a:t>Te) into the JUNO detector</a:t>
              </a:r>
              <a:endParaRPr lang="zh-CN" altLang="en-US" sz="2000" b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352925" y="4511789"/>
            <a:ext cx="7505700" cy="1884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kern="0" dirty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Once mass ordering is determined (~2030), JUNO will be upgraded for </a:t>
            </a:r>
            <a:r>
              <a:rPr lang="en-US" altLang="zh-CN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ββ-decays</a:t>
            </a:r>
            <a:r>
              <a:rPr lang="en-US" altLang="zh-CN" sz="2000" kern="0" dirty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, in addition to existing  </a:t>
            </a:r>
            <a:r>
              <a:rPr lang="en-US" altLang="zh-CN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capabilities</a:t>
            </a:r>
            <a:r>
              <a:rPr lang="zh-CN" altLang="en-US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；</a:t>
            </a:r>
            <a:endParaRPr lang="en-US" altLang="zh-CN" sz="2000" kern="0" dirty="0" smtClean="0"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kern="0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130</a:t>
            </a:r>
            <a:r>
              <a:rPr lang="en-US" altLang="zh-CN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Te/</a:t>
            </a:r>
            <a:r>
              <a:rPr lang="en-US" altLang="zh-CN" sz="2000" kern="0" baseline="3000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136</a:t>
            </a:r>
            <a:r>
              <a:rPr lang="en-US" altLang="zh-CN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Xe will be loaded into the LS;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R&amp;D about the </a:t>
            </a:r>
            <a:r>
              <a:rPr lang="en-US" altLang="zh-CN" sz="2000" kern="0" dirty="0" err="1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Te</a:t>
            </a:r>
            <a:r>
              <a:rPr lang="en-US" altLang="zh-CN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/</a:t>
            </a:r>
            <a:r>
              <a:rPr lang="en-US" altLang="zh-CN" sz="2000" kern="0" dirty="0" err="1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Xe</a:t>
            </a:r>
            <a:r>
              <a:rPr lang="en-US" altLang="zh-CN" sz="2000" kern="0" dirty="0" smtClean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-LS is under going;</a:t>
            </a:r>
            <a:endParaRPr lang="en-US" altLang="zh-CN" sz="2000" kern="0" dirty="0"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2936843-4EF9-4305-BC58-75ADB2D11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308" y="1362912"/>
            <a:ext cx="4702017" cy="3136825"/>
          </a:xfrm>
          <a:prstGeom prst="rect">
            <a:avLst/>
          </a:prstGeom>
        </p:spPr>
      </p:pic>
      <p:sp>
        <p:nvSpPr>
          <p:cNvPr id="12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27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7234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42"/>
    </mc:Choice>
    <mc:Fallback xmlns="">
      <p:transition spd="slow" advTm="46142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 txBox="1"/>
          <p:nvPr/>
        </p:nvSpPr>
        <p:spPr>
          <a:xfrm>
            <a:off x="662472" y="263371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zh-CN" alt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Connector 2"/>
          <p:cNvCxnSpPr/>
          <p:nvPr/>
        </p:nvCxnSpPr>
        <p:spPr>
          <a:xfrm>
            <a:off x="0" y="953690"/>
            <a:ext cx="12192000" cy="6165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矩形 3"/>
          <p:cNvSpPr/>
          <p:nvPr/>
        </p:nvSpPr>
        <p:spPr>
          <a:xfrm>
            <a:off x="395772" y="1142903"/>
            <a:ext cx="10567503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2000" kern="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The JUNO detector and TAO are successfully built and operating </a:t>
            </a: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smoothly;</a:t>
            </a:r>
          </a:p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Initial </a:t>
            </a:r>
            <a:r>
              <a:rPr lang="en-US" altLang="zh-CN" sz="2000" kern="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performance shows that the detector works well as </a:t>
            </a: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designed;</a:t>
            </a:r>
          </a:p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Precision </a:t>
            </a:r>
            <a:r>
              <a:rPr lang="en-US" altLang="zh-CN" sz="2000" kern="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of solar oscillation parameters further improved by a factor of </a:t>
            </a:r>
            <a:r>
              <a:rPr lang="en-US" altLang="zh-CN" sz="200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1.3-1.5;</a:t>
            </a:r>
          </a:p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First </a:t>
            </a:r>
            <a:r>
              <a:rPr lang="en-US" altLang="zh-CN" sz="2000" kern="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measurement on </a:t>
            </a:r>
            <a:r>
              <a:rPr lang="el-GR" altLang="zh-CN" sz="200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Δ</a:t>
            </a:r>
            <a:r>
              <a:rPr lang="en-US" altLang="zh-CN" sz="200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m</a:t>
            </a:r>
            <a:r>
              <a:rPr lang="en-US" altLang="zh-CN" sz="2000" kern="0" baseline="30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</a:t>
            </a:r>
            <a:r>
              <a:rPr lang="en-US" altLang="zh-CN" sz="2000" kern="0" baseline="-2500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31</a:t>
            </a:r>
            <a:r>
              <a:rPr lang="en-US" altLang="zh-CN" sz="200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 achieved a precision of ~1% </a:t>
            </a:r>
            <a:r>
              <a:rPr lang="en-US" altLang="zh-CN" sz="2000" kern="0" dirty="0" smtClean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;</a:t>
            </a:r>
            <a:endParaRPr lang="en-US" altLang="zh-CN" sz="2000" kern="0" dirty="0">
              <a:solidFill>
                <a:srgbClr val="252A32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With </a:t>
            </a:r>
            <a:r>
              <a:rPr lang="en-US" altLang="zh-CN" sz="2000" kern="0" dirty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external constraint, </a:t>
            </a:r>
            <a:r>
              <a:rPr lang="en-US" altLang="zh-CN" sz="2000" b="1" kern="0" dirty="0">
                <a:solidFill>
                  <a:srgbClr val="C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Normal Mass Ordering </a:t>
            </a:r>
            <a:r>
              <a:rPr lang="en-US" altLang="zh-CN" sz="2000" kern="0" dirty="0"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is favored </a:t>
            </a:r>
            <a:r>
              <a:rPr lang="en-US" altLang="zh-CN" sz="2000" kern="0" dirty="0">
                <a:solidFill>
                  <a:srgbClr val="252A32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at ~</a:t>
            </a:r>
            <a:r>
              <a:rPr lang="en-US" altLang="zh-CN" sz="200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2.1</a:t>
            </a:r>
            <a:r>
              <a:rPr lang="el-GR" altLang="zh-CN" sz="200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σ</a:t>
            </a:r>
            <a:r>
              <a:rPr lang="en-US" altLang="zh-CN" sz="2000" kern="0" dirty="0" smtClean="0">
                <a:solidFill>
                  <a:srgbClr val="3333FF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(one-sided);</a:t>
            </a:r>
            <a:endParaRPr lang="en-US" altLang="zh-CN" sz="2000" kern="0" dirty="0">
              <a:solidFill>
                <a:srgbClr val="3333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endParaRPr lang="en-US" altLang="zh-CN" sz="2000" kern="0" dirty="0">
              <a:solidFill>
                <a:srgbClr val="3333FF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pic>
        <p:nvPicPr>
          <p:cNvPr id="5" name="图片 2" descr="图片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45645" y="3807479"/>
            <a:ext cx="4257389" cy="2820609"/>
          </a:xfrm>
          <a:prstGeom prst="rect">
            <a:avLst/>
          </a:prstGeom>
          <a:ln w="101600">
            <a:noFill/>
          </a:ln>
        </p:spPr>
      </p:pic>
      <p:sp>
        <p:nvSpPr>
          <p:cNvPr id="7" name="矩形 6"/>
          <p:cNvSpPr/>
          <p:nvPr/>
        </p:nvSpPr>
        <p:spPr>
          <a:xfrm>
            <a:off x="395772" y="3740371"/>
            <a:ext cx="6757504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First geo-neutrino results yield a flux of 73 ± 11 TNU;</a:t>
            </a:r>
          </a:p>
          <a:p>
            <a:pPr marL="288000" lvl="0" indent="-288000">
              <a:lnSpc>
                <a:spcPct val="15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/>
            </a:pP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JUNO will be working for 30 years and it will be upgraded to 0</a:t>
            </a:r>
            <a:r>
              <a:rPr lang="el-GR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ν</a:t>
            </a:r>
            <a:r>
              <a:rPr lang="en-US" altLang="zh-CN" sz="2000" kern="0" dirty="0" smtClean="0">
                <a:solidFill>
                  <a:srgbClr val="000000"/>
                </a:solidFill>
                <a:latin typeface="Noto Sans SC" panose="020B0200000000000000" pitchFamily="34" charset="-122"/>
                <a:ea typeface="Noto Sans SC" panose="020B0200000000000000" pitchFamily="34" charset="-122"/>
                <a:cs typeface="Calibri" panose="020F0502020204030204" pitchFamily="34" charset="0"/>
              </a:rPr>
              <a:t>ββ searching experiment at ~2030;</a:t>
            </a:r>
            <a:endParaRPr lang="en-US" altLang="zh-CN" sz="2000" kern="0" dirty="0">
              <a:solidFill>
                <a:srgbClr val="000000"/>
              </a:solidFill>
              <a:latin typeface="Noto Sans SC" panose="020B0200000000000000" pitchFamily="34" charset="-122"/>
              <a:ea typeface="Noto Sans SC" panose="020B02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3144" y="5528508"/>
            <a:ext cx="57654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4000" b="1" cap="none" spc="0" dirty="0" smtClean="0">
                <a:ln/>
                <a:solidFill>
                  <a:srgbClr val="0000FF"/>
                </a:solidFill>
                <a:effectLst/>
              </a:rPr>
              <a:t>Thanks for your attention!</a:t>
            </a:r>
            <a:endParaRPr lang="zh-CN" altLang="en-US" sz="4000" b="1" cap="none" spc="0" dirty="0">
              <a:ln/>
              <a:solidFill>
                <a:srgbClr val="0000FF"/>
              </a:solidFill>
              <a:effectLst/>
            </a:endParaRPr>
          </a:p>
        </p:txBody>
      </p:sp>
      <p:sp>
        <p:nvSpPr>
          <p:cNvPr id="9" name="AutoShape 16"/>
          <p:cNvSpPr txBox="1"/>
          <p:nvPr/>
        </p:nvSpPr>
        <p:spPr>
          <a:xfrm>
            <a:off x="9322830" y="6614042"/>
            <a:ext cx="2916856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Cong </a:t>
            </a:r>
            <a:r>
              <a:rPr lang="en-US" sz="1000" b="0" i="0" u="none" strike="noStrike" dirty="0" err="1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Guo</a:t>
            </a:r>
            <a:r>
              <a:rPr lang="en-US" sz="1000" b="0" i="0" u="none" strike="noStrike" dirty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 · IHEP · NNN26 Seoul · Page </a:t>
            </a:r>
            <a:r>
              <a:rPr lang="en-US" sz="1000" b="0" i="0" u="none" strike="noStrike" dirty="0" smtClean="0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28</a:t>
            </a:r>
            <a:endParaRPr lang="en-US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957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3"/>
    </mc:Choice>
    <mc:Fallback xmlns="">
      <p:transition spd="slow" advTm="6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6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</TotalTime>
  <Words>2192</Words>
  <Application>Microsoft Office PowerPoint</Application>
  <PresentationFormat>宽屏</PresentationFormat>
  <Paragraphs>390</Paragraphs>
  <Slides>28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Menlo</vt:lpstr>
      <vt:lpstr>MS PGothic</vt:lpstr>
      <vt:lpstr>Noto Sans SC</vt:lpstr>
      <vt:lpstr>宋体</vt:lpstr>
      <vt:lpstr>微软雅黑</vt:lpstr>
      <vt:lpstr>Arial</vt:lpstr>
      <vt:lpstr>Calibri</vt:lpstr>
      <vt:lpstr>Calibri Light</vt:lpstr>
      <vt:lpstr>Symbol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930263065@qq.com</dc:creator>
  <cp:lastModifiedBy>930263065@qq.com</cp:lastModifiedBy>
  <cp:revision>89</cp:revision>
  <dcterms:created xsi:type="dcterms:W3CDTF">2026-10-13T06:44:52Z</dcterms:created>
  <dcterms:modified xsi:type="dcterms:W3CDTF">2026-10-29T01:16:14Z</dcterms:modified>
</cp:coreProperties>
</file>