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13716000" cx="24384000"/>
  <p:notesSz cx="6858000" cy="9144000"/>
  <p:embeddedFontLst>
    <p:embeddedFont>
      <p:font typeface="Helvetica Neue"/>
      <p:regular r:id="rId23"/>
      <p:bold r:id="rId24"/>
      <p:italic r:id="rId25"/>
      <p:boldItalic r:id="rId26"/>
    </p:embeddedFont>
    <p:embeddedFont>
      <p:font typeface="Helvetica Neue Light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ie0tujySvzpOXZoeZMEOUjD1tB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HelveticaNeue-bold.fntdata"/><Relationship Id="rId23" Type="http://schemas.openxmlformats.org/officeDocument/2006/relationships/font" Target="fonts/HelveticaNeu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HelveticaNeue-boldItalic.fntdata"/><Relationship Id="rId25" Type="http://schemas.openxmlformats.org/officeDocument/2006/relationships/font" Target="fonts/HelveticaNeue-italic.fntdata"/><Relationship Id="rId28" Type="http://schemas.openxmlformats.org/officeDocument/2006/relationships/font" Target="fonts/HelveticaNeueLight-bold.fntdata"/><Relationship Id="rId27" Type="http://schemas.openxmlformats.org/officeDocument/2006/relationships/font" Target="fonts/HelveticaNeue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HelveticaNeueLigh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customschemas.google.com/relationships/presentationmetadata" Target="metadata"/><Relationship Id="rId30" Type="http://schemas.openxmlformats.org/officeDocument/2006/relationships/font" Target="fonts/HelveticaNeueLight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59ffd34f7fd4ffb7_0_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0" name="Google Shape;100;h59ffd34f7fd4ffb7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59ffd34f7fd4ffb7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16" name="Google Shape;116;h59ffd34f7fd4ffb7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59ffd34f7fd4ffb7_0_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35" name="Google Shape;135;h59ffd34f7fd4ffb7_0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59ffd34f7fd4ffb7_0_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9" name="Google Shape;149;h59ffd34f7fd4ffb7_0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59ffd34f7fd4ffb7_0_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65" name="Google Shape;165;h59ffd34f7fd4ffb7_0_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59ffd34f7fd4ffb7_0_1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76" name="Google Shape;176;h59ffd34f7fd4ffb7_0_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59ffd34f7fd4ffb7_0_1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86" name="Google Shape;186;h59ffd34f7fd4ffb7_0_1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98" name="Google Shape;19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h59ffd34f7fd4ffb7_0_1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14" name="Google Shape;214;h59ffd34f7fd4ffb7_0_1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h59ffd34f7fd4ffb7_0_1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27" name="Google Shape;227;h59ffd34f7fd4ffb7_0_1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59ffd34f7fd4ffb7_0_1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41" name="Google Shape;241;h59ffd34f7fd4ffb7_0_1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h59ffd34f7fd4ffb7_0_1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54" name="Google Shape;254;h59ffd34f7fd4ffb7_0_1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70" name="Google Shape;27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59ffd34f7fd4ffb7_0_1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82" name="Google Shape;282;h59ffd34f7fd4ffb7_0_1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h59ffd34f7fd4ffb7_0_1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96" name="Google Shape;296;h59ffd34f7fd4ffb7_0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CA297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" name="Google Shape;11;p29"/>
          <p:cNvSpPr txBox="1"/>
          <p:nvPr>
            <p:ph idx="11" type="ftr"/>
          </p:nvPr>
        </p:nvSpPr>
        <p:spPr>
          <a:xfrm>
            <a:off x="3812285" y="13093359"/>
            <a:ext cx="4050454" cy="544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9"/>
          <p:cNvSpPr txBox="1"/>
          <p:nvPr/>
        </p:nvSpPr>
        <p:spPr>
          <a:xfrm>
            <a:off x="8414257" y="13104332"/>
            <a:ext cx="550333" cy="19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5400" marR="0" rtl="0" algn="l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9"/>
          <p:cNvSpPr/>
          <p:nvPr/>
        </p:nvSpPr>
        <p:spPr>
          <a:xfrm>
            <a:off x="-1" y="12697246"/>
            <a:ext cx="24384001" cy="1018754"/>
          </a:xfrm>
          <a:prstGeom prst="rect">
            <a:avLst/>
          </a:prstGeom>
          <a:solidFill>
            <a:srgbClr val="04235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781997" y="12827811"/>
            <a:ext cx="2286317" cy="75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206" y="12839897"/>
            <a:ext cx="2238687" cy="68589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9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29"/>
          <p:cNvSpPr txBox="1"/>
          <p:nvPr>
            <p:ph idx="1" type="body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 txBox="1"/>
          <p:nvPr>
            <p:ph idx="12" type="sldNum"/>
          </p:nvPr>
        </p:nvSpPr>
        <p:spPr>
          <a:xfrm>
            <a:off x="11959031" y="13081000"/>
            <a:ext cx="453238" cy="841256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(horizontal)">
  <p:cSld name="Foto (horizontal)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/>
          <p:nvPr>
            <p:ph idx="2" type="pic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p31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31"/>
          <p:cNvSpPr txBox="1"/>
          <p:nvPr>
            <p:ph idx="1" type="body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24" name="Google Shape;24;p3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(centro)">
  <p:cSld name="Título (centro)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 (vertical)">
  <p:cSld name="Foto (vertical)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3"/>
          <p:cNvSpPr/>
          <p:nvPr>
            <p:ph idx="2" type="pic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33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" type="body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(arriba)">
  <p:cSld name="Título (arriba)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viñetas">
  <p:cSld name="Título y viñeta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5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" type="body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9" name="Google Shape;39;p35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viñetas y foto">
  <p:cSld name="Título, viñetas y fot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/>
          <p:nvPr>
            <p:ph idx="2" type="pic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36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36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530225" lvl="0" marL="4572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indent="-530225" lvl="1" marL="9144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indent="-530225" lvl="2" marL="13716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indent="-530225" lvl="3" marL="18288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indent="-530225" lvl="4" marL="22860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4" name="Google Shape;44;p36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viñetas y video pequeño">
  <p:cSld name="Título, viñetas y video pequeño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7" name="Google Shape;47;p37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530225" lvl="0" marL="4572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indent="-530225" lvl="1" marL="9144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indent="-530225" lvl="2" marL="13716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indent="-530225" lvl="3" marL="18288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indent="-530225" lvl="4" marL="22860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48" name="Google Shape;48;p3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viñetas y video grande">
  <p:cSld name="Título, viñetas y video grand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8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38"/>
          <p:cNvSpPr txBox="1"/>
          <p:nvPr>
            <p:ph idx="1" type="body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530225" lvl="0" marL="4572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1pPr>
            <a:lvl2pPr indent="-530225" lvl="1" marL="9144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2pPr>
            <a:lvl3pPr indent="-530225" lvl="2" marL="13716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3pPr>
            <a:lvl4pPr indent="-530225" lvl="3" marL="18288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4pPr>
            <a:lvl5pPr indent="-530225" lvl="4" marL="2286000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750"/>
              <a:buFont typeface="Helvetica Neue"/>
              <a:buChar char="•"/>
              <a:defRPr sz="3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52" name="Google Shape;52;p3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ñetas">
  <p:cSld name="Viñeta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9"/>
          <p:cNvSpPr txBox="1"/>
          <p:nvPr>
            <p:ph idx="1" type="body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09600" lvl="0" marL="457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1pPr>
            <a:lvl2pPr indent="-609600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2pPr>
            <a:lvl3pPr indent="-609600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3pPr>
            <a:lvl4pPr indent="-609600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4pPr>
            <a:lvl5pPr indent="-609600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"/>
              <a:buChar char="•"/>
              <a:defRPr sz="48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55" name="Google Shape;55;p3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fotos">
  <p:cSld name="3 foto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/>
          <p:nvPr>
            <p:ph idx="2" type="pic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40"/>
          <p:cNvSpPr/>
          <p:nvPr>
            <p:ph idx="3" type="pic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40"/>
          <p:cNvSpPr/>
          <p:nvPr>
            <p:ph idx="4" type="pic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">
  <p:cSld name="Cita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idx="1" type="body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i="1" sz="3200"/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2" type="body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"/>
              <a:buNone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71475" lvl="1" marL="914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2pPr>
            <a:lvl3pPr indent="-371475" lvl="2" marL="1371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3pPr>
            <a:lvl4pPr indent="-371475" lvl="3" marL="1828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4pPr>
            <a:lvl5pPr indent="-371475" lvl="4" marL="22860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64" name="Google Shape;64;p4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">
  <p:cSld name="Foto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2"/>
          <p:cNvSpPr/>
          <p:nvPr>
            <p:ph idx="2" type="pic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4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28"/>
          <p:cNvSpPr txBox="1"/>
          <p:nvPr>
            <p:ph idx="1" type="body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41350" lvl="0" marL="457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41350" lvl="1" marL="914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41350" lvl="2" marL="1371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41350" lvl="3" marL="1828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41350" lvl="4" marL="2286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41350" lvl="5" marL="2743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41350" lvl="6" marL="3200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41350" lvl="7" marL="3657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41350" lvl="8" marL="4114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2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5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gif"/><Relationship Id="rId4" Type="http://schemas.openxmlformats.org/officeDocument/2006/relationships/image" Target="../media/image14.png"/><Relationship Id="rId5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20.png"/><Relationship Id="rId5" Type="http://schemas.openxmlformats.org/officeDocument/2006/relationships/image" Target="../media/image22.jpg"/><Relationship Id="rId6" Type="http://schemas.openxmlformats.org/officeDocument/2006/relationships/image" Target="../media/image23.png"/><Relationship Id="rId7" Type="http://schemas.openxmlformats.org/officeDocument/2006/relationships/image" Target="../media/image41.jpg"/><Relationship Id="rId8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42.jpg"/><Relationship Id="rId5" Type="http://schemas.openxmlformats.org/officeDocument/2006/relationships/image" Target="../media/image29.png"/><Relationship Id="rId6" Type="http://schemas.openxmlformats.org/officeDocument/2006/relationships/image" Target="../media/image24.png"/><Relationship Id="rId7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Relationship Id="rId4" Type="http://schemas.openxmlformats.org/officeDocument/2006/relationships/image" Target="../media/image43.jpg"/><Relationship Id="rId5" Type="http://schemas.openxmlformats.org/officeDocument/2006/relationships/image" Target="../media/image36.png"/><Relationship Id="rId6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40.png"/><Relationship Id="rId5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Relationship Id="rId5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5.png"/><Relationship Id="rId4" Type="http://schemas.openxmlformats.org/officeDocument/2006/relationships/image" Target="../media/image33.png"/><Relationship Id="rId5" Type="http://schemas.openxmlformats.org/officeDocument/2006/relationships/image" Target="../media/image38.png"/><Relationship Id="rId6" Type="http://schemas.openxmlformats.org/officeDocument/2006/relationships/image" Target="../media/image15.pn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/>
          <p:nvPr/>
        </p:nvSpPr>
        <p:spPr>
          <a:xfrm>
            <a:off x="919438" y="5108398"/>
            <a:ext cx="22884600" cy="1641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</a:t>
            </a: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Latest Status and Future Prospects</a:t>
            </a:r>
            <a:endParaRPr b="0" i="0" sz="2500" u="none" cap="none" strike="noStrike">
              <a:solidFill>
                <a:srgbClr val="00507F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9338" y="0"/>
            <a:ext cx="18625325" cy="41111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"/>
          <p:cNvSpPr txBox="1"/>
          <p:nvPr/>
        </p:nvSpPr>
        <p:spPr>
          <a:xfrm>
            <a:off x="919438" y="7387321"/>
            <a:ext cx="228846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J. Bazo for the TAMBO Collab.</a:t>
            </a:r>
            <a:endParaRPr b="1" i="1" sz="60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22397475" y="9565000"/>
            <a:ext cx="2060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0" i="0" sz="5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9618400" y="11445600"/>
            <a:ext cx="54867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1" lang="en-US" sz="41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28/10/2026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5498198" y="8495023"/>
            <a:ext cx="13727100" cy="19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Pontificia Universidad Católica del Perú</a:t>
            </a:r>
            <a:endParaRPr b="1" i="1" sz="36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jbazo@pucp.edu.pe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1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79" name="Google Shape;79;p1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80" name="Google Shape;80;p1" title="tambo-logo-white -wobg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MBO_cartoon.pdf" id="85" name="Google Shape;85;p3"/>
          <p:cNvPicPr preferRelativeResize="0"/>
          <p:nvPr/>
        </p:nvPicPr>
        <p:blipFill rotWithShape="1">
          <a:blip r:embed="rId3">
            <a:alphaModFix/>
          </a:blip>
          <a:srcRect b="1680" l="2037" r="1874" t="3417"/>
          <a:stretch/>
        </p:blipFill>
        <p:spPr>
          <a:xfrm>
            <a:off x="-37225" y="-24044"/>
            <a:ext cx="24458452" cy="1358832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"/>
          <p:cNvSpPr txBox="1"/>
          <p:nvPr>
            <p:ph idx="12" type="sldNum"/>
          </p:nvPr>
        </p:nvSpPr>
        <p:spPr>
          <a:xfrm>
            <a:off x="11959031" y="13081000"/>
            <a:ext cx="453238" cy="841256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761" y="3"/>
            <a:ext cx="23945076" cy="126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12904" y="7628326"/>
            <a:ext cx="7310675" cy="49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4"/>
          <p:cNvSpPr txBox="1"/>
          <p:nvPr/>
        </p:nvSpPr>
        <p:spPr>
          <a:xfrm>
            <a:off x="9602193" y="11269564"/>
            <a:ext cx="73107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0" i="0" lang="en-US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https://www.tambo-observatory.com/</a:t>
            </a:r>
            <a:endParaRPr b="0" i="0" sz="3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 b="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95" name="Google Shape;95;p4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96" name="Google Shape;96;p4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97" name="Google Shape;97;p44" title="tambo-logo-white -wobg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59ffd34f7fd4ffb7_0_5"/>
          <p:cNvSpPr txBox="1"/>
          <p:nvPr/>
        </p:nvSpPr>
        <p:spPr>
          <a:xfrm>
            <a:off x="386700" y="889750"/>
            <a:ext cx="106164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Science with TAMBO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" name="Google Shape;103;h59ffd34f7fd4ffb7_0_5"/>
          <p:cNvSpPr txBox="1"/>
          <p:nvPr/>
        </p:nvSpPr>
        <p:spPr>
          <a:xfrm>
            <a:off x="658325" y="3174450"/>
            <a:ext cx="9942600" cy="73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0800" spcFirstLastPara="1" rIns="50800" wrap="square" tIns="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Astrophysical neutrino flux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                1 - 100 PeV.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Discover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new sources of astrophysical neutrinos.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Neutrino flavor composition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with ultra-long baseline.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Muon content of</a:t>
            </a: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air showers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at different altitudes.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h59ffd34f7fd4ffb7_0_5"/>
          <p:cNvSpPr txBox="1"/>
          <p:nvPr/>
        </p:nvSpPr>
        <p:spPr>
          <a:xfrm>
            <a:off x="11563424" y="7364122"/>
            <a:ext cx="58947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Helvetica Neue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KM3NeT, </a:t>
            </a:r>
            <a:r>
              <a:rPr b="0" i="1" lang="en-US" sz="3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Phys. Rev. X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15, 031016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h59ffd34f7fd4ffb7_0_5"/>
          <p:cNvGrpSpPr/>
          <p:nvPr/>
        </p:nvGrpSpPr>
        <p:grpSpPr>
          <a:xfrm>
            <a:off x="11003110" y="154890"/>
            <a:ext cx="13383820" cy="7005532"/>
            <a:chOff x="2505137" y="2560810"/>
            <a:chExt cx="17433659" cy="9125351"/>
          </a:xfrm>
        </p:grpSpPr>
        <p:pic>
          <p:nvPicPr>
            <p:cNvPr descr="flux_plot.pdf" id="106" name="Google Shape;106;h59ffd34f7fd4ffb7_0_5"/>
            <p:cNvPicPr preferRelativeResize="0"/>
            <p:nvPr/>
          </p:nvPicPr>
          <p:blipFill rotWithShape="1">
            <a:blip r:embed="rId3">
              <a:alphaModFix amt="34330"/>
            </a:blip>
            <a:srcRect b="2277" l="0" r="22209" t="0"/>
            <a:stretch/>
          </p:blipFill>
          <p:spPr>
            <a:xfrm>
              <a:off x="2505137" y="2560810"/>
              <a:ext cx="17433659" cy="9125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video pegado.png" id="107" name="Google Shape;107;h59ffd34f7fd4ffb7_0_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93342" y="3784974"/>
              <a:ext cx="14970966" cy="63392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video pegado.png" id="108" name="Google Shape;108;h59ffd34f7fd4ffb7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20524" y="7220956"/>
            <a:ext cx="5997301" cy="544104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h59ffd34f7fd4ffb7_0_5"/>
          <p:cNvSpPr txBox="1"/>
          <p:nvPr/>
        </p:nvSpPr>
        <p:spPr>
          <a:xfrm>
            <a:off x="14448452" y="12190094"/>
            <a:ext cx="5997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TAMBO &amp; other next-gen telescopes, 1-100 PeV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h59ffd34f7fd4ffb7_0_5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11" name="Google Shape;111;h59ffd34f7fd4ffb7_0_5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12" name="Google Shape;112;h59ffd34f7fd4ffb7_0_5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13" name="Google Shape;113;h59ffd34f7fd4ffb7_0_5" title="tambo-logo-white -wobg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59ffd34f7fd4ffb7_0_24"/>
          <p:cNvSpPr txBox="1"/>
          <p:nvPr/>
        </p:nvSpPr>
        <p:spPr>
          <a:xfrm>
            <a:off x="386700" y="889750"/>
            <a:ext cx="106164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Geometry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9" name="Google Shape;119;h59ffd34f7fd4ffb7_0_24"/>
          <p:cNvGrpSpPr/>
          <p:nvPr/>
        </p:nvGrpSpPr>
        <p:grpSpPr>
          <a:xfrm>
            <a:off x="1207614" y="2958350"/>
            <a:ext cx="10113051" cy="4003028"/>
            <a:chOff x="0" y="0"/>
            <a:chExt cx="10113051" cy="4003028"/>
          </a:xfrm>
        </p:grpSpPr>
        <p:sp>
          <p:nvSpPr>
            <p:cNvPr id="120" name="Google Shape;120;h59ffd34f7fd4ffb7_0_24"/>
            <p:cNvSpPr txBox="1"/>
            <p:nvPr/>
          </p:nvSpPr>
          <p:spPr>
            <a:xfrm>
              <a:off x="2479364" y="3541328"/>
              <a:ext cx="3423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Sensitive to down-going </a:t>
              </a:r>
              <a:endParaRPr b="0" i="0" sz="2264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descr="Picture 2" id="121" name="Google Shape;121;h59ffd34f7fd4ffb7_0_24"/>
            <p:cNvPicPr preferRelativeResize="0"/>
            <p:nvPr/>
          </p:nvPicPr>
          <p:blipFill rotWithShape="1">
            <a:blip r:embed="rId3">
              <a:alphaModFix/>
            </a:blip>
            <a:srcRect b="0" l="0" r="0" t="10491"/>
            <a:stretch/>
          </p:blipFill>
          <p:spPr>
            <a:xfrm>
              <a:off x="0" y="0"/>
              <a:ext cx="10113051" cy="39938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h59ffd34f7fd4ffb7_0_24"/>
          <p:cNvGrpSpPr/>
          <p:nvPr/>
        </p:nvGrpSpPr>
        <p:grpSpPr>
          <a:xfrm>
            <a:off x="10884119" y="2693489"/>
            <a:ext cx="13451027" cy="4267890"/>
            <a:chOff x="0" y="0"/>
            <a:chExt cx="13451027" cy="4267890"/>
          </a:xfrm>
        </p:grpSpPr>
        <p:pic>
          <p:nvPicPr>
            <p:cNvPr descr="Picture 5" id="123" name="Google Shape;123;h59ffd34f7fd4ffb7_0_24"/>
            <p:cNvPicPr preferRelativeResize="0"/>
            <p:nvPr/>
          </p:nvPicPr>
          <p:blipFill rotWithShape="1">
            <a:blip r:embed="rId4">
              <a:alphaModFix/>
            </a:blip>
            <a:srcRect b="40184" l="0" r="0" t="0"/>
            <a:stretch/>
          </p:blipFill>
          <p:spPr>
            <a:xfrm>
              <a:off x="0" y="0"/>
              <a:ext cx="13451027" cy="4201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h59ffd34f7fd4ffb7_0_24"/>
            <p:cNvSpPr txBox="1"/>
            <p:nvPr/>
          </p:nvSpPr>
          <p:spPr>
            <a:xfrm>
              <a:off x="7906404" y="3806190"/>
              <a:ext cx="3423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Sensitive to up-going </a:t>
              </a:r>
              <a:endParaRPr b="0" i="0" sz="2264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25" name="Google Shape;125;h59ffd34f7fd4ffb7_0_24"/>
          <p:cNvGrpSpPr/>
          <p:nvPr/>
        </p:nvGrpSpPr>
        <p:grpSpPr>
          <a:xfrm>
            <a:off x="4715106" y="6335944"/>
            <a:ext cx="14631050" cy="6004771"/>
            <a:chOff x="0" y="0"/>
            <a:chExt cx="14631050" cy="6004771"/>
          </a:xfrm>
        </p:grpSpPr>
        <p:sp>
          <p:nvSpPr>
            <p:cNvPr id="126" name="Google Shape;126;h59ffd34f7fd4ffb7_0_24"/>
            <p:cNvSpPr txBox="1"/>
            <p:nvPr/>
          </p:nvSpPr>
          <p:spPr>
            <a:xfrm>
              <a:off x="2104173" y="5450671"/>
              <a:ext cx="10422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canyon detector is sensitive to up- and down-going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icture 8" id="127" name="Google Shape;127;h59ffd34f7fd4ffb7_0_24"/>
            <p:cNvPicPr preferRelativeResize="0"/>
            <p:nvPr/>
          </p:nvPicPr>
          <p:blipFill rotWithShape="1">
            <a:blip r:embed="rId5">
              <a:alphaModFix/>
            </a:blip>
            <a:srcRect b="33967" l="0" r="0" t="0"/>
            <a:stretch/>
          </p:blipFill>
          <p:spPr>
            <a:xfrm>
              <a:off x="0" y="0"/>
              <a:ext cx="14631050" cy="536325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h59ffd34f7fd4ffb7_0_24"/>
          <p:cNvSpPr/>
          <p:nvPr/>
        </p:nvSpPr>
        <p:spPr>
          <a:xfrm>
            <a:off x="1462409" y="2804705"/>
            <a:ext cx="22650900" cy="36198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h59ffd34f7fd4ffb7_0_2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30" name="Google Shape;130;h59ffd34f7fd4ffb7_0_2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31" name="Google Shape;131;h59ffd34f7fd4ffb7_0_2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32" name="Google Shape;132;h59ffd34f7fd4ffb7_0_24" title="tambo-logo-white -wobg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h59ffd34f7fd4ffb7_0_45"/>
          <p:cNvSpPr txBox="1"/>
          <p:nvPr/>
        </p:nvSpPr>
        <p:spPr>
          <a:xfrm>
            <a:off x="386700" y="889750"/>
            <a:ext cx="106164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Sky Coverage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Picture 5" id="138" name="Google Shape;138;h59ffd34f7fd4ffb7_0_45"/>
          <p:cNvPicPr preferRelativeResize="0"/>
          <p:nvPr/>
        </p:nvPicPr>
        <p:blipFill rotWithShape="1">
          <a:blip r:embed="rId3">
            <a:alphaModFix/>
          </a:blip>
          <a:srcRect b="29446" l="0" r="0" t="31046"/>
          <a:stretch/>
        </p:blipFill>
        <p:spPr>
          <a:xfrm>
            <a:off x="186615" y="5188665"/>
            <a:ext cx="24060310" cy="532753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h59ffd34f7fd4ffb7_0_45"/>
          <p:cNvSpPr txBox="1"/>
          <p:nvPr/>
        </p:nvSpPr>
        <p:spPr>
          <a:xfrm>
            <a:off x="1131909" y="4454340"/>
            <a:ext cx="2283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Down-going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h59ffd34f7fd4ffb7_0_45"/>
          <p:cNvSpPr txBox="1"/>
          <p:nvPr/>
        </p:nvSpPr>
        <p:spPr>
          <a:xfrm>
            <a:off x="8707902" y="4454340"/>
            <a:ext cx="17442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Up-going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h59ffd34f7fd4ffb7_0_45"/>
          <p:cNvSpPr txBox="1"/>
          <p:nvPr/>
        </p:nvSpPr>
        <p:spPr>
          <a:xfrm>
            <a:off x="16960099" y="4454340"/>
            <a:ext cx="2886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Full acceptance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h59ffd34f7fd4ffb7_0_45"/>
          <p:cNvSpPr txBox="1"/>
          <p:nvPr/>
        </p:nvSpPr>
        <p:spPr>
          <a:xfrm>
            <a:off x="9410305" y="1097952"/>
            <a:ext cx="76227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Increased by 50%</a:t>
            </a:r>
            <a:endParaRPr b="1" i="1" sz="60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h59ffd34f7fd4ffb7_0_45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44" name="Google Shape;144;h59ffd34f7fd4ffb7_0_45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45" name="Google Shape;145;h59ffd34f7fd4ffb7_0_45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46" name="Google Shape;146;h59ffd34f7fd4ffb7_0_45" title="tambo-logo-white -wobg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59ffd34f7fd4ffb7_0_65"/>
          <p:cNvSpPr txBox="1"/>
          <p:nvPr/>
        </p:nvSpPr>
        <p:spPr>
          <a:xfrm>
            <a:off x="386700" y="889750"/>
            <a:ext cx="16086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Tau neutrinos &amp; background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Picture 5" id="152" name="Google Shape;152;h59ffd34f7fd4ffb7_0_65"/>
          <p:cNvPicPr preferRelativeResize="0"/>
          <p:nvPr/>
        </p:nvPicPr>
        <p:blipFill rotWithShape="1">
          <a:blip r:embed="rId3">
            <a:alphaModFix/>
          </a:blip>
          <a:srcRect b="7487" l="3505" r="3515" t="25784"/>
          <a:stretch/>
        </p:blipFill>
        <p:spPr>
          <a:xfrm>
            <a:off x="630148" y="2575602"/>
            <a:ext cx="15070827" cy="49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h59ffd34f7fd4ffb7_0_65"/>
          <p:cNvSpPr txBox="1"/>
          <p:nvPr/>
        </p:nvSpPr>
        <p:spPr>
          <a:xfrm>
            <a:off x="630141" y="7828442"/>
            <a:ext cx="85455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2020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E72020"/>
                </a:solidFill>
                <a:latin typeface="Calibri"/>
                <a:ea typeface="Calibri"/>
                <a:cs typeface="Calibri"/>
                <a:sym typeface="Calibri"/>
              </a:rPr>
              <a:t>Electrons shielded by canyon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8335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38335"/>
                </a:solidFill>
                <a:latin typeface="Calibri"/>
                <a:ea typeface="Calibri"/>
                <a:cs typeface="Calibri"/>
                <a:sym typeface="Calibri"/>
              </a:rPr>
              <a:t>Muons are very good at retaining energy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3028E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73028E"/>
                </a:solidFill>
                <a:latin typeface="Calibri"/>
                <a:ea typeface="Calibri"/>
                <a:cs typeface="Calibri"/>
                <a:sym typeface="Calibri"/>
              </a:rPr>
              <a:t>Only 𝛕 efficient at creating shower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h59ffd34f7fd4ffb7_0_65"/>
          <p:cNvGrpSpPr/>
          <p:nvPr/>
        </p:nvGrpSpPr>
        <p:grpSpPr>
          <a:xfrm>
            <a:off x="11654284" y="6261200"/>
            <a:ext cx="12496475" cy="6252060"/>
            <a:chOff x="0" y="0"/>
            <a:chExt cx="19368374" cy="9690111"/>
          </a:xfrm>
        </p:grpSpPr>
        <p:pic>
          <p:nvPicPr>
            <p:cNvPr descr="Picture 6" id="155" name="Google Shape;155;h59ffd34f7fd4ffb7_0_65"/>
            <p:cNvPicPr preferRelativeResize="0"/>
            <p:nvPr/>
          </p:nvPicPr>
          <p:blipFill rotWithShape="1">
            <a:blip r:embed="rId4">
              <a:alphaModFix/>
            </a:blip>
            <a:srcRect b="3372" l="0" r="6977" t="0"/>
            <a:stretch/>
          </p:blipFill>
          <p:spPr>
            <a:xfrm>
              <a:off x="0" y="0"/>
              <a:ext cx="19368374" cy="96901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h59ffd34f7fd4ffb7_0_65"/>
            <p:cNvSpPr txBox="1"/>
            <p:nvPr/>
          </p:nvSpPr>
          <p:spPr>
            <a:xfrm>
              <a:off x="5991569" y="2124666"/>
              <a:ext cx="7385100" cy="9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9475" lIns="29475" spcFirstLastPara="1" rIns="29475" wrap="square" tIns="29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81"/>
                <a:buFont typeface="Calibri"/>
                <a:buNone/>
              </a:pPr>
              <a:r>
                <a:rPr b="0" i="0" lang="en-US" sz="2581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Down-going cosmic rays</a:t>
              </a:r>
              <a:endParaRPr b="0" i="0" sz="90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h59ffd34f7fd4ffb7_0_65"/>
            <p:cNvSpPr txBox="1"/>
            <p:nvPr/>
          </p:nvSpPr>
          <p:spPr>
            <a:xfrm>
              <a:off x="5721854" y="5579718"/>
              <a:ext cx="7924800" cy="9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9475" lIns="29475" spcFirstLastPara="1" rIns="29475" wrap="square" tIns="29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81"/>
                <a:buFont typeface="Calibri"/>
                <a:buNone/>
              </a:pPr>
              <a:r>
                <a:rPr b="0" i="0" lang="en-US" sz="2581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Earth-skimming neutrinos</a:t>
              </a:r>
              <a:endParaRPr b="0" i="0" sz="90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h59ffd34f7fd4ffb7_0_65"/>
          <p:cNvSpPr txBox="1"/>
          <p:nvPr/>
        </p:nvSpPr>
        <p:spPr>
          <a:xfrm>
            <a:off x="15335230" y="5016802"/>
            <a:ext cx="7622700" cy="1026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Mountain shield</a:t>
            </a:r>
            <a:endParaRPr b="1" i="1" sz="60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h59ffd34f7fd4ffb7_0_65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60" name="Google Shape;160;h59ffd34f7fd4ffb7_0_65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61" name="Google Shape;161;h59ffd34f7fd4ffb7_0_65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62" name="Google Shape;162;h59ffd34f7fd4ffb7_0_65" title="tambo-logo-white -wobg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59ffd34f7fd4ffb7_0_88"/>
          <p:cNvSpPr txBox="1"/>
          <p:nvPr/>
        </p:nvSpPr>
        <p:spPr>
          <a:xfrm>
            <a:off x="386700" y="889750"/>
            <a:ext cx="158997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Simulations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Picture 8" id="168" name="Google Shape;168;h59ffd34f7fd4ffb7_0_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25948" y="889742"/>
            <a:ext cx="10884767" cy="108847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perture_nutau.pdf" id="169" name="Google Shape;169;h59ffd34f7fd4ffb7_0_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" y="2717733"/>
            <a:ext cx="12934802" cy="869388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h59ffd34f7fd4ffb7_0_88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71" name="Google Shape;171;h59ffd34f7fd4ffb7_0_88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72" name="Google Shape;172;h59ffd34f7fd4ffb7_0_88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73" name="Google Shape;173;h59ffd34f7fd4ffb7_0_88" title="tambo-logo-white -wobg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iff_sensitivity_simple.pdf" id="178" name="Google Shape;178;h59ffd34f7fd4ffb7_0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2176" y="528800"/>
            <a:ext cx="17755976" cy="1181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h59ffd34f7fd4ffb7_0_106"/>
          <p:cNvSpPr txBox="1"/>
          <p:nvPr/>
        </p:nvSpPr>
        <p:spPr>
          <a:xfrm>
            <a:off x="386700" y="889750"/>
            <a:ext cx="158997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Sensitivity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" name="Google Shape;180;h59ffd34f7fd4ffb7_0_106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2979"/>
              </a:buClr>
              <a:buSzPts val="2400"/>
              <a:buFont typeface="Helvetica Neue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181" name="Google Shape;181;h59ffd34f7fd4ffb7_0_106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82" name="Google Shape;182;h59ffd34f7fd4ffb7_0_106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83" name="Google Shape;183;h59ffd34f7fd4ffb7_0_106" title="tambo-logo-white -wobg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h59ffd34f7fd4ffb7_0_134"/>
          <p:cNvSpPr txBox="1"/>
          <p:nvPr/>
        </p:nvSpPr>
        <p:spPr>
          <a:xfrm>
            <a:off x="386700" y="-680495"/>
            <a:ext cx="23997300" cy="2919645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a testbed for TAMBO (latest status)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h59ffd34f7fd4ffb7_0_13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90" name="Google Shape;190;h59ffd34f7fd4ffb7_0_134"/>
          <p:cNvSpPr txBox="1"/>
          <p:nvPr/>
        </p:nvSpPr>
        <p:spPr>
          <a:xfrm>
            <a:off x="658325" y="3174450"/>
            <a:ext cx="10660200" cy="73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0800" spcFirstLastPara="1" rIns="5080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00" u="none" cap="none" strike="noStrike">
              <a:solidFill>
                <a:srgbClr val="6FA8D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Detector prototype array 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 4 detector units for TAMBO.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Test different technologies 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DAQ and Comms.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Font typeface="Helvetica Neue"/>
              <a:buChar char="●"/>
            </a:pPr>
            <a:r>
              <a:rPr b="1" lang="en-US" sz="4100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Test shower reconstruction</a:t>
            </a:r>
            <a:r>
              <a:rPr lang="en-US" sz="4100">
                <a:latin typeface="Helvetica Neue"/>
                <a:ea typeface="Helvetica Neue"/>
                <a:cs typeface="Helvetica Neue"/>
                <a:sym typeface="Helvetica Neue"/>
              </a:rPr>
              <a:t> performance</a:t>
            </a:r>
            <a:endParaRPr sz="41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Measure cosmic rays 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 sea level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1" name="Google Shape;191;h59ffd34f7fd4ffb7_0_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62641" y="2767551"/>
            <a:ext cx="7689418" cy="756301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h59ffd34f7fd4ffb7_0_134"/>
          <p:cNvSpPr txBox="1"/>
          <p:nvPr/>
        </p:nvSpPr>
        <p:spPr>
          <a:xfrm>
            <a:off x="13296987" y="10858970"/>
            <a:ext cx="7622700" cy="1076385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en-US" sz="28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CORSIKA simulation of ~60 TeV proton</a:t>
            </a:r>
            <a:endParaRPr b="1" i="1" sz="28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" name="Google Shape;193;h59ffd34f7fd4ffb7_0_13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194" name="Google Shape;194;h59ffd34f7fd4ffb7_0_13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95" name="Google Shape;195;h59ffd34f7fd4ffb7_0_134" title="tambo-logo-white -wobg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"/>
          <p:cNvSpPr txBox="1"/>
          <p:nvPr/>
        </p:nvSpPr>
        <p:spPr>
          <a:xfrm>
            <a:off x="386700" y="889750"/>
            <a:ext cx="23997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Panel construction at HEP-PUCP Lab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1" name="Google Shape;201;p2" title="IMG_2596.jpeg"/>
          <p:cNvPicPr preferRelativeResize="0"/>
          <p:nvPr/>
        </p:nvPicPr>
        <p:blipFill rotWithShape="1">
          <a:blip r:embed="rId3">
            <a:alphaModFix/>
          </a:blip>
          <a:srcRect b="6232" l="8709" r="0" t="29920"/>
          <a:stretch/>
        </p:blipFill>
        <p:spPr>
          <a:xfrm>
            <a:off x="0" y="2632200"/>
            <a:ext cx="9830500" cy="91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96451" y="6616147"/>
            <a:ext cx="4153855" cy="52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" title="20260616_114623.jpg"/>
          <p:cNvPicPr preferRelativeResize="0"/>
          <p:nvPr/>
        </p:nvPicPr>
        <p:blipFill rotWithShape="1">
          <a:blip r:embed="rId5">
            <a:alphaModFix/>
          </a:blip>
          <a:srcRect b="0" l="0" r="8206" t="15797"/>
          <a:stretch/>
        </p:blipFill>
        <p:spPr>
          <a:xfrm>
            <a:off x="15044000" y="2632200"/>
            <a:ext cx="9340001" cy="482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44642" y="3376888"/>
            <a:ext cx="7099351" cy="333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"/>
          <p:cNvSpPr txBox="1"/>
          <p:nvPr/>
        </p:nvSpPr>
        <p:spPr>
          <a:xfrm>
            <a:off x="346000" y="11799575"/>
            <a:ext cx="144321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16 Plastic Scintillator bars (185cmx5cm) + WLSFiber+SiPM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"/>
          <p:cNvSpPr txBox="1"/>
          <p:nvPr/>
        </p:nvSpPr>
        <p:spPr>
          <a:xfrm>
            <a:off x="8212997" y="2632200"/>
            <a:ext cx="6464700" cy="73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Amplifier+RedPitaya+GPS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08" name="Google Shape;208;p2" title="IMG_4899.jpeg"/>
          <p:cNvPicPr preferRelativeResize="0"/>
          <p:nvPr/>
        </p:nvPicPr>
        <p:blipFill rotWithShape="1">
          <a:blip r:embed="rId7">
            <a:alphaModFix/>
          </a:blip>
          <a:srcRect b="0" l="0" r="11410" t="34271"/>
          <a:stretch/>
        </p:blipFill>
        <p:spPr>
          <a:xfrm>
            <a:off x="15043486" y="7455425"/>
            <a:ext cx="9340001" cy="51970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2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10" name="Google Shape;210;p2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11" name="Google Shape;211;p2" title="tambo-logo-white -wobg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h59ffd34f7fd4ffb7_0_184" title="Charge integration - A - mV-woN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8176" y="3351400"/>
            <a:ext cx="13885100" cy="819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h59ffd34f7fd4ffb7_0_1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6625" y="7915000"/>
            <a:ext cx="8632895" cy="450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h59ffd34f7fd4ffb7_0_184"/>
          <p:cNvSpPr txBox="1"/>
          <p:nvPr/>
        </p:nvSpPr>
        <p:spPr>
          <a:xfrm>
            <a:off x="386700" y="889750"/>
            <a:ext cx="23997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SiPM dark count characterization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h59ffd34f7fd4ffb7_0_18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20" name="Google Shape;220;h59ffd34f7fd4ffb7_0_184"/>
          <p:cNvSpPr txBox="1"/>
          <p:nvPr/>
        </p:nvSpPr>
        <p:spPr>
          <a:xfrm rot="-1427853">
            <a:off x="17049155" y="5954694"/>
            <a:ext cx="2698101" cy="646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Preliminary</a:t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h59ffd34f7fd4ffb7_0_184" title="Density C_new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91550"/>
            <a:ext cx="10365185" cy="5371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h59ffd34f7fd4ffb7_0_18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23" name="Google Shape;223;h59ffd34f7fd4ffb7_0_18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24" name="Google Shape;224;h59ffd34f7fd4ffb7_0_184" title="tambo-logo-white -wobg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h59ffd34f7fd4ffb7_0_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638" y="8221088"/>
            <a:ext cx="8332900" cy="377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h59ffd34f7fd4ffb7_0_199"/>
          <p:cNvSpPr txBox="1"/>
          <p:nvPr/>
        </p:nvSpPr>
        <p:spPr>
          <a:xfrm>
            <a:off x="386700" y="889750"/>
            <a:ext cx="23997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2-panel coincidence measurement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h59ffd34f7fd4ffb7_0_199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232" name="Google Shape;232;h59ffd34f7fd4ffb7_0_199" title="IMG_8796.jpg"/>
          <p:cNvPicPr preferRelativeResize="0"/>
          <p:nvPr/>
        </p:nvPicPr>
        <p:blipFill rotWithShape="1">
          <a:blip r:embed="rId4">
            <a:alphaModFix/>
          </a:blip>
          <a:srcRect b="11806" l="0" r="0" t="38166"/>
          <a:stretch/>
        </p:blipFill>
        <p:spPr>
          <a:xfrm>
            <a:off x="386700" y="2239141"/>
            <a:ext cx="10286999" cy="6861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h59ffd34f7fd4ffb7_0_199" title="10_charge_histogram_ALL.png"/>
          <p:cNvPicPr preferRelativeResize="0"/>
          <p:nvPr/>
        </p:nvPicPr>
        <p:blipFill rotWithShape="1">
          <a:blip r:embed="rId5">
            <a:alphaModFix/>
          </a:blip>
          <a:srcRect b="0" l="0" r="0" t="16276"/>
          <a:stretch/>
        </p:blipFill>
        <p:spPr>
          <a:xfrm>
            <a:off x="10922925" y="2239152"/>
            <a:ext cx="13461074" cy="563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h59ffd34f7fd4ffb7_0_199"/>
          <p:cNvSpPr txBox="1"/>
          <p:nvPr/>
        </p:nvSpPr>
        <p:spPr>
          <a:xfrm rot="-1427853">
            <a:off x="17123148" y="3542756"/>
            <a:ext cx="2698101" cy="646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Preliminary</a:t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h59ffd34f7fd4ffb7_0_199" title="16_plot_pulse_rates.png"/>
          <p:cNvPicPr preferRelativeResize="0"/>
          <p:nvPr/>
        </p:nvPicPr>
        <p:blipFill rotWithShape="1">
          <a:blip r:embed="rId6">
            <a:alphaModFix/>
          </a:blip>
          <a:srcRect b="0" l="0" r="0" t="14479"/>
          <a:stretch/>
        </p:blipFill>
        <p:spPr>
          <a:xfrm>
            <a:off x="11943689" y="7874300"/>
            <a:ext cx="11093572" cy="4743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" name="Google Shape;236;h59ffd34f7fd4ffb7_0_199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37" name="Google Shape;237;h59ffd34f7fd4ffb7_0_199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38" name="Google Shape;238;h59ffd34f7fd4ffb7_0_199" title="tambo-logo-white -wobg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h59ffd34f7fd4ffb7_0_152" title="10_charge_histogram_ALL (1).png"/>
          <p:cNvPicPr preferRelativeResize="0"/>
          <p:nvPr/>
        </p:nvPicPr>
        <p:blipFill rotWithShape="1">
          <a:blip r:embed="rId3">
            <a:alphaModFix/>
          </a:blip>
          <a:srcRect b="0" l="0" r="5607" t="14756"/>
          <a:stretch/>
        </p:blipFill>
        <p:spPr>
          <a:xfrm>
            <a:off x="10200925" y="2303700"/>
            <a:ext cx="13781075" cy="622305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h59ffd34f7fd4ffb7_0_152"/>
          <p:cNvSpPr txBox="1"/>
          <p:nvPr/>
        </p:nvSpPr>
        <p:spPr>
          <a:xfrm>
            <a:off x="386700" y="889750"/>
            <a:ext cx="23997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4-panel coincidence measurement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h59ffd34f7fd4ffb7_0_152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46" name="Google Shape;246;h59ffd34f7fd4ffb7_0_152"/>
          <p:cNvSpPr txBox="1"/>
          <p:nvPr/>
        </p:nvSpPr>
        <p:spPr>
          <a:xfrm rot="-1427853">
            <a:off x="16661505" y="3856259"/>
            <a:ext cx="2698101" cy="646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Preliminary</a:t>
            </a:r>
            <a:endParaRPr b="1" i="0" sz="3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h59ffd34f7fd4ffb7_0_152" title="IMG_8837.jpg"/>
          <p:cNvPicPr preferRelativeResize="0"/>
          <p:nvPr/>
        </p:nvPicPr>
        <p:blipFill rotWithShape="1">
          <a:blip r:embed="rId4">
            <a:alphaModFix/>
          </a:blip>
          <a:srcRect b="17814" l="0" r="0" t="36428"/>
          <a:stretch/>
        </p:blipFill>
        <p:spPr>
          <a:xfrm>
            <a:off x="0" y="2303696"/>
            <a:ext cx="9808174" cy="598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h59ffd34f7fd4ffb7_0_152" title="05_plot_coincidences_ALL (1).png"/>
          <p:cNvPicPr preferRelativeResize="0"/>
          <p:nvPr/>
        </p:nvPicPr>
        <p:blipFill rotWithShape="1">
          <a:blip r:embed="rId5">
            <a:alphaModFix/>
          </a:blip>
          <a:srcRect b="81654" l="0" r="4462" t="5287"/>
          <a:stretch/>
        </p:blipFill>
        <p:spPr>
          <a:xfrm>
            <a:off x="210575" y="8526750"/>
            <a:ext cx="23545525" cy="4138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h59ffd34f7fd4ffb7_0_152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50" name="Google Shape;250;h59ffd34f7fd4ffb7_0_152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51" name="Google Shape;251;h59ffd34f7fd4ffb7_0_152" title="tambo-logo-white -wobg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h59ffd34f7fd4ffb7_0_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3525" y="2549025"/>
            <a:ext cx="9289400" cy="716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h59ffd34f7fd4ffb7_0_164"/>
          <p:cNvSpPr txBox="1"/>
          <p:nvPr/>
        </p:nvSpPr>
        <p:spPr>
          <a:xfrm>
            <a:off x="386700" y="889750"/>
            <a:ext cx="239973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TAMBO-4: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array prototype deployment at PUCP Campus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" name="Google Shape;258;h59ffd34f7fd4ffb7_0_164"/>
          <p:cNvSpPr txBox="1"/>
          <p:nvPr/>
        </p:nvSpPr>
        <p:spPr>
          <a:xfrm>
            <a:off x="4340300" y="10020725"/>
            <a:ext cx="34428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Detector unit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h59ffd34f7fd4ffb7_0_1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87000" y="2635150"/>
            <a:ext cx="10137549" cy="95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h59ffd34f7fd4ffb7_0_164"/>
          <p:cNvSpPr/>
          <p:nvPr/>
        </p:nvSpPr>
        <p:spPr>
          <a:xfrm>
            <a:off x="12096300" y="3553514"/>
            <a:ext cx="1147500" cy="10929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h59ffd34f7fd4ffb7_0_164"/>
          <p:cNvSpPr/>
          <p:nvPr/>
        </p:nvSpPr>
        <p:spPr>
          <a:xfrm>
            <a:off x="16702300" y="10891789"/>
            <a:ext cx="1147500" cy="10929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" name="Google Shape;262;h59ffd34f7fd4ffb7_0_164"/>
          <p:cNvSpPr/>
          <p:nvPr/>
        </p:nvSpPr>
        <p:spPr>
          <a:xfrm>
            <a:off x="16581482" y="6877889"/>
            <a:ext cx="1147500" cy="10929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h59ffd34f7fd4ffb7_0_164"/>
          <p:cNvSpPr/>
          <p:nvPr/>
        </p:nvSpPr>
        <p:spPr>
          <a:xfrm>
            <a:off x="20559050" y="3705914"/>
            <a:ext cx="1147500" cy="10929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" name="Google Shape;264;h59ffd34f7fd4ffb7_0_16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265" name="Google Shape;265;h59ffd34f7fd4ffb7_0_16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66" name="Google Shape;266;h59ffd34f7fd4ffb7_0_16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67" name="Google Shape;267;h59ffd34f7fd4ffb7_0_164" title="tambo-logo-white -wobg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"/>
          <p:cNvSpPr txBox="1"/>
          <p:nvPr/>
        </p:nvSpPr>
        <p:spPr>
          <a:xfrm>
            <a:off x="386700" y="-680495"/>
            <a:ext cx="23997300" cy="2919645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Future Prospects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" name="Google Shape;273;p4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74" name="Google Shape;274;p4"/>
          <p:cNvSpPr txBox="1"/>
          <p:nvPr/>
        </p:nvSpPr>
        <p:spPr>
          <a:xfrm>
            <a:off x="658324" y="3174450"/>
            <a:ext cx="13124583" cy="73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50800" spcFirstLastPara="1" rIns="5080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00" u="none" cap="none" strike="noStrike">
              <a:solidFill>
                <a:srgbClr val="6FA8D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3200" u="none" cap="none" strike="noStrike">
                <a:solidFill>
                  <a:srgbClr val="9F9F9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(short term, funded) </a:t>
            </a: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TAMBO-10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test final design detector unit array at PUCP Campus and later deploy at Arequipa site.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3200" u="none" cap="none" strike="noStrike">
                <a:solidFill>
                  <a:srgbClr val="9F9F9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(medium term, funded) </a:t>
            </a: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TAMBO-100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deployment at Arequipa site for Cosmic rays physics.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Helvetica Neue"/>
              <a:buChar char="●"/>
            </a:pPr>
            <a:r>
              <a:rPr b="1" i="0" lang="en-US" sz="3200" u="none" cap="none" strike="noStrike">
                <a:solidFill>
                  <a:srgbClr val="9F9F9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(long term) </a:t>
            </a:r>
            <a:r>
              <a:rPr b="1" i="0" lang="en-US" sz="4100" u="none" cap="none" strike="noStrike">
                <a:solidFill>
                  <a:srgbClr val="6FA8D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</a:t>
            </a: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discover astrophysical sources with tau neutrinos.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5" name="Google Shape;2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05931" y="3699789"/>
            <a:ext cx="9953514" cy="631642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"/>
          <p:cNvSpPr/>
          <p:nvPr/>
        </p:nvSpPr>
        <p:spPr>
          <a:xfrm>
            <a:off x="16793737" y="10249162"/>
            <a:ext cx="48396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 PeV τ  from 52 PeV ν</a:t>
            </a:r>
            <a:r>
              <a:rPr b="0" baseline="-25000" i="0" lang="en-US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τ</a:t>
            </a:r>
            <a:endParaRPr b="0" baseline="-25000" i="0" sz="3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77" name="Google Shape;277;p4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78" name="Google Shape;278;p4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79" name="Google Shape;279;p4" title="tambo-logo-white -wobg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h59ffd34f7fd4ffb7_0_123"/>
          <p:cNvSpPr txBox="1"/>
          <p:nvPr/>
        </p:nvSpPr>
        <p:spPr>
          <a:xfrm>
            <a:off x="386700" y="-680495"/>
            <a:ext cx="22011300" cy="2919645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TAMBO-100: </a:t>
            </a: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deployment in Arequipa-Perú</a:t>
            </a:r>
            <a:endParaRPr b="1" i="1" sz="60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h59ffd34f7fd4ffb7_0_123"/>
          <p:cNvSpPr txBox="1"/>
          <p:nvPr/>
        </p:nvSpPr>
        <p:spPr>
          <a:xfrm>
            <a:off x="207600" y="2116774"/>
            <a:ext cx="7622700" cy="198067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1" lang="en-US" sz="54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Responsible siting</a:t>
            </a:r>
            <a:endParaRPr b="1" i="1" sz="5400" u="none" cap="none" strike="noStrike">
              <a:solidFill>
                <a:srgbClr val="6FA8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h59ffd34f7fd4ffb7_0_123"/>
          <p:cNvSpPr txBox="1"/>
          <p:nvPr/>
        </p:nvSpPr>
        <p:spPr>
          <a:xfrm>
            <a:off x="565800" y="4095722"/>
            <a:ext cx="7264500" cy="32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Requirements: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•"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Fit ~100 panels with ~125m spacing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•"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Max slope 35°</a:t>
            </a:r>
            <a:endParaRPr b="0" i="0" sz="4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Char char="•"/>
            </a:pPr>
            <a:r>
              <a:rPr b="0" i="0" lang="en-US" sz="4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Opposite face 3-8 km awa</a:t>
            </a: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h59ffd34f7fd4ffb7_0_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74650" y="2544200"/>
            <a:ext cx="6278112" cy="932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h59ffd34f7fd4ffb7_0_123"/>
          <p:cNvSpPr txBox="1"/>
          <p:nvPr/>
        </p:nvSpPr>
        <p:spPr>
          <a:xfrm>
            <a:off x="2957201" y="10538150"/>
            <a:ext cx="5360100" cy="13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Possible site: Huambo, 3300 m.a.s.l.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h59ffd34f7fd4ffb7_0_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7297" y="2730678"/>
            <a:ext cx="9429374" cy="904839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h59ffd34f7fd4ffb7_0_123"/>
          <p:cNvSpPr txBox="1"/>
          <p:nvPr>
            <p:ph idx="12" type="sldNum"/>
          </p:nvPr>
        </p:nvSpPr>
        <p:spPr>
          <a:xfrm>
            <a:off x="11959031" y="13081000"/>
            <a:ext cx="453238" cy="4719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grpSp>
        <p:nvGrpSpPr>
          <p:cNvPr id="291" name="Google Shape;291;h59ffd34f7fd4ffb7_0_123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292" name="Google Shape;292;h59ffd34f7fd4ffb7_0_123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93" name="Google Shape;293;h59ffd34f7fd4ffb7_0_123" title="tambo-logo-white -wobg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59ffd34f7fd4ffb7_0_139"/>
          <p:cNvSpPr txBox="1"/>
          <p:nvPr/>
        </p:nvSpPr>
        <p:spPr>
          <a:xfrm>
            <a:off x="10033117" y="1298450"/>
            <a:ext cx="4157700" cy="13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81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Thanks!</a:t>
            </a:r>
            <a:endParaRPr b="1" i="0" sz="81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h59ffd34f7fd4ffb7_0_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2863" y="9281350"/>
            <a:ext cx="2878275" cy="2625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h59ffd34f7fd4ffb7_0_139"/>
          <p:cNvSpPr txBox="1"/>
          <p:nvPr/>
        </p:nvSpPr>
        <p:spPr>
          <a:xfrm>
            <a:off x="8068150" y="6240700"/>
            <a:ext cx="8635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https://www.tambo-observatory.com/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h59ffd34f7fd4ffb7_0_139"/>
          <p:cNvSpPr txBox="1"/>
          <p:nvPr/>
        </p:nvSpPr>
        <p:spPr>
          <a:xfrm>
            <a:off x="10029716" y="11906900"/>
            <a:ext cx="4437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C23175"/>
              </a:buClr>
              <a:buSzPts val="6800"/>
              <a:buFont typeface="Helvetica Neue"/>
              <a:buNone/>
            </a:pPr>
            <a:r>
              <a:rPr b="1" i="0" lang="en-US" sz="2600" u="none" cap="none" strike="noStrike">
                <a:solidFill>
                  <a:srgbClr val="0050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 promotional video</a:t>
            </a:r>
            <a:endParaRPr b="1" i="0" sz="2600" u="none" cap="none" strike="noStrike">
              <a:solidFill>
                <a:srgbClr val="00507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2" name="Google Shape;302;h59ffd34f7fd4ffb7_0_1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04450" y="3703325"/>
            <a:ext cx="6715683" cy="211455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h59ffd34f7fd4ffb7_0_139"/>
          <p:cNvSpPr txBox="1"/>
          <p:nvPr/>
        </p:nvSpPr>
        <p:spPr>
          <a:xfrm>
            <a:off x="6511275" y="6953800"/>
            <a:ext cx="12563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26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1" lang="en-US" sz="6000" u="none" cap="none" strike="noStrike">
                <a:solidFill>
                  <a:srgbClr val="6FA8DC"/>
                </a:solidFill>
                <a:latin typeface="Arial"/>
                <a:ea typeface="Arial"/>
                <a:cs typeface="Arial"/>
                <a:sym typeface="Arial"/>
              </a:rPr>
              <a:t>New collaborators are welcomed!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h59ffd34f7fd4ffb7_0_1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104522" y="492975"/>
            <a:ext cx="7239000" cy="6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h59ffd34f7fd4ffb7_0_1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90621" y="1516751"/>
            <a:ext cx="7310675" cy="4942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h59ffd34f7fd4ffb7_0_139"/>
          <p:cNvGrpSpPr/>
          <p:nvPr/>
        </p:nvGrpSpPr>
        <p:grpSpPr>
          <a:xfrm>
            <a:off x="-32273" y="12697323"/>
            <a:ext cx="3485400" cy="961500"/>
            <a:chOff x="7038700" y="12754500"/>
            <a:chExt cx="3485400" cy="961500"/>
          </a:xfrm>
        </p:grpSpPr>
        <p:sp>
          <p:nvSpPr>
            <p:cNvPr id="307" name="Google Shape;307;h59ffd34f7fd4ffb7_0_139"/>
            <p:cNvSpPr/>
            <p:nvPr/>
          </p:nvSpPr>
          <p:spPr>
            <a:xfrm>
              <a:off x="7038700" y="12754500"/>
              <a:ext cx="3485400" cy="961500"/>
            </a:xfrm>
            <a:prstGeom prst="rect">
              <a:avLst/>
            </a:prstGeom>
            <a:solidFill>
              <a:srgbClr val="042355"/>
            </a:solidFill>
            <a:ln cap="flat" cmpd="sng" w="9525">
              <a:solidFill>
                <a:srgbClr val="04235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08" name="Google Shape;308;h59ffd34f7fd4ffb7_0_139" title="tambo-logo-white -wobg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416689" y="12904246"/>
              <a:ext cx="2729400" cy="7596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José Luis Bazo Alba</dc:creator>
</cp:coreProperties>
</file>