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1"/>
  </p:sldMasterIdLst>
  <p:notesMasterIdLst>
    <p:notesMasterId r:id="rId59"/>
  </p:notesMasterIdLst>
  <p:sldIdLst>
    <p:sldId id="690" r:id="rId2"/>
    <p:sldId id="752" r:id="rId3"/>
    <p:sldId id="753" r:id="rId4"/>
    <p:sldId id="754" r:id="rId5"/>
    <p:sldId id="756" r:id="rId6"/>
    <p:sldId id="725" r:id="rId7"/>
    <p:sldId id="776" r:id="rId8"/>
    <p:sldId id="777" r:id="rId9"/>
    <p:sldId id="758" r:id="rId10"/>
    <p:sldId id="760" r:id="rId11"/>
    <p:sldId id="732" r:id="rId12"/>
    <p:sldId id="693" r:id="rId13"/>
    <p:sldId id="746" r:id="rId14"/>
    <p:sldId id="761" r:id="rId15"/>
    <p:sldId id="751" r:id="rId16"/>
    <p:sldId id="762" r:id="rId17"/>
    <p:sldId id="765" r:id="rId18"/>
    <p:sldId id="763" r:id="rId19"/>
    <p:sldId id="764" r:id="rId20"/>
    <p:sldId id="766" r:id="rId21"/>
    <p:sldId id="767" r:id="rId22"/>
    <p:sldId id="768" r:id="rId23"/>
    <p:sldId id="755" r:id="rId24"/>
    <p:sldId id="775" r:id="rId25"/>
    <p:sldId id="769" r:id="rId26"/>
    <p:sldId id="770" r:id="rId27"/>
    <p:sldId id="771" r:id="rId28"/>
    <p:sldId id="714" r:id="rId29"/>
    <p:sldId id="748" r:id="rId30"/>
    <p:sldId id="749" r:id="rId31"/>
    <p:sldId id="750" r:id="rId32"/>
    <p:sldId id="772" r:id="rId33"/>
    <p:sldId id="773" r:id="rId34"/>
    <p:sldId id="728" r:id="rId35"/>
    <p:sldId id="774" r:id="rId36"/>
    <p:sldId id="717" r:id="rId37"/>
    <p:sldId id="735" r:id="rId38"/>
    <p:sldId id="778" r:id="rId39"/>
    <p:sldId id="737" r:id="rId40"/>
    <p:sldId id="738" r:id="rId41"/>
    <p:sldId id="501" r:id="rId42"/>
    <p:sldId id="743" r:id="rId43"/>
    <p:sldId id="740" r:id="rId44"/>
    <p:sldId id="515" r:id="rId45"/>
    <p:sldId id="700" r:id="rId46"/>
    <p:sldId id="718" r:id="rId47"/>
    <p:sldId id="719" r:id="rId48"/>
    <p:sldId id="720" r:id="rId49"/>
    <p:sldId id="721" r:id="rId50"/>
    <p:sldId id="722" r:id="rId51"/>
    <p:sldId id="723" r:id="rId52"/>
    <p:sldId id="747" r:id="rId53"/>
    <p:sldId id="726" r:id="rId54"/>
    <p:sldId id="757" r:id="rId55"/>
    <p:sldId id="506" r:id="rId56"/>
    <p:sldId id="724" r:id="rId57"/>
    <p:sldId id="744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5" autoAdjust="0"/>
    <p:restoredTop sz="94660"/>
  </p:normalViewPr>
  <p:slideViewPr>
    <p:cSldViewPr snapToGrid="0">
      <p:cViewPr>
        <p:scale>
          <a:sx n="105" d="100"/>
          <a:sy n="105" d="100"/>
        </p:scale>
        <p:origin x="82" y="3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08:51:24.15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1004 0 24575,'-2'6'0,"1"0"0,-1 0 0,0 0 0,-1 0 0,0 0 0,-6 10 0,-2 6 0,-10 33 0,-16 74 0,12-37 0,7-13 0,14-58 0,-1 0 0,0 0 0,-1-1 0,-14 29 0,0-8 0,7-13 0,0-2 0,-2 0 0,-1 0 0,-1-2 0,0 0 0,-25 24 0,7-14 0,0-3 0,-50 34 0,67-53 0,-2 0 0,1-2 0,-2 0 0,1-1 0,-1-2 0,-42 11 0,15-7 0,16-4 0,-1-1 0,-61 4 0,-9-10-1365,73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08:51:24.96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256 1 24575,'-2'3'0,"-1"1"0,1-1 0,0 1 0,-1-1 0,0 0 0,0 0 0,0 0 0,0 0 0,0-1 0,-1 1 0,1-1 0,-5 3 0,-5 5 0,-170 158 0,181-167 0,1 0 0,0 0 0,-1 1 0,1-1 0,0 0 0,0 1 0,0-1 0,0 1 0,0-1 0,0 1 0,0 0 0,0-1 0,1 1 0,-1 0 0,1 0 0,-1-1 0,1 1 0,0 0 0,0 0 0,-1 0 0,1-1 0,1 1 0,-1 0 0,0 0 0,0 0 0,1 0 0,-1-1 0,1 1 0,-1 0 0,1 0 0,0-1 0,-1 1 0,1-1 0,0 1 0,0-1 0,0 1 0,1-1 0,-1 1 0,0-1 0,0 0 0,1 0 0,-1 1 0,1-1 0,2 1 0,9 7 0,1-1 0,1 0 0,0-1 0,20 6 0,-2 1 0,23 12 0,-13-6 0,0 2 0,59 39 0,-29-16-1365,-55-32-5461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08:51:26.1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109 1146 24575,'-3'-40'0,"-2"-1"0,-1 1 0,-20-68 0,-2-12 0,17 63 0,1 9 0,2-1 0,-3-76 0,10 114 0,1 1 0,0-1 0,1 0 0,0 1 0,1-1 0,0 1 0,0 0 0,1-1 0,1 1 0,-1 0 0,2 1 0,-1-1 0,1 1 0,1 0 0,0 0 0,0 0 0,1 1 0,0 0 0,9-9 0,13-9 0,1 1 0,1 2 0,0 1 0,2 1 0,63-29 0,-58 32 0,2 2 0,0 1 0,71-15 0,-46 15 0,-37 8 0,1 1 0,-1 2 0,34-2 0,-16 5 0,-6 1 0,0-1 0,0-2 0,52-12 0,-64 9-1365,-3 2-5461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08:51:28.80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 24575,'23'2'0,"1"0"0,-1 2 0,0 1 0,0 1 0,33 13 0,54 13 0,-96-29 0,0 0 0,-1 1 0,1 0 0,-1 1 0,0 1 0,-1 0 0,1 1 0,14 10 0,-24-15 0,0 0 0,0 1 0,-1-1 0,1 1 0,-1 0 0,1-1 0,-1 1 0,0 0 0,0 0 0,0 1 0,-1-1 0,1 0 0,-1 1 0,0-1 0,0 0 0,0 1 0,0 0 0,0-1 0,-1 1 0,1-1 0,-1 1 0,0 0 0,-1-1 0,1 1 0,0 0 0,-1-1 0,0 1 0,0-1 0,0 1 0,0-1 0,-1 1 0,1-1 0,-1 0 0,0 0 0,0 0 0,-4 5 0,-11 14 0,-1 0 0,-1-2 0,-1 0 0,-23 18 0,-21 19 0,16-11 0,25-25 0,0 1 0,-36 46 0,47-46-1365,3-1-5461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08:55:17.86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0 284 24575,'1'-8'0,"-1"-1"0,2 0 0,-1 1 0,1-1 0,1 1 0,-1 0 0,2 0 0,-1 0 0,1 0 0,0 0 0,0 1 0,1 0 0,0-1 0,1 2 0,-1-1 0,1 1 0,0 0 0,1 0 0,0 0 0,0 1 0,0 0 0,9-4 0,17-9 0,1 1 0,0 2 0,62-18 0,-84 29 0,18-4 0,0 2 0,0 0 0,0 2 0,0 2 0,1 1 0,-1 1 0,36 4 0,-48-1 0,0 1 0,0 0 0,0 2 0,0 0 0,-1 1 0,0 0 0,0 1 0,24 16 0,8 11 0,57 51 0,-88-71 0,132 129 0,-107-101 0,-36-34 0,0 0 0,0 0 0,-1 0 0,0 1 0,-1 0 0,0 0 0,-1 0 0,0 0 0,3 15 0,-1-2 0,-1 0 0,-1 1 0,1 31 0,-6 154-1365,1-179-5461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08:55:19.17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189 0 24575,'-1'9'0,"-1"-1"0,0 1 0,0-1 0,0 0 0,-1 0 0,-1 0 0,1 0 0,-1-1 0,-9 14 0,-13 28 0,-35 81 0,-1 4 0,62-133 0,-1 0 0,1 0 0,-1 0 0,1 0 0,0 0 0,-1 1 0,1-1 0,0 0 0,0 0 0,0 0 0,0 1 0,0-1 0,0 0 0,0 0 0,1 0 0,-1 1 0,0-1 0,1 0 0,-1 0 0,1 0 0,-1 0 0,1 0 0,-1 0 0,1 0 0,0 0 0,1 2 0,0-2 0,0 1 0,1 0 0,-1-1 0,1 1 0,0-1 0,-1 0 0,1 0 0,0 0 0,0 0 0,0 0 0,2 0 0,14 1 0,-1-1 0,36-2 0,-40 0 0,237-3-1365,-221 4-5461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F672C-774F-4D51-AD9A-3DBDEF612AAD}" type="datetimeFigureOut">
              <a:rPr lang="en-CA" smtClean="0"/>
              <a:t>2026-10-28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9BF2A-DF85-48D1-AA49-2C0146A95E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36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5DEFBB-AD18-4F91-9605-42CFE3A14DF1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DejaVu Sans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09832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9BF2A-DF85-48D1-AA49-2C0146A95E2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968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we are working with. The detector is beautifully simple. Understanding the data can be challenging.</a:t>
            </a:r>
          </a:p>
          <a:p>
            <a:r>
              <a:rPr lang="en-US" dirty="0"/>
              <a:t>The DeepCore pictures have a ~150m height, the IC one is about 600m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5DEFBB-AD18-4F91-9605-42CFE3A14DF1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0561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C7F21-EAF2-0D95-0FD3-3001B5E2B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812EDD-3790-4619-E91A-2B8FD1206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AD42EB-22DB-11EB-E86C-AB0A3252A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we are working with. The detector is beautifully simple. Understanding the data can be challenging.</a:t>
            </a:r>
          </a:p>
          <a:p>
            <a:r>
              <a:rPr lang="en-US" dirty="0"/>
              <a:t>The DeepCore pictures have a ~150m height, the IC one is about 600m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2E291-4EE8-ABD3-380F-9F2B14F2C0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5DEFBB-AD18-4F91-9605-42CFE3A14DF1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683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E3021-16C2-AAD5-23A5-6285FC6BE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ED649A-4F9C-7C1C-0B78-2E4C289918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612341-E1A3-DC75-C9C8-75C424A2E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we are working with. The detector is beautifully simple. Understanding the data can be challenging.</a:t>
            </a:r>
          </a:p>
          <a:p>
            <a:r>
              <a:rPr lang="en-US" dirty="0"/>
              <a:t>The DeepCore pictures have a ~150m height, the IC one is about 600m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EDE2F-4D65-35D3-17B0-A9779392D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5DEFBB-AD18-4F91-9605-42CFE3A14DF1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2755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learn the probability distribution for the properties of an event given some detector conditions. Then you can reweight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5DEFBB-AD18-4F91-9605-42CFE3A14DF1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3700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287EA-B275-A245-B45A-09ECE980E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E329D-3830-94FF-AEC2-7A1384B71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87D90-2011-D5D5-392D-66A76F45F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B6D01-1028-DE25-F534-2AC3386B5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E8486-A305-3837-4F1D-56E6E012D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539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8FDC-71F1-D410-BB79-99093D40C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9" y="365125"/>
            <a:ext cx="1160867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7456B-18C0-681D-65AF-E53D504A0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825625"/>
            <a:ext cx="1160867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17741-DE85-9577-8DBA-0BA5FE1E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3B980-EF88-CFFC-78E2-654BC800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C2558-6B02-B384-21F7-2D43C591D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44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CBD0C-B01B-39A7-09AD-AB06382A8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4F1B3-BF9C-31E6-3445-48B2071CA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829C5-0752-1553-1CA0-5E5C44A53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C7166-0153-30C6-80D4-4E404DCA6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85D48-B40E-F6E6-278B-8B65A5EC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7810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914EE-CC74-FC34-3C0F-4D33E0F6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FA0BF-8F6F-0986-79DB-05CF413637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791DA-CA6D-3794-4D66-13BA32274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96530-732F-7B2D-4915-39B25DE33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F3D22-3F41-E01F-E4EF-19D38DF96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58F44-E7D1-FD16-F655-606D3FE22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297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1100F-DE01-BED0-EB2B-BC44DCCDF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3E247-FF45-E31F-C358-2D307D79A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6C3A7-C2C6-A290-CF07-D418A47F0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56E6E8-41B1-D831-8D7D-A9D248E70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6D5F5E-D2E8-6F42-5AD6-9D0C80DAF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ED0542-8CD6-B6B3-FC46-EBCB53C5F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A909A8-93D9-5680-470A-88250691B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6A8EB2-F1B6-A49D-2810-AA86E3AEF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532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8F3F0-F128-1446-EEE0-83224B10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AA9987-0F66-5EE5-7E69-6773B0A3C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707C8-750E-E3FA-A97F-613321C3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0A3EF-4F40-3DBD-FE7E-B4C294666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670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2C5B56-F781-033C-AE25-63FFCA31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EE63E-7B0C-6AB5-85DF-F2DE5CE3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C1313-9DDF-11B3-7FF9-6A07B8DB0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2158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0E63-AA35-A0EB-1131-6ED292F0D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1025E-715C-2745-6FFD-F37F40735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37EE2-28DF-F155-DE35-C93CE35DF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B9BB1-E404-D0BD-06CC-54660DC64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E5FBE-B324-A895-1ACB-4FFC432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F0D7-5D21-9F66-2C27-86D2D3B35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851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E088-D42A-693D-8DB0-BA9FC0389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65AC9F-BB07-D635-D427-67082636B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6FB09-84F2-9ADF-BACF-0845E6641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266DF-61E7-77B3-9E7D-3449A57B9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3AE44F-C6AE-37D7-9408-76181A1A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2D280-D51A-4CFB-E254-334CE167C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149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03FE-0D23-2514-54B6-7F05A449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7E6CE6-1852-6089-B0F2-F9B5F4E98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F6B14-B243-8086-D415-BB123F75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3AF67-855B-BE78-F217-34536BD80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F359E-6A41-D455-7E35-B2E132A88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4707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2C5F16-3B43-DF3E-6253-93C141CC8F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435DD-EAE0-17FE-1867-AD1B425EC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A1D07-B6E2-CC54-8565-4F16C2025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E8E7F-046B-AEE1-4711-C8460898E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6E0E5-283C-37D3-C15D-05F8A6923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037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99119-5A59-1490-DCB3-4836CB711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83" y="365125"/>
            <a:ext cx="117610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8B7EB-5B87-F45F-9C67-0835CE7E4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483" y="1825625"/>
            <a:ext cx="117610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3F76E-410A-CA4D-8F56-FA3C64751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A316C-6CE9-286F-C1DC-BC23B57AC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6EB05-63BE-5435-F3E4-CF11A7379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938BC3-1C5B-4F82-8DE5-3216FAC14C7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418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customXml" Target="../ink/ink4.xml"/><Relationship Id="rId3" Type="http://schemas.openxmlformats.org/officeDocument/2006/relationships/image" Target="../media/image15.png"/><Relationship Id="rId7" Type="http://schemas.openxmlformats.org/officeDocument/2006/relationships/customXml" Target="../ink/ink1.xml"/><Relationship Id="rId12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customXml" Target="../ink/ink3.xml"/><Relationship Id="rId5" Type="http://schemas.openxmlformats.org/officeDocument/2006/relationships/hyperlink" Target="https://arxiv.org/abs/2507.08457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customXml" Target="../ink/ink2.xml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customXml" Target="../ink/ink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customXml" Target="../ink/ink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9.13066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rxiv.org/abs/2509.13066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9.13066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arxiv.org/abs/2605.0660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arxiv.org/abs/2608.28395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9.13066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abs/2608.28395" TargetMode="External"/><Relationship Id="rId4" Type="http://schemas.openxmlformats.org/officeDocument/2006/relationships/hyperlink" Target="https://arxiv.org/abs/2605.06600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hyperlink" Target="http://arxiv.org/abs/1509.08404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0.png"/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14" Type="http://schemas.openxmlformats.org/officeDocument/2006/relationships/image" Target="../media/image191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0.png"/><Relationship Id="rId3" Type="http://schemas.openxmlformats.org/officeDocument/2006/relationships/image" Target="../media/image4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210.png"/><Relationship Id="rId14" Type="http://schemas.openxmlformats.org/officeDocument/2006/relationships/image" Target="../media/image191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0.png"/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15" Type="http://schemas.openxmlformats.org/officeDocument/2006/relationships/image" Target="../media/image64.png"/><Relationship Id="rId4" Type="http://schemas.openxmlformats.org/officeDocument/2006/relationships/image" Target="../media/image60.png"/><Relationship Id="rId14" Type="http://schemas.openxmlformats.org/officeDocument/2006/relationships/image" Target="../media/image19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rxiv.org/abs/2407.01314" TargetMode="Externa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305.02257" TargetMode="Externa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52B2D-B47A-4295-AFEA-FF6D64B0A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" y="-213213"/>
            <a:ext cx="12070293" cy="2197525"/>
          </a:xfrm>
        </p:spPr>
        <p:txBody>
          <a:bodyPr>
            <a:normAutofit/>
          </a:bodyPr>
          <a:lstStyle/>
          <a:p>
            <a:pPr algn="r"/>
            <a:r>
              <a:rPr lang="en-C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B0604020202020204" pitchFamily="2" charset="-79"/>
                <a:cs typeface="Aharoni" panose="020B0604020202020204" pitchFamily="2" charset="-79"/>
              </a:rPr>
              <a:t>The IceCube Upgrade</a:t>
            </a:r>
            <a:br>
              <a:rPr lang="en-C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B0604020202020204" pitchFamily="2" charset="-79"/>
                <a:cs typeface="Aharoni" panose="020B0604020202020204" pitchFamily="2" charset="-79"/>
              </a:rPr>
            </a:br>
            <a:r>
              <a:rPr lang="en-C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B0604020202020204" pitchFamily="2" charset="-79"/>
                <a:cs typeface="Aharoni" panose="020B0604020202020204" pitchFamily="2" charset="-79"/>
              </a:rPr>
              <a:t>Projections and Status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9F43E-8CBA-4B58-87D5-E482B7F30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6258" y="1984312"/>
            <a:ext cx="5501420" cy="2917947"/>
          </a:xfrm>
        </p:spPr>
        <p:txBody>
          <a:bodyPr>
            <a:normAutofit/>
          </a:bodyPr>
          <a:lstStyle/>
          <a:p>
            <a:pPr algn="r"/>
            <a:r>
              <a:rPr lang="en-CA" sz="217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Juan Pablo Yáñez</a:t>
            </a:r>
          </a:p>
          <a:p>
            <a:pPr algn="r"/>
            <a:r>
              <a:rPr lang="en-CA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NNN Workshop</a:t>
            </a:r>
          </a:p>
          <a:p>
            <a:pPr algn="r"/>
            <a:r>
              <a:rPr lang="en-CA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Seoul, Korea</a:t>
            </a:r>
          </a:p>
          <a:p>
            <a:pPr algn="r"/>
            <a:r>
              <a:rPr lang="en-CA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October 2026</a:t>
            </a:r>
          </a:p>
          <a:p>
            <a:pPr algn="r"/>
            <a:endParaRPr lang="en-CA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B4567-D814-4CF3-945C-26D1E9E40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440" y="5826719"/>
            <a:ext cx="2830630" cy="11696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9ED2599-C720-44C4-933F-BD4903DC05CA}"/>
              </a:ext>
            </a:extLst>
          </p:cNvPr>
          <p:cNvSpPr/>
          <p:nvPr/>
        </p:nvSpPr>
        <p:spPr>
          <a:xfrm>
            <a:off x="10217129" y="5761061"/>
            <a:ext cx="18049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169">
              <a:defRPr/>
            </a:pPr>
            <a:r>
              <a:rPr lang="en-US" sz="1400" dirty="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j.p.yanez@ualberta.ca</a:t>
            </a:r>
            <a:endParaRPr lang="en-CA" sz="1400" dirty="0">
              <a:solidFill>
                <a:prstClr val="white">
                  <a:lumMod val="8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22461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3769B4-CCD8-4221-7C9D-3F4091F48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IceCube pre-Upgrade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0779D-FF65-605F-FAB4-DCE069E90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15 years of full detector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A6BAF-875A-D183-5FD4-4D7B0BDB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334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5AAD50-9E90-16D8-6016-4A59055BA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587" y="365125"/>
            <a:ext cx="11761076" cy="1325563"/>
          </a:xfrm>
        </p:spPr>
        <p:txBody>
          <a:bodyPr/>
          <a:lstStyle/>
          <a:p>
            <a:r>
              <a:rPr lang="en-CA" dirty="0"/>
              <a:t>The tens of GeV realm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926D7-6A63-3FA9-6544-D190DC499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523DB8-66F1-1FBE-3554-E37212E42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209" y="291890"/>
            <a:ext cx="4873285" cy="6566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813D75-BA82-4D3B-5CA9-19B923AB4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70" y="2566146"/>
            <a:ext cx="5515491" cy="1977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7A1108-6786-B4B2-06B4-E132101C2BC8}"/>
              </a:ext>
            </a:extLst>
          </p:cNvPr>
          <p:cNvSpPr txBox="1"/>
          <p:nvPr/>
        </p:nvSpPr>
        <p:spPr>
          <a:xfrm>
            <a:off x="819075" y="2275529"/>
            <a:ext cx="5354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i="0" dirty="0">
                <a:solidFill>
                  <a:srgbClr val="000000"/>
                </a:solidFill>
                <a:effectLst/>
                <a:latin typeface="Lucida Grande"/>
              </a:rPr>
              <a:t>GeV events in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Lucida Grande"/>
              </a:rPr>
              <a:t>DeepCore</a:t>
            </a:r>
            <a:endParaRPr lang="en-US" b="1" i="0" dirty="0">
              <a:solidFill>
                <a:srgbClr val="000000"/>
              </a:solidFill>
              <a:effectLst/>
              <a:latin typeface="Lucida Grand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E81212-211D-9D37-4A64-0212391DAD32}"/>
              </a:ext>
            </a:extLst>
          </p:cNvPr>
          <p:cNvSpPr txBox="1"/>
          <p:nvPr/>
        </p:nvSpPr>
        <p:spPr>
          <a:xfrm>
            <a:off x="867180" y="4543944"/>
            <a:ext cx="5367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indicates time (red=early, blue=late). Sphere size is proportional to number of photons observed.</a:t>
            </a:r>
          </a:p>
        </p:txBody>
      </p:sp>
      <p:pic>
        <p:nvPicPr>
          <p:cNvPr id="14" name="Picture 4" descr="Infused Antarctic ice could boost neutrino detection – Physics World">
            <a:extLst>
              <a:ext uri="{FF2B5EF4-FFF2-40B4-BE49-F238E27FC236}">
                <a16:creationId xmlns:a16="http://schemas.microsoft.com/office/drawing/2014/main" id="{E81F138A-BA21-86F2-567A-952B55DA7E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8" r="13842" b="6175"/>
          <a:stretch>
            <a:fillRect/>
          </a:stretch>
        </p:blipFill>
        <p:spPr bwMode="auto">
          <a:xfrm>
            <a:off x="9901824" y="235929"/>
            <a:ext cx="2192055" cy="207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422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80684-F282-67C0-F867-6405D8A1D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B8FF83-551B-A175-04FD-519FFF4F6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883" y="3675780"/>
            <a:ext cx="4288374" cy="306261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09BFB87-6E5D-DC53-BE0E-468C345B8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tens of GeV realm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260935-7D1D-F7EF-DBE8-C83422748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5051" y="1825625"/>
            <a:ext cx="5367403" cy="4351338"/>
          </a:xfrm>
        </p:spPr>
        <p:txBody>
          <a:bodyPr/>
          <a:lstStyle/>
          <a:p>
            <a:r>
              <a:rPr lang="en-CA" dirty="0"/>
              <a:t>Reconstructing flavor, direction and energy with tens of modules</a:t>
            </a:r>
          </a:p>
          <a:p>
            <a:r>
              <a:rPr lang="en-CA" dirty="0"/>
              <a:t>Data going down to a few GeV, albeit with limited resolution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8F968-0583-7D11-F28A-240AB150A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5A6CA7-2A66-8906-4002-7007BA85C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70" y="2566146"/>
            <a:ext cx="5515491" cy="1977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EDC1F1-4852-47B5-E888-EB4CA1B061A8}"/>
              </a:ext>
            </a:extLst>
          </p:cNvPr>
          <p:cNvSpPr txBox="1"/>
          <p:nvPr/>
        </p:nvSpPr>
        <p:spPr>
          <a:xfrm>
            <a:off x="819075" y="2275529"/>
            <a:ext cx="5354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i="0" dirty="0">
                <a:solidFill>
                  <a:srgbClr val="000000"/>
                </a:solidFill>
                <a:effectLst/>
                <a:latin typeface="Lucida Grande"/>
              </a:rPr>
              <a:t>GeV events in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Lucida Grande"/>
              </a:rPr>
              <a:t>DeepCore</a:t>
            </a:r>
            <a:endParaRPr lang="en-US" b="1" i="0" dirty="0">
              <a:solidFill>
                <a:srgbClr val="000000"/>
              </a:solidFill>
              <a:effectLst/>
              <a:latin typeface="Lucida Grand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8ECDBD-8B42-7BB6-6528-42BD50AE24C4}"/>
              </a:ext>
            </a:extLst>
          </p:cNvPr>
          <p:cNvSpPr txBox="1"/>
          <p:nvPr/>
        </p:nvSpPr>
        <p:spPr>
          <a:xfrm>
            <a:off x="867180" y="4543944"/>
            <a:ext cx="5367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indicates time (red=early, blue=late). Sphere size is proportional to number of photons observed.</a:t>
            </a:r>
          </a:p>
        </p:txBody>
      </p:sp>
    </p:spTree>
    <p:extLst>
      <p:ext uri="{BB962C8B-B14F-4D97-AF65-F5344CB8AC3E}">
        <p14:creationId xmlns:p14="http://schemas.microsoft.com/office/powerpoint/2010/main" val="3478317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9B337-DCD4-F8E5-3C96-07CBB4938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87C00D-8532-6D94-5919-027945FE6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375" y="3604812"/>
            <a:ext cx="4108425" cy="29341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235B5C5-3D19-6D63-786A-623B1564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tens of GeV realm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5711CE-27F8-DBF3-DF9A-90E977609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5051" y="1825625"/>
            <a:ext cx="5367403" cy="4351338"/>
          </a:xfrm>
        </p:spPr>
        <p:txBody>
          <a:bodyPr/>
          <a:lstStyle/>
          <a:p>
            <a:r>
              <a:rPr lang="en-CA" dirty="0"/>
              <a:t>Reconstructing flavor, direction and energy with tens of modules</a:t>
            </a:r>
          </a:p>
          <a:p>
            <a:r>
              <a:rPr lang="en-CA" dirty="0"/>
              <a:t>Data going down to a few GeV, albeit with limited resolution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DFAC7-FFEB-263F-D572-FEED41E30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EEA912-ADC9-72C4-79F8-F06BD89B9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70" y="2566146"/>
            <a:ext cx="5515491" cy="1977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00C2B0-537E-88ED-C042-57AB299EBAF6}"/>
              </a:ext>
            </a:extLst>
          </p:cNvPr>
          <p:cNvSpPr txBox="1"/>
          <p:nvPr/>
        </p:nvSpPr>
        <p:spPr>
          <a:xfrm>
            <a:off x="819075" y="2275529"/>
            <a:ext cx="5354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i="0" dirty="0">
                <a:solidFill>
                  <a:srgbClr val="000000"/>
                </a:solidFill>
                <a:effectLst/>
                <a:latin typeface="Lucida Grande"/>
              </a:rPr>
              <a:t>GeV events in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Lucida Grande"/>
              </a:rPr>
              <a:t>DeepCore</a:t>
            </a:r>
            <a:endParaRPr lang="en-US" b="1" i="0" dirty="0">
              <a:solidFill>
                <a:srgbClr val="000000"/>
              </a:solidFill>
              <a:effectLst/>
              <a:latin typeface="Lucida Grand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8627B1-E90D-D3D4-B9AF-1731FCC1A580}"/>
              </a:ext>
            </a:extLst>
          </p:cNvPr>
          <p:cNvSpPr txBox="1"/>
          <p:nvPr/>
        </p:nvSpPr>
        <p:spPr>
          <a:xfrm>
            <a:off x="867180" y="4543944"/>
            <a:ext cx="5367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indicates time (red=early, blue=late). Sphere size is proportional to number of photons observed.</a:t>
            </a:r>
          </a:p>
        </p:txBody>
      </p:sp>
    </p:spTree>
    <p:extLst>
      <p:ext uri="{BB962C8B-B14F-4D97-AF65-F5344CB8AC3E}">
        <p14:creationId xmlns:p14="http://schemas.microsoft.com/office/powerpoint/2010/main" val="136462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BA7C0A-D402-AB5A-A3CB-D9CCFF825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859" y="1413100"/>
            <a:ext cx="4473471" cy="33551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A67F09-F7F3-9AC6-7A3A-4CCE31EDE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7859" y="4675311"/>
            <a:ext cx="4951128" cy="2121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27717B-D34D-A6BC-D699-620BBDAC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Latest DC results – Oscillations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46D147-F057-BFD7-9BDD-A7F47B6B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6</a:t>
            </a:fld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A39A3B-C180-0DBF-6519-869F2F9DD4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994"/>
          <a:stretch/>
        </p:blipFill>
        <p:spPr>
          <a:xfrm>
            <a:off x="153013" y="2740613"/>
            <a:ext cx="2434247" cy="1934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40D42C-2D1F-C3A4-676F-D029D8281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009" y="2410967"/>
            <a:ext cx="4135101" cy="35451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4A1CC5-0B01-B5F6-2724-A883A7FDFC74}"/>
                  </a:ext>
                </a:extLst>
              </p:cNvPr>
              <p:cNvSpPr txBox="1"/>
              <p:nvPr/>
            </p:nvSpPr>
            <p:spPr>
              <a:xfrm>
                <a:off x="43470" y="4796387"/>
                <a:ext cx="2820271" cy="421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sz="1200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sz="1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sz="12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sz="1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sz="1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sz="1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sz="1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4A1CC5-0B01-B5F6-2724-A883A7FDF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0" y="4796387"/>
                <a:ext cx="2820271" cy="421526"/>
              </a:xfrm>
              <a:prstGeom prst="rect">
                <a:avLst/>
              </a:prstGeom>
              <a:blipFill>
                <a:blip r:embed="rId6"/>
                <a:stretch>
                  <a:fillRect b="-14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B6A10CB8-64F3-5984-8B20-ED6F3B525113}"/>
              </a:ext>
            </a:extLst>
          </p:cNvPr>
          <p:cNvSpPr txBox="1"/>
          <p:nvPr/>
        </p:nvSpPr>
        <p:spPr>
          <a:xfrm>
            <a:off x="43470" y="6422297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dirty="0">
                <a:effectLst/>
                <a:latin typeface="+mn-lt"/>
              </a:rPr>
              <a:t>Publication in preparation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CE763E-3BCE-A6E3-7EEC-640E3F964BD3}"/>
              </a:ext>
            </a:extLst>
          </p:cNvPr>
          <p:cNvSpPr txBox="1"/>
          <p:nvPr/>
        </p:nvSpPr>
        <p:spPr>
          <a:xfrm>
            <a:off x="153013" y="1811764"/>
            <a:ext cx="3590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11.1 years of data</a:t>
            </a:r>
          </a:p>
          <a:p>
            <a:r>
              <a:rPr lang="en-CA" dirty="0"/>
              <a:t>108k atmospheric neutrino events</a:t>
            </a:r>
          </a:p>
        </p:txBody>
      </p:sp>
    </p:spTree>
    <p:extLst>
      <p:ext uri="{BB962C8B-B14F-4D97-AF65-F5344CB8AC3E}">
        <p14:creationId xmlns:p14="http://schemas.microsoft.com/office/powerpoint/2010/main" val="309343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14D53-7859-CF05-07CD-510710225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38D3-CBEE-1237-C5AB-7C380EB56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Latest DC results – NSI’s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BD8ADF-A419-B2DC-99A4-9ED8C6C1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7</a:t>
            </a:fld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393C59-0E59-9A75-8359-EB5F9B9F8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94"/>
          <a:stretch/>
        </p:blipFill>
        <p:spPr>
          <a:xfrm>
            <a:off x="153013" y="2740613"/>
            <a:ext cx="2434247" cy="1934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B7A9B7E-A911-ED09-6FE5-466884DE04E6}"/>
                  </a:ext>
                </a:extLst>
              </p:cNvPr>
              <p:cNvSpPr txBox="1"/>
              <p:nvPr/>
            </p:nvSpPr>
            <p:spPr>
              <a:xfrm>
                <a:off x="43470" y="4796387"/>
                <a:ext cx="2820271" cy="421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sz="1200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sz="1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sz="12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sz="1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sz="1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sz="1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sz="1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4A1CC5-0B01-B5F6-2724-A883A7FDF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0" y="4796387"/>
                <a:ext cx="2820271" cy="421526"/>
              </a:xfrm>
              <a:prstGeom prst="rect">
                <a:avLst/>
              </a:prstGeom>
              <a:blipFill>
                <a:blip r:embed="rId6"/>
                <a:stretch>
                  <a:fillRect b="-14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C3100D9-0363-6216-1B39-A2DA3F56B158}"/>
              </a:ext>
            </a:extLst>
          </p:cNvPr>
          <p:cNvSpPr txBox="1"/>
          <p:nvPr/>
        </p:nvSpPr>
        <p:spPr>
          <a:xfrm>
            <a:off x="43470" y="6422297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dirty="0">
                <a:effectLst/>
                <a:latin typeface="+mn-lt"/>
              </a:rPr>
              <a:t>Publication in preparation</a:t>
            </a: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1CFA6C-6AE0-BDD9-FCD6-89E750A6C7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14" y="1297421"/>
            <a:ext cx="7045036" cy="52837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B6DFF4-C5AF-7692-AF7B-22664E6F134C}"/>
              </a:ext>
            </a:extLst>
          </p:cNvPr>
          <p:cNvSpPr txBox="1"/>
          <p:nvPr/>
        </p:nvSpPr>
        <p:spPr>
          <a:xfrm>
            <a:off x="8486775" y="2689539"/>
            <a:ext cx="229119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CA" dirty="0"/>
              <a:t>New – IceCube 2026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D2124D-51AA-D7E5-5A60-D226C82B6AC8}"/>
              </a:ext>
            </a:extLst>
          </p:cNvPr>
          <p:cNvSpPr txBox="1"/>
          <p:nvPr/>
        </p:nvSpPr>
        <p:spPr>
          <a:xfrm>
            <a:off x="153013" y="1811764"/>
            <a:ext cx="3590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11.1 years of data</a:t>
            </a:r>
          </a:p>
          <a:p>
            <a:r>
              <a:rPr lang="en-CA" dirty="0"/>
              <a:t>108k atmospheric neutrino events</a:t>
            </a:r>
          </a:p>
        </p:txBody>
      </p:sp>
    </p:spTree>
    <p:extLst>
      <p:ext uri="{BB962C8B-B14F-4D97-AF65-F5344CB8AC3E}">
        <p14:creationId xmlns:p14="http://schemas.microsoft.com/office/powerpoint/2010/main" val="2611771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E8557-C366-FCC2-136C-4E33675D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62BB6-6A9F-5201-B54E-8EF19E4F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Latest DC results – NSI’s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2238BA-6BF3-2044-E192-0F2E0CD91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8</a:t>
            </a:fld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B600BD-530C-2682-F5E0-5F4291AAAA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94"/>
          <a:stretch/>
        </p:blipFill>
        <p:spPr>
          <a:xfrm>
            <a:off x="153013" y="2740613"/>
            <a:ext cx="2434247" cy="1934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2C7935-279B-2403-4004-5C53C869697F}"/>
                  </a:ext>
                </a:extLst>
              </p:cNvPr>
              <p:cNvSpPr txBox="1"/>
              <p:nvPr/>
            </p:nvSpPr>
            <p:spPr>
              <a:xfrm>
                <a:off x="43470" y="4796387"/>
                <a:ext cx="2820271" cy="421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sz="1200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sz="1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sz="1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sz="12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sz="1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sz="1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sz="1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sz="12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sz="1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sz="1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sz="1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04A1CC5-0B01-B5F6-2724-A883A7FDF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0" y="4796387"/>
                <a:ext cx="2820271" cy="421526"/>
              </a:xfrm>
              <a:prstGeom prst="rect">
                <a:avLst/>
              </a:prstGeom>
              <a:blipFill>
                <a:blip r:embed="rId6"/>
                <a:stretch>
                  <a:fillRect b="-14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A46809C-4818-6116-8CD7-390B9EAB8E7C}"/>
              </a:ext>
            </a:extLst>
          </p:cNvPr>
          <p:cNvSpPr txBox="1"/>
          <p:nvPr/>
        </p:nvSpPr>
        <p:spPr>
          <a:xfrm>
            <a:off x="43470" y="6422297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dirty="0">
                <a:effectLst/>
                <a:latin typeface="+mn-lt"/>
              </a:rPr>
              <a:t>Publication in preparation</a:t>
            </a: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3C89AF-C648-D147-C9FB-24883FE661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14" y="1297421"/>
            <a:ext cx="7045036" cy="528377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19E27EF-9C37-4391-A51E-6D968657ED5C}"/>
              </a:ext>
            </a:extLst>
          </p:cNvPr>
          <p:cNvSpPr/>
          <p:nvPr/>
        </p:nvSpPr>
        <p:spPr>
          <a:xfrm>
            <a:off x="7361961" y="3429000"/>
            <a:ext cx="1222664" cy="4364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084B3-87E5-60FB-6756-7D45C6E18318}"/>
              </a:ext>
            </a:extLst>
          </p:cNvPr>
          <p:cNvSpPr txBox="1"/>
          <p:nvPr/>
        </p:nvSpPr>
        <p:spPr>
          <a:xfrm>
            <a:off x="7532887" y="517967"/>
            <a:ext cx="44226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dirty="0"/>
              <a:t>NSI solutions to the T2K/</a:t>
            </a:r>
            <a:r>
              <a:rPr lang="en-CA" dirty="0" err="1"/>
              <a:t>NOvA</a:t>
            </a:r>
            <a:r>
              <a:rPr lang="en-CA" dirty="0"/>
              <a:t> discrepancy</a:t>
            </a:r>
            <a:endParaRPr lang="en-CA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pPr algn="r"/>
            <a:r>
              <a:rPr lang="en-CA" dirty="0"/>
              <a:t>Chatterjee &amp; Palazzo, PRL</a:t>
            </a:r>
            <a:r>
              <a:rPr lang="en-CA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CA" sz="1800" b="1" i="0" dirty="0">
                <a:solidFill>
                  <a:schemeClr val="tx1"/>
                </a:solidFill>
                <a:effectLst/>
                <a:latin typeface="+mn-lt"/>
              </a:rPr>
              <a:t>126</a:t>
            </a:r>
            <a:r>
              <a:rPr lang="en-CA" sz="1800" b="0" i="0" dirty="0">
                <a:solidFill>
                  <a:schemeClr val="tx1"/>
                </a:solidFill>
                <a:effectLst/>
                <a:latin typeface="+mn-lt"/>
              </a:rPr>
              <a:t>, 051801</a:t>
            </a:r>
          </a:p>
          <a:p>
            <a:pPr algn="r"/>
            <a:r>
              <a:rPr lang="en-CA" dirty="0"/>
              <a:t>Denton et al, PRL </a:t>
            </a:r>
            <a:r>
              <a:rPr lang="en-CA" b="1" dirty="0"/>
              <a:t>126</a:t>
            </a:r>
            <a:r>
              <a:rPr lang="en-CA" dirty="0"/>
              <a:t>, 051802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677D215-0D1F-3216-7C3F-5F47C85711EB}"/>
              </a:ext>
            </a:extLst>
          </p:cNvPr>
          <p:cNvCxnSpPr/>
          <p:nvPr/>
        </p:nvCxnSpPr>
        <p:spPr>
          <a:xfrm flipH="1">
            <a:off x="8323118" y="1563832"/>
            <a:ext cx="1049482" cy="174047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2E8F38B-5E42-4077-F844-BD1C55D97551}"/>
              </a:ext>
            </a:extLst>
          </p:cNvPr>
          <p:cNvSpPr txBox="1"/>
          <p:nvPr/>
        </p:nvSpPr>
        <p:spPr>
          <a:xfrm>
            <a:off x="153013" y="1811764"/>
            <a:ext cx="3590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11.1 years of data</a:t>
            </a:r>
          </a:p>
          <a:p>
            <a:r>
              <a:rPr lang="en-CA" dirty="0"/>
              <a:t>108k atmospheric neutrino events</a:t>
            </a:r>
          </a:p>
        </p:txBody>
      </p:sp>
    </p:spTree>
    <p:extLst>
      <p:ext uri="{BB962C8B-B14F-4D97-AF65-F5344CB8AC3E}">
        <p14:creationId xmlns:p14="http://schemas.microsoft.com/office/powerpoint/2010/main" val="1059177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7DD0764-5791-172B-E998-D3CA31214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351" y="1690688"/>
            <a:ext cx="2247115" cy="16287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469D7E-B512-2E18-793B-1CAA04780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Latest DC results – Dark Matter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C0FC14-FBCA-E56F-64EB-220E750F6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9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652091-48E5-2BFD-650A-5C18E9ABA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146" y="1992969"/>
            <a:ext cx="4303309" cy="4450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D8F41A-8B95-C15E-7BE8-EAC4033CA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309" y="4421109"/>
            <a:ext cx="2341803" cy="21178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B0E8C5-1640-7211-E16D-22BFF353C5A2}"/>
              </a:ext>
            </a:extLst>
          </p:cNvPr>
          <p:cNvSpPr txBox="1"/>
          <p:nvPr/>
        </p:nvSpPr>
        <p:spPr>
          <a:xfrm>
            <a:off x="8146093" y="6365930"/>
            <a:ext cx="2841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i="0" u="none" strike="noStrike" dirty="0">
                <a:effectLst/>
                <a:latin typeface="+mn-lt"/>
                <a:hlinkClick r:id="rId5"/>
              </a:rPr>
              <a:t>arXiv:2507.08457</a:t>
            </a:r>
            <a:r>
              <a:rPr lang="en-CA" sz="1800" b="1" i="0" dirty="0">
                <a:solidFill>
                  <a:schemeClr val="tx1"/>
                </a:solidFill>
                <a:effectLst/>
                <a:latin typeface="+mn-lt"/>
              </a:rPr>
              <a:t> [hep-ex]</a:t>
            </a:r>
            <a:endParaRPr lang="en-CA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5200133-3A34-EAC5-944E-10F640ABA2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039"/>
          <a:stretch>
            <a:fillRect/>
          </a:stretch>
        </p:blipFill>
        <p:spPr>
          <a:xfrm>
            <a:off x="373246" y="1850048"/>
            <a:ext cx="4386644" cy="44505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86E66E2-6951-BBF7-6B3E-3A2E45F23752}"/>
              </a:ext>
            </a:extLst>
          </p:cNvPr>
          <p:cNvSpPr txBox="1"/>
          <p:nvPr/>
        </p:nvSpPr>
        <p:spPr>
          <a:xfrm>
            <a:off x="1204065" y="6309563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dirty="0" err="1">
                <a:effectLst/>
                <a:latin typeface="+mn-lt"/>
              </a:rPr>
              <a:t>Phys.Rev.D</a:t>
            </a:r>
            <a:r>
              <a:rPr lang="en-CA" sz="1800" b="0" dirty="0">
                <a:effectLst/>
                <a:latin typeface="+mn-lt"/>
              </a:rPr>
              <a:t> 113 (2026) 12, 122004</a:t>
            </a:r>
            <a:endParaRPr lang="en-CA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C91F25-7D26-E825-DF82-2284DEEBA7DA}"/>
              </a:ext>
            </a:extLst>
          </p:cNvPr>
          <p:cNvSpPr txBox="1"/>
          <p:nvPr/>
        </p:nvSpPr>
        <p:spPr>
          <a:xfrm>
            <a:off x="952141" y="1585702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effectLst/>
                <a:latin typeface="+mn-lt"/>
              </a:rPr>
              <a:t>Galactic Center</a:t>
            </a:r>
            <a:endParaRPr lang="en-CA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852A75-A3E1-8D55-EE0D-F884A04EE36B}"/>
              </a:ext>
            </a:extLst>
          </p:cNvPr>
          <p:cNvSpPr txBox="1"/>
          <p:nvPr/>
        </p:nvSpPr>
        <p:spPr>
          <a:xfrm>
            <a:off x="7917950" y="1623637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b="1" dirty="0"/>
              <a:t>The Sun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5EF03D-81D1-D67B-CDF7-C1D5E189BBA5}"/>
              </a:ext>
            </a:extLst>
          </p:cNvPr>
          <p:cNvGrpSpPr/>
          <p:nvPr/>
        </p:nvGrpSpPr>
        <p:grpSpPr>
          <a:xfrm>
            <a:off x="4956159" y="3343902"/>
            <a:ext cx="455040" cy="469080"/>
            <a:chOff x="4956159" y="3343902"/>
            <a:chExt cx="455040" cy="46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4F957FA-45AB-11A6-B2AD-DDE8DB765D17}"/>
                    </a:ext>
                  </a:extLst>
                </p14:cNvPr>
                <p14:cNvContentPartPr/>
                <p14:nvPr/>
              </p14:nvContentPartPr>
              <p14:xfrm>
                <a:off x="5049759" y="3343902"/>
                <a:ext cx="361440" cy="3769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4F957FA-45AB-11A6-B2AD-DDE8DB765D1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0759" y="3334902"/>
                  <a:ext cx="37908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F02D421-C35C-CF2E-9150-FA208A343546}"/>
                    </a:ext>
                  </a:extLst>
                </p14:cNvPr>
                <p14:cNvContentPartPr/>
                <p14:nvPr/>
              </p14:nvContentPartPr>
              <p14:xfrm>
                <a:off x="4956159" y="3619662"/>
                <a:ext cx="174240" cy="193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F02D421-C35C-CF2E-9150-FA208A34354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47159" y="3611022"/>
                  <a:ext cx="191880" cy="21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0D7675D-08E0-8831-F502-5E5220E71593}"/>
              </a:ext>
            </a:extLst>
          </p:cNvPr>
          <p:cNvGrpSpPr/>
          <p:nvPr/>
        </p:nvGrpSpPr>
        <p:grpSpPr>
          <a:xfrm>
            <a:off x="6787839" y="3782022"/>
            <a:ext cx="477000" cy="501480"/>
            <a:chOff x="6787839" y="3782022"/>
            <a:chExt cx="477000" cy="50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2326EF2-4863-A17D-0AE1-AD5F37FEB772}"/>
                    </a:ext>
                  </a:extLst>
                </p14:cNvPr>
                <p14:cNvContentPartPr/>
                <p14:nvPr/>
              </p14:nvContentPartPr>
              <p14:xfrm>
                <a:off x="6787839" y="3870942"/>
                <a:ext cx="389880" cy="412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2326EF2-4863-A17D-0AE1-AD5F37FEB77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78839" y="3862302"/>
                  <a:ext cx="40752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EAE1F5F-8668-F416-41D0-C6DA07D12263}"/>
                    </a:ext>
                  </a:extLst>
                </p14:cNvPr>
                <p14:cNvContentPartPr/>
                <p14:nvPr/>
              </p14:nvContentPartPr>
              <p14:xfrm>
                <a:off x="7101759" y="3782022"/>
                <a:ext cx="163080" cy="2264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EAE1F5F-8668-F416-41D0-C6DA07D122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93119" y="3773382"/>
                  <a:ext cx="180720" cy="244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71259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B7C6-ED55-7AFE-17BC-B5C7C40C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Latest DC results – “Low Energy” Astronomy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E26AEC-05CB-0A8A-B8B7-C3F3ACBB4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10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C19F37-9A94-748B-BB34-34E8B5228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17" y="1963006"/>
            <a:ext cx="5845674" cy="4116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DB4929-CF9B-8954-401E-1E64AEF8B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916" y="1899735"/>
            <a:ext cx="5628084" cy="41080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7B5E25-98B3-EE87-34B7-F60A9016B031}"/>
              </a:ext>
            </a:extLst>
          </p:cNvPr>
          <p:cNvSpPr txBox="1"/>
          <p:nvPr/>
        </p:nvSpPr>
        <p:spPr>
          <a:xfrm>
            <a:off x="8386175" y="6032159"/>
            <a:ext cx="23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i="0" dirty="0" err="1">
                <a:solidFill>
                  <a:schemeClr val="tx1"/>
                </a:solidFill>
                <a:effectLst/>
                <a:latin typeface="+mn-lt"/>
              </a:rPr>
              <a:t>ApJL</a:t>
            </a:r>
            <a:r>
              <a:rPr lang="en-CA" sz="1800" b="0" i="0" dirty="0">
                <a:solidFill>
                  <a:schemeClr val="tx1"/>
                </a:solidFill>
                <a:effectLst/>
                <a:latin typeface="+mn-lt"/>
              </a:rPr>
              <a:t> 946 L26 (2023)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32154F-8BA4-62BE-3E81-F63C47E9351C}"/>
                  </a:ext>
                </a:extLst>
              </p:cNvPr>
              <p:cNvSpPr txBox="1"/>
              <p:nvPr/>
            </p:nvSpPr>
            <p:spPr>
              <a:xfrm>
                <a:off x="6630912" y="1764417"/>
                <a:ext cx="532460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CA" dirty="0"/>
                  <a:t>Limits on time-integrated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CA" dirty="0"/>
                  <a:t> flux from GRB 221009A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32154F-8BA4-62BE-3E81-F63C47E93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0912" y="1764417"/>
                <a:ext cx="5324605" cy="369332"/>
              </a:xfrm>
              <a:prstGeom prst="rect">
                <a:avLst/>
              </a:prstGeom>
              <a:blipFill>
                <a:blip r:embed="rId5"/>
                <a:stretch>
                  <a:fillRect l="-1031" t="-6557" b="-262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High-energy neutrinos from the vicinity of the supermassive black hole in NGC  1068 | Nature Astronomy">
            <a:extLst>
              <a:ext uri="{FF2B5EF4-FFF2-40B4-BE49-F238E27FC236}">
                <a16:creationId xmlns:a16="http://schemas.microsoft.com/office/drawing/2014/main" id="{B5EE1FFB-D25A-C46E-8E75-C64A811621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5600" y="4757345"/>
            <a:ext cx="2336104" cy="159430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6C9FF72-CCB1-064B-E789-203F5FE696EC}"/>
              </a:ext>
            </a:extLst>
          </p:cNvPr>
          <p:cNvGrpSpPr/>
          <p:nvPr/>
        </p:nvGrpSpPr>
        <p:grpSpPr>
          <a:xfrm>
            <a:off x="4804599" y="4421742"/>
            <a:ext cx="494640" cy="349200"/>
            <a:chOff x="4804599" y="4421742"/>
            <a:chExt cx="494640" cy="34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34A5DF1-D1F9-6D8F-D64D-4EC0689E7680}"/>
                    </a:ext>
                  </a:extLst>
                </p14:cNvPr>
                <p14:cNvContentPartPr/>
                <p14:nvPr/>
              </p14:nvContentPartPr>
              <p14:xfrm>
                <a:off x="4860039" y="4457022"/>
                <a:ext cx="439200" cy="313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34A5DF1-D1F9-6D8F-D64D-4EC0689E768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51039" y="4448382"/>
                  <a:ext cx="45684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D126315-944A-0099-7788-F0CE9DEAA9FE}"/>
                    </a:ext>
                  </a:extLst>
                </p14:cNvPr>
                <p14:cNvContentPartPr/>
                <p14:nvPr/>
              </p14:nvContentPartPr>
              <p14:xfrm>
                <a:off x="4804599" y="4421742"/>
                <a:ext cx="154440" cy="164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D126315-944A-0099-7788-F0CE9DEAA9F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95959" y="4412742"/>
                  <a:ext cx="172080" cy="18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02462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547D-12F3-F598-D793-03A70E3FD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C0D9ED-92F5-8658-C372-359AE33D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upgraded IceCube detector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5184A5-C52F-3023-04CA-57C57E12F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Deployed in 2025/2026 Pole season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EFB0D-5901-5A15-93F1-6B71C53D9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8461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BA96A-2F55-EB95-C2C6-86D42ABA4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702C91-4797-5B1B-9DA7-EB322DEEF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046D6-C08B-9970-0D79-88F1EA59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410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4F0442-7271-F2BE-CD40-D7BA015F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modules of the Upgrade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7BA3D8-E113-448C-562C-1D0EC8C96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13</a:t>
            </a:fld>
            <a:endParaRPr lang="en-CA" dirty="0"/>
          </a:p>
        </p:txBody>
      </p:sp>
      <p:pic>
        <p:nvPicPr>
          <p:cNvPr id="8" name="Picture 7" descr="Figure 3">
            <a:extLst>
              <a:ext uri="{FF2B5EF4-FFF2-40B4-BE49-F238E27FC236}">
                <a16:creationId xmlns:a16="http://schemas.microsoft.com/office/drawing/2014/main" id="{45F10DF5-DCCC-9EC4-CB16-9326805CF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56" y="2120652"/>
            <a:ext cx="7446639" cy="3753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064832-406A-8AAB-F644-1FD9D3A14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950247" y="2868318"/>
            <a:ext cx="2063905" cy="4365952"/>
          </a:xfrm>
          <a:prstGeom prst="rect">
            <a:avLst/>
          </a:prstGeom>
        </p:spPr>
      </p:pic>
      <p:pic>
        <p:nvPicPr>
          <p:cNvPr id="6" name="Picture 5" descr="IceCube upgraded with Swedish technology – Uppsala University">
            <a:extLst>
              <a:ext uri="{FF2B5EF4-FFF2-40B4-BE49-F238E27FC236}">
                <a16:creationId xmlns:a16="http://schemas.microsoft.com/office/drawing/2014/main" id="{C610E131-96BD-DBE4-47A0-7C34C6774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332" y="2642121"/>
            <a:ext cx="3145733" cy="13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60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75464A-D0F2-432F-8D2F-783E9AE24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14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E089D4-43BE-B7B5-B595-39F418854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A0C115-CED9-6033-CE24-64F8CFB90B01}"/>
              </a:ext>
            </a:extLst>
          </p:cNvPr>
          <p:cNvSpPr txBox="1"/>
          <p:nvPr/>
        </p:nvSpPr>
        <p:spPr>
          <a:xfrm>
            <a:off x="952500" y="104337"/>
            <a:ext cx="21638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CA" dirty="0"/>
              <a:t>Credit: Yuya Makino, IceCube/NSF</a:t>
            </a:r>
          </a:p>
        </p:txBody>
      </p:sp>
    </p:spTree>
    <p:extLst>
      <p:ext uri="{BB962C8B-B14F-4D97-AF65-F5344CB8AC3E}">
        <p14:creationId xmlns:p14="http://schemas.microsoft.com/office/powerpoint/2010/main" val="1354424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B8633-5C96-F29F-3D28-E0999E61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15</a:t>
            </a:fld>
            <a:endParaRPr lang="en-CA"/>
          </a:p>
        </p:txBody>
      </p:sp>
      <p:pic>
        <p:nvPicPr>
          <p:cNvPr id="2" name="Picture 1" descr="Aerial view of IceCube Upgrade drill camp.">
            <a:extLst>
              <a:ext uri="{FF2B5EF4-FFF2-40B4-BE49-F238E27FC236}">
                <a16:creationId xmlns:a16="http://schemas.microsoft.com/office/drawing/2014/main" id="{C2997F01-E563-6B0C-72AD-EB6577E26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98" y="1"/>
            <a:ext cx="1028378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C160F5-BD0C-7D01-BB42-6D6817205212}"/>
              </a:ext>
            </a:extLst>
          </p:cNvPr>
          <p:cNvSpPr txBox="1"/>
          <p:nvPr/>
        </p:nvSpPr>
        <p:spPr>
          <a:xfrm>
            <a:off x="838200" y="6356350"/>
            <a:ext cx="4703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/>
              <a:t>IceCube Upgrade drill camp, 2024.</a:t>
            </a:r>
            <a:br>
              <a:rPr lang="en-CA" sz="1000" dirty="0"/>
            </a:br>
            <a:r>
              <a:rPr lang="en-CA" sz="1000" dirty="0"/>
              <a:t>Credit: Michael Rayne/ASC-ARFF</a:t>
            </a:r>
          </a:p>
        </p:txBody>
      </p:sp>
    </p:spTree>
    <p:extLst>
      <p:ext uri="{BB962C8B-B14F-4D97-AF65-F5344CB8AC3E}">
        <p14:creationId xmlns:p14="http://schemas.microsoft.com/office/powerpoint/2010/main" val="3686635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3DFD7F-4E23-D495-8D1C-1B2B1BB34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857689-6888-9766-84F7-8DD7FE34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16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EFB8D2-2E7D-2C52-983E-93A25A57C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367" y="2696554"/>
            <a:ext cx="2212409" cy="29498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90ED9F-3433-ACD7-4255-799E33A24ACC}"/>
              </a:ext>
            </a:extLst>
          </p:cNvPr>
          <p:cNvSpPr txBox="1"/>
          <p:nvPr/>
        </p:nvSpPr>
        <p:spPr>
          <a:xfrm>
            <a:off x="992948" y="1619986"/>
            <a:ext cx="21638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CA" dirty="0"/>
              <a:t>Credit: Yuya Makino, IceCube/NSF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1B3A59-C6EC-CA2B-63C3-6782DB8AE892}"/>
              </a:ext>
            </a:extLst>
          </p:cNvPr>
          <p:cNvSpPr txBox="1"/>
          <p:nvPr/>
        </p:nvSpPr>
        <p:spPr>
          <a:xfrm>
            <a:off x="9730113" y="5514641"/>
            <a:ext cx="2063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CA" dirty="0"/>
              <a:t>Credit: Kurt Studt, IceCube/NSF</a:t>
            </a:r>
            <a:br>
              <a:rPr lang="en-CA" dirty="0"/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6378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96B5E4-3923-77F9-7A79-568EDCAFA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17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C967B0-7D66-FB13-71E9-367DB5E6E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100F3A-5D3E-7B4C-9D2E-C5B1CDD7A5B3}"/>
              </a:ext>
            </a:extLst>
          </p:cNvPr>
          <p:cNvSpPr txBox="1"/>
          <p:nvPr/>
        </p:nvSpPr>
        <p:spPr>
          <a:xfrm>
            <a:off x="7528664" y="868424"/>
            <a:ext cx="21638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CA" dirty="0"/>
              <a:t>Credit: Yuya Makino, IceCube/NSF</a:t>
            </a:r>
          </a:p>
        </p:txBody>
      </p:sp>
    </p:spTree>
    <p:extLst>
      <p:ext uri="{BB962C8B-B14F-4D97-AF65-F5344CB8AC3E}">
        <p14:creationId xmlns:p14="http://schemas.microsoft.com/office/powerpoint/2010/main" val="640850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E2D50A-5258-EEDA-B8F4-093874E65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947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CD748C-445F-9406-3EF9-D76AA6B52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 r="19396"/>
          <a:stretch>
            <a:fillRect/>
          </a:stretch>
        </p:blipFill>
        <p:spPr>
          <a:xfrm>
            <a:off x="5252581" y="0"/>
            <a:ext cx="6939419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87C251-10AD-66B7-77B7-AAAFAB461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18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9AC078-C16D-3F2B-0161-979F31391382}"/>
              </a:ext>
            </a:extLst>
          </p:cNvPr>
          <p:cNvSpPr txBox="1"/>
          <p:nvPr/>
        </p:nvSpPr>
        <p:spPr>
          <a:xfrm>
            <a:off x="0" y="5316690"/>
            <a:ext cx="1201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CA" dirty="0">
                <a:solidFill>
                  <a:schemeClr val="bg1"/>
                </a:solidFill>
              </a:rPr>
              <a:t>Credit: Aya Ishihara, IceCube/NSF</a:t>
            </a:r>
            <a:br>
              <a:rPr lang="en-CA" dirty="0">
                <a:solidFill>
                  <a:schemeClr val="bg1"/>
                </a:solidFill>
              </a:rPr>
            </a:b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61FB65-A5DA-55AE-0F89-BF795AD901DF}"/>
              </a:ext>
            </a:extLst>
          </p:cNvPr>
          <p:cNvSpPr txBox="1"/>
          <p:nvPr/>
        </p:nvSpPr>
        <p:spPr>
          <a:xfrm>
            <a:off x="5313240" y="6604084"/>
            <a:ext cx="21638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CA" dirty="0"/>
              <a:t>Credit: Yuya Makino, IceCube/NSF</a:t>
            </a:r>
          </a:p>
        </p:txBody>
      </p:sp>
    </p:spTree>
    <p:extLst>
      <p:ext uri="{BB962C8B-B14F-4D97-AF65-F5344CB8AC3E}">
        <p14:creationId xmlns:p14="http://schemas.microsoft.com/office/powerpoint/2010/main" val="2915609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91ACD7-4009-5515-1E90-545F43AA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of deployment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7EB35-E835-896B-8D85-0C3D9C825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Drilled 6 of 7 planned holes</a:t>
            </a:r>
          </a:p>
          <a:p>
            <a:pPr lvl="1"/>
            <a:r>
              <a:rPr lang="en-CA" dirty="0"/>
              <a:t>Issue with drill on hole #6 </a:t>
            </a:r>
            <a:r>
              <a:rPr lang="en-CA" dirty="0">
                <a:sym typeface="Wingdings" panose="05000000000000000000" pitchFamily="2" charset="2"/>
              </a:rPr>
              <a:t> hole #7 was not attempted</a:t>
            </a:r>
          </a:p>
          <a:p>
            <a:pPr lvl="1"/>
            <a:r>
              <a:rPr lang="en-CA" dirty="0"/>
              <a:t>Lost one string during re-freezing</a:t>
            </a:r>
            <a:endParaRPr lang="en-CA" dirty="0">
              <a:sym typeface="Wingdings" panose="05000000000000000000" pitchFamily="2" charset="2"/>
            </a:endParaRPr>
          </a:p>
          <a:p>
            <a:pPr lvl="1"/>
            <a:r>
              <a:rPr lang="en-CA" dirty="0">
                <a:sym typeface="Wingdings" panose="05000000000000000000" pitchFamily="2" charset="2"/>
              </a:rPr>
              <a:t>Big success after 15 years of no deep drilling at the SP!</a:t>
            </a:r>
          </a:p>
          <a:p>
            <a:pPr lvl="3"/>
            <a:endParaRPr lang="en-CA" dirty="0">
              <a:sym typeface="Wingdings" panose="05000000000000000000" pitchFamily="2" charset="2"/>
            </a:endParaRPr>
          </a:p>
          <a:p>
            <a:r>
              <a:rPr lang="en-CA" dirty="0">
                <a:sym typeface="Wingdings" panose="05000000000000000000" pitchFamily="2" charset="2"/>
              </a:rPr>
              <a:t>New instrumentation:</a:t>
            </a:r>
          </a:p>
          <a:p>
            <a:pPr lvl="1"/>
            <a:r>
              <a:rPr lang="en-CA" b="1" dirty="0">
                <a:sym typeface="Wingdings" panose="05000000000000000000" pitchFamily="2" charset="2"/>
              </a:rPr>
              <a:t>505 optical modules </a:t>
            </a:r>
            <a:r>
              <a:rPr lang="en-CA" dirty="0">
                <a:sym typeface="Wingdings" panose="05000000000000000000" pitchFamily="2" charset="2"/>
              </a:rPr>
              <a:t>across five strings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Majority are multi-PMT modules, other novel designs</a:t>
            </a:r>
          </a:p>
          <a:p>
            <a:pPr lvl="1"/>
            <a:r>
              <a:rPr lang="en-CA" b="1" dirty="0">
                <a:sym typeface="Wingdings" panose="05000000000000000000" pitchFamily="2" charset="2"/>
              </a:rPr>
              <a:t>64 special / calibration devices</a:t>
            </a:r>
          </a:p>
          <a:p>
            <a:pPr lvl="2"/>
            <a:r>
              <a:rPr lang="en-CA" dirty="0"/>
              <a:t>Cameras, collimated beams, isotropic light emitters, acoustic modules, a seismometer</a:t>
            </a:r>
          </a:p>
          <a:p>
            <a:pPr lvl="2"/>
            <a:endParaRPr lang="en-CA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192121-6A37-64A6-3B32-1759304A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19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0E802E-3258-8216-2B6A-77106663C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 r="19396"/>
          <a:stretch>
            <a:fillRect/>
          </a:stretch>
        </p:blipFill>
        <p:spPr>
          <a:xfrm>
            <a:off x="8610600" y="0"/>
            <a:ext cx="3581400" cy="353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76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B04F2-0BE2-A214-839E-462CC4E19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B82432-7ED8-8A76-E4D9-0B2FC2B7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First look at </a:t>
            </a:r>
            <a:br>
              <a:rPr lang="en-CA" dirty="0"/>
            </a:br>
            <a:r>
              <a:rPr lang="en-CA" dirty="0"/>
              <a:t>IceCube Upgrade data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2603C6-FA09-F93C-551E-9B22750B6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All images preliminary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A9641-6EFA-592C-EA55-ED04F806F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047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64DC9-2501-F817-54FE-F15BDF1EB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21</a:t>
            </a:fld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09CE62-3AFD-66E1-0FB4-08F8E9257C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1607800" cy="1325563"/>
          </a:xfrm>
        </p:spPr>
        <p:txBody>
          <a:bodyPr/>
          <a:lstStyle/>
          <a:p>
            <a:r>
              <a:rPr lang="en-CA" dirty="0"/>
              <a:t>Cameras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6814EE-40B9-3A96-90D0-7A4B5A2AE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06"/>
          <a:stretch>
            <a:fillRect/>
          </a:stretch>
        </p:blipFill>
        <p:spPr>
          <a:xfrm>
            <a:off x="2852376" y="213890"/>
            <a:ext cx="8501424" cy="64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88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0F22D-974E-7410-072E-8B5F9D77C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DFF78-194B-21FC-39AD-15D2358D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22</a:t>
            </a:fld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37E676-F37F-C89B-E210-2227262DD8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1607800" cy="1325563"/>
          </a:xfrm>
        </p:spPr>
        <p:txBody>
          <a:bodyPr/>
          <a:lstStyle/>
          <a:p>
            <a:r>
              <a:rPr lang="en-CA" dirty="0"/>
              <a:t>Cameras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9BB0ED-4B55-CE54-9E7A-6F0D85CBE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85" y="643677"/>
            <a:ext cx="9937315" cy="557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87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D9AE4-C12D-E845-DF05-069EC98ED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6;p24" title="DOM46.png">
            <a:extLst>
              <a:ext uri="{FF2B5EF4-FFF2-40B4-BE49-F238E27FC236}">
                <a16:creationId xmlns:a16="http://schemas.microsoft.com/office/drawing/2014/main" id="{8A8A939A-4E1D-051D-9BFB-BA616F0F2DB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90597" y="1750503"/>
            <a:ext cx="7501404" cy="45015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BF85300-82C1-21A2-BB61-5F764172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POCAM during drop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C8CFC7-B88F-7A6B-8C76-6C91DA2905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/>
                  <a:t>Illuminating </a:t>
                </a:r>
                <a:r>
                  <a:rPr lang="en-CA" dirty="0" err="1"/>
                  <a:t>DeepCore</a:t>
                </a:r>
                <a:endParaRPr lang="en-CA" dirty="0"/>
              </a:p>
              <a:p>
                <a:pPr lvl="1"/>
                <a:r>
                  <a:rPr lang="en-CA" dirty="0"/>
                  <a:t>String 80 from 2 sides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=15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, 20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CA" dirty="0"/>
                  <a:t> </a:t>
                </a:r>
                <a:endParaRPr lang="en-CA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CA" b="0" i="1" smtClean="0">
                        <a:latin typeface="Cambria Math" panose="02040503050406030204" pitchFamily="18" charset="0"/>
                      </a:rPr>
                      <m:t>≃2</m:t>
                    </m:r>
                    <m:sSub>
                      <m:sSub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C8CFC7-B88F-7A6B-8C76-6C91DA2905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45" t="-23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3D816-4EEB-982A-B967-71BABFB06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23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92A34-563D-C177-E035-93C06D3A0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99" y="3595276"/>
            <a:ext cx="3238952" cy="29436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DEDF34-95DE-C680-8536-7A244A5698BE}"/>
              </a:ext>
            </a:extLst>
          </p:cNvPr>
          <p:cNvSpPr txBox="1"/>
          <p:nvPr/>
        </p:nvSpPr>
        <p:spPr>
          <a:xfrm>
            <a:off x="7276378" y="4408400"/>
            <a:ext cx="232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IceCube Preliminary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BC4B93-B86E-1872-9E4A-C18B43843FC6}"/>
              </a:ext>
            </a:extLst>
          </p:cNvPr>
          <p:cNvSpPr txBox="1"/>
          <p:nvPr/>
        </p:nvSpPr>
        <p:spPr>
          <a:xfrm>
            <a:off x="6335401" y="1358917"/>
            <a:ext cx="314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In-situ angular acceptance</a:t>
            </a:r>
          </a:p>
        </p:txBody>
      </p:sp>
    </p:spTree>
    <p:extLst>
      <p:ext uri="{BB962C8B-B14F-4D97-AF65-F5344CB8AC3E}">
        <p14:creationId xmlns:p14="http://schemas.microsoft.com/office/powerpoint/2010/main" val="3423894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0F246C-79EC-B395-728F-E469B4F21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34" y="2830882"/>
            <a:ext cx="9572587" cy="37080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35FB05-35D1-6471-E728-5DBD8A00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LOMLogger</a:t>
            </a:r>
            <a:r>
              <a:rPr lang="en-CA" dirty="0"/>
              <a:t> – stratigraphy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AE36-ED18-8682-AD02-F4F75274F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3407" y="1825625"/>
            <a:ext cx="9049047" cy="4351338"/>
          </a:xfrm>
        </p:spPr>
        <p:txBody>
          <a:bodyPr>
            <a:normAutofit/>
          </a:bodyPr>
          <a:lstStyle/>
          <a:p>
            <a:r>
              <a:rPr lang="en-CA" sz="2000" dirty="0"/>
              <a:t>“Dust logger” ran on different holes in previous years</a:t>
            </a:r>
          </a:p>
          <a:p>
            <a:r>
              <a:rPr lang="en-CA" sz="2000" dirty="0" err="1"/>
              <a:t>LOMLogger</a:t>
            </a:r>
            <a:r>
              <a:rPr lang="en-CA" sz="2000" dirty="0"/>
              <a:t> dropped in instrumented holes, matching their results for display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2A616-AB2B-A96E-955A-2B48BDEFC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24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CA5667-09CD-C663-45EC-369CD77FA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9" y="1554163"/>
            <a:ext cx="1923767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82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AD0C-9F7F-E93E-1537-B9F1D634D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Muons in the upgrade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836C7-AFC4-9937-8024-EB008D28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25</a:t>
            </a:fld>
            <a:endParaRPr lang="en-CA"/>
          </a:p>
        </p:txBody>
      </p:sp>
      <p:pic>
        <p:nvPicPr>
          <p:cNvPr id="6" name="Google Shape;210;p30" title="movie.gif">
            <a:extLst>
              <a:ext uri="{FF2B5EF4-FFF2-40B4-BE49-F238E27FC236}">
                <a16:creationId xmlns:a16="http://schemas.microsoft.com/office/drawing/2014/main" id="{FE1BE40D-7FEB-EC9E-3599-8F68D85EC76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97" y="1600200"/>
            <a:ext cx="6402905" cy="4802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6;p30">
            <a:extLst>
              <a:ext uri="{FF2B5EF4-FFF2-40B4-BE49-F238E27FC236}">
                <a16:creationId xmlns:a16="http://schemas.microsoft.com/office/drawing/2014/main" id="{1C3335EE-0DED-3F9F-9A5F-6FFF4D3790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0744" t="9215"/>
          <a:stretch/>
        </p:blipFill>
        <p:spPr>
          <a:xfrm>
            <a:off x="6671716" y="2064784"/>
            <a:ext cx="5520284" cy="41121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60BEA6-E1F6-1C87-DAB9-FB252DE9F71F}"/>
              </a:ext>
            </a:extLst>
          </p:cNvPr>
          <p:cNvSpPr txBox="1"/>
          <p:nvPr/>
        </p:nvSpPr>
        <p:spPr>
          <a:xfrm>
            <a:off x="7652359" y="5159961"/>
            <a:ext cx="232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IceCube Preliminary</a:t>
            </a:r>
          </a:p>
        </p:txBody>
      </p:sp>
    </p:spTree>
    <p:extLst>
      <p:ext uri="{BB962C8B-B14F-4D97-AF65-F5344CB8AC3E}">
        <p14:creationId xmlns:p14="http://schemas.microsoft.com/office/powerpoint/2010/main" val="3005105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5AE26-D888-DCCD-2FB2-5F4E4B083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15AF4-37D2-D124-8AFD-24C50620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Muons in the upgrade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3936D-4E17-6316-2B25-4F317ABB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26</a:t>
            </a:fld>
            <a:endParaRPr lang="en-CA"/>
          </a:p>
        </p:txBody>
      </p:sp>
      <p:pic>
        <p:nvPicPr>
          <p:cNvPr id="9" name="Google Shape;222;p31" title="movie.gif">
            <a:extLst>
              <a:ext uri="{FF2B5EF4-FFF2-40B4-BE49-F238E27FC236}">
                <a16:creationId xmlns:a16="http://schemas.microsoft.com/office/drawing/2014/main" id="{C6824566-2CBF-6DB6-2BF2-A85529122F7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97" y="1600199"/>
            <a:ext cx="6402905" cy="4802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18;p31">
            <a:extLst>
              <a:ext uri="{FF2B5EF4-FFF2-40B4-BE49-F238E27FC236}">
                <a16:creationId xmlns:a16="http://schemas.microsoft.com/office/drawing/2014/main" id="{3426411F-5B71-CA7A-143A-5574598509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0744" t="9215"/>
          <a:stretch/>
        </p:blipFill>
        <p:spPr>
          <a:xfrm>
            <a:off x="6671716" y="2183150"/>
            <a:ext cx="5361387" cy="39938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9193FB-7603-4925-FC62-EC37F24148E3}"/>
              </a:ext>
            </a:extLst>
          </p:cNvPr>
          <p:cNvSpPr txBox="1"/>
          <p:nvPr/>
        </p:nvSpPr>
        <p:spPr>
          <a:xfrm>
            <a:off x="7533951" y="5235117"/>
            <a:ext cx="232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IceCube Preliminary</a:t>
            </a:r>
          </a:p>
        </p:txBody>
      </p:sp>
    </p:spTree>
    <p:extLst>
      <p:ext uri="{BB962C8B-B14F-4D97-AF65-F5344CB8AC3E}">
        <p14:creationId xmlns:p14="http://schemas.microsoft.com/office/powerpoint/2010/main" val="2984316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A71E2-1B75-2A88-0C12-8BF947313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C66C5F-D330-E078-6C3D-D5862640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Expected impact of upgrade data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DD3B51-5FC8-4109-6CAF-2256CE5ED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After 3-5 years of 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A761C-0A01-7A1B-991F-11710E19D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2663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9D583-529F-4484-1BC5-9AA372C56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304DC7-9C90-BB67-6A4C-B0705571C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Expected response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6A77A-1252-B8B0-CA64-6F6A9E491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low energy events &amp; better reconstructions</a:t>
            </a:r>
          </a:p>
          <a:p>
            <a:endParaRPr lang="en-CA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163D23-146B-ACE5-A21E-E176C616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28</a:t>
            </a:fld>
            <a:endParaRPr lang="en-CA"/>
          </a:p>
        </p:txBody>
      </p:sp>
      <p:pic>
        <p:nvPicPr>
          <p:cNvPr id="6" name="Content Placeholder 7" descr="A screen shot of a graph&#10;&#10;Description automatically generated">
            <a:extLst>
              <a:ext uri="{FF2B5EF4-FFF2-40B4-BE49-F238E27FC236}">
                <a16:creationId xmlns:a16="http://schemas.microsoft.com/office/drawing/2014/main" id="{A3E24139-DCAE-9B6B-9D99-6726EBAAD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5" y="2607198"/>
            <a:ext cx="4618721" cy="30791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C75619-1DE4-243D-2BB9-19353C71C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661" y="2607198"/>
            <a:ext cx="7737054" cy="332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22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B61D0-EB3D-FC3C-7C50-E6317EA6E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Projections: standard oscillations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2270D-30AC-F487-B13F-CD8F0725C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29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6468CF-7567-8BBB-4AA1-AEA983082D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93"/>
          <a:stretch>
            <a:fillRect/>
          </a:stretch>
        </p:blipFill>
        <p:spPr>
          <a:xfrm>
            <a:off x="23474" y="1853852"/>
            <a:ext cx="11816898" cy="40934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7EEBF6-7558-1493-C9D4-C6B2F85B71B9}"/>
              </a:ext>
            </a:extLst>
          </p:cNvPr>
          <p:cNvSpPr txBox="1"/>
          <p:nvPr/>
        </p:nvSpPr>
        <p:spPr>
          <a:xfrm>
            <a:off x="4002066" y="6171684"/>
            <a:ext cx="4187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PRD 113 072009 (</a:t>
            </a:r>
            <a:r>
              <a:rPr lang="en-US" dirty="0">
                <a:hlinkClick r:id="rId3"/>
              </a:rPr>
              <a:t>arXiv:2509.13066)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31255128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D9F61-F527-8AB8-0062-B5162466B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1F3183A-813F-9602-AEBB-B5107A27172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A" dirty="0"/>
                  <a:t>Projections: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sub>
                    </m:sSub>
                  </m:oMath>
                </a14:m>
                <a:r>
                  <a:rPr lang="en-CA" dirty="0"/>
                  <a:t> appearance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1F3183A-813F-9602-AEBB-B5107A2717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2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FEE87-70FA-DA87-E18D-B2A0B287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30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4B02BD-1805-3C60-8158-C98FE7F4C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569" y="1348023"/>
            <a:ext cx="7512714" cy="48236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E1BEF5-B4B2-FD82-4730-47040A937D0C}"/>
              </a:ext>
            </a:extLst>
          </p:cNvPr>
          <p:cNvSpPr txBox="1"/>
          <p:nvPr/>
        </p:nvSpPr>
        <p:spPr>
          <a:xfrm>
            <a:off x="4002066" y="6171684"/>
            <a:ext cx="4187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PRD 113 072009 (</a:t>
            </a:r>
            <a:r>
              <a:rPr lang="en-US" dirty="0">
                <a:hlinkClick r:id="rId4"/>
              </a:rPr>
              <a:t>arXiv:2509.13066)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108632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E88D2-61A0-3CF6-340D-CF017F3B4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Projections: Neutrino Mass Ordering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37556-5B07-B8B0-70F5-C357CA2A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31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E3EF9A-B56A-B8B6-4D73-C83B25720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85" y="1901536"/>
            <a:ext cx="11277831" cy="42127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C44257-12FC-88F0-9714-4E628C5A61C5}"/>
              </a:ext>
            </a:extLst>
          </p:cNvPr>
          <p:cNvSpPr txBox="1"/>
          <p:nvPr/>
        </p:nvSpPr>
        <p:spPr>
          <a:xfrm>
            <a:off x="3049044" y="6198255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PRD 113 072009 (</a:t>
            </a:r>
            <a:r>
              <a:rPr lang="en-US" dirty="0">
                <a:hlinkClick r:id="rId3"/>
              </a:rPr>
              <a:t>arXiv:2509.13066)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142336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98D8A-0A89-F7F6-12C0-9CB4B737E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6C3E-41E9-8814-377B-E814BD198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Projections: Dark Matter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6E460-5502-390B-6414-33B19522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32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1C77FC-89B3-B9E9-C664-BD4164C1A1A8}"/>
              </a:ext>
            </a:extLst>
          </p:cNvPr>
          <p:cNvSpPr txBox="1"/>
          <p:nvPr/>
        </p:nvSpPr>
        <p:spPr>
          <a:xfrm>
            <a:off x="3049044" y="6308209"/>
            <a:ext cx="609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dirty="0">
                <a:hlinkClick r:id="rId2"/>
              </a:rPr>
              <a:t>arXiv:2605.06600</a:t>
            </a:r>
            <a:r>
              <a:rPr lang="en-CA" b="1" dirty="0"/>
              <a:t> [hep-ex]</a:t>
            </a:r>
            <a:endParaRPr lang="en-CA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EE2845-5814-4F43-E570-EB46EC774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83" y="1584248"/>
            <a:ext cx="6864743" cy="46140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0A410F-768A-B338-7343-2EF78CE22D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16"/>
          <a:stretch>
            <a:fillRect/>
          </a:stretch>
        </p:blipFill>
        <p:spPr>
          <a:xfrm>
            <a:off x="6317795" y="1036901"/>
            <a:ext cx="5753622" cy="53460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2D26BC-FED5-2A98-5400-06B649E1E4CD}"/>
              </a:ext>
            </a:extLst>
          </p:cNvPr>
          <p:cNvSpPr txBox="1"/>
          <p:nvPr/>
        </p:nvSpPr>
        <p:spPr>
          <a:xfrm>
            <a:off x="7916612" y="1036901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effectLst/>
                <a:latin typeface="+mn-lt"/>
              </a:rPr>
              <a:t>Galactic Center</a:t>
            </a:r>
            <a:endParaRPr lang="en-CA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FB8D9F-3276-5BEC-799D-EE9111A9339F}"/>
              </a:ext>
            </a:extLst>
          </p:cNvPr>
          <p:cNvSpPr txBox="1"/>
          <p:nvPr/>
        </p:nvSpPr>
        <p:spPr>
          <a:xfrm>
            <a:off x="1775041" y="1472947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b="1" dirty="0"/>
              <a:t>The Sun</a:t>
            </a:r>
          </a:p>
        </p:txBody>
      </p:sp>
    </p:spTree>
    <p:extLst>
      <p:ext uri="{BB962C8B-B14F-4D97-AF65-F5344CB8AC3E}">
        <p14:creationId xmlns:p14="http://schemas.microsoft.com/office/powerpoint/2010/main" val="219634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2A0F9-7FA0-F51F-5F85-05375276F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5EF06-2EE8-C491-2FF4-058EFDD4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Projections: Neutrino 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0FE3B-A9D9-4AD3-672F-B7DB21BC6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33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BAD55-27D3-A860-8AF3-840396173240}"/>
              </a:ext>
            </a:extLst>
          </p:cNvPr>
          <p:cNvSpPr txBox="1"/>
          <p:nvPr/>
        </p:nvSpPr>
        <p:spPr>
          <a:xfrm>
            <a:off x="3427957" y="4982972"/>
            <a:ext cx="227138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/>
              <a:t>IceCube Preliminary</a:t>
            </a:r>
            <a:endParaRPr lang="en-CA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945BEB-8B90-2C66-9F14-9AF08F45598B}"/>
              </a:ext>
            </a:extLst>
          </p:cNvPr>
          <p:cNvSpPr txBox="1"/>
          <p:nvPr/>
        </p:nvSpPr>
        <p:spPr>
          <a:xfrm>
            <a:off x="764087" y="1637730"/>
            <a:ext cx="48350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effectLst/>
                <a:latin typeface="+mn-lt"/>
              </a:rPr>
              <a:t>NGC 1068 &amp; Galactic Plane – </a:t>
            </a:r>
            <a:r>
              <a:rPr lang="en-CA" b="1" dirty="0"/>
              <a:t>steady 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DE16C-DA07-4D12-75D5-4F16EC4F0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43" y="1941208"/>
            <a:ext cx="5913722" cy="44856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B99F65-1194-99B8-2ED7-918C04AA7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85" y="1889932"/>
            <a:ext cx="5919742" cy="42864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54F5AB-48D2-2E57-F139-BE4C5206E58D}"/>
              </a:ext>
            </a:extLst>
          </p:cNvPr>
          <p:cNvSpPr txBox="1"/>
          <p:nvPr/>
        </p:nvSpPr>
        <p:spPr>
          <a:xfrm>
            <a:off x="7524070" y="1705266"/>
            <a:ext cx="3555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effectLst/>
                <a:latin typeface="+mn-lt"/>
              </a:rPr>
              <a:t>Sensitivity to transients T=1000s</a:t>
            </a:r>
            <a:endParaRPr lang="en-CA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003464-55D7-95A2-C43B-72DAD614EDC4}"/>
              </a:ext>
            </a:extLst>
          </p:cNvPr>
          <p:cNvSpPr txBox="1"/>
          <p:nvPr/>
        </p:nvSpPr>
        <p:spPr>
          <a:xfrm>
            <a:off x="3066934" y="6176356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0" i="0" u="none" strike="noStrike" dirty="0">
                <a:effectLst/>
                <a:latin typeface="+mn-lt"/>
                <a:hlinkClick r:id="rId4"/>
              </a:rPr>
              <a:t>arXiv:2608.28395</a:t>
            </a:r>
            <a:r>
              <a:rPr lang="en-CA" sz="1800" b="1" i="0" dirty="0">
                <a:solidFill>
                  <a:schemeClr val="tx1"/>
                </a:solidFill>
                <a:effectLst/>
                <a:latin typeface="+mn-lt"/>
              </a:rPr>
              <a:t> [astro-</a:t>
            </a:r>
            <a:r>
              <a:rPr lang="en-CA" sz="1800" b="1" i="0" dirty="0" err="1">
                <a:solidFill>
                  <a:schemeClr val="tx1"/>
                </a:solidFill>
                <a:effectLst/>
                <a:latin typeface="+mn-lt"/>
              </a:rPr>
              <a:t>ph.HE</a:t>
            </a:r>
            <a:r>
              <a:rPr lang="en-CA" sz="1800" b="1" i="0" dirty="0">
                <a:solidFill>
                  <a:schemeClr val="tx1"/>
                </a:solidFill>
                <a:effectLst/>
                <a:latin typeface="+mn-lt"/>
              </a:rPr>
              <a:t>]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3347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9394BFA-1C27-1B7C-EF5B-0389DB5358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6" r="3136"/>
          <a:stretch>
            <a:fillRect/>
          </a:stretch>
        </p:blipFill>
        <p:spPr>
          <a:xfrm>
            <a:off x="7050820" y="0"/>
            <a:ext cx="5020571" cy="6857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086BD4-1DA1-D6BD-BD6A-76FF15D2F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&amp;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495C5-0DB2-A697-EA19-B542AF99D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9" y="1825625"/>
            <a:ext cx="7282880" cy="4667250"/>
          </a:xfrm>
        </p:spPr>
        <p:txBody>
          <a:bodyPr>
            <a:normAutofit/>
          </a:bodyPr>
          <a:lstStyle/>
          <a:p>
            <a:r>
              <a:rPr lang="en-CA" dirty="0"/>
              <a:t>IceCube has received an </a:t>
            </a:r>
            <a:r>
              <a:rPr lang="en-CA" b="1" dirty="0"/>
              <a:t>upgrade</a:t>
            </a:r>
          </a:p>
          <a:p>
            <a:pPr lvl="1"/>
            <a:r>
              <a:rPr lang="en-CA" dirty="0"/>
              <a:t>5 strings</a:t>
            </a:r>
          </a:p>
          <a:p>
            <a:pPr lvl="1"/>
            <a:r>
              <a:rPr lang="en-CA" b="1" dirty="0"/>
              <a:t>505 new sensors</a:t>
            </a:r>
          </a:p>
          <a:p>
            <a:pPr lvl="1"/>
            <a:r>
              <a:rPr lang="en-CA" dirty="0"/>
              <a:t>64 special / calibration devices</a:t>
            </a:r>
          </a:p>
          <a:p>
            <a:pPr lvl="1"/>
            <a:r>
              <a:rPr lang="en-CA" dirty="0"/>
              <a:t>Integration with IceCube DAQ ongoing</a:t>
            </a:r>
          </a:p>
          <a:p>
            <a:pPr lvl="1"/>
            <a:endParaRPr lang="en-CA" dirty="0"/>
          </a:p>
          <a:p>
            <a:r>
              <a:rPr lang="en-CA" b="1" dirty="0"/>
              <a:t>Publications</a:t>
            </a:r>
            <a:r>
              <a:rPr lang="en-CA" dirty="0"/>
              <a:t> on physics potential</a:t>
            </a:r>
          </a:p>
          <a:p>
            <a:pPr lvl="1"/>
            <a:r>
              <a:rPr lang="en-CA" dirty="0"/>
              <a:t>Neutrino oscillations: </a:t>
            </a:r>
            <a:r>
              <a:rPr lang="en-US" dirty="0"/>
              <a:t>PRD 113 072009 (</a:t>
            </a:r>
            <a:r>
              <a:rPr lang="en-US" dirty="0">
                <a:hlinkClick r:id="rId3"/>
              </a:rPr>
              <a:t>arXiv:2509.13066)</a:t>
            </a:r>
            <a:endParaRPr lang="en-CA" dirty="0"/>
          </a:p>
          <a:p>
            <a:pPr lvl="1"/>
            <a:r>
              <a:rPr lang="en-CA" dirty="0"/>
              <a:t>Dark matter: </a:t>
            </a:r>
            <a:r>
              <a:rPr lang="en-CA" dirty="0">
                <a:hlinkClick r:id="rId4"/>
              </a:rPr>
              <a:t>arXiv:2605.06600</a:t>
            </a:r>
            <a:r>
              <a:rPr lang="en-CA" b="1" dirty="0"/>
              <a:t> </a:t>
            </a:r>
          </a:p>
          <a:p>
            <a:pPr lvl="1"/>
            <a:r>
              <a:rPr lang="en-CA" dirty="0"/>
              <a:t>Neutrino astronomy: </a:t>
            </a:r>
            <a:r>
              <a:rPr lang="en-CA" dirty="0">
                <a:hlinkClick r:id="rId5"/>
              </a:rPr>
              <a:t>arXiv:2608.28395</a:t>
            </a:r>
            <a:endParaRPr lang="en-CA" dirty="0"/>
          </a:p>
          <a:p>
            <a:pPr lvl="2"/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80752-45B6-EBAD-2928-05CB2487A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3902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97821-21F1-2839-99FE-A9E6129C6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35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0C8741-82D2-F09C-DB3F-ED1A6E848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52" y="0"/>
            <a:ext cx="11382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70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E257E58-200F-8B0C-DB19-7286313D3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Additional material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A305AE-2482-C307-9A91-A0D095FCE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5FDC3-80BD-15C2-2936-017A309EF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75015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D1940-40CC-D1DA-FD43-0ACD125C5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8ADB35B-3935-C336-8707-0E31906E81C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A" dirty="0"/>
                  <a:t>Atmospheric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CA" dirty="0"/>
                  <a:t> studies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8ADB35B-3935-C336-8707-0E31906E81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BF3EAE-F715-8AAF-CC9D-FB8B10F4FB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35671" y="1825625"/>
                <a:ext cx="6756784" cy="4351338"/>
              </a:xfrm>
            </p:spPr>
            <p:txBody>
              <a:bodyPr/>
              <a:lstStyle/>
              <a:p>
                <a:r>
                  <a:rPr lang="en-CA" dirty="0"/>
                  <a:t>Most flux from decay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CA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endParaRPr lang="en-CA" dirty="0"/>
              </a:p>
              <a:p>
                <a:pPr lvl="1"/>
                <a:r>
                  <a:rPr lang="en-CA" dirty="0"/>
                  <a:t>Beam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CA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CA" dirty="0"/>
                  <a:t> (+ antineutrinos)</a:t>
                </a:r>
              </a:p>
              <a:p>
                <a:pPr marL="457200" lvl="1" indent="0">
                  <a:buNone/>
                </a:pPr>
                <a:endParaRPr lang="en-CA" dirty="0"/>
              </a:p>
              <a:p>
                <a:r>
                  <a:rPr lang="en-CA" dirty="0"/>
                  <a:t>Event information: energy </a:t>
                </a:r>
                <a:r>
                  <a:rPr lang="en-CA" i="1" dirty="0"/>
                  <a:t>E</a:t>
                </a:r>
                <a:r>
                  <a:rPr lang="en-CA" dirty="0"/>
                  <a:t> &amp; direction </a:t>
                </a:r>
                <a:r>
                  <a:rPr lang="en-CA" i="1" dirty="0"/>
                  <a:t>L</a:t>
                </a:r>
              </a:p>
              <a:p>
                <a:pPr lvl="1"/>
                <a:r>
                  <a:rPr lang="en-CA" dirty="0"/>
                  <a:t>Well suited to measure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CA" dirty="0"/>
                  <a:t> oscillations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BF3EAE-F715-8AAF-CC9D-FB8B10F4FB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35671" y="1825625"/>
                <a:ext cx="6756784" cy="4351338"/>
              </a:xfrm>
              <a:blipFill>
                <a:blip r:embed="rId3"/>
                <a:stretch>
                  <a:fillRect l="-1623" t="-22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FD026-99D7-27ED-698C-23A6DFA5E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37</a:t>
            </a:fld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C8B2CC-02F0-2D25-8993-5394EE3053A9}"/>
              </a:ext>
            </a:extLst>
          </p:cNvPr>
          <p:cNvGrpSpPr/>
          <p:nvPr/>
        </p:nvGrpSpPr>
        <p:grpSpPr>
          <a:xfrm>
            <a:off x="283779" y="2354571"/>
            <a:ext cx="4757564" cy="3602908"/>
            <a:chOff x="1549166" y="475586"/>
            <a:chExt cx="7757436" cy="58747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DAC32E1-3C4B-EFAA-3060-11C42CDD8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49166" y="488949"/>
              <a:ext cx="7664844" cy="505486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57FEE2-60A2-43F7-4409-8CF4BE070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99123" y="5543809"/>
              <a:ext cx="6407479" cy="80649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5B9928-6423-B2B9-81C6-DFE9206576E8}"/>
                </a:ext>
              </a:extLst>
            </p:cNvPr>
            <p:cNvSpPr/>
            <p:nvPr/>
          </p:nvSpPr>
          <p:spPr>
            <a:xfrm>
              <a:off x="3200400" y="3933497"/>
              <a:ext cx="2420007" cy="14740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1A88C4C-37C5-D92E-2D57-44B79FEF12D6}"/>
                </a:ext>
              </a:extLst>
            </p:cNvPr>
            <p:cNvSpPr/>
            <p:nvPr/>
          </p:nvSpPr>
          <p:spPr>
            <a:xfrm>
              <a:off x="6230007" y="788420"/>
              <a:ext cx="2687992" cy="1805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77DEFA-4F00-0520-0636-13797000FCB3}"/>
                </a:ext>
              </a:extLst>
            </p:cNvPr>
            <p:cNvSpPr/>
            <p:nvPr/>
          </p:nvSpPr>
          <p:spPr>
            <a:xfrm>
              <a:off x="1864211" y="5288181"/>
              <a:ext cx="587328" cy="34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FF11F3-3535-6365-9A23-62C6923CA770}"/>
                </a:ext>
              </a:extLst>
            </p:cNvPr>
            <p:cNvSpPr/>
            <p:nvPr/>
          </p:nvSpPr>
          <p:spPr>
            <a:xfrm>
              <a:off x="5672246" y="6252971"/>
              <a:ext cx="130067" cy="97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B6396F4-DA56-6148-F77F-A32323117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84000"/>
            </a:blip>
            <a:stretch>
              <a:fillRect/>
            </a:stretch>
          </p:blipFill>
          <p:spPr>
            <a:xfrm>
              <a:off x="2949935" y="475586"/>
              <a:ext cx="6281732" cy="5066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97723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331F4-4BEC-8115-1EE9-C0B84EF2A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NMO combining 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97964-EB21-D506-191A-FDAE00EDD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AC7B9-8346-6C16-4C9D-3BF7EAE33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38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36E507-C498-3564-9525-747B38C43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45" y="1533279"/>
            <a:ext cx="11353800" cy="47333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918EFC-6FDB-A895-67AF-06AA097E7A47}"/>
              </a:ext>
            </a:extLst>
          </p:cNvPr>
          <p:cNvSpPr txBox="1"/>
          <p:nvPr/>
        </p:nvSpPr>
        <p:spPr>
          <a:xfrm>
            <a:off x="8841365" y="1027906"/>
            <a:ext cx="2713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i="0" dirty="0">
                <a:solidFill>
                  <a:schemeClr val="tx1"/>
                </a:solidFill>
                <a:effectLst/>
                <a:latin typeface="+mn-lt"/>
              </a:rPr>
              <a:t>Phys. Rev. D </a:t>
            </a:r>
            <a:r>
              <a:rPr lang="en-CA" sz="1800" b="1" i="0" dirty="0">
                <a:solidFill>
                  <a:schemeClr val="tx1"/>
                </a:solidFill>
                <a:effectLst/>
                <a:latin typeface="+mn-lt"/>
              </a:rPr>
              <a:t>101</a:t>
            </a:r>
            <a:r>
              <a:rPr lang="en-CA" sz="1800" b="0" i="0" dirty="0">
                <a:solidFill>
                  <a:schemeClr val="tx1"/>
                </a:solidFill>
                <a:effectLst/>
                <a:latin typeface="+mn-lt"/>
              </a:rPr>
              <a:t>, 032006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41435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1F3D3-1E8E-386A-9713-BF6C531C5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EA7F328-AD15-2BBD-D7C8-A9A0628477B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A" dirty="0"/>
                  <a:t>Atmospheric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CA" dirty="0"/>
                  <a:t> studies: oscillations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EA7F328-AD15-2BBD-D7C8-A9A0628477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1E11E-C4D3-91FC-5CA9-1B4AF6F7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39</a:t>
            </a:fld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5C6182-5A6F-D23F-A849-D37B9B71E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Well suited for measuring flavor transitions from oscillations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F60A80-CF8C-3ED1-7F15-91CBC99F81B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363" y="3115549"/>
            <a:ext cx="10751507" cy="36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C08EBC-C56C-CC7E-E819-BA62B8EE6190}"/>
              </a:ext>
            </a:extLst>
          </p:cNvPr>
          <p:cNvSpPr txBox="1"/>
          <p:nvPr/>
        </p:nvSpPr>
        <p:spPr>
          <a:xfrm>
            <a:off x="9240261" y="2721433"/>
            <a:ext cx="2667960" cy="3189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latin typeface="Ubuntu Condensed" pitchFamily="18"/>
                <a:ea typeface="Droid Sans Fallback" pitchFamily="2"/>
                <a:cs typeface="FreeSans" pitchFamily="2"/>
                <a:hlinkClick r:id="rId4"/>
              </a:rPr>
              <a:t>arXiv:1509.08404</a:t>
            </a:r>
            <a:r>
              <a:rPr lang="en-US" sz="1600" b="0" i="0" u="none" strike="noStrike" kern="1200" cap="none" dirty="0">
                <a:ln>
                  <a:noFill/>
                </a:ln>
                <a:latin typeface="Ubuntu Condensed" pitchFamily="18"/>
                <a:ea typeface="Droid Sans Fallback" pitchFamily="2"/>
                <a:cs typeface="FreeSans" pitchFamily="2"/>
              </a:rPr>
              <a:t> [hep-ex]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25202-D7B5-B9D2-6E2B-A7FBE9272A8F}"/>
                  </a:ext>
                </a:extLst>
              </p:cNvPr>
              <p:cNvSpPr txBox="1"/>
              <p:nvPr/>
            </p:nvSpPr>
            <p:spPr>
              <a:xfrm>
                <a:off x="4065925" y="2316262"/>
                <a:ext cx="4060150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A25202-D7B5-B9D2-6E2B-A7FBE9272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925" y="2316262"/>
                <a:ext cx="4060150" cy="6323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4872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5B424-E99E-404E-529F-ABB4F249B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534FC81-903B-505D-1780-55D9F14071C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A" dirty="0"/>
                  <a:t>Atmospheric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CA" dirty="0"/>
                  <a:t> studies: oscillations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534FC81-903B-505D-1780-55D9F14071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F773B-48CE-3A6C-2E13-6D1987AC2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40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F1764F3-7BED-24F7-8A4A-4F64FA3A66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/>
                  <a:t>Well suited for measuring flavor transitions from oscillations</a:t>
                </a:r>
              </a:p>
              <a:p>
                <a:endParaRPr lang="en-CA" dirty="0"/>
              </a:p>
              <a:p>
                <a:endParaRPr lang="en-CA" dirty="0"/>
              </a:p>
              <a:p>
                <a:r>
                  <a:rPr lang="en-CA" dirty="0"/>
                  <a:t>Can measure appearance channel simultaneously</a:t>
                </a:r>
              </a:p>
              <a:p>
                <a:endParaRPr lang="en-CA" dirty="0"/>
              </a:p>
              <a:p>
                <a:r>
                  <a:rPr lang="en-CA" dirty="0"/>
                  <a:t>Deviations from 3-flavor mixing are sensitive to BSM models</a:t>
                </a:r>
              </a:p>
              <a:p>
                <a:pPr lvl="1"/>
                <a:r>
                  <a:rPr lang="en-CA" dirty="0"/>
                  <a:t>Sterile neutrinos, non-standard interactions,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CA" dirty="0"/>
                  <a:t>decoherence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F1764F3-7BED-24F7-8A4A-4F64FA3A66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45" t="-23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C008819-E8CB-78EB-AAC3-6DF1E2B84922}"/>
                  </a:ext>
                </a:extLst>
              </p:cNvPr>
              <p:cNvSpPr txBox="1"/>
              <p:nvPr/>
            </p:nvSpPr>
            <p:spPr>
              <a:xfrm>
                <a:off x="4065925" y="2316262"/>
                <a:ext cx="4060150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C008819-E8CB-78EB-AAC3-6DF1E2B849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925" y="2316262"/>
                <a:ext cx="4060150" cy="6323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32019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6A42CB-CE00-3039-FF74-E20D70779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675" y="51435"/>
            <a:ext cx="4873285" cy="65661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A744B8-BD13-4AC2-A69C-3BA2B65B0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Atmospheric</a:t>
            </a:r>
            <a:r>
              <a:rPr lang="en-CA" dirty="0"/>
              <a:t> neutrino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1C04F-4259-30EE-06FB-956920F3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41</a:t>
            </a:fld>
            <a:endParaRPr lang="en-C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B29CA4-E19A-AA4E-5546-4C5A91644932}"/>
              </a:ext>
            </a:extLst>
          </p:cNvPr>
          <p:cNvSpPr/>
          <p:nvPr/>
        </p:nvSpPr>
        <p:spPr>
          <a:xfrm>
            <a:off x="1125468" y="5764618"/>
            <a:ext cx="4657380" cy="393207"/>
          </a:xfrm>
          <a:prstGeom prst="rect">
            <a:avLst/>
          </a:prstGeom>
          <a:gradFill>
            <a:gsLst>
              <a:gs pos="0">
                <a:schemeClr val="tx1"/>
              </a:gs>
              <a:gs pos="25000">
                <a:srgbClr val="480000"/>
              </a:gs>
              <a:gs pos="100000">
                <a:srgbClr val="C000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DeepCore</a:t>
            </a:r>
            <a:r>
              <a:rPr lang="en-US" dirty="0"/>
              <a:t>		</a:t>
            </a:r>
            <a:r>
              <a:rPr lang="en-US" b="1" dirty="0"/>
              <a:t>IceCube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D2D924-D5D7-8308-829A-985A629BDB9C}"/>
              </a:ext>
            </a:extLst>
          </p:cNvPr>
          <p:cNvSpPr txBox="1"/>
          <p:nvPr/>
        </p:nvSpPr>
        <p:spPr>
          <a:xfrm>
            <a:off x="501042" y="6485326"/>
            <a:ext cx="10619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indicates time (red=early, blue=late). Sphere size is proportional to number of photons observed.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5C8593-5E03-D8A6-12DC-2A527E0EB14C}"/>
              </a:ext>
            </a:extLst>
          </p:cNvPr>
          <p:cNvGrpSpPr/>
          <p:nvPr/>
        </p:nvGrpSpPr>
        <p:grpSpPr>
          <a:xfrm>
            <a:off x="119743" y="1313598"/>
            <a:ext cx="5779333" cy="4376695"/>
            <a:chOff x="1549166" y="475586"/>
            <a:chExt cx="7757436" cy="58747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A9A0539-75E2-0C1A-C549-6921DC525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49166" y="488949"/>
              <a:ext cx="7664844" cy="50548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E8168F7-DB3A-7077-E762-2340CFCA0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99123" y="5543809"/>
              <a:ext cx="6407479" cy="806491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D0C0F3-3B17-C2CD-D8ED-2C85B8528084}"/>
                </a:ext>
              </a:extLst>
            </p:cNvPr>
            <p:cNvSpPr/>
            <p:nvPr/>
          </p:nvSpPr>
          <p:spPr>
            <a:xfrm>
              <a:off x="3200400" y="3933497"/>
              <a:ext cx="2420007" cy="14740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99368B-4D76-9B66-BCEE-D4D4E73CBD9D}"/>
                </a:ext>
              </a:extLst>
            </p:cNvPr>
            <p:cNvSpPr/>
            <p:nvPr/>
          </p:nvSpPr>
          <p:spPr>
            <a:xfrm>
              <a:off x="6230007" y="788420"/>
              <a:ext cx="2687992" cy="1805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84591F8-08C7-4E1A-840F-A92EEED9497C}"/>
                </a:ext>
              </a:extLst>
            </p:cNvPr>
            <p:cNvSpPr/>
            <p:nvPr/>
          </p:nvSpPr>
          <p:spPr>
            <a:xfrm>
              <a:off x="1864211" y="5288181"/>
              <a:ext cx="587328" cy="34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7955E6-E0B9-C16E-3038-F85AE1206FC3}"/>
                </a:ext>
              </a:extLst>
            </p:cNvPr>
            <p:cNvSpPr/>
            <p:nvPr/>
          </p:nvSpPr>
          <p:spPr>
            <a:xfrm>
              <a:off x="5672246" y="6252971"/>
              <a:ext cx="130067" cy="97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15F6ED8-2765-E543-30C3-30EED9388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84000"/>
            </a:blip>
            <a:stretch>
              <a:fillRect/>
            </a:stretch>
          </p:blipFill>
          <p:spPr>
            <a:xfrm>
              <a:off x="2949935" y="475586"/>
              <a:ext cx="6281732" cy="506632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CBB0EC-6EE3-BCA3-0250-525C5668BFD2}"/>
                  </a:ext>
                </a:extLst>
              </p:cNvPr>
              <p:cNvSpPr txBox="1"/>
              <p:nvPr/>
            </p:nvSpPr>
            <p:spPr>
              <a:xfrm>
                <a:off x="1744830" y="2738633"/>
                <a:ext cx="5686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CA" sz="2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CBB0EC-6EE3-BCA3-0250-525C5668B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830" y="2738633"/>
                <a:ext cx="568682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52D1752-0933-B8DB-249C-345F0CE3AF74}"/>
                  </a:ext>
                </a:extLst>
              </p:cNvPr>
              <p:cNvSpPr txBox="1"/>
              <p:nvPr/>
            </p:nvSpPr>
            <p:spPr>
              <a:xfrm>
                <a:off x="2806886" y="2210295"/>
                <a:ext cx="625550" cy="557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CA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52D1752-0933-B8DB-249C-345F0CE3A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886" y="2210295"/>
                <a:ext cx="625550" cy="5579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7555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483D0-3DB1-B83D-73A7-9F6A2242D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A31F0-7336-573E-59B9-E05E5AC5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Atmospheric</a:t>
            </a:r>
            <a:r>
              <a:rPr lang="en-CA" dirty="0"/>
              <a:t> neutrino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F5B86-0BB0-E4BB-6C92-B898F9EF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42</a:t>
            </a:fld>
            <a:endParaRPr lang="en-CA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3F5ABD9-0729-2546-E24A-7363DE56A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468" y="2308806"/>
            <a:ext cx="5515491" cy="1977798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5505F35-2C7F-3F09-2465-52B142D09534}"/>
              </a:ext>
            </a:extLst>
          </p:cNvPr>
          <p:cNvSpPr/>
          <p:nvPr/>
        </p:nvSpPr>
        <p:spPr>
          <a:xfrm>
            <a:off x="1125468" y="5764618"/>
            <a:ext cx="4657380" cy="393207"/>
          </a:xfrm>
          <a:prstGeom prst="rect">
            <a:avLst/>
          </a:prstGeom>
          <a:gradFill>
            <a:gsLst>
              <a:gs pos="0">
                <a:schemeClr val="tx1"/>
              </a:gs>
              <a:gs pos="25000">
                <a:srgbClr val="480000"/>
              </a:gs>
              <a:gs pos="100000">
                <a:srgbClr val="C000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DeepCore</a:t>
            </a:r>
            <a:r>
              <a:rPr lang="en-US" dirty="0"/>
              <a:t>		</a:t>
            </a:r>
            <a:r>
              <a:rPr lang="en-US" b="1" dirty="0"/>
              <a:t>IceCube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EDA386B-0720-7C75-60EE-5792D57CC112}"/>
                  </a:ext>
                </a:extLst>
              </p:cNvPr>
              <p:cNvSpPr txBox="1"/>
              <p:nvPr/>
            </p:nvSpPr>
            <p:spPr>
              <a:xfrm>
                <a:off x="6486173" y="2018189"/>
                <a:ext cx="53545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b="1" i="0" dirty="0">
                    <a:solidFill>
                      <a:srgbClr val="000000"/>
                    </a:solidFill>
                    <a:effectLst/>
                    <a:latin typeface="Lucida Grande"/>
                  </a:rPr>
                  <a:t>GeV events in DeepCore fo</a:t>
                </a:r>
                <a:r>
                  <a:rPr lang="en-US" b="1" dirty="0">
                    <a:solidFill>
                      <a:srgbClr val="000000"/>
                    </a:solidFill>
                    <a:latin typeface="Lucida Grande"/>
                  </a:rPr>
                  <a:t>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𝝂</m:t>
                    </m:r>
                  </m:oMath>
                </a14:m>
                <a:r>
                  <a:rPr lang="en-US" b="1" i="0" dirty="0">
                    <a:solidFill>
                      <a:srgbClr val="000000"/>
                    </a:solidFill>
                    <a:effectLst/>
                    <a:latin typeface="Lucida Grande"/>
                  </a:rPr>
                  <a:t> oscillations 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EDA386B-0720-7C75-60EE-5792D57CC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173" y="2018189"/>
                <a:ext cx="5354599" cy="369332"/>
              </a:xfrm>
              <a:prstGeom prst="rect">
                <a:avLst/>
              </a:prstGeom>
              <a:blipFill>
                <a:blip r:embed="rId4"/>
                <a:stretch>
                  <a:fillRect t="-6557" r="-2164" b="-2623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509702B-4428-23F6-61C8-36BF1AFE4117}"/>
              </a:ext>
            </a:extLst>
          </p:cNvPr>
          <p:cNvSpPr txBox="1"/>
          <p:nvPr/>
        </p:nvSpPr>
        <p:spPr>
          <a:xfrm>
            <a:off x="501042" y="6485326"/>
            <a:ext cx="10619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indicates time (red=early, blue=late). Sphere size is proportional to number of photons observed.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C991B9-B878-CB98-C7AB-AC67AABA96FB}"/>
              </a:ext>
            </a:extLst>
          </p:cNvPr>
          <p:cNvGrpSpPr/>
          <p:nvPr/>
        </p:nvGrpSpPr>
        <p:grpSpPr>
          <a:xfrm>
            <a:off x="119743" y="1313598"/>
            <a:ext cx="5779333" cy="4376695"/>
            <a:chOff x="1549166" y="475586"/>
            <a:chExt cx="7757436" cy="58747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68024CA-85CE-6ECF-C2CA-1334E351E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549166" y="488949"/>
              <a:ext cx="7664844" cy="50548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E84CADF-8DFD-DF21-A28A-419A92602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99123" y="5543809"/>
              <a:ext cx="6407479" cy="806491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990EAD8-3CAB-DC07-E8FC-95F50E9AEFB0}"/>
                </a:ext>
              </a:extLst>
            </p:cNvPr>
            <p:cNvSpPr/>
            <p:nvPr/>
          </p:nvSpPr>
          <p:spPr>
            <a:xfrm>
              <a:off x="3200400" y="3933497"/>
              <a:ext cx="2420007" cy="14740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D9A02D7-3FCF-E258-E95A-A08B2433CD11}"/>
                </a:ext>
              </a:extLst>
            </p:cNvPr>
            <p:cNvSpPr/>
            <p:nvPr/>
          </p:nvSpPr>
          <p:spPr>
            <a:xfrm>
              <a:off x="6230007" y="788420"/>
              <a:ext cx="2687992" cy="1805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7205458-CBA0-8D49-D204-5E1C7685CED0}"/>
                </a:ext>
              </a:extLst>
            </p:cNvPr>
            <p:cNvSpPr/>
            <p:nvPr/>
          </p:nvSpPr>
          <p:spPr>
            <a:xfrm>
              <a:off x="1864211" y="5288181"/>
              <a:ext cx="587328" cy="34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E03454A-C51D-48CE-63E1-49E3D9224DEB}"/>
                </a:ext>
              </a:extLst>
            </p:cNvPr>
            <p:cNvSpPr/>
            <p:nvPr/>
          </p:nvSpPr>
          <p:spPr>
            <a:xfrm>
              <a:off x="5672246" y="6252971"/>
              <a:ext cx="130067" cy="97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CD17CFE-824C-E973-BC2E-834575CC1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84000"/>
            </a:blip>
            <a:stretch>
              <a:fillRect/>
            </a:stretch>
          </p:blipFill>
          <p:spPr>
            <a:xfrm>
              <a:off x="2949935" y="475586"/>
              <a:ext cx="6281732" cy="506632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00FF3DC-ED1D-2CB6-AC2E-9876FB29595A}"/>
                  </a:ext>
                </a:extLst>
              </p:cNvPr>
              <p:cNvSpPr txBox="1"/>
              <p:nvPr/>
            </p:nvSpPr>
            <p:spPr>
              <a:xfrm>
                <a:off x="1744830" y="2738633"/>
                <a:ext cx="5686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CA" sz="2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CBB0EC-6EE3-BCA3-0250-525C5668B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830" y="2738633"/>
                <a:ext cx="568682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AD38C0-D35D-A8BE-1176-2F273B882875}"/>
                  </a:ext>
                </a:extLst>
              </p:cNvPr>
              <p:cNvSpPr txBox="1"/>
              <p:nvPr/>
            </p:nvSpPr>
            <p:spPr>
              <a:xfrm>
                <a:off x="2806886" y="2210295"/>
                <a:ext cx="625550" cy="557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CA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52D1752-0933-B8DB-249C-345F0CE3A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886" y="2210295"/>
                <a:ext cx="625550" cy="5579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9730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3F228-08DF-237A-3B58-A3112212E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7ADD9-8287-658B-DD2C-4885CC5E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Atmospheric</a:t>
            </a:r>
            <a:r>
              <a:rPr lang="en-CA" dirty="0"/>
              <a:t> neutrino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718F5-3B4C-5301-9239-1F34D839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43</a:t>
            </a:fld>
            <a:endParaRPr lang="en-C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D991D9-D125-F57C-7C36-77EA6ED9BA08}"/>
              </a:ext>
            </a:extLst>
          </p:cNvPr>
          <p:cNvSpPr/>
          <p:nvPr/>
        </p:nvSpPr>
        <p:spPr>
          <a:xfrm>
            <a:off x="1125468" y="5764618"/>
            <a:ext cx="4657380" cy="393207"/>
          </a:xfrm>
          <a:prstGeom prst="rect">
            <a:avLst/>
          </a:prstGeom>
          <a:gradFill>
            <a:gsLst>
              <a:gs pos="0">
                <a:schemeClr val="tx1"/>
              </a:gs>
              <a:gs pos="25000">
                <a:srgbClr val="480000"/>
              </a:gs>
              <a:gs pos="100000">
                <a:srgbClr val="C000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DeepCore</a:t>
            </a:r>
            <a:r>
              <a:rPr lang="en-US" dirty="0"/>
              <a:t>		</a:t>
            </a:r>
            <a:r>
              <a:rPr lang="en-US" b="1" dirty="0"/>
              <a:t>IceCube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0B6AEF-86E6-FA25-6693-28669E69DDA0}"/>
              </a:ext>
            </a:extLst>
          </p:cNvPr>
          <p:cNvSpPr txBox="1"/>
          <p:nvPr/>
        </p:nvSpPr>
        <p:spPr>
          <a:xfrm>
            <a:off x="501042" y="6485326"/>
            <a:ext cx="10619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Color indicates time (red=early, blue=late). Sphere size is proportional to number of photons observed.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9EACA2-47EE-EC68-8217-11AD7B112E54}"/>
              </a:ext>
            </a:extLst>
          </p:cNvPr>
          <p:cNvGrpSpPr/>
          <p:nvPr/>
        </p:nvGrpSpPr>
        <p:grpSpPr>
          <a:xfrm>
            <a:off x="119743" y="1313598"/>
            <a:ext cx="5779333" cy="4376695"/>
            <a:chOff x="1549166" y="475586"/>
            <a:chExt cx="7757436" cy="587471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4B57E71-7DFD-EFCA-0BBF-350DE1E9B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49166" y="488949"/>
              <a:ext cx="7664844" cy="50548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5F8813E-FC83-D2E6-CC0A-3D588A164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9123" y="5543809"/>
              <a:ext cx="6407479" cy="806491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588C7A9-FCA3-1620-59BB-56299FB5411D}"/>
                </a:ext>
              </a:extLst>
            </p:cNvPr>
            <p:cNvSpPr/>
            <p:nvPr/>
          </p:nvSpPr>
          <p:spPr>
            <a:xfrm>
              <a:off x="3200400" y="3933497"/>
              <a:ext cx="2420007" cy="14740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760C62D-28B5-A93A-2F0B-B6BC0F50142F}"/>
                </a:ext>
              </a:extLst>
            </p:cNvPr>
            <p:cNvSpPr/>
            <p:nvPr/>
          </p:nvSpPr>
          <p:spPr>
            <a:xfrm>
              <a:off x="6230007" y="788420"/>
              <a:ext cx="2687992" cy="1805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4482D8-44CC-A3EC-DBA8-D064F19477D7}"/>
                </a:ext>
              </a:extLst>
            </p:cNvPr>
            <p:cNvSpPr/>
            <p:nvPr/>
          </p:nvSpPr>
          <p:spPr>
            <a:xfrm>
              <a:off x="1864211" y="5288181"/>
              <a:ext cx="587328" cy="34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5EA893-3998-9C0A-F74B-D7A2841FDFE8}"/>
                </a:ext>
              </a:extLst>
            </p:cNvPr>
            <p:cNvSpPr/>
            <p:nvPr/>
          </p:nvSpPr>
          <p:spPr>
            <a:xfrm>
              <a:off x="5672246" y="6252971"/>
              <a:ext cx="130067" cy="97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B158E2F-41E6-2F7C-3AFB-CF6648EBF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4000"/>
            </a:blip>
            <a:stretch>
              <a:fillRect/>
            </a:stretch>
          </p:blipFill>
          <p:spPr>
            <a:xfrm>
              <a:off x="2949935" y="475586"/>
              <a:ext cx="6281732" cy="506632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26EDC22-E13C-0DD1-574A-1EE9426870F3}"/>
                  </a:ext>
                </a:extLst>
              </p:cNvPr>
              <p:cNvSpPr txBox="1"/>
              <p:nvPr/>
            </p:nvSpPr>
            <p:spPr>
              <a:xfrm>
                <a:off x="1744830" y="2738633"/>
                <a:ext cx="5686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CA" sz="2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CA" sz="2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CBB0EC-6EE3-BCA3-0250-525C5668B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830" y="2738633"/>
                <a:ext cx="568682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E2BE9A9-2E96-AD54-F9CC-8AF4B3EA4A35}"/>
                  </a:ext>
                </a:extLst>
              </p:cNvPr>
              <p:cNvSpPr txBox="1"/>
              <p:nvPr/>
            </p:nvSpPr>
            <p:spPr>
              <a:xfrm>
                <a:off x="2806886" y="2210295"/>
                <a:ext cx="625550" cy="557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CA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CA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52D1752-0933-B8DB-249C-345F0CE3A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886" y="2210295"/>
                <a:ext cx="625550" cy="5579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478FFA3A-FA14-6176-5625-906EDC7F74AA}"/>
              </a:ext>
            </a:extLst>
          </p:cNvPr>
          <p:cNvGrpSpPr/>
          <p:nvPr/>
        </p:nvGrpSpPr>
        <p:grpSpPr>
          <a:xfrm>
            <a:off x="6361908" y="2495399"/>
            <a:ext cx="5292263" cy="3560948"/>
            <a:chOff x="6882696" y="2372854"/>
            <a:chExt cx="5292263" cy="356094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AAEDD4-BBEC-E292-BB11-EDD76F774FC9}"/>
                </a:ext>
              </a:extLst>
            </p:cNvPr>
            <p:cNvPicPr/>
            <p:nvPr/>
          </p:nvPicPr>
          <p:blipFill rotWithShape="1">
            <a:blip r:embed="rId15"/>
            <a:srcRect l="49947"/>
            <a:stretch/>
          </p:blipFill>
          <p:spPr>
            <a:xfrm>
              <a:off x="7254124" y="2473432"/>
              <a:ext cx="4920835" cy="3460370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CustomShape 4">
              <a:extLst>
                <a:ext uri="{FF2B5EF4-FFF2-40B4-BE49-F238E27FC236}">
                  <a16:creationId xmlns:a16="http://schemas.microsoft.com/office/drawing/2014/main" id="{6BBBE966-8C6F-FBE0-3E02-819344406335}"/>
                </a:ext>
              </a:extLst>
            </p:cNvPr>
            <p:cNvSpPr/>
            <p:nvPr/>
          </p:nvSpPr>
          <p:spPr>
            <a:xfrm>
              <a:off x="7365354" y="2629946"/>
              <a:ext cx="2932595" cy="28039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3000"/>
                  </a:schemeClr>
                </a:gs>
                <a:gs pos="49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0E1A6B-478C-AA8A-634E-29814B244B6C}"/>
                </a:ext>
              </a:extLst>
            </p:cNvPr>
            <p:cNvSpPr/>
            <p:nvPr/>
          </p:nvSpPr>
          <p:spPr>
            <a:xfrm>
              <a:off x="6882696" y="2372854"/>
              <a:ext cx="784403" cy="35312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9F7EAE3-5703-CAAA-D5A0-FF1CCA690BD1}"/>
                </a:ext>
              </a:extLst>
            </p:cNvPr>
            <p:cNvPicPr/>
            <p:nvPr/>
          </p:nvPicPr>
          <p:blipFill rotWithShape="1">
            <a:blip r:embed="rId15"/>
            <a:srcRect l="-246" r="93237"/>
            <a:stretch/>
          </p:blipFill>
          <p:spPr>
            <a:xfrm>
              <a:off x="6986426" y="2473164"/>
              <a:ext cx="689041" cy="3460370"/>
            </a:xfrm>
            <a:prstGeom prst="rect">
              <a:avLst/>
            </a:prstGeom>
            <a:ln>
              <a:noFill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183751D-F2FD-13CA-1341-906C47064104}"/>
                  </a:ext>
                </a:extLst>
              </p:cNvPr>
              <p:cNvSpPr txBox="1"/>
              <p:nvPr/>
            </p:nvSpPr>
            <p:spPr>
              <a:xfrm>
                <a:off x="7060738" y="1769847"/>
                <a:ext cx="4060150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183751D-F2FD-13CA-1341-906C47064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738" y="1769847"/>
                <a:ext cx="4060150" cy="63235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758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F4302BB-FD82-C6E9-72C9-5114EE1E74CF}"/>
              </a:ext>
            </a:extLst>
          </p:cNvPr>
          <p:cNvCxnSpPr>
            <a:cxnSpLocks/>
          </p:cNvCxnSpPr>
          <p:nvPr/>
        </p:nvCxnSpPr>
        <p:spPr>
          <a:xfrm flipV="1">
            <a:off x="946154" y="2849075"/>
            <a:ext cx="0" cy="23310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4D0F78FD-9926-FCE6-B92E-8F20BCCF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</a:t>
            </a:r>
            <a:r>
              <a:rPr lang="en-US" b="1" dirty="0"/>
              <a:t>strategy</a:t>
            </a:r>
            <a:r>
              <a:rPr lang="en-US" dirty="0"/>
              <a:t> for oscillations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194D8-881F-9035-FBFD-1D634DEA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44</a:t>
            </a:fld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188854E-C3A4-7320-16ED-993689898F6F}"/>
              </a:ext>
            </a:extLst>
          </p:cNvPr>
          <p:cNvGrpSpPr/>
          <p:nvPr/>
        </p:nvGrpSpPr>
        <p:grpSpPr>
          <a:xfrm>
            <a:off x="202958" y="1894968"/>
            <a:ext cx="2643501" cy="2288131"/>
            <a:chOff x="442446" y="1729589"/>
            <a:chExt cx="2643501" cy="22881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F537A6B-37BD-A6C8-1596-05E513E5D932}"/>
                </a:ext>
              </a:extLst>
            </p:cNvPr>
            <p:cNvSpPr txBox="1"/>
            <p:nvPr/>
          </p:nvSpPr>
          <p:spPr>
            <a:xfrm>
              <a:off x="658117" y="1729589"/>
              <a:ext cx="2212158" cy="954107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Experimental data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1EC080-EA3A-7417-D724-4C408B39F90B}"/>
                </a:ext>
              </a:extLst>
            </p:cNvPr>
            <p:cNvSpPr txBox="1"/>
            <p:nvPr/>
          </p:nvSpPr>
          <p:spPr>
            <a:xfrm>
              <a:off x="442446" y="3063613"/>
              <a:ext cx="2643501" cy="95410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Event simulation (MC variations)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4FE5AC9-D090-C3EF-4655-5B7A305F253E}"/>
              </a:ext>
            </a:extLst>
          </p:cNvPr>
          <p:cNvSpPr txBox="1"/>
          <p:nvPr/>
        </p:nvSpPr>
        <p:spPr>
          <a:xfrm>
            <a:off x="629730" y="5205680"/>
            <a:ext cx="2216729" cy="954107"/>
          </a:xfrm>
          <a:custGeom>
            <a:avLst/>
            <a:gdLst>
              <a:gd name="csX0" fmla="*/ 0 w 2216729"/>
              <a:gd name="csY0" fmla="*/ 0 h 954107"/>
              <a:gd name="csX1" fmla="*/ 532015 w 2216729"/>
              <a:gd name="csY1" fmla="*/ 0 h 954107"/>
              <a:gd name="csX2" fmla="*/ 1086197 w 2216729"/>
              <a:gd name="csY2" fmla="*/ 0 h 954107"/>
              <a:gd name="csX3" fmla="*/ 1573878 w 2216729"/>
              <a:gd name="csY3" fmla="*/ 0 h 954107"/>
              <a:gd name="csX4" fmla="*/ 2216729 w 2216729"/>
              <a:gd name="csY4" fmla="*/ 0 h 954107"/>
              <a:gd name="csX5" fmla="*/ 2216729 w 2216729"/>
              <a:gd name="csY5" fmla="*/ 457971 h 954107"/>
              <a:gd name="csX6" fmla="*/ 2216729 w 2216729"/>
              <a:gd name="csY6" fmla="*/ 954107 h 954107"/>
              <a:gd name="csX7" fmla="*/ 1662547 w 2216729"/>
              <a:gd name="csY7" fmla="*/ 954107 h 954107"/>
              <a:gd name="csX8" fmla="*/ 1152699 w 2216729"/>
              <a:gd name="csY8" fmla="*/ 954107 h 954107"/>
              <a:gd name="csX9" fmla="*/ 554182 w 2216729"/>
              <a:gd name="csY9" fmla="*/ 954107 h 954107"/>
              <a:gd name="csX10" fmla="*/ 0 w 2216729"/>
              <a:gd name="csY10" fmla="*/ 954107 h 954107"/>
              <a:gd name="csX11" fmla="*/ 0 w 2216729"/>
              <a:gd name="csY11" fmla="*/ 496136 h 954107"/>
              <a:gd name="csX12" fmla="*/ 0 w 2216729"/>
              <a:gd name="csY12" fmla="*/ 0 h 954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216729" h="954107" fill="none" extrusionOk="0">
                <a:moveTo>
                  <a:pt x="0" y="0"/>
                </a:moveTo>
                <a:cubicBezTo>
                  <a:pt x="144661" y="-24435"/>
                  <a:pt x="377777" y="-21773"/>
                  <a:pt x="532015" y="0"/>
                </a:cubicBezTo>
                <a:cubicBezTo>
                  <a:pt x="686254" y="21773"/>
                  <a:pt x="971537" y="-5534"/>
                  <a:pt x="1086197" y="0"/>
                </a:cubicBezTo>
                <a:cubicBezTo>
                  <a:pt x="1200857" y="5534"/>
                  <a:pt x="1387605" y="23099"/>
                  <a:pt x="1573878" y="0"/>
                </a:cubicBezTo>
                <a:cubicBezTo>
                  <a:pt x="1760151" y="-23099"/>
                  <a:pt x="2027632" y="10561"/>
                  <a:pt x="2216729" y="0"/>
                </a:cubicBezTo>
                <a:cubicBezTo>
                  <a:pt x="2201022" y="173571"/>
                  <a:pt x="2230320" y="253952"/>
                  <a:pt x="2216729" y="457971"/>
                </a:cubicBezTo>
                <a:cubicBezTo>
                  <a:pt x="2203138" y="661990"/>
                  <a:pt x="2223307" y="825856"/>
                  <a:pt x="2216729" y="954107"/>
                </a:cubicBezTo>
                <a:cubicBezTo>
                  <a:pt x="2037097" y="977303"/>
                  <a:pt x="1872042" y="974829"/>
                  <a:pt x="1662547" y="954107"/>
                </a:cubicBezTo>
                <a:cubicBezTo>
                  <a:pt x="1453052" y="933385"/>
                  <a:pt x="1323886" y="946265"/>
                  <a:pt x="1152699" y="954107"/>
                </a:cubicBezTo>
                <a:cubicBezTo>
                  <a:pt x="981512" y="961949"/>
                  <a:pt x="718037" y="924700"/>
                  <a:pt x="554182" y="954107"/>
                </a:cubicBezTo>
                <a:cubicBezTo>
                  <a:pt x="390327" y="983514"/>
                  <a:pt x="215882" y="976571"/>
                  <a:pt x="0" y="954107"/>
                </a:cubicBezTo>
                <a:cubicBezTo>
                  <a:pt x="-16203" y="756058"/>
                  <a:pt x="16215" y="600135"/>
                  <a:pt x="0" y="496136"/>
                </a:cubicBezTo>
                <a:cubicBezTo>
                  <a:pt x="-16215" y="392137"/>
                  <a:pt x="-12219" y="141202"/>
                  <a:pt x="0" y="0"/>
                </a:cubicBezTo>
                <a:close/>
              </a:path>
              <a:path w="2216729" h="954107" stroke="0" extrusionOk="0">
                <a:moveTo>
                  <a:pt x="0" y="0"/>
                </a:moveTo>
                <a:cubicBezTo>
                  <a:pt x="217556" y="-3756"/>
                  <a:pt x="359216" y="-12802"/>
                  <a:pt x="554182" y="0"/>
                </a:cubicBezTo>
                <a:cubicBezTo>
                  <a:pt x="749148" y="12802"/>
                  <a:pt x="979505" y="17240"/>
                  <a:pt x="1130532" y="0"/>
                </a:cubicBezTo>
                <a:cubicBezTo>
                  <a:pt x="1281559" y="-17240"/>
                  <a:pt x="1458170" y="-11696"/>
                  <a:pt x="1618212" y="0"/>
                </a:cubicBezTo>
                <a:cubicBezTo>
                  <a:pt x="1778254" y="11696"/>
                  <a:pt x="1981269" y="10143"/>
                  <a:pt x="2216729" y="0"/>
                </a:cubicBezTo>
                <a:cubicBezTo>
                  <a:pt x="2204244" y="175454"/>
                  <a:pt x="2199010" y="330112"/>
                  <a:pt x="2216729" y="448430"/>
                </a:cubicBezTo>
                <a:cubicBezTo>
                  <a:pt x="2234449" y="566748"/>
                  <a:pt x="2240970" y="838303"/>
                  <a:pt x="2216729" y="954107"/>
                </a:cubicBezTo>
                <a:cubicBezTo>
                  <a:pt x="2103306" y="939822"/>
                  <a:pt x="1864356" y="941505"/>
                  <a:pt x="1729049" y="954107"/>
                </a:cubicBezTo>
                <a:cubicBezTo>
                  <a:pt x="1593742" y="966709"/>
                  <a:pt x="1333512" y="928827"/>
                  <a:pt x="1174866" y="954107"/>
                </a:cubicBezTo>
                <a:cubicBezTo>
                  <a:pt x="1016220" y="979387"/>
                  <a:pt x="820525" y="976852"/>
                  <a:pt x="576350" y="954107"/>
                </a:cubicBezTo>
                <a:cubicBezTo>
                  <a:pt x="332175" y="931362"/>
                  <a:pt x="189348" y="938249"/>
                  <a:pt x="0" y="954107"/>
                </a:cubicBezTo>
                <a:cubicBezTo>
                  <a:pt x="-1841" y="768924"/>
                  <a:pt x="-20614" y="701032"/>
                  <a:pt x="0" y="496136"/>
                </a:cubicBezTo>
                <a:cubicBezTo>
                  <a:pt x="20614" y="291240"/>
                  <a:pt x="11179" y="244241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79617555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Detector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DAE4F6-BF6A-5FCF-F7BC-5432E28F81CE}"/>
                  </a:ext>
                </a:extLst>
              </p:cNvPr>
              <p:cNvSpPr txBox="1"/>
              <p:nvPr/>
            </p:nvSpPr>
            <p:spPr>
              <a:xfrm>
                <a:off x="7172056" y="2089682"/>
                <a:ext cx="2799253" cy="1815882"/>
              </a:xfrm>
              <a:custGeom>
                <a:avLst/>
                <a:gdLst>
                  <a:gd name="csX0" fmla="*/ 0 w 2799253"/>
                  <a:gd name="csY0" fmla="*/ 0 h 1815882"/>
                  <a:gd name="csX1" fmla="*/ 755798 w 2799253"/>
                  <a:gd name="csY1" fmla="*/ 0 h 1815882"/>
                  <a:gd name="csX2" fmla="*/ 1483604 w 2799253"/>
                  <a:gd name="csY2" fmla="*/ 0 h 1815882"/>
                  <a:gd name="csX3" fmla="*/ 2127432 w 2799253"/>
                  <a:gd name="csY3" fmla="*/ 0 h 1815882"/>
                  <a:gd name="csX4" fmla="*/ 2799253 w 2799253"/>
                  <a:gd name="csY4" fmla="*/ 0 h 1815882"/>
                  <a:gd name="csX5" fmla="*/ 2799253 w 2799253"/>
                  <a:gd name="csY5" fmla="*/ 550818 h 1815882"/>
                  <a:gd name="csX6" fmla="*/ 2799253 w 2799253"/>
                  <a:gd name="csY6" fmla="*/ 1137953 h 1815882"/>
                  <a:gd name="csX7" fmla="*/ 2799253 w 2799253"/>
                  <a:gd name="csY7" fmla="*/ 1815882 h 1815882"/>
                  <a:gd name="csX8" fmla="*/ 2071447 w 2799253"/>
                  <a:gd name="csY8" fmla="*/ 1815882 h 1815882"/>
                  <a:gd name="csX9" fmla="*/ 1315649 w 2799253"/>
                  <a:gd name="csY9" fmla="*/ 1815882 h 1815882"/>
                  <a:gd name="csX10" fmla="*/ 643828 w 2799253"/>
                  <a:gd name="csY10" fmla="*/ 1815882 h 1815882"/>
                  <a:gd name="csX11" fmla="*/ 0 w 2799253"/>
                  <a:gd name="csY11" fmla="*/ 1815882 h 1815882"/>
                  <a:gd name="csX12" fmla="*/ 0 w 2799253"/>
                  <a:gd name="csY12" fmla="*/ 1210588 h 1815882"/>
                  <a:gd name="csX13" fmla="*/ 0 w 2799253"/>
                  <a:gd name="csY13" fmla="*/ 568976 h 1815882"/>
                  <a:gd name="csX14" fmla="*/ 0 w 2799253"/>
                  <a:gd name="csY14" fmla="*/ 0 h 18158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799253" h="1815882" fill="none" extrusionOk="0">
                    <a:moveTo>
                      <a:pt x="0" y="0"/>
                    </a:moveTo>
                    <a:cubicBezTo>
                      <a:pt x="158155" y="117"/>
                      <a:pt x="478262" y="-4678"/>
                      <a:pt x="755798" y="0"/>
                    </a:cubicBezTo>
                    <a:cubicBezTo>
                      <a:pt x="1033334" y="4678"/>
                      <a:pt x="1149129" y="16747"/>
                      <a:pt x="1483604" y="0"/>
                    </a:cubicBezTo>
                    <a:cubicBezTo>
                      <a:pt x="1818079" y="-16747"/>
                      <a:pt x="1903729" y="24071"/>
                      <a:pt x="2127432" y="0"/>
                    </a:cubicBezTo>
                    <a:cubicBezTo>
                      <a:pt x="2351135" y="-24071"/>
                      <a:pt x="2486280" y="8424"/>
                      <a:pt x="2799253" y="0"/>
                    </a:cubicBezTo>
                    <a:cubicBezTo>
                      <a:pt x="2799591" y="250948"/>
                      <a:pt x="2782576" y="415908"/>
                      <a:pt x="2799253" y="550818"/>
                    </a:cubicBezTo>
                    <a:cubicBezTo>
                      <a:pt x="2815930" y="685728"/>
                      <a:pt x="2809557" y="982218"/>
                      <a:pt x="2799253" y="1137953"/>
                    </a:cubicBezTo>
                    <a:cubicBezTo>
                      <a:pt x="2788949" y="1293688"/>
                      <a:pt x="2771573" y="1573670"/>
                      <a:pt x="2799253" y="1815882"/>
                    </a:cubicBezTo>
                    <a:cubicBezTo>
                      <a:pt x="2653203" y="1798636"/>
                      <a:pt x="2405672" y="1831637"/>
                      <a:pt x="2071447" y="1815882"/>
                    </a:cubicBezTo>
                    <a:cubicBezTo>
                      <a:pt x="1737222" y="1800127"/>
                      <a:pt x="1643440" y="1828103"/>
                      <a:pt x="1315649" y="1815882"/>
                    </a:cubicBezTo>
                    <a:cubicBezTo>
                      <a:pt x="987858" y="1803661"/>
                      <a:pt x="934387" y="1819510"/>
                      <a:pt x="643828" y="1815882"/>
                    </a:cubicBezTo>
                    <a:cubicBezTo>
                      <a:pt x="353269" y="1812254"/>
                      <a:pt x="305545" y="1817069"/>
                      <a:pt x="0" y="1815882"/>
                    </a:cubicBezTo>
                    <a:cubicBezTo>
                      <a:pt x="-10609" y="1631586"/>
                      <a:pt x="-26331" y="1446032"/>
                      <a:pt x="0" y="1210588"/>
                    </a:cubicBezTo>
                    <a:cubicBezTo>
                      <a:pt x="26331" y="975144"/>
                      <a:pt x="16953" y="824455"/>
                      <a:pt x="0" y="568976"/>
                    </a:cubicBezTo>
                    <a:cubicBezTo>
                      <a:pt x="-16953" y="313497"/>
                      <a:pt x="13803" y="247863"/>
                      <a:pt x="0" y="0"/>
                    </a:cubicBezTo>
                    <a:close/>
                  </a:path>
                  <a:path w="2799253" h="1815882" stroke="0" extrusionOk="0">
                    <a:moveTo>
                      <a:pt x="0" y="0"/>
                    </a:moveTo>
                    <a:cubicBezTo>
                      <a:pt x="243403" y="28738"/>
                      <a:pt x="373942" y="-24877"/>
                      <a:pt x="671821" y="0"/>
                    </a:cubicBezTo>
                    <a:cubicBezTo>
                      <a:pt x="969700" y="24877"/>
                      <a:pt x="1067206" y="-31825"/>
                      <a:pt x="1371634" y="0"/>
                    </a:cubicBezTo>
                    <a:cubicBezTo>
                      <a:pt x="1676062" y="31825"/>
                      <a:pt x="1726212" y="28403"/>
                      <a:pt x="1987470" y="0"/>
                    </a:cubicBezTo>
                    <a:cubicBezTo>
                      <a:pt x="2248728" y="-28403"/>
                      <a:pt x="2473378" y="2772"/>
                      <a:pt x="2799253" y="0"/>
                    </a:cubicBezTo>
                    <a:cubicBezTo>
                      <a:pt x="2810461" y="245437"/>
                      <a:pt x="2776020" y="395123"/>
                      <a:pt x="2799253" y="568976"/>
                    </a:cubicBezTo>
                    <a:cubicBezTo>
                      <a:pt x="2822486" y="742829"/>
                      <a:pt x="2777378" y="1041613"/>
                      <a:pt x="2799253" y="1210588"/>
                    </a:cubicBezTo>
                    <a:cubicBezTo>
                      <a:pt x="2821128" y="1379563"/>
                      <a:pt x="2820552" y="1666193"/>
                      <a:pt x="2799253" y="1815882"/>
                    </a:cubicBezTo>
                    <a:cubicBezTo>
                      <a:pt x="2502935" y="1843393"/>
                      <a:pt x="2454814" y="1837671"/>
                      <a:pt x="2155425" y="1815882"/>
                    </a:cubicBezTo>
                    <a:cubicBezTo>
                      <a:pt x="1856036" y="1794093"/>
                      <a:pt x="1831051" y="1835928"/>
                      <a:pt x="1539589" y="1815882"/>
                    </a:cubicBezTo>
                    <a:cubicBezTo>
                      <a:pt x="1248127" y="1795836"/>
                      <a:pt x="1054945" y="1829571"/>
                      <a:pt x="811783" y="1815882"/>
                    </a:cubicBezTo>
                    <a:cubicBezTo>
                      <a:pt x="568621" y="1802193"/>
                      <a:pt x="303458" y="1775572"/>
                      <a:pt x="0" y="1815882"/>
                    </a:cubicBezTo>
                    <a:cubicBezTo>
                      <a:pt x="-28050" y="1570388"/>
                      <a:pt x="23827" y="1441289"/>
                      <a:pt x="0" y="1246906"/>
                    </a:cubicBezTo>
                    <a:cubicBezTo>
                      <a:pt x="-23827" y="1052523"/>
                      <a:pt x="1516" y="890931"/>
                      <a:pt x="0" y="641612"/>
                    </a:cubicBezTo>
                    <a:cubicBezTo>
                      <a:pt x="-1516" y="392293"/>
                      <a:pt x="-21984" y="134760"/>
                      <a:pt x="0" y="0"/>
                    </a:cubicBezTo>
                    <a:close/>
                  </a:path>
                </a:pathLst>
              </a:custGeom>
              <a:ln w="28575">
                <a:extLst>
                  <a:ext uri="{C807C97D-BFC1-408E-A445-0C87EB9F89A2}">
                    <ask:lineSketchStyleProps xmlns:ask="http://schemas.microsoft.com/office/drawing/2018/sketchyshapes" sd="2377030599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800">
                    <a:solidFill>
                      <a:schemeClr val="dk1"/>
                    </a:solidFill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r>
                  <a:rPr lang="en-US" dirty="0"/>
                  <a:t>Comparison of data and MC histograms</a:t>
                </a:r>
              </a:p>
              <a:p>
                <a:r>
                  <a:rPr lang="en-US" dirty="0"/>
                  <a:t>(LLH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DAE4F6-BF6A-5FCF-F7BC-5432E28F8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2056" y="2089682"/>
                <a:ext cx="2799253" cy="1815882"/>
              </a:xfrm>
              <a:prstGeom prst="rect">
                <a:avLst/>
              </a:prstGeom>
              <a:blipFill>
                <a:blip r:embed="rId2"/>
                <a:stretch>
                  <a:fillRect t="-1961" b="-7190"/>
                </a:stretch>
              </a:blipFill>
              <a:ln w="28575">
                <a:extLst>
                  <a:ext uri="{C807C97D-BFC1-408E-A445-0C87EB9F89A2}">
                    <ask:lineSketchStyleProps xmlns:ask="http://schemas.microsoft.com/office/drawing/2018/sketchyshapes" sd="2377030599">
                      <a:custGeom>
                        <a:avLst/>
                        <a:gdLst>
                          <a:gd name="connsiteX0" fmla="*/ 0 w 2799253"/>
                          <a:gd name="connsiteY0" fmla="*/ 0 h 1815882"/>
                          <a:gd name="connsiteX1" fmla="*/ 755798 w 2799253"/>
                          <a:gd name="connsiteY1" fmla="*/ 0 h 1815882"/>
                          <a:gd name="connsiteX2" fmla="*/ 1483604 w 2799253"/>
                          <a:gd name="connsiteY2" fmla="*/ 0 h 1815882"/>
                          <a:gd name="connsiteX3" fmla="*/ 2127432 w 2799253"/>
                          <a:gd name="connsiteY3" fmla="*/ 0 h 1815882"/>
                          <a:gd name="connsiteX4" fmla="*/ 2799253 w 2799253"/>
                          <a:gd name="connsiteY4" fmla="*/ 0 h 1815882"/>
                          <a:gd name="connsiteX5" fmla="*/ 2799253 w 2799253"/>
                          <a:gd name="connsiteY5" fmla="*/ 550818 h 1815882"/>
                          <a:gd name="connsiteX6" fmla="*/ 2799253 w 2799253"/>
                          <a:gd name="connsiteY6" fmla="*/ 1137953 h 1815882"/>
                          <a:gd name="connsiteX7" fmla="*/ 2799253 w 2799253"/>
                          <a:gd name="connsiteY7" fmla="*/ 1815882 h 1815882"/>
                          <a:gd name="connsiteX8" fmla="*/ 2071447 w 2799253"/>
                          <a:gd name="connsiteY8" fmla="*/ 1815882 h 1815882"/>
                          <a:gd name="connsiteX9" fmla="*/ 1315649 w 2799253"/>
                          <a:gd name="connsiteY9" fmla="*/ 1815882 h 1815882"/>
                          <a:gd name="connsiteX10" fmla="*/ 643828 w 2799253"/>
                          <a:gd name="connsiteY10" fmla="*/ 1815882 h 1815882"/>
                          <a:gd name="connsiteX11" fmla="*/ 0 w 2799253"/>
                          <a:gd name="connsiteY11" fmla="*/ 1815882 h 1815882"/>
                          <a:gd name="connsiteX12" fmla="*/ 0 w 2799253"/>
                          <a:gd name="connsiteY12" fmla="*/ 1210588 h 1815882"/>
                          <a:gd name="connsiteX13" fmla="*/ 0 w 2799253"/>
                          <a:gd name="connsiteY13" fmla="*/ 568976 h 1815882"/>
                          <a:gd name="connsiteX14" fmla="*/ 0 w 2799253"/>
                          <a:gd name="connsiteY14" fmla="*/ 0 h 18158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2799253" h="1815882" fill="none" extrusionOk="0">
                            <a:moveTo>
                              <a:pt x="0" y="0"/>
                            </a:moveTo>
                            <a:cubicBezTo>
                              <a:pt x="158155" y="117"/>
                              <a:pt x="478262" y="-4678"/>
                              <a:pt x="755798" y="0"/>
                            </a:cubicBezTo>
                            <a:cubicBezTo>
                              <a:pt x="1033334" y="4678"/>
                              <a:pt x="1149129" y="16747"/>
                              <a:pt x="1483604" y="0"/>
                            </a:cubicBezTo>
                            <a:cubicBezTo>
                              <a:pt x="1818079" y="-16747"/>
                              <a:pt x="1903729" y="24071"/>
                              <a:pt x="2127432" y="0"/>
                            </a:cubicBezTo>
                            <a:cubicBezTo>
                              <a:pt x="2351135" y="-24071"/>
                              <a:pt x="2486280" y="8424"/>
                              <a:pt x="2799253" y="0"/>
                            </a:cubicBezTo>
                            <a:cubicBezTo>
                              <a:pt x="2799591" y="250948"/>
                              <a:pt x="2782576" y="415908"/>
                              <a:pt x="2799253" y="550818"/>
                            </a:cubicBezTo>
                            <a:cubicBezTo>
                              <a:pt x="2815930" y="685728"/>
                              <a:pt x="2809557" y="982218"/>
                              <a:pt x="2799253" y="1137953"/>
                            </a:cubicBezTo>
                            <a:cubicBezTo>
                              <a:pt x="2788949" y="1293688"/>
                              <a:pt x="2771573" y="1573670"/>
                              <a:pt x="2799253" y="1815882"/>
                            </a:cubicBezTo>
                            <a:cubicBezTo>
                              <a:pt x="2653203" y="1798636"/>
                              <a:pt x="2405672" y="1831637"/>
                              <a:pt x="2071447" y="1815882"/>
                            </a:cubicBezTo>
                            <a:cubicBezTo>
                              <a:pt x="1737222" y="1800127"/>
                              <a:pt x="1643440" y="1828103"/>
                              <a:pt x="1315649" y="1815882"/>
                            </a:cubicBezTo>
                            <a:cubicBezTo>
                              <a:pt x="987858" y="1803661"/>
                              <a:pt x="934387" y="1819510"/>
                              <a:pt x="643828" y="1815882"/>
                            </a:cubicBezTo>
                            <a:cubicBezTo>
                              <a:pt x="353269" y="1812254"/>
                              <a:pt x="305545" y="1817069"/>
                              <a:pt x="0" y="1815882"/>
                            </a:cubicBezTo>
                            <a:cubicBezTo>
                              <a:pt x="-10609" y="1631586"/>
                              <a:pt x="-26331" y="1446032"/>
                              <a:pt x="0" y="1210588"/>
                            </a:cubicBezTo>
                            <a:cubicBezTo>
                              <a:pt x="26331" y="975144"/>
                              <a:pt x="16953" y="824455"/>
                              <a:pt x="0" y="568976"/>
                            </a:cubicBezTo>
                            <a:cubicBezTo>
                              <a:pt x="-16953" y="313497"/>
                              <a:pt x="13803" y="247863"/>
                              <a:pt x="0" y="0"/>
                            </a:cubicBezTo>
                            <a:close/>
                          </a:path>
                          <a:path w="2799253" h="1815882" stroke="0" extrusionOk="0">
                            <a:moveTo>
                              <a:pt x="0" y="0"/>
                            </a:moveTo>
                            <a:cubicBezTo>
                              <a:pt x="243403" y="28738"/>
                              <a:pt x="373942" y="-24877"/>
                              <a:pt x="671821" y="0"/>
                            </a:cubicBezTo>
                            <a:cubicBezTo>
                              <a:pt x="969700" y="24877"/>
                              <a:pt x="1067206" y="-31825"/>
                              <a:pt x="1371634" y="0"/>
                            </a:cubicBezTo>
                            <a:cubicBezTo>
                              <a:pt x="1676062" y="31825"/>
                              <a:pt x="1726212" y="28403"/>
                              <a:pt x="1987470" y="0"/>
                            </a:cubicBezTo>
                            <a:cubicBezTo>
                              <a:pt x="2248728" y="-28403"/>
                              <a:pt x="2473378" y="2772"/>
                              <a:pt x="2799253" y="0"/>
                            </a:cubicBezTo>
                            <a:cubicBezTo>
                              <a:pt x="2810461" y="245437"/>
                              <a:pt x="2776020" y="395123"/>
                              <a:pt x="2799253" y="568976"/>
                            </a:cubicBezTo>
                            <a:cubicBezTo>
                              <a:pt x="2822486" y="742829"/>
                              <a:pt x="2777378" y="1041613"/>
                              <a:pt x="2799253" y="1210588"/>
                            </a:cubicBezTo>
                            <a:cubicBezTo>
                              <a:pt x="2821128" y="1379563"/>
                              <a:pt x="2820552" y="1666193"/>
                              <a:pt x="2799253" y="1815882"/>
                            </a:cubicBezTo>
                            <a:cubicBezTo>
                              <a:pt x="2502935" y="1843393"/>
                              <a:pt x="2454814" y="1837671"/>
                              <a:pt x="2155425" y="1815882"/>
                            </a:cubicBezTo>
                            <a:cubicBezTo>
                              <a:pt x="1856036" y="1794093"/>
                              <a:pt x="1831051" y="1835928"/>
                              <a:pt x="1539589" y="1815882"/>
                            </a:cubicBezTo>
                            <a:cubicBezTo>
                              <a:pt x="1248127" y="1795836"/>
                              <a:pt x="1054945" y="1829571"/>
                              <a:pt x="811783" y="1815882"/>
                            </a:cubicBezTo>
                            <a:cubicBezTo>
                              <a:pt x="568621" y="1802193"/>
                              <a:pt x="303458" y="1775572"/>
                              <a:pt x="0" y="1815882"/>
                            </a:cubicBezTo>
                            <a:cubicBezTo>
                              <a:pt x="-28050" y="1570388"/>
                              <a:pt x="23827" y="1441289"/>
                              <a:pt x="0" y="1246906"/>
                            </a:cubicBezTo>
                            <a:cubicBezTo>
                              <a:pt x="-23827" y="1052523"/>
                              <a:pt x="1516" y="890931"/>
                              <a:pt x="0" y="641612"/>
                            </a:cubicBezTo>
                            <a:cubicBezTo>
                              <a:pt x="-1516" y="392293"/>
                              <a:pt x="-21984" y="13476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AE9DD1B6-D9DC-4260-BC66-1E6AA6C019F6}"/>
              </a:ext>
            </a:extLst>
          </p:cNvPr>
          <p:cNvSpPr txBox="1"/>
          <p:nvPr/>
        </p:nvSpPr>
        <p:spPr>
          <a:xfrm>
            <a:off x="10474342" y="2514220"/>
            <a:ext cx="1625600" cy="95410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/>
              <a:t>Physics result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CD89FA3-F0DF-4BE0-6652-6006EAD0FBD5}"/>
              </a:ext>
            </a:extLst>
          </p:cNvPr>
          <p:cNvCxnSpPr>
            <a:stCxn id="8" idx="3"/>
          </p:cNvCxnSpPr>
          <p:nvPr/>
        </p:nvCxnSpPr>
        <p:spPr>
          <a:xfrm flipV="1">
            <a:off x="2630787" y="2372021"/>
            <a:ext cx="690029" cy="1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F6862B5-1977-D83E-6F35-6D5AB21EB0E3}"/>
              </a:ext>
            </a:extLst>
          </p:cNvPr>
          <p:cNvCxnSpPr>
            <a:cxnSpLocks/>
          </p:cNvCxnSpPr>
          <p:nvPr/>
        </p:nvCxnSpPr>
        <p:spPr>
          <a:xfrm flipV="1">
            <a:off x="6482027" y="2592702"/>
            <a:ext cx="690029" cy="1644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D8507E6-CF00-50EF-59F3-9900E5198BD9}"/>
              </a:ext>
            </a:extLst>
          </p:cNvPr>
          <p:cNvCxnSpPr>
            <a:cxnSpLocks/>
          </p:cNvCxnSpPr>
          <p:nvPr/>
        </p:nvCxnSpPr>
        <p:spPr>
          <a:xfrm>
            <a:off x="2825362" y="3698995"/>
            <a:ext cx="49545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7A91D06-44DF-19D7-4931-C0712183F680}"/>
              </a:ext>
            </a:extLst>
          </p:cNvPr>
          <p:cNvCxnSpPr>
            <a:cxnSpLocks/>
          </p:cNvCxnSpPr>
          <p:nvPr/>
        </p:nvCxnSpPr>
        <p:spPr>
          <a:xfrm>
            <a:off x="6482027" y="3428999"/>
            <a:ext cx="690029" cy="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821C013-B9DE-9CC9-9215-DB4350069B9A}"/>
              </a:ext>
            </a:extLst>
          </p:cNvPr>
          <p:cNvCxnSpPr>
            <a:cxnSpLocks/>
          </p:cNvCxnSpPr>
          <p:nvPr/>
        </p:nvCxnSpPr>
        <p:spPr>
          <a:xfrm flipV="1">
            <a:off x="8490037" y="3905564"/>
            <a:ext cx="0" cy="871379"/>
          </a:xfrm>
          <a:prstGeom prst="straightConnector1">
            <a:avLst/>
          </a:prstGeom>
          <a:ln w="76200">
            <a:solidFill>
              <a:schemeClr val="accent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6A07024-7AB8-3963-6A6C-98FC961B66A2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 flipV="1">
            <a:off x="9971309" y="2991274"/>
            <a:ext cx="503033" cy="634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B50D874-AEF6-D473-A81A-5F8A0047B4DD}"/>
              </a:ext>
            </a:extLst>
          </p:cNvPr>
          <p:cNvCxnSpPr>
            <a:cxnSpLocks/>
          </p:cNvCxnSpPr>
          <p:nvPr/>
        </p:nvCxnSpPr>
        <p:spPr>
          <a:xfrm>
            <a:off x="2846459" y="5682733"/>
            <a:ext cx="3367055" cy="1115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18086E6-6166-1AA8-4B59-36A9A0A2AEB6}"/>
              </a:ext>
            </a:extLst>
          </p:cNvPr>
          <p:cNvCxnSpPr>
            <a:cxnSpLocks/>
          </p:cNvCxnSpPr>
          <p:nvPr/>
        </p:nvCxnSpPr>
        <p:spPr>
          <a:xfrm flipV="1">
            <a:off x="1651004" y="4210693"/>
            <a:ext cx="0" cy="99498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1838D81-358B-2501-7E76-C1D5F4A23614}"/>
              </a:ext>
            </a:extLst>
          </p:cNvPr>
          <p:cNvSpPr txBox="1"/>
          <p:nvPr/>
        </p:nvSpPr>
        <p:spPr>
          <a:xfrm>
            <a:off x="3320816" y="1452104"/>
            <a:ext cx="3172095" cy="3108960"/>
          </a:xfr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80844988"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0A351F-5C56-82C2-6DEA-65BF93FE6359}"/>
                  </a:ext>
                </a:extLst>
              </p:cNvPr>
              <p:cNvSpPr txBox="1"/>
              <p:nvPr/>
            </p:nvSpPr>
            <p:spPr>
              <a:xfrm>
                <a:off x="3341543" y="1456593"/>
                <a:ext cx="3115992" cy="3108960"/>
              </a:xfrm>
              <a:custGeom>
                <a:avLst/>
                <a:gdLst>
                  <a:gd name="csX0" fmla="*/ 0 w 3115992"/>
                  <a:gd name="csY0" fmla="*/ 0 h 3108960"/>
                  <a:gd name="csX1" fmla="*/ 592038 w 3115992"/>
                  <a:gd name="csY1" fmla="*/ 0 h 3108960"/>
                  <a:gd name="csX2" fmla="*/ 1246397 w 3115992"/>
                  <a:gd name="csY2" fmla="*/ 0 h 3108960"/>
                  <a:gd name="csX3" fmla="*/ 1838435 w 3115992"/>
                  <a:gd name="csY3" fmla="*/ 0 h 3108960"/>
                  <a:gd name="csX4" fmla="*/ 2523954 w 3115992"/>
                  <a:gd name="csY4" fmla="*/ 0 h 3108960"/>
                  <a:gd name="csX5" fmla="*/ 3115992 w 3115992"/>
                  <a:gd name="csY5" fmla="*/ 0 h 3108960"/>
                  <a:gd name="csX6" fmla="*/ 3115992 w 3115992"/>
                  <a:gd name="csY6" fmla="*/ 559613 h 3108960"/>
                  <a:gd name="csX7" fmla="*/ 3115992 w 3115992"/>
                  <a:gd name="csY7" fmla="*/ 1212494 h 3108960"/>
                  <a:gd name="csX8" fmla="*/ 3115992 w 3115992"/>
                  <a:gd name="csY8" fmla="*/ 1896466 h 3108960"/>
                  <a:gd name="csX9" fmla="*/ 3115992 w 3115992"/>
                  <a:gd name="csY9" fmla="*/ 2487168 h 3108960"/>
                  <a:gd name="csX10" fmla="*/ 3115992 w 3115992"/>
                  <a:gd name="csY10" fmla="*/ 3108960 h 3108960"/>
                  <a:gd name="csX11" fmla="*/ 2523954 w 3115992"/>
                  <a:gd name="csY11" fmla="*/ 3108960 h 3108960"/>
                  <a:gd name="csX12" fmla="*/ 1869595 w 3115992"/>
                  <a:gd name="csY12" fmla="*/ 3108960 h 3108960"/>
                  <a:gd name="csX13" fmla="*/ 1339877 w 3115992"/>
                  <a:gd name="csY13" fmla="*/ 3108960 h 3108960"/>
                  <a:gd name="csX14" fmla="*/ 654358 w 3115992"/>
                  <a:gd name="csY14" fmla="*/ 3108960 h 3108960"/>
                  <a:gd name="csX15" fmla="*/ 0 w 3115992"/>
                  <a:gd name="csY15" fmla="*/ 3108960 h 3108960"/>
                  <a:gd name="csX16" fmla="*/ 0 w 3115992"/>
                  <a:gd name="csY16" fmla="*/ 2549347 h 3108960"/>
                  <a:gd name="csX17" fmla="*/ 0 w 3115992"/>
                  <a:gd name="csY17" fmla="*/ 1896466 h 3108960"/>
                  <a:gd name="csX18" fmla="*/ 0 w 3115992"/>
                  <a:gd name="csY18" fmla="*/ 1274674 h 3108960"/>
                  <a:gd name="csX19" fmla="*/ 0 w 3115992"/>
                  <a:gd name="csY19" fmla="*/ 683971 h 3108960"/>
                  <a:gd name="csX20" fmla="*/ 0 w 3115992"/>
                  <a:gd name="csY20" fmla="*/ 0 h 31089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115992" h="3108960" fill="none" extrusionOk="0">
                    <a:moveTo>
                      <a:pt x="0" y="0"/>
                    </a:moveTo>
                    <a:cubicBezTo>
                      <a:pt x="272380" y="-21286"/>
                      <a:pt x="306406" y="-13184"/>
                      <a:pt x="592038" y="0"/>
                    </a:cubicBezTo>
                    <a:cubicBezTo>
                      <a:pt x="877670" y="13184"/>
                      <a:pt x="948578" y="29524"/>
                      <a:pt x="1246397" y="0"/>
                    </a:cubicBezTo>
                    <a:cubicBezTo>
                      <a:pt x="1544216" y="-29524"/>
                      <a:pt x="1659121" y="-29444"/>
                      <a:pt x="1838435" y="0"/>
                    </a:cubicBezTo>
                    <a:cubicBezTo>
                      <a:pt x="2017749" y="29444"/>
                      <a:pt x="2336579" y="24390"/>
                      <a:pt x="2523954" y="0"/>
                    </a:cubicBezTo>
                    <a:cubicBezTo>
                      <a:pt x="2711329" y="-24390"/>
                      <a:pt x="2864333" y="-3473"/>
                      <a:pt x="3115992" y="0"/>
                    </a:cubicBezTo>
                    <a:cubicBezTo>
                      <a:pt x="3136209" y="128931"/>
                      <a:pt x="3126720" y="287830"/>
                      <a:pt x="3115992" y="559613"/>
                    </a:cubicBezTo>
                    <a:cubicBezTo>
                      <a:pt x="3105264" y="831396"/>
                      <a:pt x="3124796" y="921461"/>
                      <a:pt x="3115992" y="1212494"/>
                    </a:cubicBezTo>
                    <a:cubicBezTo>
                      <a:pt x="3107188" y="1503527"/>
                      <a:pt x="3095599" y="1649719"/>
                      <a:pt x="3115992" y="1896466"/>
                    </a:cubicBezTo>
                    <a:cubicBezTo>
                      <a:pt x="3136385" y="2143213"/>
                      <a:pt x="3102787" y="2359701"/>
                      <a:pt x="3115992" y="2487168"/>
                    </a:cubicBezTo>
                    <a:cubicBezTo>
                      <a:pt x="3129197" y="2614635"/>
                      <a:pt x="3105792" y="2843685"/>
                      <a:pt x="3115992" y="3108960"/>
                    </a:cubicBezTo>
                    <a:cubicBezTo>
                      <a:pt x="2825827" y="3091571"/>
                      <a:pt x="2781241" y="3085977"/>
                      <a:pt x="2523954" y="3108960"/>
                    </a:cubicBezTo>
                    <a:cubicBezTo>
                      <a:pt x="2266667" y="3131943"/>
                      <a:pt x="2194599" y="3134545"/>
                      <a:pt x="1869595" y="3108960"/>
                    </a:cubicBezTo>
                    <a:cubicBezTo>
                      <a:pt x="1544591" y="3083375"/>
                      <a:pt x="1563034" y="3114766"/>
                      <a:pt x="1339877" y="3108960"/>
                    </a:cubicBezTo>
                    <a:cubicBezTo>
                      <a:pt x="1116720" y="3103154"/>
                      <a:pt x="820266" y="3081175"/>
                      <a:pt x="654358" y="3108960"/>
                    </a:cubicBezTo>
                    <a:cubicBezTo>
                      <a:pt x="488450" y="3136745"/>
                      <a:pt x="325400" y="3084436"/>
                      <a:pt x="0" y="3108960"/>
                    </a:cubicBezTo>
                    <a:cubicBezTo>
                      <a:pt x="128" y="2837741"/>
                      <a:pt x="-5931" y="2726267"/>
                      <a:pt x="0" y="2549347"/>
                    </a:cubicBezTo>
                    <a:cubicBezTo>
                      <a:pt x="5931" y="2372427"/>
                      <a:pt x="28733" y="2196856"/>
                      <a:pt x="0" y="1896466"/>
                    </a:cubicBezTo>
                    <a:cubicBezTo>
                      <a:pt x="-28733" y="1596076"/>
                      <a:pt x="-20446" y="1438065"/>
                      <a:pt x="0" y="1274674"/>
                    </a:cubicBezTo>
                    <a:cubicBezTo>
                      <a:pt x="20446" y="1111283"/>
                      <a:pt x="-1018" y="846851"/>
                      <a:pt x="0" y="683971"/>
                    </a:cubicBezTo>
                    <a:cubicBezTo>
                      <a:pt x="1018" y="521091"/>
                      <a:pt x="33832" y="248283"/>
                      <a:pt x="0" y="0"/>
                    </a:cubicBezTo>
                    <a:close/>
                  </a:path>
                  <a:path w="3115992" h="3108960" stroke="0" extrusionOk="0">
                    <a:moveTo>
                      <a:pt x="0" y="0"/>
                    </a:moveTo>
                    <a:cubicBezTo>
                      <a:pt x="169278" y="-17291"/>
                      <a:pt x="404180" y="12770"/>
                      <a:pt x="623198" y="0"/>
                    </a:cubicBezTo>
                    <a:cubicBezTo>
                      <a:pt x="842216" y="-12770"/>
                      <a:pt x="1039334" y="-14557"/>
                      <a:pt x="1277557" y="0"/>
                    </a:cubicBezTo>
                    <a:cubicBezTo>
                      <a:pt x="1515780" y="14557"/>
                      <a:pt x="1612024" y="16457"/>
                      <a:pt x="1807275" y="0"/>
                    </a:cubicBezTo>
                    <a:cubicBezTo>
                      <a:pt x="2002526" y="-16457"/>
                      <a:pt x="2278333" y="25239"/>
                      <a:pt x="2461634" y="0"/>
                    </a:cubicBezTo>
                    <a:cubicBezTo>
                      <a:pt x="2644935" y="-25239"/>
                      <a:pt x="2889992" y="15402"/>
                      <a:pt x="3115992" y="0"/>
                    </a:cubicBezTo>
                    <a:cubicBezTo>
                      <a:pt x="3087410" y="273736"/>
                      <a:pt x="3109704" y="483414"/>
                      <a:pt x="3115992" y="683971"/>
                    </a:cubicBezTo>
                    <a:cubicBezTo>
                      <a:pt x="3122280" y="884528"/>
                      <a:pt x="3099291" y="1044775"/>
                      <a:pt x="3115992" y="1212494"/>
                    </a:cubicBezTo>
                    <a:cubicBezTo>
                      <a:pt x="3132693" y="1380213"/>
                      <a:pt x="3095398" y="1540823"/>
                      <a:pt x="3115992" y="1865376"/>
                    </a:cubicBezTo>
                    <a:cubicBezTo>
                      <a:pt x="3136586" y="2189929"/>
                      <a:pt x="3126918" y="2233099"/>
                      <a:pt x="3115992" y="2456078"/>
                    </a:cubicBezTo>
                    <a:cubicBezTo>
                      <a:pt x="3105066" y="2679057"/>
                      <a:pt x="3112630" y="2833937"/>
                      <a:pt x="3115992" y="3108960"/>
                    </a:cubicBezTo>
                    <a:cubicBezTo>
                      <a:pt x="2940832" y="3094732"/>
                      <a:pt x="2741195" y="3123019"/>
                      <a:pt x="2492794" y="3108960"/>
                    </a:cubicBezTo>
                    <a:cubicBezTo>
                      <a:pt x="2244393" y="3094901"/>
                      <a:pt x="2126651" y="3114691"/>
                      <a:pt x="1838435" y="3108960"/>
                    </a:cubicBezTo>
                    <a:cubicBezTo>
                      <a:pt x="1550219" y="3103229"/>
                      <a:pt x="1369428" y="3078175"/>
                      <a:pt x="1215237" y="3108960"/>
                    </a:cubicBezTo>
                    <a:cubicBezTo>
                      <a:pt x="1061046" y="3139745"/>
                      <a:pt x="576495" y="3119961"/>
                      <a:pt x="0" y="3108960"/>
                    </a:cubicBezTo>
                    <a:cubicBezTo>
                      <a:pt x="-651" y="2935242"/>
                      <a:pt x="13563" y="2592396"/>
                      <a:pt x="0" y="2424989"/>
                    </a:cubicBezTo>
                    <a:cubicBezTo>
                      <a:pt x="-13563" y="2257582"/>
                      <a:pt x="-4157" y="1965920"/>
                      <a:pt x="0" y="1772107"/>
                    </a:cubicBezTo>
                    <a:cubicBezTo>
                      <a:pt x="4157" y="1578294"/>
                      <a:pt x="11952" y="1382462"/>
                      <a:pt x="0" y="1243584"/>
                    </a:cubicBezTo>
                    <a:cubicBezTo>
                      <a:pt x="-11952" y="1104706"/>
                      <a:pt x="-5283" y="956429"/>
                      <a:pt x="0" y="683971"/>
                    </a:cubicBezTo>
                    <a:cubicBezTo>
                      <a:pt x="5283" y="411513"/>
                      <a:pt x="-9562" y="179479"/>
                      <a:pt x="0" y="0"/>
                    </a:cubicBezTo>
                    <a:close/>
                  </a:path>
                </a:pathLst>
              </a:custGeom>
              <a:ln w="28575">
                <a:extLst>
                  <a:ext uri="{C807C97D-BFC1-408E-A445-0C87EB9F89A2}">
                    <ask:lineSketchStyleProps xmlns:ask="http://schemas.microsoft.com/office/drawing/2018/sketchyshapes" sd="1796175556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Data selection:</a:t>
                </a:r>
              </a:p>
              <a:p>
                <a:r>
                  <a:rPr lang="en-US" sz="2800" dirty="0"/>
                  <a:t>- Atm.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800" dirty="0"/>
                  <a:t> reduction</a:t>
                </a:r>
              </a:p>
              <a:p>
                <a:r>
                  <a:rPr lang="en-US" sz="2800" dirty="0"/>
                  <a:t>- Event quality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Reconstruction:</a:t>
                </a:r>
              </a:p>
              <a:p>
                <a:r>
                  <a:rPr lang="en-US" sz="2800" dirty="0"/>
                  <a:t>- Energy &amp; direction</a:t>
                </a:r>
              </a:p>
              <a:p>
                <a:r>
                  <a:rPr lang="en-US" sz="2800" dirty="0"/>
                  <a:t>- Topology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0A351F-5C56-82C2-6DEA-65BF93FE6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543" y="1456593"/>
                <a:ext cx="3115992" cy="3108960"/>
              </a:xfrm>
              <a:prstGeom prst="rect">
                <a:avLst/>
              </a:prstGeom>
              <a:blipFill>
                <a:blip r:embed="rId3"/>
                <a:stretch>
                  <a:fillRect l="-2682" t="-766" r="-575" b="-3448"/>
                </a:stretch>
              </a:blipFill>
              <a:ln w="28575">
                <a:extLst>
                  <a:ext uri="{C807C97D-BFC1-408E-A445-0C87EB9F89A2}">
                    <ask:lineSketchStyleProps xmlns:ask="http://schemas.microsoft.com/office/drawing/2018/sketchyshapes" sd="1796175556">
                      <a:custGeom>
                        <a:avLst/>
                        <a:gdLst>
                          <a:gd name="connsiteX0" fmla="*/ 0 w 3115992"/>
                          <a:gd name="connsiteY0" fmla="*/ 0 h 3108960"/>
                          <a:gd name="connsiteX1" fmla="*/ 592038 w 3115992"/>
                          <a:gd name="connsiteY1" fmla="*/ 0 h 3108960"/>
                          <a:gd name="connsiteX2" fmla="*/ 1246397 w 3115992"/>
                          <a:gd name="connsiteY2" fmla="*/ 0 h 3108960"/>
                          <a:gd name="connsiteX3" fmla="*/ 1838435 w 3115992"/>
                          <a:gd name="connsiteY3" fmla="*/ 0 h 3108960"/>
                          <a:gd name="connsiteX4" fmla="*/ 2523954 w 3115992"/>
                          <a:gd name="connsiteY4" fmla="*/ 0 h 3108960"/>
                          <a:gd name="connsiteX5" fmla="*/ 3115992 w 3115992"/>
                          <a:gd name="connsiteY5" fmla="*/ 0 h 3108960"/>
                          <a:gd name="connsiteX6" fmla="*/ 3115992 w 3115992"/>
                          <a:gd name="connsiteY6" fmla="*/ 559613 h 3108960"/>
                          <a:gd name="connsiteX7" fmla="*/ 3115992 w 3115992"/>
                          <a:gd name="connsiteY7" fmla="*/ 1212494 h 3108960"/>
                          <a:gd name="connsiteX8" fmla="*/ 3115992 w 3115992"/>
                          <a:gd name="connsiteY8" fmla="*/ 1896466 h 3108960"/>
                          <a:gd name="connsiteX9" fmla="*/ 3115992 w 3115992"/>
                          <a:gd name="connsiteY9" fmla="*/ 2487168 h 3108960"/>
                          <a:gd name="connsiteX10" fmla="*/ 3115992 w 3115992"/>
                          <a:gd name="connsiteY10" fmla="*/ 3108960 h 3108960"/>
                          <a:gd name="connsiteX11" fmla="*/ 2523954 w 3115992"/>
                          <a:gd name="connsiteY11" fmla="*/ 3108960 h 3108960"/>
                          <a:gd name="connsiteX12" fmla="*/ 1869595 w 3115992"/>
                          <a:gd name="connsiteY12" fmla="*/ 3108960 h 3108960"/>
                          <a:gd name="connsiteX13" fmla="*/ 1339877 w 3115992"/>
                          <a:gd name="connsiteY13" fmla="*/ 3108960 h 3108960"/>
                          <a:gd name="connsiteX14" fmla="*/ 654358 w 3115992"/>
                          <a:gd name="connsiteY14" fmla="*/ 3108960 h 3108960"/>
                          <a:gd name="connsiteX15" fmla="*/ 0 w 3115992"/>
                          <a:gd name="connsiteY15" fmla="*/ 3108960 h 3108960"/>
                          <a:gd name="connsiteX16" fmla="*/ 0 w 3115992"/>
                          <a:gd name="connsiteY16" fmla="*/ 2549347 h 3108960"/>
                          <a:gd name="connsiteX17" fmla="*/ 0 w 3115992"/>
                          <a:gd name="connsiteY17" fmla="*/ 1896466 h 3108960"/>
                          <a:gd name="connsiteX18" fmla="*/ 0 w 3115992"/>
                          <a:gd name="connsiteY18" fmla="*/ 1274674 h 3108960"/>
                          <a:gd name="connsiteX19" fmla="*/ 0 w 3115992"/>
                          <a:gd name="connsiteY19" fmla="*/ 683971 h 3108960"/>
                          <a:gd name="connsiteX20" fmla="*/ 0 w 3115992"/>
                          <a:gd name="connsiteY20" fmla="*/ 0 h 31089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3115992" h="3108960" fill="none" extrusionOk="0">
                            <a:moveTo>
                              <a:pt x="0" y="0"/>
                            </a:moveTo>
                            <a:cubicBezTo>
                              <a:pt x="272380" y="-21286"/>
                              <a:pt x="306406" y="-13184"/>
                              <a:pt x="592038" y="0"/>
                            </a:cubicBezTo>
                            <a:cubicBezTo>
                              <a:pt x="877670" y="13184"/>
                              <a:pt x="948578" y="29524"/>
                              <a:pt x="1246397" y="0"/>
                            </a:cubicBezTo>
                            <a:cubicBezTo>
                              <a:pt x="1544216" y="-29524"/>
                              <a:pt x="1659121" y="-29444"/>
                              <a:pt x="1838435" y="0"/>
                            </a:cubicBezTo>
                            <a:cubicBezTo>
                              <a:pt x="2017749" y="29444"/>
                              <a:pt x="2336579" y="24390"/>
                              <a:pt x="2523954" y="0"/>
                            </a:cubicBezTo>
                            <a:cubicBezTo>
                              <a:pt x="2711329" y="-24390"/>
                              <a:pt x="2864333" y="-3473"/>
                              <a:pt x="3115992" y="0"/>
                            </a:cubicBezTo>
                            <a:cubicBezTo>
                              <a:pt x="3136209" y="128931"/>
                              <a:pt x="3126720" y="287830"/>
                              <a:pt x="3115992" y="559613"/>
                            </a:cubicBezTo>
                            <a:cubicBezTo>
                              <a:pt x="3105264" y="831396"/>
                              <a:pt x="3124796" y="921461"/>
                              <a:pt x="3115992" y="1212494"/>
                            </a:cubicBezTo>
                            <a:cubicBezTo>
                              <a:pt x="3107188" y="1503527"/>
                              <a:pt x="3095599" y="1649719"/>
                              <a:pt x="3115992" y="1896466"/>
                            </a:cubicBezTo>
                            <a:cubicBezTo>
                              <a:pt x="3136385" y="2143213"/>
                              <a:pt x="3102787" y="2359701"/>
                              <a:pt x="3115992" y="2487168"/>
                            </a:cubicBezTo>
                            <a:cubicBezTo>
                              <a:pt x="3129197" y="2614635"/>
                              <a:pt x="3105792" y="2843685"/>
                              <a:pt x="3115992" y="3108960"/>
                            </a:cubicBezTo>
                            <a:cubicBezTo>
                              <a:pt x="2825827" y="3091571"/>
                              <a:pt x="2781241" y="3085977"/>
                              <a:pt x="2523954" y="3108960"/>
                            </a:cubicBezTo>
                            <a:cubicBezTo>
                              <a:pt x="2266667" y="3131943"/>
                              <a:pt x="2194599" y="3134545"/>
                              <a:pt x="1869595" y="3108960"/>
                            </a:cubicBezTo>
                            <a:cubicBezTo>
                              <a:pt x="1544591" y="3083375"/>
                              <a:pt x="1563034" y="3114766"/>
                              <a:pt x="1339877" y="3108960"/>
                            </a:cubicBezTo>
                            <a:cubicBezTo>
                              <a:pt x="1116720" y="3103154"/>
                              <a:pt x="820266" y="3081175"/>
                              <a:pt x="654358" y="3108960"/>
                            </a:cubicBezTo>
                            <a:cubicBezTo>
                              <a:pt x="488450" y="3136745"/>
                              <a:pt x="325400" y="3084436"/>
                              <a:pt x="0" y="3108960"/>
                            </a:cubicBezTo>
                            <a:cubicBezTo>
                              <a:pt x="128" y="2837741"/>
                              <a:pt x="-5931" y="2726267"/>
                              <a:pt x="0" y="2549347"/>
                            </a:cubicBezTo>
                            <a:cubicBezTo>
                              <a:pt x="5931" y="2372427"/>
                              <a:pt x="28733" y="2196856"/>
                              <a:pt x="0" y="1896466"/>
                            </a:cubicBezTo>
                            <a:cubicBezTo>
                              <a:pt x="-28733" y="1596076"/>
                              <a:pt x="-20446" y="1438065"/>
                              <a:pt x="0" y="1274674"/>
                            </a:cubicBezTo>
                            <a:cubicBezTo>
                              <a:pt x="20446" y="1111283"/>
                              <a:pt x="-1018" y="846851"/>
                              <a:pt x="0" y="683971"/>
                            </a:cubicBezTo>
                            <a:cubicBezTo>
                              <a:pt x="1018" y="521091"/>
                              <a:pt x="33832" y="248283"/>
                              <a:pt x="0" y="0"/>
                            </a:cubicBezTo>
                            <a:close/>
                          </a:path>
                          <a:path w="3115992" h="3108960" stroke="0" extrusionOk="0">
                            <a:moveTo>
                              <a:pt x="0" y="0"/>
                            </a:moveTo>
                            <a:cubicBezTo>
                              <a:pt x="169278" y="-17291"/>
                              <a:pt x="404180" y="12770"/>
                              <a:pt x="623198" y="0"/>
                            </a:cubicBezTo>
                            <a:cubicBezTo>
                              <a:pt x="842216" y="-12770"/>
                              <a:pt x="1039334" y="-14557"/>
                              <a:pt x="1277557" y="0"/>
                            </a:cubicBezTo>
                            <a:cubicBezTo>
                              <a:pt x="1515780" y="14557"/>
                              <a:pt x="1612024" y="16457"/>
                              <a:pt x="1807275" y="0"/>
                            </a:cubicBezTo>
                            <a:cubicBezTo>
                              <a:pt x="2002526" y="-16457"/>
                              <a:pt x="2278333" y="25239"/>
                              <a:pt x="2461634" y="0"/>
                            </a:cubicBezTo>
                            <a:cubicBezTo>
                              <a:pt x="2644935" y="-25239"/>
                              <a:pt x="2889992" y="15402"/>
                              <a:pt x="3115992" y="0"/>
                            </a:cubicBezTo>
                            <a:cubicBezTo>
                              <a:pt x="3087410" y="273736"/>
                              <a:pt x="3109704" y="483414"/>
                              <a:pt x="3115992" y="683971"/>
                            </a:cubicBezTo>
                            <a:cubicBezTo>
                              <a:pt x="3122280" y="884528"/>
                              <a:pt x="3099291" y="1044775"/>
                              <a:pt x="3115992" y="1212494"/>
                            </a:cubicBezTo>
                            <a:cubicBezTo>
                              <a:pt x="3132693" y="1380213"/>
                              <a:pt x="3095398" y="1540823"/>
                              <a:pt x="3115992" y="1865376"/>
                            </a:cubicBezTo>
                            <a:cubicBezTo>
                              <a:pt x="3136586" y="2189929"/>
                              <a:pt x="3126918" y="2233099"/>
                              <a:pt x="3115992" y="2456078"/>
                            </a:cubicBezTo>
                            <a:cubicBezTo>
                              <a:pt x="3105066" y="2679057"/>
                              <a:pt x="3112630" y="2833937"/>
                              <a:pt x="3115992" y="3108960"/>
                            </a:cubicBezTo>
                            <a:cubicBezTo>
                              <a:pt x="2940832" y="3094732"/>
                              <a:pt x="2741195" y="3123019"/>
                              <a:pt x="2492794" y="3108960"/>
                            </a:cubicBezTo>
                            <a:cubicBezTo>
                              <a:pt x="2244393" y="3094901"/>
                              <a:pt x="2126651" y="3114691"/>
                              <a:pt x="1838435" y="3108960"/>
                            </a:cubicBezTo>
                            <a:cubicBezTo>
                              <a:pt x="1550219" y="3103229"/>
                              <a:pt x="1369428" y="3078175"/>
                              <a:pt x="1215237" y="3108960"/>
                            </a:cubicBezTo>
                            <a:cubicBezTo>
                              <a:pt x="1061046" y="3139745"/>
                              <a:pt x="576495" y="3119961"/>
                              <a:pt x="0" y="3108960"/>
                            </a:cubicBezTo>
                            <a:cubicBezTo>
                              <a:pt x="-651" y="2935242"/>
                              <a:pt x="13563" y="2592396"/>
                              <a:pt x="0" y="2424989"/>
                            </a:cubicBezTo>
                            <a:cubicBezTo>
                              <a:pt x="-13563" y="2257582"/>
                              <a:pt x="-4157" y="1965920"/>
                              <a:pt x="0" y="1772107"/>
                            </a:cubicBezTo>
                            <a:cubicBezTo>
                              <a:pt x="4157" y="1578294"/>
                              <a:pt x="11952" y="1382462"/>
                              <a:pt x="0" y="1243584"/>
                            </a:cubicBezTo>
                            <a:cubicBezTo>
                              <a:pt x="-11952" y="1104706"/>
                              <a:pt x="-5283" y="956429"/>
                              <a:pt x="0" y="683971"/>
                            </a:cubicBezTo>
                            <a:cubicBezTo>
                              <a:pt x="5283" y="411513"/>
                              <a:pt x="-9562" y="179479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24F2F63-DC46-DB35-7F73-6FABE675236A}"/>
              </a:ext>
            </a:extLst>
          </p:cNvPr>
          <p:cNvSpPr txBox="1"/>
          <p:nvPr/>
        </p:nvSpPr>
        <p:spPr>
          <a:xfrm>
            <a:off x="6223064" y="4809929"/>
            <a:ext cx="5546687" cy="1815882"/>
          </a:xfrm>
          <a:custGeom>
            <a:avLst/>
            <a:gdLst>
              <a:gd name="csX0" fmla="*/ 0 w 5546687"/>
              <a:gd name="csY0" fmla="*/ 0 h 1815882"/>
              <a:gd name="csX1" fmla="*/ 804270 w 5546687"/>
              <a:gd name="csY1" fmla="*/ 0 h 1815882"/>
              <a:gd name="csX2" fmla="*/ 1553072 w 5546687"/>
              <a:gd name="csY2" fmla="*/ 0 h 1815882"/>
              <a:gd name="csX3" fmla="*/ 2135474 w 5546687"/>
              <a:gd name="csY3" fmla="*/ 0 h 1815882"/>
              <a:gd name="csX4" fmla="*/ 2717877 w 5546687"/>
              <a:gd name="csY4" fmla="*/ 0 h 1815882"/>
              <a:gd name="csX5" fmla="*/ 3466679 w 5546687"/>
              <a:gd name="csY5" fmla="*/ 0 h 1815882"/>
              <a:gd name="csX6" fmla="*/ 4270949 w 5546687"/>
              <a:gd name="csY6" fmla="*/ 0 h 1815882"/>
              <a:gd name="csX7" fmla="*/ 5546687 w 5546687"/>
              <a:gd name="csY7" fmla="*/ 0 h 1815882"/>
              <a:gd name="csX8" fmla="*/ 5546687 w 5546687"/>
              <a:gd name="csY8" fmla="*/ 550818 h 1815882"/>
              <a:gd name="csX9" fmla="*/ 5546687 w 5546687"/>
              <a:gd name="csY9" fmla="*/ 1174270 h 1815882"/>
              <a:gd name="csX10" fmla="*/ 5546687 w 5546687"/>
              <a:gd name="csY10" fmla="*/ 1815882 h 1815882"/>
              <a:gd name="csX11" fmla="*/ 4742417 w 5546687"/>
              <a:gd name="csY11" fmla="*/ 1815882 h 1815882"/>
              <a:gd name="csX12" fmla="*/ 4104548 w 5546687"/>
              <a:gd name="csY12" fmla="*/ 1815882 h 1815882"/>
              <a:gd name="csX13" fmla="*/ 3522146 w 5546687"/>
              <a:gd name="csY13" fmla="*/ 1815882 h 1815882"/>
              <a:gd name="csX14" fmla="*/ 2828810 w 5546687"/>
              <a:gd name="csY14" fmla="*/ 1815882 h 1815882"/>
              <a:gd name="csX15" fmla="*/ 2301875 w 5546687"/>
              <a:gd name="csY15" fmla="*/ 1815882 h 1815882"/>
              <a:gd name="csX16" fmla="*/ 1719473 w 5546687"/>
              <a:gd name="csY16" fmla="*/ 1815882 h 1815882"/>
              <a:gd name="csX17" fmla="*/ 1026137 w 5546687"/>
              <a:gd name="csY17" fmla="*/ 1815882 h 1815882"/>
              <a:gd name="csX18" fmla="*/ 0 w 5546687"/>
              <a:gd name="csY18" fmla="*/ 1815882 h 1815882"/>
              <a:gd name="csX19" fmla="*/ 0 w 5546687"/>
              <a:gd name="csY19" fmla="*/ 1228747 h 1815882"/>
              <a:gd name="csX20" fmla="*/ 0 w 5546687"/>
              <a:gd name="csY20" fmla="*/ 605294 h 1815882"/>
              <a:gd name="csX21" fmla="*/ 0 w 5546687"/>
              <a:gd name="csY21" fmla="*/ 0 h 1815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5546687" h="1815882" fill="none" extrusionOk="0">
                <a:moveTo>
                  <a:pt x="0" y="0"/>
                </a:moveTo>
                <a:cubicBezTo>
                  <a:pt x="216507" y="8332"/>
                  <a:pt x="406498" y="-36289"/>
                  <a:pt x="804270" y="0"/>
                </a:cubicBezTo>
                <a:cubicBezTo>
                  <a:pt x="1202042" y="36289"/>
                  <a:pt x="1226249" y="-16419"/>
                  <a:pt x="1553072" y="0"/>
                </a:cubicBezTo>
                <a:cubicBezTo>
                  <a:pt x="1879895" y="16419"/>
                  <a:pt x="2017533" y="-26856"/>
                  <a:pt x="2135474" y="0"/>
                </a:cubicBezTo>
                <a:cubicBezTo>
                  <a:pt x="2253415" y="26856"/>
                  <a:pt x="2552255" y="8335"/>
                  <a:pt x="2717877" y="0"/>
                </a:cubicBezTo>
                <a:cubicBezTo>
                  <a:pt x="2883499" y="-8335"/>
                  <a:pt x="3140326" y="-405"/>
                  <a:pt x="3466679" y="0"/>
                </a:cubicBezTo>
                <a:cubicBezTo>
                  <a:pt x="3793032" y="405"/>
                  <a:pt x="4079551" y="20602"/>
                  <a:pt x="4270949" y="0"/>
                </a:cubicBezTo>
                <a:cubicBezTo>
                  <a:pt x="4462347" y="-20602"/>
                  <a:pt x="5148555" y="13921"/>
                  <a:pt x="5546687" y="0"/>
                </a:cubicBezTo>
                <a:cubicBezTo>
                  <a:pt x="5562081" y="177269"/>
                  <a:pt x="5568167" y="299233"/>
                  <a:pt x="5546687" y="550818"/>
                </a:cubicBezTo>
                <a:cubicBezTo>
                  <a:pt x="5525207" y="802403"/>
                  <a:pt x="5557633" y="884934"/>
                  <a:pt x="5546687" y="1174270"/>
                </a:cubicBezTo>
                <a:cubicBezTo>
                  <a:pt x="5535741" y="1463606"/>
                  <a:pt x="5520086" y="1519787"/>
                  <a:pt x="5546687" y="1815882"/>
                </a:cubicBezTo>
                <a:cubicBezTo>
                  <a:pt x="5240216" y="1828614"/>
                  <a:pt x="4955832" y="1844149"/>
                  <a:pt x="4742417" y="1815882"/>
                </a:cubicBezTo>
                <a:cubicBezTo>
                  <a:pt x="4529002" y="1787616"/>
                  <a:pt x="4325487" y="1803091"/>
                  <a:pt x="4104548" y="1815882"/>
                </a:cubicBezTo>
                <a:cubicBezTo>
                  <a:pt x="3883609" y="1828673"/>
                  <a:pt x="3796726" y="1791609"/>
                  <a:pt x="3522146" y="1815882"/>
                </a:cubicBezTo>
                <a:cubicBezTo>
                  <a:pt x="3247566" y="1840155"/>
                  <a:pt x="3087943" y="1835558"/>
                  <a:pt x="2828810" y="1815882"/>
                </a:cubicBezTo>
                <a:cubicBezTo>
                  <a:pt x="2569677" y="1796206"/>
                  <a:pt x="2553338" y="1826296"/>
                  <a:pt x="2301875" y="1815882"/>
                </a:cubicBezTo>
                <a:cubicBezTo>
                  <a:pt x="2050412" y="1805468"/>
                  <a:pt x="1884563" y="1817065"/>
                  <a:pt x="1719473" y="1815882"/>
                </a:cubicBezTo>
                <a:cubicBezTo>
                  <a:pt x="1554383" y="1814699"/>
                  <a:pt x="1287456" y="1818953"/>
                  <a:pt x="1026137" y="1815882"/>
                </a:cubicBezTo>
                <a:cubicBezTo>
                  <a:pt x="764818" y="1812811"/>
                  <a:pt x="397675" y="1854450"/>
                  <a:pt x="0" y="1815882"/>
                </a:cubicBezTo>
                <a:cubicBezTo>
                  <a:pt x="9576" y="1541783"/>
                  <a:pt x="-12705" y="1446059"/>
                  <a:pt x="0" y="1228747"/>
                </a:cubicBezTo>
                <a:cubicBezTo>
                  <a:pt x="12705" y="1011435"/>
                  <a:pt x="6099" y="881038"/>
                  <a:pt x="0" y="605294"/>
                </a:cubicBezTo>
                <a:cubicBezTo>
                  <a:pt x="-6099" y="329550"/>
                  <a:pt x="-28475" y="177462"/>
                  <a:pt x="0" y="0"/>
                </a:cubicBezTo>
                <a:close/>
              </a:path>
              <a:path w="5546687" h="1815882" stroke="0" extrusionOk="0">
                <a:moveTo>
                  <a:pt x="0" y="0"/>
                </a:moveTo>
                <a:cubicBezTo>
                  <a:pt x="219843" y="-18894"/>
                  <a:pt x="402871" y="-15195"/>
                  <a:pt x="693336" y="0"/>
                </a:cubicBezTo>
                <a:cubicBezTo>
                  <a:pt x="983801" y="15195"/>
                  <a:pt x="1288450" y="35354"/>
                  <a:pt x="1442139" y="0"/>
                </a:cubicBezTo>
                <a:cubicBezTo>
                  <a:pt x="1595828" y="-35354"/>
                  <a:pt x="1755165" y="25512"/>
                  <a:pt x="1969074" y="0"/>
                </a:cubicBezTo>
                <a:cubicBezTo>
                  <a:pt x="2182984" y="-25512"/>
                  <a:pt x="2465237" y="17662"/>
                  <a:pt x="2717877" y="0"/>
                </a:cubicBezTo>
                <a:cubicBezTo>
                  <a:pt x="2970517" y="-17662"/>
                  <a:pt x="2997076" y="-6284"/>
                  <a:pt x="3244812" y="0"/>
                </a:cubicBezTo>
                <a:cubicBezTo>
                  <a:pt x="3492549" y="6284"/>
                  <a:pt x="3789747" y="34122"/>
                  <a:pt x="4049082" y="0"/>
                </a:cubicBezTo>
                <a:cubicBezTo>
                  <a:pt x="4308417" y="-34122"/>
                  <a:pt x="4513661" y="6194"/>
                  <a:pt x="4631484" y="0"/>
                </a:cubicBezTo>
                <a:cubicBezTo>
                  <a:pt x="4749307" y="-6194"/>
                  <a:pt x="5225920" y="11427"/>
                  <a:pt x="5546687" y="0"/>
                </a:cubicBezTo>
                <a:cubicBezTo>
                  <a:pt x="5540617" y="185800"/>
                  <a:pt x="5524549" y="468768"/>
                  <a:pt x="5546687" y="587135"/>
                </a:cubicBezTo>
                <a:cubicBezTo>
                  <a:pt x="5568825" y="705502"/>
                  <a:pt x="5543013" y="982308"/>
                  <a:pt x="5546687" y="1210588"/>
                </a:cubicBezTo>
                <a:cubicBezTo>
                  <a:pt x="5550361" y="1438868"/>
                  <a:pt x="5551399" y="1556451"/>
                  <a:pt x="5546687" y="1815882"/>
                </a:cubicBezTo>
                <a:cubicBezTo>
                  <a:pt x="5253875" y="1790429"/>
                  <a:pt x="5208775" y="1798291"/>
                  <a:pt x="4908818" y="1815882"/>
                </a:cubicBezTo>
                <a:cubicBezTo>
                  <a:pt x="4608861" y="1833473"/>
                  <a:pt x="4543835" y="1820921"/>
                  <a:pt x="4215482" y="1815882"/>
                </a:cubicBezTo>
                <a:cubicBezTo>
                  <a:pt x="3887129" y="1810843"/>
                  <a:pt x="3751691" y="1798800"/>
                  <a:pt x="3411213" y="1815882"/>
                </a:cubicBezTo>
                <a:cubicBezTo>
                  <a:pt x="3070735" y="1832964"/>
                  <a:pt x="2806773" y="1814273"/>
                  <a:pt x="2606943" y="1815882"/>
                </a:cubicBezTo>
                <a:cubicBezTo>
                  <a:pt x="2407113" y="1817492"/>
                  <a:pt x="2106356" y="1845595"/>
                  <a:pt x="1913607" y="1815882"/>
                </a:cubicBezTo>
                <a:cubicBezTo>
                  <a:pt x="1720858" y="1786169"/>
                  <a:pt x="1618258" y="1827725"/>
                  <a:pt x="1386672" y="1815882"/>
                </a:cubicBezTo>
                <a:cubicBezTo>
                  <a:pt x="1155087" y="1804039"/>
                  <a:pt x="955110" y="1792657"/>
                  <a:pt x="804270" y="1815882"/>
                </a:cubicBezTo>
                <a:cubicBezTo>
                  <a:pt x="653430" y="1839107"/>
                  <a:pt x="288066" y="1828718"/>
                  <a:pt x="0" y="1815882"/>
                </a:cubicBezTo>
                <a:cubicBezTo>
                  <a:pt x="3092" y="1539716"/>
                  <a:pt x="-29316" y="1453280"/>
                  <a:pt x="0" y="1174270"/>
                </a:cubicBezTo>
                <a:cubicBezTo>
                  <a:pt x="29316" y="895260"/>
                  <a:pt x="-12973" y="832660"/>
                  <a:pt x="0" y="568976"/>
                </a:cubicBezTo>
                <a:cubicBezTo>
                  <a:pt x="12973" y="305292"/>
                  <a:pt x="3626" y="230471"/>
                  <a:pt x="0" y="0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79617555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dirty="0"/>
              <a:t>Compute bin counts from MC</a:t>
            </a:r>
          </a:p>
          <a:p>
            <a:pPr algn="l"/>
            <a:r>
              <a:rPr lang="en-US" sz="2800" b="1" dirty="0"/>
              <a:t>- Detector response &amp; medium</a:t>
            </a:r>
          </a:p>
          <a:p>
            <a:pPr algn="l"/>
            <a:r>
              <a:rPr lang="en-US" sz="2800" dirty="0"/>
              <a:t>- Flux and </a:t>
            </a:r>
            <a:r>
              <a:rPr lang="en-US" sz="2800" dirty="0" err="1"/>
              <a:t>xsec</a:t>
            </a:r>
            <a:r>
              <a:rPr lang="en-US" sz="2800" dirty="0"/>
              <a:t> uncertainties</a:t>
            </a:r>
          </a:p>
          <a:p>
            <a:pPr algn="l"/>
            <a:r>
              <a:rPr lang="en-US" sz="2800" dirty="0"/>
              <a:t>- Physics hypothesis</a:t>
            </a:r>
          </a:p>
        </p:txBody>
      </p:sp>
    </p:spTree>
    <p:extLst>
      <p:ext uri="{BB962C8B-B14F-4D97-AF65-F5344CB8AC3E}">
        <p14:creationId xmlns:p14="http://schemas.microsoft.com/office/powerpoint/2010/main" val="40492384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8069D-1137-B551-A301-63A829818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8934D-6396-8393-53F3-D763C6EB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Interaction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6B3EC-9D03-405B-537D-A0941FFD8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1825625"/>
            <a:ext cx="4301570" cy="4351338"/>
          </a:xfrm>
        </p:spPr>
        <p:txBody>
          <a:bodyPr/>
          <a:lstStyle/>
          <a:p>
            <a:r>
              <a:rPr lang="en-CA" dirty="0" err="1"/>
              <a:t>DeepCore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E4EE8-4C53-74A7-4038-519E3DD16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45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FDD175-9242-EAAB-B27E-E61741214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038" y="497192"/>
            <a:ext cx="7024745" cy="585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063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DA3C39-7152-D204-14ED-566AF3AFE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Improvements: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1FBEC-4764-AB79-6D2A-D88CA467B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46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2E18C2-A328-662D-1D6C-84096A427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81" y="1645228"/>
            <a:ext cx="10125496" cy="48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573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A97BD-6D62-CD4A-00BD-83A4CE063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Improvements: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F3FD6-8B0F-B5A4-4109-0398E30D45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/>
                  <a:t>Revamped noise cleaning</a:t>
                </a:r>
              </a:p>
              <a:p>
                <a:pPr lvl="1"/>
                <a:r>
                  <a:rPr lang="en-CA" dirty="0"/>
                  <a:t>Using hit/no-hit only</a:t>
                </a:r>
              </a:p>
              <a:p>
                <a:pPr lvl="1"/>
                <a:r>
                  <a:rPr lang="en-CA" dirty="0"/>
                  <a:t>Relying on leading edge time</a:t>
                </a:r>
              </a:p>
              <a:p>
                <a:pPr lvl="1"/>
                <a:r>
                  <a:rPr lang="en-CA" dirty="0"/>
                  <a:t>Narrow signal time window</a:t>
                </a:r>
              </a:p>
              <a:p>
                <a:pPr lvl="1"/>
                <a:r>
                  <a:rPr lang="en-CA" dirty="0"/>
                  <a:t>Optimized old algorithms</a:t>
                </a:r>
              </a:p>
              <a:p>
                <a:r>
                  <a:rPr lang="en-CA" dirty="0" err="1"/>
                  <a:t>DynEdge</a:t>
                </a:r>
                <a:r>
                  <a:rPr lang="en-CA" dirty="0"/>
                  <a:t> </a:t>
                </a:r>
                <a:r>
                  <a:rPr lang="en-CA" dirty="0" err="1"/>
                  <a:t>reco</a:t>
                </a:r>
                <a:r>
                  <a:rPr lang="en-CA" dirty="0"/>
                  <a:t> (GNN)</a:t>
                </a:r>
              </a:p>
              <a:p>
                <a:pPr lvl="1"/>
                <a:r>
                  <a:rPr lang="en-CA" dirty="0"/>
                  <a:t>Faster processing</a:t>
                </a:r>
              </a:p>
              <a:p>
                <a:pPr lvl="1"/>
                <a:r>
                  <a:rPr lang="en-CA" dirty="0"/>
                  <a:t>Slightly better resolution</a:t>
                </a:r>
              </a:p>
              <a:p>
                <a:r>
                  <a:rPr lang="en-CA" dirty="0"/>
                  <a:t>Tighter quality cuts</a:t>
                </a:r>
              </a:p>
              <a:p>
                <a:pPr lvl="1"/>
                <a:r>
                  <a:rPr lang="en-CA" dirty="0"/>
                  <a:t>Containment, </a:t>
                </a:r>
                <a:r>
                  <a:rPr lang="en-CA" dirty="0" err="1"/>
                  <a:t>nhit</a:t>
                </a:r>
                <a:r>
                  <a:rPr lang="en-CA" dirty="0"/>
                  <a:t>,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CA" dirty="0"/>
                  <a:t>rejection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F3FD6-8B0F-B5A4-4109-0398E30D45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45" t="-2381" b="-84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29B1B-12C8-2B29-0BB2-9EFFD082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47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80375B-2086-2AFA-1E5D-8EEAD778E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564" y="1564369"/>
            <a:ext cx="6825306" cy="431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679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7CA8-B17F-1672-8440-E83098F6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EF7DB-F168-9CE4-83A1-757D918CD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48</a:t>
            </a:fld>
            <a:endParaRPr lang="en-CA"/>
          </a:p>
        </p:txBody>
      </p:sp>
      <p:pic>
        <p:nvPicPr>
          <p:cNvPr id="12" name="Picture 11" descr="A table of numbers and symbols&#10;&#10;AI-generated content may be incorrect.">
            <a:extLst>
              <a:ext uri="{FF2B5EF4-FFF2-40B4-BE49-F238E27FC236}">
                <a16:creationId xmlns:a16="http://schemas.microsoft.com/office/drawing/2014/main" id="{2BE8752C-65EC-38C1-5AC4-7B0090E4C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911" y="365125"/>
            <a:ext cx="6599544" cy="56776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294482-6616-3DE6-326F-AF5EFB8C1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83" y="2063691"/>
            <a:ext cx="4953073" cy="333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089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618A9-533A-E07D-629F-ABC02CFB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Data/MC agreement post-fit in 1D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E8966C-F7EA-5BFF-5019-5AE7F3DD9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49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103DE-BCE6-DF10-7F21-C2625D5D2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41" y="1965273"/>
            <a:ext cx="11856059" cy="428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00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8C8E-5D38-4E4E-B286-3FC8373F0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Data/MC in full space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E284B8-B504-E763-3EB1-8D60088D2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50</a:t>
            </a:fld>
            <a:endParaRPr lang="en-CA"/>
          </a:p>
        </p:txBody>
      </p:sp>
      <p:pic>
        <p:nvPicPr>
          <p:cNvPr id="5" name="Picture 4" descr="A graph with colorful lines&#10;&#10;AI-generated content may be incorrect.">
            <a:extLst>
              <a:ext uri="{FF2B5EF4-FFF2-40B4-BE49-F238E27FC236}">
                <a16:creationId xmlns:a16="http://schemas.microsoft.com/office/drawing/2014/main" id="{4D53145C-50F6-14B5-0B4C-CFEFD987D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2227"/>
            <a:ext cx="12192000" cy="338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880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444C-FE73-1528-5C4C-E0AB75E8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Zoom in: regions with highest signal strength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2D2272-B60A-70F9-76CE-2AE9A816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51</a:t>
            </a:fld>
            <a:endParaRPr lang="en-CA"/>
          </a:p>
        </p:txBody>
      </p:sp>
      <p:pic>
        <p:nvPicPr>
          <p:cNvPr id="5" name="Picture 4" descr="A graph of data and numbers&#10;&#10;AI-generated content may be incorrect.">
            <a:extLst>
              <a:ext uri="{FF2B5EF4-FFF2-40B4-BE49-F238E27FC236}">
                <a16:creationId xmlns:a16="http://schemas.microsoft.com/office/drawing/2014/main" id="{9F19C85F-F212-8ACA-294F-D0EC5099A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209" y="2200546"/>
            <a:ext cx="3984310" cy="3320258"/>
          </a:xfrm>
          <a:prstGeom prst="rect">
            <a:avLst/>
          </a:prstGeom>
        </p:spPr>
      </p:pic>
      <p:pic>
        <p:nvPicPr>
          <p:cNvPr id="7" name="Picture 6" descr="A graph of data and numbers&#10;&#10;AI-generated content may be incorrect.">
            <a:extLst>
              <a:ext uri="{FF2B5EF4-FFF2-40B4-BE49-F238E27FC236}">
                <a16:creationId xmlns:a16="http://schemas.microsoft.com/office/drawing/2014/main" id="{CAFE5C11-04AD-0D17-84B5-EFF9E880C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22" y="2200546"/>
            <a:ext cx="3984310" cy="3320258"/>
          </a:xfrm>
          <a:prstGeom prst="rect">
            <a:avLst/>
          </a:prstGeom>
        </p:spPr>
      </p:pic>
      <p:pic>
        <p:nvPicPr>
          <p:cNvPr id="9" name="Picture 8" descr="A graph of data and numbers&#10;&#10;AI-generated content may be incorrect.">
            <a:extLst>
              <a:ext uri="{FF2B5EF4-FFF2-40B4-BE49-F238E27FC236}">
                <a16:creationId xmlns:a16="http://schemas.microsoft.com/office/drawing/2014/main" id="{05212E1F-E3F9-0044-4D6F-6B7BD4E1D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5" y="2200546"/>
            <a:ext cx="3984310" cy="332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204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6B11-F0E9-4839-6A25-39270961B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NuTau</a:t>
            </a:r>
            <a:r>
              <a:rPr lang="en-CA" dirty="0"/>
              <a:t> signal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B9DC5D-CB29-7FEA-DE92-04C77229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52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9E2808-C232-7B90-81D4-AE03CB4DA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1463"/>
            <a:ext cx="12192000" cy="348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078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graph of a number of objects&#10;&#10;AI-generated content may be incorrect.">
            <a:extLst>
              <a:ext uri="{FF2B5EF4-FFF2-40B4-BE49-F238E27FC236}">
                <a16:creationId xmlns:a16="http://schemas.microsoft.com/office/drawing/2014/main" id="{6D85C3BD-91B9-45BC-6CDF-0CD2912D2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72" y="1943885"/>
            <a:ext cx="5486411" cy="4572009"/>
          </a:xfrm>
          <a:prstGeom prst="rect">
            <a:avLst/>
          </a:prstGeom>
        </p:spPr>
      </p:pic>
      <p:pic>
        <p:nvPicPr>
          <p:cNvPr id="7" name="Picture 6" descr="A graph of a graph of a number of objects&#10;&#10;AI-generated content may be incorrect.">
            <a:extLst>
              <a:ext uri="{FF2B5EF4-FFF2-40B4-BE49-F238E27FC236}">
                <a16:creationId xmlns:a16="http://schemas.microsoft.com/office/drawing/2014/main" id="{0491DAAE-C1CA-5E8D-8E98-EEFFC364C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83" y="1943885"/>
            <a:ext cx="5486411" cy="45720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C25532-D7D8-5897-441D-E107D1AB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Likelihood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44AF05-B8BF-3A38-A04C-E58DA08ED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27077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87DC3-74D8-08CB-D670-57E1978B8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0BE2388-6B99-46F1-B3A5-F6E88A011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259" y="1936768"/>
            <a:ext cx="4306821" cy="1410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CC4EB-6BF3-8567-88A2-06EE0B251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Latest DC results – sterile states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67EDA2-4CD7-D557-BADB-E689171D5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54</a:t>
            </a:fld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1D6774-607A-79CE-B5B8-895E0D2759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994"/>
          <a:stretch/>
        </p:blipFill>
        <p:spPr>
          <a:xfrm>
            <a:off x="394588" y="1447569"/>
            <a:ext cx="2693789" cy="21409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3FB524-4000-0718-DADC-53C07F8B0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559" y="3680736"/>
            <a:ext cx="4387441" cy="31155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7DF24E-CE19-D8C3-65FC-E2A0F62A8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760" y="1522725"/>
            <a:ext cx="5130262" cy="47079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080425-2752-EF36-78DE-DA5695DABC2A}"/>
              </a:ext>
            </a:extLst>
          </p:cNvPr>
          <p:cNvSpPr txBox="1"/>
          <p:nvPr/>
        </p:nvSpPr>
        <p:spPr>
          <a:xfrm>
            <a:off x="6356959" y="6349926"/>
            <a:ext cx="6100174" cy="22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0" i="0" u="none" strike="noStrike" dirty="0">
                <a:effectLst/>
                <a:latin typeface="+mn-lt"/>
                <a:hlinkClick r:id="rId6"/>
              </a:rPr>
              <a:t>arXiv:2407.01314</a:t>
            </a:r>
            <a:r>
              <a:rPr lang="en-CA" sz="1800" b="1" i="0" dirty="0">
                <a:solidFill>
                  <a:schemeClr val="tx1"/>
                </a:solidFill>
                <a:effectLst/>
                <a:latin typeface="+mn-lt"/>
              </a:rPr>
              <a:t> [hep-ex]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050467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2A8BCCB-D92E-2AEF-20F4-741E07800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543" y="1016886"/>
            <a:ext cx="3973285" cy="30859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81825B-B0AF-A41F-ACFA-6D609CDA4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Parameterizing </a:t>
            </a:r>
            <a:r>
              <a:rPr lang="en-US" b="1" dirty="0"/>
              <a:t>calibration</a:t>
            </a:r>
            <a:r>
              <a:rPr lang="en-US" dirty="0"/>
              <a:t> information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10FE6A-A5B1-3469-844A-2A6A30030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429426"/>
            <a:ext cx="4430486" cy="503668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Detector-related systematics dominate uncertainty</a:t>
            </a:r>
          </a:p>
          <a:p>
            <a:pPr lvl="1"/>
            <a:r>
              <a:rPr lang="en-US" dirty="0"/>
              <a:t>Multiple strategies to account for their impact</a:t>
            </a:r>
          </a:p>
          <a:p>
            <a:r>
              <a:rPr lang="en-US" dirty="0"/>
              <a:t>MC production</a:t>
            </a:r>
          </a:p>
          <a:p>
            <a:pPr lvl="1"/>
            <a:r>
              <a:rPr lang="en-US" dirty="0"/>
              <a:t>MC at multiple parameter combinations</a:t>
            </a:r>
          </a:p>
          <a:p>
            <a:pPr lvl="1"/>
            <a:r>
              <a:rPr lang="en-US" dirty="0"/>
              <a:t>MC with smoothly varying parameters</a:t>
            </a:r>
          </a:p>
          <a:p>
            <a:r>
              <a:rPr lang="en-US" dirty="0"/>
              <a:t>Parameterization</a:t>
            </a:r>
          </a:p>
          <a:p>
            <a:pPr lvl="1"/>
            <a:r>
              <a:rPr lang="en-US" dirty="0"/>
              <a:t>Gradients obtained from binned MC expectation</a:t>
            </a:r>
          </a:p>
          <a:p>
            <a:pPr lvl="1"/>
            <a:r>
              <a:rPr lang="en-US" dirty="0"/>
              <a:t>Event-wise weights from PDFs obtained with ML</a:t>
            </a:r>
          </a:p>
          <a:p>
            <a:r>
              <a:rPr lang="en-US" dirty="0"/>
              <a:t>Latest addition:</a:t>
            </a:r>
          </a:p>
          <a:p>
            <a:pPr lvl="1"/>
            <a:r>
              <a:rPr lang="en-US" dirty="0"/>
              <a:t>Birefringence in the ice crystals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D2B3F5-8518-21F4-AD64-D8298E6F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55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EB501D-BE73-07F7-72A2-42DC5A2B7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897" y="4061725"/>
            <a:ext cx="5644624" cy="2730959"/>
          </a:xfrm>
          <a:prstGeom prst="rect">
            <a:avLst/>
          </a:prstGeom>
        </p:spPr>
      </p:pic>
      <p:pic>
        <p:nvPicPr>
          <p:cNvPr id="8" name="Picture 7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CD20CAD8-60D5-2EF6-0E9C-D9685B4F13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5" t="7934" b="2133"/>
          <a:stretch/>
        </p:blipFill>
        <p:spPr>
          <a:xfrm>
            <a:off x="4593772" y="1264993"/>
            <a:ext cx="3450771" cy="26394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44DFC6-EBC4-B048-5E01-205CE78EF650}"/>
              </a:ext>
            </a:extLst>
          </p:cNvPr>
          <p:cNvSpPr txBox="1"/>
          <p:nvPr/>
        </p:nvSpPr>
        <p:spPr>
          <a:xfrm>
            <a:off x="9182444" y="740970"/>
            <a:ext cx="2927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0" i="0" u="none" strike="noStrike" dirty="0">
                <a:effectLst/>
                <a:highlight>
                  <a:srgbClr val="FFFFFF"/>
                </a:highlight>
                <a:latin typeface="Lucida Grande"/>
              </a:rPr>
              <a:t>Fischer, </a:t>
            </a:r>
            <a:r>
              <a:rPr lang="en-US" sz="1400" b="0" i="0" u="none" strike="noStrike" dirty="0" err="1">
                <a:effectLst/>
                <a:highlight>
                  <a:srgbClr val="FFFFFF"/>
                </a:highlight>
                <a:latin typeface="Lucida Grande"/>
              </a:rPr>
              <a:t>Naab</a:t>
            </a:r>
            <a:r>
              <a:rPr lang="en-US" sz="1400" b="0" i="0" u="none" strike="noStrike" dirty="0">
                <a:effectLst/>
                <a:highlight>
                  <a:srgbClr val="FFFFFF"/>
                </a:highlight>
                <a:latin typeface="Lucida Grande"/>
              </a:rPr>
              <a:t>, </a:t>
            </a:r>
            <a:r>
              <a:rPr lang="en-US" sz="1400" b="0" i="0" u="none" strike="noStrike" dirty="0" err="1">
                <a:effectLst/>
                <a:highlight>
                  <a:srgbClr val="FFFFFF"/>
                </a:highlight>
                <a:latin typeface="Lucida Grande"/>
              </a:rPr>
              <a:t>Trettin</a:t>
            </a:r>
            <a:endParaRPr lang="en-US" sz="1400" b="0" i="0" u="none" strike="noStrike" dirty="0">
              <a:effectLst/>
              <a:highlight>
                <a:srgbClr val="FFFFFF"/>
              </a:highlight>
              <a:latin typeface="Lucida Grande"/>
              <a:hlinkClick r:id="rId6"/>
            </a:endParaRPr>
          </a:p>
          <a:p>
            <a:pPr algn="r"/>
            <a:r>
              <a:rPr lang="en-US" sz="1400" i="0" u="none" strike="noStrike" dirty="0">
                <a:effectLst/>
                <a:highlight>
                  <a:srgbClr val="FFFFFF"/>
                </a:highlight>
                <a:latin typeface="Lucida Grande"/>
                <a:hlinkClick r:id="rId6"/>
              </a:rPr>
              <a:t>arXiv:2305.02257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8CD21B-ACB6-9CE0-42CD-A63DDFF09679}"/>
              </a:ext>
            </a:extLst>
          </p:cNvPr>
          <p:cNvSpPr txBox="1"/>
          <p:nvPr/>
        </p:nvSpPr>
        <p:spPr>
          <a:xfrm>
            <a:off x="10167137" y="6054020"/>
            <a:ext cx="14929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1400" dirty="0">
                <a:highlight>
                  <a:srgbClr val="FFFFFF"/>
                </a:highlight>
                <a:latin typeface="Lucida Grande"/>
              </a:rPr>
              <a:t>IceCube, PRD 108, 012014 </a:t>
            </a:r>
            <a:r>
              <a:rPr lang="en-CA" sz="1400" b="0" i="0" dirty="0">
                <a:effectLst/>
                <a:highlight>
                  <a:srgbClr val="FFFFFF"/>
                </a:highlight>
                <a:latin typeface="Lucida Grande"/>
              </a:rPr>
              <a:t>(2023)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D6CF45-E3B3-D489-957D-FF30C9FA69E7}"/>
              </a:ext>
            </a:extLst>
          </p:cNvPr>
          <p:cNvSpPr txBox="1"/>
          <p:nvPr/>
        </p:nvSpPr>
        <p:spPr>
          <a:xfrm>
            <a:off x="870858" y="6202461"/>
            <a:ext cx="37229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dirty="0">
                <a:effectLst/>
                <a:highlight>
                  <a:srgbClr val="FFFFFF"/>
                </a:highlight>
                <a:latin typeface="Lucida Grande"/>
              </a:rPr>
              <a:t>IceCube, The Cryosphere 18 (2024) 1, 75-102</a:t>
            </a:r>
            <a:endParaRPr lang="en-US" sz="1400" dirty="0">
              <a:latin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2958109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367F68-8177-9CD4-ADAF-2BE3DC16D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214" y="1058334"/>
            <a:ext cx="6515100" cy="55843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AB803-7016-03F1-F442-D25BD864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Projections in L/E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CE156EDA-793C-462F-ACD7-5EE37AF6B7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3779" y="1825625"/>
                <a:ext cx="4753294" cy="4351338"/>
              </a:xfrm>
            </p:spPr>
            <p:txBody>
              <a:bodyPr/>
              <a:lstStyle/>
              <a:p>
                <a:r>
                  <a:rPr lang="en-CA" dirty="0"/>
                  <a:t>All final-level data shown</a:t>
                </a:r>
              </a:p>
              <a:p>
                <a:endParaRPr lang="en-CA" dirty="0"/>
              </a:p>
              <a:p>
                <a:r>
                  <a:rPr lang="en-CA" dirty="0"/>
                  <a:t>Strong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CA" dirty="0"/>
                  <a:t> deficit</a:t>
                </a:r>
              </a:p>
              <a:p>
                <a:endParaRPr lang="en-CA" dirty="0"/>
              </a:p>
              <a:p>
                <a:r>
                  <a:rPr lang="en-CA" dirty="0"/>
                  <a:t>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sub>
                    </m:sSub>
                  </m:oMath>
                </a14:m>
                <a:r>
                  <a:rPr lang="en-CA" dirty="0"/>
                  <a:t> appearance</a:t>
                </a:r>
              </a:p>
              <a:p>
                <a:endParaRPr lang="en-CA" dirty="0"/>
              </a:p>
              <a:p>
                <a:r>
                  <a:rPr lang="en-CA" dirty="0"/>
                  <a:t>Full analysis done in a 3D-space of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CA" b="0" i="1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𝑃𝐼𝐷</m:t>
                    </m:r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CE156EDA-793C-462F-ACD7-5EE37AF6B7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3779" y="1825625"/>
                <a:ext cx="4753294" cy="4351338"/>
              </a:xfrm>
              <a:blipFill>
                <a:blip r:embed="rId3"/>
                <a:stretch>
                  <a:fillRect l="-2311" t="-23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AB3957-7FC8-2A04-2D54-E6B53C6E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56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90660A-5DB0-0F1C-817B-6F0E6A7D40C3}"/>
                  </a:ext>
                </a:extLst>
              </p:cNvPr>
              <p:cNvSpPr txBox="1"/>
              <p:nvPr/>
            </p:nvSpPr>
            <p:spPr>
              <a:xfrm>
                <a:off x="7662164" y="395553"/>
                <a:ext cx="4060150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90660A-5DB0-0F1C-817B-6F0E6A7D4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2164" y="395553"/>
                <a:ext cx="4060150" cy="6323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58309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71CBD-AA0F-2B6B-E529-01EC8A74A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DC2FD8-B6E2-77D8-2290-5668B01012D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A" dirty="0"/>
                  <a:t>The signature of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CA" dirty="0"/>
                  <a:t> oscillations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DC2FD8-B6E2-77D8-2290-5668B01012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F0FDB-5AC4-20CA-3B56-8B382C4A6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Latest oscillation analysis, publication in preparation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89E778-7EA4-06ED-93F9-AA0A30730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8BC3-1C5B-4F82-8DE5-3216FAC14C71}" type="slidenum">
              <a:rPr lang="en-CA" smtClean="0"/>
              <a:t>57</a:t>
            </a:fld>
            <a:endParaRPr lang="en-CA"/>
          </a:p>
        </p:txBody>
      </p:sp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2D13AAB4-0CB8-A351-48D8-3C28E0014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16" y="2474901"/>
            <a:ext cx="11510998" cy="38369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E5A5F58-6088-92B9-4BA7-C7A3C1120821}"/>
                  </a:ext>
                </a:extLst>
              </p:cNvPr>
              <p:cNvSpPr txBox="1"/>
              <p:nvPr/>
            </p:nvSpPr>
            <p:spPr>
              <a:xfrm>
                <a:off x="7937409" y="711729"/>
                <a:ext cx="4060150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≃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CA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func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CA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CA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  <m:sup>
                                  <m:r>
                                    <a:rPr lang="en-CA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CA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E5A5F58-6088-92B9-4BA7-C7A3C1120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7409" y="711729"/>
                <a:ext cx="4060150" cy="632353"/>
              </a:xfrm>
              <a:prstGeom prst="rect">
                <a:avLst/>
              </a:prstGeom>
              <a:blipFill>
                <a:blip r:embed="rId4"/>
                <a:stretch>
                  <a:fillRect b="-9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0960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4023</TotalTime>
  <Words>1400</Words>
  <Application>Microsoft Office PowerPoint</Application>
  <PresentationFormat>Widescreen</PresentationFormat>
  <Paragraphs>292</Paragraphs>
  <Slides>57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Aharoni</vt:lpstr>
      <vt:lpstr>Aptos</vt:lpstr>
      <vt:lpstr>Aptos Display</vt:lpstr>
      <vt:lpstr>Arial</vt:lpstr>
      <vt:lpstr>Calibri</vt:lpstr>
      <vt:lpstr>Cambria Math</vt:lpstr>
      <vt:lpstr>Lucida Grande</vt:lpstr>
      <vt:lpstr>Ubuntu Condensed</vt:lpstr>
      <vt:lpstr>Wingdings</vt:lpstr>
      <vt:lpstr>Office Theme</vt:lpstr>
      <vt:lpstr>The IceCube Upgrade Projections and Status</vt:lpstr>
      <vt:lpstr>IceCube pre-Upgrade</vt:lpstr>
      <vt:lpstr>The tens of GeV realm</vt:lpstr>
      <vt:lpstr>The tens of GeV realm</vt:lpstr>
      <vt:lpstr>The tens of GeV realm</vt:lpstr>
      <vt:lpstr>Latest DC results – Oscillations</vt:lpstr>
      <vt:lpstr>Latest DC results – NSI’s</vt:lpstr>
      <vt:lpstr>Latest DC results – NSI’s</vt:lpstr>
      <vt:lpstr>Latest DC results – Dark Matter</vt:lpstr>
      <vt:lpstr>Latest DC results – “Low Energy” Astronomy</vt:lpstr>
      <vt:lpstr>The upgraded IceCube detector</vt:lpstr>
      <vt:lpstr>PowerPoint Presentation</vt:lpstr>
      <vt:lpstr>The modules of the Upgrade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deployment</vt:lpstr>
      <vt:lpstr>First look at  IceCube Upgrade data</vt:lpstr>
      <vt:lpstr>Cameras</vt:lpstr>
      <vt:lpstr>Cameras</vt:lpstr>
      <vt:lpstr>POCAM during drop</vt:lpstr>
      <vt:lpstr>LOMLogger – stratigraphy measurements</vt:lpstr>
      <vt:lpstr>Muons in the upgrade</vt:lpstr>
      <vt:lpstr>Muons in the upgrade</vt:lpstr>
      <vt:lpstr>Expected impact of upgrade data</vt:lpstr>
      <vt:lpstr>Expected response</vt:lpstr>
      <vt:lpstr>Projections: standard oscillations</vt:lpstr>
      <vt:lpstr>Projections: ν_τ appearance</vt:lpstr>
      <vt:lpstr>Projections: Neutrino Mass Ordering</vt:lpstr>
      <vt:lpstr>Projections: Dark Matter</vt:lpstr>
      <vt:lpstr>Projections: Neutrino Sources</vt:lpstr>
      <vt:lpstr>Summary &amp; Outlook</vt:lpstr>
      <vt:lpstr>PowerPoint Presentation</vt:lpstr>
      <vt:lpstr>Additional material</vt:lpstr>
      <vt:lpstr>Atmospheric ν studies</vt:lpstr>
      <vt:lpstr>NMO combining datasets</vt:lpstr>
      <vt:lpstr>Atmospheric ν studies: oscillations</vt:lpstr>
      <vt:lpstr>Atmospheric ν studies: oscillations</vt:lpstr>
      <vt:lpstr>Atmospheric neutrino data</vt:lpstr>
      <vt:lpstr>Atmospheric neutrino data</vt:lpstr>
      <vt:lpstr>Atmospheric neutrino data</vt:lpstr>
      <vt:lpstr>Analysis strategy for oscillations</vt:lpstr>
      <vt:lpstr>Interaction types</vt:lpstr>
      <vt:lpstr>Improvements: simulation</vt:lpstr>
      <vt:lpstr>Improvements: analysis</vt:lpstr>
      <vt:lpstr>Results</vt:lpstr>
      <vt:lpstr>Data/MC agreement post-fit in 1D</vt:lpstr>
      <vt:lpstr>Data/MC in full space</vt:lpstr>
      <vt:lpstr>Zoom in: regions with highest signal strength</vt:lpstr>
      <vt:lpstr>NuTau signal</vt:lpstr>
      <vt:lpstr>Likelihood profiles</vt:lpstr>
      <vt:lpstr>Latest DC results – sterile states</vt:lpstr>
      <vt:lpstr>Parameterizing calibration information</vt:lpstr>
      <vt:lpstr>Projections in L/E space</vt:lpstr>
      <vt:lpstr>The signature of ν oscillations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Juan-Pablo Yañez</dc:creator>
  <cp:lastModifiedBy>Juan Pablo Yanez Garza</cp:lastModifiedBy>
  <cp:revision>31</cp:revision>
  <dcterms:created xsi:type="dcterms:W3CDTF">2025-02-11T09:07:55Z</dcterms:created>
  <dcterms:modified xsi:type="dcterms:W3CDTF">2026-10-28T04:58:12Z</dcterms:modified>
</cp:coreProperties>
</file>