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9" r:id="rId2"/>
  </p:sldMasterIdLst>
  <p:notesMasterIdLst>
    <p:notesMasterId r:id="rId45"/>
  </p:notesMasterIdLst>
  <p:sldIdLst>
    <p:sldId id="699" r:id="rId3"/>
    <p:sldId id="258" r:id="rId4"/>
    <p:sldId id="700" r:id="rId5"/>
    <p:sldId id="702" r:id="rId6"/>
    <p:sldId id="703" r:id="rId7"/>
    <p:sldId id="704" r:id="rId8"/>
    <p:sldId id="705" r:id="rId9"/>
    <p:sldId id="685" r:id="rId10"/>
    <p:sldId id="686" r:id="rId11"/>
    <p:sldId id="291" r:id="rId12"/>
    <p:sldId id="257" r:id="rId13"/>
    <p:sldId id="709" r:id="rId14"/>
    <p:sldId id="714" r:id="rId15"/>
    <p:sldId id="715" r:id="rId16"/>
    <p:sldId id="269" r:id="rId17"/>
    <p:sldId id="717" r:id="rId18"/>
    <p:sldId id="718" r:id="rId19"/>
    <p:sldId id="695" r:id="rId20"/>
    <p:sldId id="697" r:id="rId21"/>
    <p:sldId id="260" r:id="rId22"/>
    <p:sldId id="738" r:id="rId23"/>
    <p:sldId id="730" r:id="rId24"/>
    <p:sldId id="731" r:id="rId25"/>
    <p:sldId id="732" r:id="rId26"/>
    <p:sldId id="733" r:id="rId27"/>
    <p:sldId id="726" r:id="rId28"/>
    <p:sldId id="727" r:id="rId29"/>
    <p:sldId id="734" r:id="rId30"/>
    <p:sldId id="739" r:id="rId31"/>
    <p:sldId id="740" r:id="rId32"/>
    <p:sldId id="741" r:id="rId33"/>
    <p:sldId id="742" r:id="rId34"/>
    <p:sldId id="456" r:id="rId35"/>
    <p:sldId id="648" r:id="rId36"/>
    <p:sldId id="649" r:id="rId37"/>
    <p:sldId id="280" r:id="rId38"/>
    <p:sldId id="283" r:id="rId39"/>
    <p:sldId id="659" r:id="rId40"/>
    <p:sldId id="652" r:id="rId41"/>
    <p:sldId id="646" r:id="rId42"/>
    <p:sldId id="670" r:id="rId43"/>
    <p:sldId id="282" r:id="rId44"/>
  </p:sldIdLst>
  <p:sldSz cx="12192000" cy="6858000"/>
  <p:notesSz cx="6858000" cy="9144000"/>
  <p:custDataLst>
    <p:tags r:id="rId46"/>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A1D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01" autoAdjust="0"/>
    <p:restoredTop sz="94660"/>
  </p:normalViewPr>
  <p:slideViewPr>
    <p:cSldViewPr snapToGrid="0">
      <p:cViewPr varScale="1">
        <p:scale>
          <a:sx n="76" d="100"/>
          <a:sy n="76" d="100"/>
        </p:scale>
        <p:origin x="6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7A8F1-1783-448B-802B-7415B9B92117}" type="datetimeFigureOut">
              <a:rPr lang="ko-KR" altLang="en-US" smtClean="0"/>
              <a:t>2026-10-26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89D27-CBC9-4293-AC51-41A3C5DC6E3D}" type="slidenum">
              <a:rPr lang="ko-KR" altLang="en-US" smtClean="0"/>
              <a:t>‹#›</a:t>
            </a:fld>
            <a:endParaRPr lang="ko-KR" altLang="en-US"/>
          </a:p>
        </p:txBody>
      </p:sp>
    </p:spTree>
    <p:extLst>
      <p:ext uri="{BB962C8B-B14F-4D97-AF65-F5344CB8AC3E}">
        <p14:creationId xmlns:p14="http://schemas.microsoft.com/office/powerpoint/2010/main" val="78159630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2 (source document: New opening slide (precision era) | 1.5 min)
[한국어 발표자 노트]
중성미자 진동 물리가 발견 단계에서 정밀 측정 단계로 넘어왔음을 대표 수치로 보여 주는 장입니다. 표는 하나의 global fit이 아니라 각 실험의 대표적인 1σ(또는 68% credible) 결과를 모은 것입니다. 질량 분할의 단위는 eV²입니다.
Δm²21과 θ12는 2026년 9월 29일 공개된 JUNO의 최신 207.2일 결과입니다. 원자로 신호로 측정한 solar-sector 매개변수라는 점을 짧게 언급합니다.
Atmospheric splitting도 JUNO와 Daya Bay의 결합으로 약 1% 정밀도에 도달했습니다. 인용한 Δm²31 = +2.509(+0.027/−0.025)×10⁻³ eV²는 NO를 가정한 값이며, Daya Bay 제약으로 올바른 minimum을 선택한 결과입니다(IO에서는 −2.482(+0.025/−0.026)×10⁻³ eV²). 독립적인 T2K–NOvA 공동분석에서도 Δm²32 = 2.43(+0.04/−0.03)×10⁻³ eV², 즉 약 1–2% 정밀도입니다.
θ23에는 octant ambiguity가 남아 있기 때문에 다른 혼합각과 같은 의미로 정밀도를 비교하기 어렵습니다. 표의 5–9%는 비대칭 오차를 중심값으로 나눈 대략적인 크기입니다.
Mass ordering에 대해서는 JUNO가 장기선 결과와 결합하여 NO를 최소 2.1σ(one-sided) 선호하지만, 이를 확정적인 결정으로 표시하지 않는 것이 정확합니다. 오른쪽 Open questions 상자에 질량순서, δCP, θ23 octant, 절대질량, Dirac/Majorana 성질을 남겨 둔 이유입니다.
마무리 문장으로 넘어갑니다. 정밀 측정이 이제 질량·flavor·새 물리에 대한 정밀 검정이 되고 있다는 것이 이 발표 전체의 출발점이며, 다음 장에서 정밀도로 물을 수 있는 네 가지 질문을 제시합니다.
[Source and figure details]
[R01] JUNO Collaboration, Measurement of Neutrino Oscillation Parameters at JUNO and Indication of the Neutrino Mass Ordering, arXiv:2609.37895 (29 Sep 2026). Abstract checked 23 Oct 2026: sin²θ12 = 0.3036 ± 0.0064; Δm²21 = (7.388 ± 0.078)×10⁻⁵ eV²; Δm²31 = +2.509(+0.027/−0.025)×10⁻³ eV² (NO), −2.482(+0.025/−0.026)×10⁻³ eV² (IO); NO preferred at ≥2.1σ one-sided with LBL constraints; Bayes factor 10.18.
[R30] Daya Bay Collaboration, Precision measurement of reactor antineutrino oscillation at kilometer-scale baselines by Daya Bay, PRL 130 (2023) 161802; arXiv:2211.14988 — final nGd analysis, sin²2θ13 = 0.0851 ± 0.0024.
[R02] T2K and NOvA Collaborations, Joint neutrino oscillation analysis from the T2K and NOvA experiments, Nature 646 (2025) 818; arXiv:2510.19888 — sin²θ23 = 0.56(+0.03/−0.05); Δm²32 = 2.43(+0.04/−0.03)×10⁻³ eV² (NO).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ENGLISH SPEAKER NOTES</a:t>
            </a:r>
          </a:p>
          <a:p>
            <a:r>
              <a:t>The new 207.2-day JUNO dataset provides about 1% precision in the atmospheric mass-squared splitting. The Daya Bay constraint chooses the physically relevant local minimum. The red JUNO-plus-Daya-Bay result is nearly neutral about ordering: the difference in chi-square is only 0.05. A NuFIT long-baseline disappearance constraint on the atmospheric mass splitting is then introduced, and this changes the ordering difference to 4.86. Importantly, the curves in this slide are an illustrative redrawing of published Figure 7, not an extraction of the official likelihood points.</a:t>
            </a:r>
          </a:p>
          <a:p>
            <a:endParaRPr/>
          </a:p>
          <a:p>
            <a:r>
              <a:t>한국어 발표자 메모</a:t>
            </a:r>
          </a:p>
          <a:p>
            <a:r>
              <a:t>JUNO의 대기 질량제곱차 정밀도는 약 1%입니다. Daya Bay 제약은 여러 local minima 가운데 물리적으로 적절한 해를 고르는 역할을 합니다. JUNO+Daya Bay만으로는 NO와 IO 차이가 0.05로 거의 없습니다. 장기선 제약을 넣으면 Δχ²가 4.86이 됩니다. 곡선은 논문 Fig.7을 설명하기 위한 개념적 재구성이며 수치 최소값은 공식 결과입니다.</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ENGLISH SPEAKER NOTES</a:t>
            </a:r>
          </a:p>
          <a:p>
            <a:r>
              <a:t>The official Nature Figure 1 is a bi-event plot: total observed and predicted neutrino-versus-antineutrino electron appearance counts. The model predictions trace paths as delta_CP varies, with different paths for normal and inverted ordering. NOvA has a larger matter effect and hence greater separation between the two alternatives, but the data fall near the overlap. T2K provides different sensitivity, especially to delta_CP. The official joint analysis reports a Bayes factor only 1.3 favoring inverted ordering with the reactor theta_13 constraint, which is not significant. This slide uses a visual retracing of the original figure, not the exact published plot coordinates.</a:t>
            </a:r>
          </a:p>
          <a:p>
            <a:endParaRPr/>
          </a:p>
          <a:p>
            <a:r>
              <a:t>한국어 발표자 메모</a:t>
            </a:r>
          </a:p>
          <a:p>
            <a:r>
              <a:t>Nature 2025의 Fig.1에서 파랑은 NO, 주황은 IO, 검은 점은 측정입니다. NOvA에서는 두 예측 곡선이 더 분리되지만 실제 측정점은 중첩 영역 부근입니다. T2K는 물질효과가 작고 CP phase에 대한 보완정보를 줍니다. 결합 결과의 Bayes factor IO/NO=1.3은 결정적이지 않습니다. 그림은 원도표의 주요 구조를 따라 다시 그린 것으로 정확한 사건수 입력이 아닙니다.</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14 (source document: New slide (CP violation 1/3) | 1.5 min)
[한국어 발표자 노트]
질량순서에 이어 남은 또 하나의 축퇴인 CP 위상을 독립 주제로 다룹니다. 먼저 왜 중요한지를 정리합니다. 쿼크 부문의 CKM 위상 이외에 CP 대칭을 깨는 새로운 원천이 될 수 있다는 점이 가장 기본적인 동기입니다.
진동에서 δCP는 Jarlskog 불변량 J_CP를 통해서만 나타나며, 세 혼합각이 모두 0이 아니어야 관측 가능합니다. 현재 혼합각(JUNO θ12, Daya Bay θ13, sin²θ23 ≈ 0.45–0.56)을 넣으면 |sin δ| = 1일 때 J_max ≈ 0.033이며, 이는 이 리뷰에서 계산한 값입니다. 쿼크 부문의 J ≈ 3×10⁻⁵(PDG)보다 약 천 배 큽니다. θ13이 비교적 크기 때문입니다.
가속기 appearance 채널에서 ν와 ν̄의 확률 차이가 진공에서는 J_CP에 비례하지만, 실제 실험에서는 지구 물질효과가 가짜 CP 비대칭을 만듭니다. 그래서 CP 측정은 질량순서 및 물질효과와 분리할 수 없습니다. 다음 장의 결과가 ordering에 따라 달라지는 이유입니다.
이론적으로 δCP는 flavor 모형의 핵심 예측량입니다. 물질–반물질 비대칭과의 연결은 동기로만 한 문장 언급하고, leptogenesis 자체는 발표 범위에서 제외했다고 말합니다.
[Source and figure details]
J_max ≈ 0.033: computed for this review from sin²θ12 = 0.3036 (JUNO, arXiv:2609.37895), sin²2θ13 = 0.0851 (Daya Bay, PRL 130 (2023) 161802), sin²θ23 = 0.45–0.56.
Quark-sector Jarlskog invariant J ≈ 3×10⁻⁵: Particle Data Group, PRD 110 (2024) 030001.</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ENGLISH SPEAKER NOTES</a:t>
            </a:r>
          </a:p>
          <a:p>
            <a:r>
              <a:t>The left image is the original T2K frequentist delta-CP profile published in Physical Review Letters 135, 261801. For normal ordering, the analysis excludes delta=0 at 90% confidence, but delta=pi is not robustly excluded after systematic robustness tests. Hence, CP violation is not established in normal ordering. For inverted ordering, both CP-conserving values are excluded at three sigma within the T2K analysis.</a:t>
            </a:r>
          </a:p>
          <a:p>
            <a:r>
              <a:t>The right image is Fig. 3 from the official 2025 T2K–NOvA Nature joint paper, showing the broad NO solution and narrow IO solution in delta CP and theta23. The paper's separate Fig. 4 shows that J_CP=0 is excluded by a three-sigma Bayesian credible interval for IO only, under either prior tested. The joint fit does not strongly determine the mass ordering. These individual and joint results are different data combinations and should not be added as independent significance levels. The 2026 NOvA standalone publication is a distinct analysis and is not automatically included in the 2025 Nature combination.</a:t>
            </a:r>
          </a:p>
          <a:p>
            <a:endParaRPr/>
          </a:p>
          <a:p>
            <a:r>
              <a:t>한국어 발표자 메모</a:t>
            </a:r>
          </a:p>
          <a:p>
            <a:r>
              <a:t>왼쪽은 T2K 2025 PRL 공식 Fig.4, 오른쪽은 Nature 2025 공동분석 공식 Fig.3입니다. Nature Fig.4의 Jcp=0 배제는 IO를 가정할 때에만 성립합니다. T2K 단독과 T2K+NOvA 공동 likelihood는 서로 다른 분석입니다. NO에서는 CP 보존을 확정적으로 배제하지 못한다는 점을 강조합니다.</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ENGLISH SPEAKER NOTES</a:t>
            </a:r>
          </a:p>
          <a:p>
            <a:r>
              <a:t>This slide separates a published global analysis (NuFIT 6.1, data through November 2025) from the more recent Bari 2026.a preliminary release of 15 October 2026. The official NuFIT 6.1 Jarlskog profile can be accessed via the reference URL https://www.nu-fit.org/sites/default/files/v61.fig-chisq-viola.jpg. The figures actually embedded in this slide are original, editable visualizations of the numerical Bari 2026.a values; they are NOT extracted NuFIT likelihood plots. The Bari normal-ordering best fit is delta/pi=1.19 with one-sigma approximately 1.05–1.34 and three-sigma approximately 0.79–1.95. The same preliminary profile reports Delta chi-square values of 10.48 at delta=0 and 1.90 at delta=pi relative to the unconstrained best fit. The nominal square-root values of 3.2 and 1.4 sigma apply to the separate values of delta; they are NOT an independently calibrated discovery significance. We must test the composite CP-conserving hypothesis allowing either point and account for the ordering, nuisance parameters and statistical conventions. NuFIT and Bari are not identical combinations of data and must not be merged naively. No conclusive CP-violation discovery has been established.</a:t>
            </a:r>
          </a:p>
          <a:p>
            <a:endParaRPr/>
          </a:p>
          <a:p>
            <a:r>
              <a:t>한국어 발표자 메모</a:t>
            </a:r>
          </a:p>
          <a:p>
            <a:r>
              <a:t>NuFIT6.1(2025)은 공개 global fit이고, Bari 2026.a는 논문 작성 중인 preliminary입니다. 이 슬라이드 그래프는 Bari 공식 홈페이지의 수치를 재시각화한 것이며 NuFIT likelihood 원본이라고 표기하지 않았습니다. δ=0의 3.2시그마와 δ=π의 1.4시그마를 구분하고, CP 보존 두 가능성 모두 배제해야 CPV 발견이라고 말할 수 있음을 강조합니다. Bayesian credible interval과 frequentist significance를 혼용하지 않습니다.</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5 (source document: Matter-effect basics | 1.5 min)
[Speaker notes (English)]
In matter, neutrinos undergo coherent forward scattering, which acts like a flavor-dependent refractive index. Only electron neutrinos have charged-current, W-exchange scattering on electrons, giving the potential root-two G_F N_e. Neutral-current, Z-exchange scattering on electrons, protons and neutrons is identical for all three active flavors; in neutral matter the electron and proton contributions cancel and only the neutron term remains. Because it is common to all active flavors, it is a phase proportional to the identity and does not affect oscillations among them; it matters only for sterile neutrinos or non-standard interactions. The energy-dependent charged-current term modifies the effective mixing and can produce a resonance, the MSW effect.
[한국어 발표자 노트]
물질효과의 기본 원리를 정리합니다. 진동에 영향을 주는 것은 운동량 전달이 없는 간섭성 전방 산란이며, 그 효과는 굴절률처럼 flavor에 따라 다른 유효 potential로 나타납니다. 비간섭성 산란의 단면적은 매우 작아 무관합니다.
왼쪽 도표: 전자와의 W 교환(전하 전류)은 νe만 겪으며 V_CC = √2 G_F N_e를 줍니다. 오른쪽 도표: 전자·양성자·중성자와의 Z 교환(중성 전류)은 세 활성 flavor에 똑같이 작용합니다. 전기적으로 중성인 물질에서는 전자와 양성자의 NC 기여가 상쇄되고 V_NC = −G_F N_n/√2만 남습니다.
V_NC는 해밀토니안의 단위행렬 항이므로 활성 중성미자 사이의 진동에는 영향을 주지 않습니다. sterile 중성미자가 있거나 flavor에 의존하는 NSI가 있을 때만 의미가 있습니다. 따라서 MSW 효과를 만드는 것은 νe의 CC 항뿐입니다.
'유효 질량'이라는 표현은 직관적 설명입니다. 질량행렬에 대응시키면 A = 2√2 G_F N_e E만큼 질량제곱이 바뀐 것처럼 작용하지만 에너지에 의존합니다. 물질 potential은 Wolfenstein(1978)이, 공명 증폭은 Mikheyev–Smirnov(1985)가 제안했습니다.
아래 수식 상자의 둘째·셋째 줄이 다음 장과의 연결 고리입니다. 태양의 (1,2) sector에서 V_CC는 혼합각을 cos 2θ12^m으로 바꾸고, ξ = 2c13² V_CC E/Δm²21이 cos 2θ12와 같아지는 곳이 MSW 공명입니다. 다음 장에서 이 각을 이용해 생존확률 P_ee와 그 저에너지·고에너지 극한을 보입니다.
[Source and figure details]
[R56] L. Wolfenstein, PRD 17 (1978) 2369. [R57] S. P. Mikheyev, A. Yu. Smirnov, Sov. J. Nucl. Phys. 42 (1985) 913.
Figure: Feynman diagrams drawn for this presentation (no reuse restrictions).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6 (source document: MSW survival probability | 2 min)
[Speaker notes (English)]
Applying the matter mixing angle to solar neutrinos: an electron neutrino produced at the solar core with the matter angle theta-twelve-m leaves the Sun adiabatically, and the phases average over the Sun–Earth distance. The day-time survival probability is then c13 to the fourth times one half of one plus cos 2 theta-12 times cos 2 theta-12-m, plus s13 to the fourth. The parameter xi compares the matter potential with the vacuum term. For xi much smaller than cos 2 theta-12, at low energy, we recover the vacuum average, about 0.55, with a small linear correction. For xi much larger than one, at high energy, P_ee approaches sin-squared theta-12, about 0.29. The resonance at the production point is near 2 MeV. The band on the right uses the 2026 JUNO parameters and is now very narrow, so the MSW curve has essentially no free parameters. The Borexino points confirm both limits, but the transition region between 1 and 5 MeV, the upturn, is still poorly measured: fitting the energy dependence of P_ee with exponential, quadratic or cubic forms, Super-K favors a distorted spectrum over a flat one at only 1.2 sigma, and 2.1 sigma together with SNO. Fitting a scale factor A_MSW on the matter potential tests whether it has the Standard Model size.
[한국어 발표자 노트]
앞 장의 물질 속 혼합각을 태양 중성미자에 적용한 결과입니다. 생성 지점에서 cos 2θ12^m으로 생성된 νe가 단열적으로 태양을 빠져나오고, 태양–지구 거리에서 위상이 평균되므로 낮 시간 생존확률은 P_ee = c13⁴ · ½(1 + cos 2θ12 cos 2θ12^m) + s13⁴가 됩니다. D는 밤의 지구 재생효과를 넣지 않았다는 뜻입니다.
ξ는 진동 길이와 굴절 길이의 비입니다. ρY_e ≈ 100 g/cm³인 태양 중심에서 ξ = cos 2θ12 ≈ 0.39가 되는 공명 에너지는 약 2 MeV입니다. ξ ≪ cos 2θ12인 저에너지에서는 진공 평균값 약 0.55에서 ξ에 비례해 조금 내려가고, ξ ≫ 1인 고에너지에서는 sin²θ12에 1/ξ² 보정이 붙어 약 0.29로 수렴합니다. 두 극한식은 cos 2θ12^m을 ξ의 1차, 1/ξ의 2차까지 전개해 얻습니다.
A_MSW는 물질 potential의 크기를 곱하는 인자로, 표준모형에서는 1입니다. 태양 데이터로 A_MSW를 fit하면 물질 potential이 표준 크기인지 직접 검사할 수 있습니다.
오른쪽 그림은 이 발표를 위해 계산했습니다. JUNO 2026의 sin²θ12와 Δm²21을 ±1σ, Daya Bay θ13, ⁸B 생성 영역의 ρY_e = 85–105 g/cm³ 범위로 계산한 띠입니다. 원자로가 매개변수를 고정했기 때문에 띠가 매우 좁아졌다는 점을 강조합니다. 측정점은 Borexino Phase II의 최종 P_ee(HZ 태양모형 가정)이며, Borexino는 2021년 운영을 마쳤습니다. ⁸B는 Borexino 값이고 회색 점은 HER-I/II의 두 에너지 구간입니다. 1–5 MeV 전이 영역에서는 pep 점 하나 외에 측정이 거의 없다는 점이 upturn 문제의 핵심입니다.
주황 상자: SK는 ⁸B 스펙트럼에서 P_ee(E)를 지수·이차·삼차 함수로 fit하여, 왜곡된(upturn이 있는) 스펙트럼을 평평한 스펙트럼보다 1.2σ 선호합니다. SNO와 결합하면 2.1σ입니다. 즉 MSW가 예측하는 upturn은 아직 약하게만 보였고, 관측된 upturn은 원자로 Δm²21로 예측한 곡선보다 다소 완만한 경향이 있습니다. A_MSW를 fit하면 물질 potential의 크기를 직접 검사할 수 있습니다.
[Source and figure details]
[R52] Borexino Collaboration, Comprehensive measurement of pp-chain solar neutrinos, Nature 562 (2018) 505 — P_ee (HZ-SSM): pp 0.57 ± 0.09 (0.267 MeV), ⁷Be 0.53 ± 0.05 (0.862 MeV), pep 0.43 ± 0.11 (1.44 MeV), ⁸B HER 0.37 ± 0.08 (8.1 MeV); HER-I 0.39 ± 0.09 (7.4 MeV), HER-II 0.35 ± 0.09 (9.7 MeV).
[R01] JUNO, arXiv:2609.37895 — sin²θ12 = 0.3036 ± 0.0064, Δm²21 = (7.388 ± 0.078)×10⁻⁵ eV². [R30] Daya Bay, PRL 130 (2023) 161802 — sin²2θ13 = 0.0851 ± 0.0024.
Figure: calculated for this presentation; adiabatic two-flavor MSW with θ13 factors, constant production density (no radial averaging), no Earth regeneration. Replaces the earlier Borexino-era band (arXiv:2105.13858).
Upturn significance: arXiv:2512.19887 (SK-IV, Measurement of the solar neutrino interaction rate below 3.49 MeV), Sec. I — 'SK favors the existence of an upturn by 1.2σ. Together with SNO, the significance increases to 2.1σ', citing SK-IV full-period paper PRD 109 (2024) 092001 [R07]. Fit forms (exponential, quadratic, cubic) as described in arXiv:2405.07900 (Latest results from Super-Kamiokande). Relevant figures: arXiv:2512.19887 Fig. 12 (P_ee(E) bands), arXiv:2405.07900 Fig. 4 (SK+SNO fitted P_ee).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5 (source document: New slide (matter-effect overview) | 2 min)
[Speaker notes (English)]
Before going into details, here is where matter effects matter. Vacuum disappearance measures magnitudes, |Δm²| and sin²2θ; the signs and octants come from matter effects. In the Sun, the MSW effect fixed the sign of Δm²21 and the θ12 octant, while the transition region, the upturn, is still only weakly seen. Crossing the Earth, solar neutrinos show the day–night regeneration at about 3σ. Atmospheric neutrinos crossing the mantle and core experience an MSW resonance for Δm²31 at a few GeV, which carries the ordering information; current combined analyses favor normal ordering at roughly 3σ, but not yet in an official joint result. In long-baseline beams, the matter-induced asymmetry must be separated from intrinsic CP violation, which is why the current CP hint depends on the ordering. A Galactic supernova would add a very high-density environment. JUNO, where matter effects are small, provides the vacuum reference. Every precise matter-effect measurement is also a test of non-standard interactions.
[한국어 발표자 노트]
본론에 들어가기 전에 물질효과가 중요한 다섯 환경과 현재 실험 상황을 한 장으로 정리합니다. 핵심 메시지는 진공 진동은 크기(|Δm²|, sin²2θ)를 재고, 부호와 octant 같은 방향 정보는 물질효과가 준다는 것, 그리고 정밀한 물질효과 측정은 곧 표준 상호작용(√2 G_F N_e)과 NSI의 검사라는 것입니다.
태양: 태양 MSW가 Δm²21 &gt; 0과 θ12 &lt; 45°를 정했습니다. 고에너지 P_ee ≈ 0.3(SNO CC/NC), 저에너지 P_ee ≈ 0.55(Borexino pp, ⁷Be)는 확인되었지만, 그 사이 전이(upturn)는 평평한 모양 대비 약 1.2σ(SK), 2.1σ(SK+SNO)의 약한 선호에 그칩니다. 지구 통과 태양 중성미자: SK day–night 비대칭 약 3.2σ로 지구 물질효과의 증거이며, 그 크기가 solar–reactor Δm²21 차이(약 1.5σ)의 원인입니다.
대기 중성미자: 맨틀과 핵을 통과하며 Δm²31의 MSW 공명이 수 GeV에서 일어나고, ν와 ν̄ 중 어느 쪽이 증폭되는지가 질량순서를 정합니다. SK 단독 Δχ² ≈ 5.2, ORCA는 아직 선호가 없고, 공개자료 결합 재분석은 약 3σ로 NO를 선호합니다(공식 결과 아님). DeepCore 재분석은 ε_μτ를 10⁻² 수준으로 제한합니다.
장기선 빔: 물질이 만드는 가짜 CP 비대칭 때문에 ordering과 δCP가 얽혀 있어, T2K+NOvA는 IO일 때만 CP 보존을 3σ에서 배제합니다. NOvA는 같은 데이터로 ε_eμ, ε_eτ를 제한합니다. 초신성은 극한 밀도의 물질효과와 집단 진동을 보여 줄 수 있지만 SN 1987A의 약 24개 사건으로는 flavor 정보가 없습니다.
마지막 행은 비교 기준입니다. JUNO는 물질효과가 작아 진공 매개변수의 기준점이 되며, 질량순서 정보는 진공 간섭에서 옵니다. 다만 이 방법도 태양 MSW가 정한 Δm²21의 부호를 전제로 합니다. 이후 Part 1–3이 이 표의 행들을 차례로 자세히 다룹니다.
[Source and figure details]
[R53] SNO, PRC 88 (2013) 025501 (CC/NC). [R52] Borexino, Nature 562 (2018) 505 (pp, ⁷Be, pep, ⁸B P_ee). [R07] SK-IV solar, PRD 109 (2024) 092001 (day–night, spectrum).
[R54] SK I–V atmospheric, arXiv:2311.05105 — Δχ²(IO−NO) = 5.23 (MC expectation 1.53). [R55] KM3NeT/ORCA 715 kt·y, PoS(ICRC2025)1092 — no significant ordering preference (Bayes factor 1.18 for IO). [R13] Jin et al., arXiv:2610.12208 — independent combined atmospheric reanalysis.
[R16] Krishnamoorthi et al., PRD 114 (2026) 075009. [R02] T2K+NOvA, Nature 646 (2025) 818. [R43] NOvA NSI, PRL 133 (2024) 201802. [R01] JUNO, arXiv:2609.37895.
SN 1987A: about two dozen events in Kamiokande-II, IMB and Baksan (standard historical count).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Sigma values are simple single-parameter Gaussian comparisons with the JUNO 207-day preliminary value, using sin^2 theta13 from Daya Bay. TM1: cos^2 theta12 cos^2 theta13 = 2/3 gives 0.318. TM2: |U_e2|^2 = 1/3 gives 0.341. The message: large angles alone are compatible with anarchy; a symmetry shows up only as exact correlations, including theta23–delta, which DUNE and Hyper-K will test.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3413865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number: theta12 plus thetaC = 46.40 ± 0.40 degrees, 3.5 sigma from exact QLC. QLC arises from bimaximal neutrino mixing corrected by a CKM-like charged-lepton rotation, natural when M_e is tied to M_d in SU(5), Pati–Salam or SO(10). The minimal version predicts |cos delta| larger than 1 at the JUNO central value, so it needs extra ingredients: Clebsch factors, theta13^e, or RG running. Note the companion relation points to the lower octant, which links to the next slide.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Disappearance measures sin^2(2 theta23), which is octant-blind; the octant comes from nu_e appearance, proportional to sin^2 theta23, and from atmospheric nu_e data, and it is entangled with delta and the mass ordering. That is why different fits flip the octant. Physics: maximal mixing means mu–tau symmetry; the deviation measures its breaking; the sign tells whether nu3 is mu- or tau-rich and separates model classes; sum rules tie theta23 − 45 degrees to cos delta. QLC predicts the lower octant.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16 (source document: New slide (CP violation 3/3) | 1.5 min)
[한국어 발표자 노트]
이론은 δCP를 어떻게 예측하는가를 보여 줍니다. 대표적인 방법은 neutrino 부문의 잔여 대칭이 주는 혼합 패턴(TBM, BM, GR, HG)에 charged-lepton 보정을 더한 경우의 sum rule입니다. 이때 cos δ는 측정된 세 혼합각과 패턴의 θ12^ν로 결정됩니다(Petcov 2015).
표의 숫자는 이 리뷰에서 계산한 것입니다. JUNO sin²θ12 = 0.3036, Daya Bay sin²θ13 ≈ 0.0218, sin²θ23 = 0.45–0.56의 중심값만 사용했고 오차 전파, RG 효과, 추가 보정은 넣지 않았습니다. cos δ만 정해지므로 δ와 −δ(=360°−δ)가 모두 예측입니다. BM은 |cos δ| &gt; 1이 되어 이 보정 방식으로는 해가 없습니다. 참고로 TBM의 경우 sin²θ12의 ±1σ 변화가 δ를 약 98°–104°로 이동시킵니다.
μ–τ reflection(일반화 CP) 대칭은 θ23 = 45°와 δ = ±90°를 예측합니다. 현재 sin²θ23 ≈ 0.55와 NO의 δ ≈ 180° 근처 best fit은 이 예측과 긴장 관계에 있지만, IO의 δ ≈ 270°와는 잘 맞습니다. 아직 결론을 내릴 단계는 아닙니다.
modular 및 일반화 CP 모형은 θ23–δCP 상관 곡면을 예측하며, 뒤의 flavor symmetry 부분(29–30번)에서 다시 다룹니다. DUNE과 Hyper-K가 δCP를 정밀하게 측정하면 이 예측들이 실제로 반증 가능한 시험이 된다는 점으로 마무리합니다.
[Source and figure details]
[R36] S. T. Petcov, Nucl. Phys. B 892 (2015) 400; arXiv:1405.6006 — sum rule cos δ = tanθ23/(sin2θ12 sinθ13)[cos2θ12^ν + (sin²θ12 − cos²θ12^ν)(1 − cot²θ23 sin²θ13)].
Predicted δ values computed for this review (central values only): TBM ±(98–101)°, GRA ±(73–75)°, GRB ±(103–107)°, HG ±(59–64)°, BM no solution, for sin²θ23 = 0.45–0.56.
[R37] P. F. Harrison, W. G. Scott, PLB 547 (2002) 219 — μ–τ reflection symmetry.
[R27] Ding, Li, Lu, Petcov, JHEP 07 (2026) 256 — discrete flavour and CP symmetries in light of JUNO.</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980188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16 (source document: New slide (CP violation 3/3) | 1.5 min)
[한국어 발표자 노트]
이론은 δCP를 어떻게 예측하는가를 보여 줍니다. 대표적인 방법은 neutrino 부문의 잔여 대칭이 주는 혼합 패턴(TBM, BM, GR, HG)에 charged-lepton 보정을 더한 경우의 sum rule입니다. 이때 cos δ는 측정된 세 혼합각과 패턴의 θ12^ν로 결정됩니다(Petcov 2015).
표의 숫자는 이 리뷰에서 계산한 것입니다. JUNO sin²θ12 = 0.3036, Daya Bay sin²θ13 ≈ 0.0218, sin²θ23 = 0.45–0.56의 중심값만 사용했고 오차 전파, RG 효과, 추가 보정은 넣지 않았습니다. cos δ만 정해지므로 δ와 −δ(=360°−δ)가 모두 예측입니다. BM은 |cos δ| &gt; 1이 되어 이 보정 방식으로는 해가 없습니다. 참고로 TBM의 경우 sin²θ12의 ±1σ 변화가 δ를 약 98°–104°로 이동시킵니다.
μ–τ reflection(일반화 CP) 대칭은 θ23 = 45°와 δ = ±90°를 예측합니다. 현재 sin²θ23 ≈ 0.55와 NO의 δ ≈ 180° 근처 best fit은 이 예측과 긴장 관계에 있지만, IO의 δ ≈ 270°와는 잘 맞습니다. 아직 결론을 내릴 단계는 아닙니다.
modular 및 일반화 CP 모형은 θ23–δCP 상관 곡면을 예측하며, 뒤의 flavor symmetry 부분(29–30번)에서 다시 다룹니다. DUNE과 Hyper-K가 δCP를 정밀하게 측정하면 이 예측들이 실제로 반증 가능한 시험이 된다는 점으로 마무리합니다.
[Source and figure details]
[R36] S. T. Petcov, Nucl. Phys. B 892 (2015) 400; arXiv:1405.6006 — sum rule cos δ = tanθ23/(sin2θ12 sinθ13)[cos2θ12^ν + (sin²θ12 − cos²θ12^ν)(1 − cot²θ23 sin²θ13)].
Predicted δ values computed for this review (central values only): TBM ±(98–101)°, GRA ±(73–75)°, GRB ±(103–107)°, HG ±(59–64)°, BM no solution, for sin²θ23 = 0.45–0.56.
[R37] P. F. Harrison, W. G. Scott, PLB 547 (2002) 219 — μ–τ reflection symmetry.
[R27] Ding, Li, Lu, Petcov, JHEP 07 (2026) 256 — discrete flavour and CP symmetries in light of JUNO.</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82063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16 (source document: New slide (CP violation 3/3) | 1.5 min)
[한국어 발표자 노트]
이론은 δCP를 어떻게 예측하는가를 보여 줍니다. 대표적인 방법은 neutrino 부문의 잔여 대칭이 주는 혼합 패턴(TBM, BM, GR, HG)에 charged-lepton 보정을 더한 경우의 sum rule입니다. 이때 cos δ는 측정된 세 혼합각과 패턴의 θ12^ν로 결정됩니다(Petcov 2015).
표의 숫자는 이 리뷰에서 계산한 것입니다. JUNO sin²θ12 = 0.3036, Daya Bay sin²θ13 ≈ 0.0218, sin²θ23 = 0.45–0.56의 중심값만 사용했고 오차 전파, RG 효과, 추가 보정은 넣지 않았습니다. cos δ만 정해지므로 δ와 −δ(=360°−δ)가 모두 예측입니다. BM은 |cos δ| &gt; 1이 되어 이 보정 방식으로는 해가 없습니다. 참고로 TBM의 경우 sin²θ12의 ±1σ 변화가 δ를 약 98°–104°로 이동시킵니다.
μ–τ reflection(일반화 CP) 대칭은 θ23 = 45°와 δ = ±90°를 예측합니다. 현재 sin²θ23 ≈ 0.55와 NO의 δ ≈ 180° 근처 best fit은 이 예측과 긴장 관계에 있지만, IO의 δ ≈ 270°와는 잘 맞습니다. 아직 결론을 내릴 단계는 아닙니다.
modular 및 일반화 CP 모형은 θ23–δCP 상관 곡면을 예측하며, 뒤의 flavor symmetry 부분(29–30번)에서 다시 다룹니다. DUNE과 Hyper-K가 δCP를 정밀하게 측정하면 이 예측들이 실제로 반증 가능한 시험이 된다는 점으로 마무리합니다.
[Source and figure details]
[R36] S. T. Petcov, Nucl. Phys. B 892 (2015) 400; arXiv:1405.6006 — sum rule cos δ = tanθ23/(sin2θ12 sinθ13)[cos2θ12^ν + (sin²θ12 − cos²θ12^ν)(1 − cot²θ23 sin²θ13)].
Predicted δ values computed for this review (central values only): TBM ±(98–101)°, GRA ±(73–75)°, GRB ±(103–107)°, HG ±(59–64)°, BM no solution, for sin²θ23 = 0.45–0.56.
[R37] P. F. Harrison, W. G. Scott, PLB 547 (2002) 219 — μ–τ reflection symmetry.
[R27] Ding, Li, Lu, Petcov, JHEP 07 (2026) 256 — discrete flavour and CP symmetries in light of JUNO.</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3135868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16 (source document: New slide (CP violation 3/3) | 1.5 min)
[한국어 발표자 노트]
이론은 δCP를 어떻게 예측하는가를 보여 줍니다. 대표적인 방법은 neutrino 부문의 잔여 대칭이 주는 혼합 패턴(TBM, BM, GR, HG)에 charged-lepton 보정을 더한 경우의 sum rule입니다. 이때 cos δ는 측정된 세 혼합각과 패턴의 θ12^ν로 결정됩니다(Petcov 2015).
표의 숫자는 이 리뷰에서 계산한 것입니다. JUNO sin²θ12 = 0.3036, Daya Bay sin²θ13 ≈ 0.0218, sin²θ23 = 0.45–0.56의 중심값만 사용했고 오차 전파, RG 효과, 추가 보정은 넣지 않았습니다. cos δ만 정해지므로 δ와 −δ(=360°−δ)가 모두 예측입니다. BM은 |cos δ| &gt; 1이 되어 이 보정 방식으로는 해가 없습니다. 참고로 TBM의 경우 sin²θ12의 ±1σ 변화가 δ를 약 98°–104°로 이동시킵니다.
μ–τ reflection(일반화 CP) 대칭은 θ23 = 45°와 δ = ±90°를 예측합니다. 현재 sin²θ23 ≈ 0.55와 NO의 δ ≈ 180° 근처 best fit은 이 예측과 긴장 관계에 있지만, IO의 δ ≈ 270°와는 잘 맞습니다. 아직 결론을 내릴 단계는 아닙니다.
modular 및 일반화 CP 모형은 θ23–δCP 상관 곡면을 예측하며, 뒤의 flavor symmetry 부분(29–30번)에서 다시 다룹니다. DUNE과 Hyper-K가 δCP를 정밀하게 측정하면 이 예측들이 실제로 반증 가능한 시험이 된다는 점으로 마무리합니다.
[Source and figure details]
[R36] S. T. Petcov, Nucl. Phys. B 892 (2015) 400; arXiv:1405.6006 — sum rule cos δ = tanθ23/(sin2θ12 sinθ13)[cos2θ12^ν + (sin²θ12 − cos²θ12^ν)(1 − cot²θ23 sin²θ13)].
Predicted δ values computed for this review (central values only): TBM ±(98–101)°, GRA ±(73–75)°, GRB ±(103–107)°, HG ±(59–64)°, BM no solution, for sin²θ23 = 0.45–0.56.
[R37] P. F. Harrison, W. G. Scott, PLB 547 (2002) 219 — μ–τ reflection symmetry.
[R27] Ding, Li, Lu, Petcov, JHEP 07 (2026) 256 — discrete flavour and CP symmetries in light of JUNO.</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472786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16 (source document: New slide (CP violation 3/3) | 1.5 min)
[한국어 발표자 노트]
이론은 δCP를 어떻게 예측하는가를 보여 줍니다. 대표적인 방법은 neutrino 부문의 잔여 대칭이 주는 혼합 패턴(TBM, BM, GR, HG)에 charged-lepton 보정을 더한 경우의 sum rule입니다. 이때 cos δ는 측정된 세 혼합각과 패턴의 θ12^ν로 결정됩니다(Petcov 2015).
표의 숫자는 이 리뷰에서 계산한 것입니다. JUNO sin²θ12 = 0.3036, Daya Bay sin²θ13 ≈ 0.0218, sin²θ23 = 0.45–0.56의 중심값만 사용했고 오차 전파, RG 효과, 추가 보정은 넣지 않았습니다. cos δ만 정해지므로 δ와 −δ(=360°−δ)가 모두 예측입니다. BM은 |cos δ| &gt; 1이 되어 이 보정 방식으로는 해가 없습니다. 참고로 TBM의 경우 sin²θ12의 ±1σ 변화가 δ를 약 98°–104°로 이동시킵니다.
μ–τ reflection(일반화 CP) 대칭은 θ23 = 45°와 δ = ±90°를 예측합니다. 현재 sin²θ23 ≈ 0.55와 NO의 δ ≈ 180° 근처 best fit은 이 예측과 긴장 관계에 있지만, IO의 δ ≈ 270°와는 잘 맞습니다. 아직 결론을 내릴 단계는 아닙니다.
modular 및 일반화 CP 모형은 θ23–δCP 상관 곡면을 예측하며, 뒤의 flavor symmetry 부분(29–30번)에서 다시 다룹니다. DUNE과 Hyper-K가 δCP를 정밀하게 측정하면 이 예측들이 실제로 반증 가능한 시험이 된다는 점으로 마무리합니다.
[Source and figure details]
[R36] S. T. Petcov, Nucl. Phys. B 892 (2015) 400; arXiv:1405.6006 — sum rule cos δ = tanθ23/(sin2θ12 sinθ13)[cos2θ12^ν + (sin²θ12 − cos²θ12^ν)(1 − cot²θ23 sin²θ13)].
Predicted δ values computed for this review (central values only): TBM ±(98–101)°, GRA ±(73–75)°, GRB ±(103–107)°, HG ±(59–64)°, BM no solution, for sin²θ23 = 0.45–0.56.
[R37] P. F. Harrison, W. G. Scott, PLB 547 (2002) 219 — μ–τ reflection symmetry.
[R27] Ding, Li, Lu, Petcov, JHEP 07 (2026) 256 — discrete flavour and CP symmetries in light of JUNO.</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931897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25 (source document: Slide 11 | 2 min)
[한국어 발표자 노트]
이 수치는 Krishnamoorthi, Kumar, Agarwalla의 PRD 114, 075009 (2026), arXiv:2512.22632v2의 출판판을 따릅니다. 초록의 구판에서는 diagonal 하한이 −0.030으로 검색되지만 최신 v2·출판판은 −0.031입니다. 이 작은 차이도 버전 관리가 필요한 이유입니다.
공식 IceCube collaboration 논문이 아니라 공개 golden sample을 분석한 독립 연구입니다. paper와 figure는 eight-year sample이라는 이름도 사용하지만 실제 livetime은 7.5년입니다. 제공된 detector-systematics response가 NO에 대해서만 존재하므로 분석은 NO 가정입니다. observed IO limit까지 수행했다고 말하지 않습니다.
real εμτ의 양수·음수는 위상 0과 π의 slice입니다. 그림은 타 실험의 convention을 이 논문에 맞춰 환산한 비교입니다. complex magnitude–phase 허용 영역과 구분합니다. 별도의 2026 eμ/eτ 연구는 νμ disappearance가 δCP에 약하게 의존하는 점을 사용해 beam appearance의 degeneracy와 상보적인 제약을 제시합니다. δ-free는 정확한 전 에너지 독립성이 아니라 이 sample에서 작게 억제됨을 뜻합니다.
[Source and figure details]
[R16] Krishnamoorthi, J., Kumar, Anil, Agarwalla, Sanjib Kumar. Stringent constraints on nonstandard neutrino interactions using high-purity νμ CC events in IceCube DeepCore. Phys.Rev.D 114 (2026) 075009; arXiv:2512.22632. https://arxiv.org/abs/2512.22632 | https://inspirehep.net/literature/3096041
[R17] Krishnamoorthi, J., Kumar, Anil, Agarwalla, Sanjib Kumar. δCP-free constraints on NSI parameters ϵeμ and ϵeτ using high-purity νμ CC events at IceCube DeepCore. Phys.Rev.D 114 (2026) 015007; arXiv:2604.16157. https://arxiv.org/abs/2604.16157 | https://inspirehep.net/literature/3146362
Figure file: F07_NSI_comparison.png. Fig. 1 on PDF page 2. Rectangular crop only; no data or axes changed; PNG rendered at 360 dpi and vector PDF retained.
Reuse: CC BY 4.0; https://creativecommons.org/licenses/by/4.0/. J Krishnamoorthi, A. Kumar and S. K. Agarwalla, Stringent constraints on nonstandard neutrino interactions using high-purity νμ CC events in IceCube DeepCore, Fig. 1; https://doi.org/10.1103/2n9h-csnl; CC BY 4.0; cropped.
Result check date: 23 October 2026 (KST).</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28 (source document: 2026 draft slide 18 (merged))
[Speaker notes (English)]
Here I show an illustrative DUNE baseline. The standard CP-conserving spectrum differs from the standard delta equals minus pi over two spectrum. A new complex epsilon e-tau interaction also changes the spectrum and may imitate some part of the CP-phase signal. The plot is a deliberate benchmark with epsilon equal to 0.15, not an experimental constraint or a best fit. A full broad-band analysis, including near detectors and other matter paths, can help disentangle the contributions.
[한국어 발표자 노트]
NSI 예시 값 εeτ=0.15는 임의 benchmark로 표시했습니다.
[Source and figure details]
Figure: calculated for this presentation (2026 draft deck); DUNE baseline 1300 km, constant density, benchmark εeτ = 0.15, φeτ = π/2.</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Deck slide 27 (source document: Slide 12 | 1.5 min)
[한국어 발표자 노트]
표준 상호작용 아래 reactor의 Δm²21와 θ12 정밀도는 매우 강력합니다. 그러나 vacuum disappearance의 leading term은 sin²2θ12이므로 θ12와 π/2−θ12를 구분하지 못합니다. 물질효과와 NSI 자유도를 함께 바꾸면 ordering을 뒤집어도 진동 확률을 보존하는 generalized degeneracy가 생깁니다.
εμμ를 뺀 convention에서 (εee−εμμ) → −(εee−εμμ)−2, (εττ−εμμ) → −(εττ−εμμ), off-diagonal εαβ → −εαβ\*와 vacuum parameter mapping이 함께 필요합니다. 서로 다른 조성의 물질에서 이 관계를 실현할 수 있는지는 εe,u,d 가정에 달려 있습니다.
LMA-Dark가 모든 모형에서 제거되었다고 단정하지 않습니다. 2023의 일반 electron+quark global analysis는 mediator 질량, up/down coupling 비율, detection 효과에 따라 살아남는 영역이 달라짐을 보였습니다. 이 기준 논문은 최신 2026 전 데이터 global fit이 아니며 2026 산란 연구의 축별 제약과 병치해 설명합니다.
[Source and figure details]
[R15] Coloma, Pilar, Gonzalez-Garcia, M.C., Maltoni, Michele, Pinheiro, João Paulo et al.. Global constraints on non-standard neutrino interactions with quarks and electrons. JHEP 08 (2023) 032; arXiv:2305.07698. https://arxiv.org/abs/2305.07698 | https://inspirehep.net/literature/2659681
[R18] Atzori Corona, M., Cadeddu, M., Cargioli, N., Cerulli, R. et al.. Phenomenological implications of the high-precision COHERENT germanium CEνNS data. Nucl.Phys.B 1031 (2026) 117635; arXiv:2605.07975. https://arxiv.org/abs/2605.07975 | https://inspirehep.net/literature/3153601
Result check date: 23 October 2026 (KST).</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3348798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C88BDCC-2AAE-4C22-82A9-40EC192E0C2D}"/>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D1B99BD5-8DCC-45DD-8B07-7A255D7692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FC55DD25-FC82-4A02-8286-B704D9676CB0}"/>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5" name="바닥글 개체 틀 4">
            <a:extLst>
              <a:ext uri="{FF2B5EF4-FFF2-40B4-BE49-F238E27FC236}">
                <a16:creationId xmlns:a16="http://schemas.microsoft.com/office/drawing/2014/main" id="{2078CA30-0FD8-47B4-844F-533A3CC6FA7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E6C5010-5A70-46A5-A410-F02F67C66194}"/>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1524546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7CC6C18-FA73-414E-9E5E-799EC4D1533C}"/>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15AF90CA-86BB-435B-8FAB-8E0E575A8417}"/>
              </a:ext>
            </a:extLst>
          </p:cNvPr>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44BFA67A-8B1F-4514-B31F-177EAEEB4133}"/>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5" name="바닥글 개체 틀 4">
            <a:extLst>
              <a:ext uri="{FF2B5EF4-FFF2-40B4-BE49-F238E27FC236}">
                <a16:creationId xmlns:a16="http://schemas.microsoft.com/office/drawing/2014/main" id="{30746918-53E9-41C5-8C92-CB0062ECF391}"/>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D7800AF2-2F47-4157-8ED3-00DE215D00CC}"/>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3626788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3A4361-8B58-4AFF-868F-2E4AE0E2AF61}"/>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A8135DBA-B641-46F1-BEF4-26E67E2E98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a:extLst>
              <a:ext uri="{FF2B5EF4-FFF2-40B4-BE49-F238E27FC236}">
                <a16:creationId xmlns:a16="http://schemas.microsoft.com/office/drawing/2014/main" id="{DA63C65E-F1E1-473B-A70A-590E8BD2E983}"/>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5" name="바닥글 개체 틀 4">
            <a:extLst>
              <a:ext uri="{FF2B5EF4-FFF2-40B4-BE49-F238E27FC236}">
                <a16:creationId xmlns:a16="http://schemas.microsoft.com/office/drawing/2014/main" id="{B1107197-1D9A-412D-B203-6F168D57AAE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30BDA32-AA84-45E2-8610-AC291CB11846}"/>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3077323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5FCC38A-8406-4EEE-AAA3-45EDA3949A09}"/>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0C70560D-38D9-402D-B1F8-F7709F865B75}"/>
              </a:ext>
            </a:extLst>
          </p:cNvPr>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a:extLst>
              <a:ext uri="{FF2B5EF4-FFF2-40B4-BE49-F238E27FC236}">
                <a16:creationId xmlns:a16="http://schemas.microsoft.com/office/drawing/2014/main" id="{04158995-AD66-4695-9957-792B668B86AC}"/>
              </a:ext>
            </a:extLst>
          </p:cNvPr>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a:extLst>
              <a:ext uri="{FF2B5EF4-FFF2-40B4-BE49-F238E27FC236}">
                <a16:creationId xmlns:a16="http://schemas.microsoft.com/office/drawing/2014/main" id="{8DECAD7B-CE9D-4BCE-9D4D-406B526ED8D0}"/>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6" name="바닥글 개체 틀 5">
            <a:extLst>
              <a:ext uri="{FF2B5EF4-FFF2-40B4-BE49-F238E27FC236}">
                <a16:creationId xmlns:a16="http://schemas.microsoft.com/office/drawing/2014/main" id="{FF223561-FD7C-4307-8DDF-505DADCE7E9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9B356366-1E52-4ABE-ACC7-2249C8F98F31}"/>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3932622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DC16BBF-E441-4CA2-A83D-F11957881C30}"/>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BAFDCC-F675-4F18-953C-03CA883D00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a:extLst>
              <a:ext uri="{FF2B5EF4-FFF2-40B4-BE49-F238E27FC236}">
                <a16:creationId xmlns:a16="http://schemas.microsoft.com/office/drawing/2014/main" id="{56EAB3D4-78A3-4D8F-90FF-2E5F20EBC4BB}"/>
              </a:ext>
            </a:extLst>
          </p:cNvPr>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a:extLst>
              <a:ext uri="{FF2B5EF4-FFF2-40B4-BE49-F238E27FC236}">
                <a16:creationId xmlns:a16="http://schemas.microsoft.com/office/drawing/2014/main" id="{A63AF787-2433-4D80-8F70-AC3AFCA59D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a:extLst>
              <a:ext uri="{FF2B5EF4-FFF2-40B4-BE49-F238E27FC236}">
                <a16:creationId xmlns:a16="http://schemas.microsoft.com/office/drawing/2014/main" id="{FFC13F0A-DF6C-48C5-90D9-EF9170F509A1}"/>
              </a:ext>
            </a:extLst>
          </p:cNvPr>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a:extLst>
              <a:ext uri="{FF2B5EF4-FFF2-40B4-BE49-F238E27FC236}">
                <a16:creationId xmlns:a16="http://schemas.microsoft.com/office/drawing/2014/main" id="{64B33B2E-F937-4B03-9578-8D3D3E172BC9}"/>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8" name="바닥글 개체 틀 7">
            <a:extLst>
              <a:ext uri="{FF2B5EF4-FFF2-40B4-BE49-F238E27FC236}">
                <a16:creationId xmlns:a16="http://schemas.microsoft.com/office/drawing/2014/main" id="{40C1B253-3A43-4759-AC72-6113EACAE1CB}"/>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3182E6F9-2C87-4B67-AEE6-84E95F811D82}"/>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1370630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4B6102C-F51B-4FF0-BCC5-9FE7D555A807}"/>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753F7101-7DDD-439D-922D-365A3FD6F1EB}"/>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4" name="바닥글 개체 틀 3">
            <a:extLst>
              <a:ext uri="{FF2B5EF4-FFF2-40B4-BE49-F238E27FC236}">
                <a16:creationId xmlns:a16="http://schemas.microsoft.com/office/drawing/2014/main" id="{4D3AB3D3-C396-4154-8EF6-809BB6581F74}"/>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7A3E6828-0757-43A2-B3BD-37B0983DBB77}"/>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375479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D7EB295E-B013-4BC5-B2E7-291A3E708A77}"/>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3" name="바닥글 개체 틀 2">
            <a:extLst>
              <a:ext uri="{FF2B5EF4-FFF2-40B4-BE49-F238E27FC236}">
                <a16:creationId xmlns:a16="http://schemas.microsoft.com/office/drawing/2014/main" id="{9AB5DDB6-296B-402D-995C-0B28F35288A8}"/>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8D83F32C-B2AF-4A3E-AB58-9D9CB4732F3F}"/>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1546325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B548608-0A12-42D3-ABEC-2CE417957ECA}"/>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9238AE21-2B1D-48A4-8802-A73655BDD9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a:extLst>
              <a:ext uri="{FF2B5EF4-FFF2-40B4-BE49-F238E27FC236}">
                <a16:creationId xmlns:a16="http://schemas.microsoft.com/office/drawing/2014/main" id="{AACC8815-2AFB-47E3-A6FE-F34750A23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EA23A94E-55C3-4B5D-98AA-8A1392A88970}"/>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6" name="바닥글 개체 틀 5">
            <a:extLst>
              <a:ext uri="{FF2B5EF4-FFF2-40B4-BE49-F238E27FC236}">
                <a16:creationId xmlns:a16="http://schemas.microsoft.com/office/drawing/2014/main" id="{6D92DCC2-9C5F-4DDF-B069-B35394B6C9BA}"/>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7FCD8ECA-1FC0-411B-900E-77CE0E8DC3BE}"/>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88401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893BB46-ADE0-4385-9F4D-B904B5895370}"/>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3A6628D6-126A-477A-88E8-D4DF610BBC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8FB9E6C4-76D1-4C22-A9CA-793FF78D9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5F89E74B-5BEF-4C6A-B03B-006087E93E40}"/>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6" name="바닥글 개체 틀 5">
            <a:extLst>
              <a:ext uri="{FF2B5EF4-FFF2-40B4-BE49-F238E27FC236}">
                <a16:creationId xmlns:a16="http://schemas.microsoft.com/office/drawing/2014/main" id="{67C920D9-5AC3-425D-AA58-3A57C1A80F5D}"/>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A1F18E04-AEB9-4CC0-A40F-C283BC7F4F04}"/>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216005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E5434F9-3C03-4A97-9CB4-E3241E6D69ED}"/>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13A273DB-385D-4482-86E5-F1237D869CAB}"/>
              </a:ext>
            </a:extLst>
          </p:cNvPr>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8199A030-E4D4-463C-A6DB-A38B1B72569F}"/>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5" name="바닥글 개체 틀 4">
            <a:extLst>
              <a:ext uri="{FF2B5EF4-FFF2-40B4-BE49-F238E27FC236}">
                <a16:creationId xmlns:a16="http://schemas.microsoft.com/office/drawing/2014/main" id="{F32D8B4D-A4E0-4325-A6D0-CC640A11DA5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A48D0BD-C8A5-45C4-A044-48F39C094F6F}"/>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2959633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B25EAD85-62D3-4AF5-AC65-11B77451CE02}"/>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C77F8448-2101-4269-8B08-F4A8A055AD27}"/>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CE6B96A2-FAFD-4674-AAA1-FE030C4C9364}"/>
              </a:ext>
            </a:extLst>
          </p:cNvPr>
          <p:cNvSpPr>
            <a:spLocks noGrp="1"/>
          </p:cNvSpPr>
          <p:nvPr>
            <p:ph type="dt" sz="half" idx="10"/>
          </p:nvPr>
        </p:nvSpPr>
        <p:spPr/>
        <p:txBody>
          <a:bodyPr/>
          <a:lstStyle/>
          <a:p>
            <a:fld id="{E354BAA1-B727-4FB0-A6DB-AF251248BCA2}" type="datetimeFigureOut">
              <a:rPr lang="ko-KR" altLang="en-US" smtClean="0"/>
              <a:t>2026-10-26</a:t>
            </a:fld>
            <a:endParaRPr lang="ko-KR" altLang="en-US"/>
          </a:p>
        </p:txBody>
      </p:sp>
      <p:sp>
        <p:nvSpPr>
          <p:cNvPr id="5" name="바닥글 개체 틀 4">
            <a:extLst>
              <a:ext uri="{FF2B5EF4-FFF2-40B4-BE49-F238E27FC236}">
                <a16:creationId xmlns:a16="http://schemas.microsoft.com/office/drawing/2014/main" id="{33D51F64-CAFE-44FA-84C9-04176B5892C9}"/>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5737EE9-8DC1-4889-AB30-04F94D6F9051}"/>
              </a:ext>
            </a:extLst>
          </p:cNvPr>
          <p:cNvSpPr>
            <a:spLocks noGrp="1"/>
          </p:cNvSpPr>
          <p:nvPr>
            <p:ph type="sldNum" sz="quarter" idx="12"/>
          </p:nvPr>
        </p:nvSpPr>
        <p:spPr/>
        <p:txBody>
          <a:body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3116333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rtlCol="0"/>
          <a:lstStyle>
            <a:lvl1pPr marL="0" indent="0" algn="l">
              <a:buNone/>
              <a:defRPr lang="en-US" sz="2800" b="1" dirty="0">
                <a:solidFill>
                  <a:srgbClr val="1B2A49"/>
                </a:solidFill>
                <a:latin typeface="Cambria" pitchFamily="34" charset="0"/>
                <a:ea typeface="Cambria" pitchFamily="34" charset="-122"/>
                <a:cs typeface="Cambria" pitchFamily="34" charset="-120"/>
              </a:defRPr>
            </a:lvl1pPr>
          </a:lstStyle>
          <a:p>
            <a:pPr marL="0" indent="0" algn="l">
              <a:buNone/>
            </a:pPr>
            <a:endParaRPr lang="en-US" sz="28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545402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4110395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492854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2406329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1890117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2385138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3954946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24331926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2139999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864096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1412451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D06E173-BEAD-4286-83ED-1FE13BBEE898}" type="datetimeFigureOut">
              <a:rPr lang="ko-KR" altLang="en-US" smtClean="0"/>
              <a:pPr/>
              <a:t>2026-10-26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14570495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rtlCol="0"/>
          <a:lstStyle>
            <a:lvl1pPr marL="0" indent="0" algn="l">
              <a:buNone/>
              <a:defRPr lang="en-US" sz="2800" b="1" dirty="0">
                <a:solidFill>
                  <a:srgbClr val="1B2A49"/>
                </a:solidFill>
                <a:latin typeface="Cambria" pitchFamily="34" charset="0"/>
                <a:ea typeface="Cambria" pitchFamily="34" charset="-122"/>
                <a:cs typeface="Cambria" pitchFamily="34" charset="-120"/>
              </a:defRPr>
            </a:lvl1pPr>
          </a:lstStyle>
          <a:p>
            <a:pPr marL="0" indent="0" algn="l">
              <a:buNone/>
            </a:pPr>
            <a:endParaRPr lang="en-US" sz="28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36669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 and body">
    <p:bg>
      <p:bgPr>
        <a:solidFill>
          <a:srgbClr val="FBFB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822920"/>
            <a:ext cx="10668000" cy="391120"/>
          </a:xfrm>
          <a:prstGeom prst="rect">
            <a:avLst/>
          </a:prstGeom>
          <a:noFill/>
          <a:ln/>
        </p:spPr>
        <p:txBody>
          <a:bodyPr wrap="square" lIns="0" tIns="0" rIns="0" bIns="0" rtlCol="0" anchor="t"/>
          <a:lstStyle>
            <a:lvl1pPr marL="0" indent="0" algn="l">
              <a:lnSpc>
                <a:spcPct val="115000"/>
              </a:lnSpc>
              <a:buNone/>
              <a:defRPr lang="en-US" sz="2800" dirty="0">
                <a:solidFill>
                  <a:srgbClr val="2E6DB4"/>
                </a:solidFill>
                <a:latin typeface="IBM Plex Sans" pitchFamily="34" charset="0"/>
                <a:ea typeface="IBM Plex Sans" pitchFamily="34" charset="-122"/>
                <a:cs typeface="IBM Plex Sans"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762000" y="1518841"/>
            <a:ext cx="10617200" cy="4526359"/>
          </a:xfrm>
          <a:prstGeom prst="rect">
            <a:avLst/>
          </a:prstGeom>
          <a:noFill/>
          <a:ln/>
        </p:spPr>
        <p:txBody>
          <a:bodyPr wrap="square" lIns="0" tIns="0" rIns="0" bIns="0" rtlCol="0" anchor="t"/>
          <a:lstStyle>
            <a:lvl1pPr marL="0" indent="0" algn="l">
              <a:lnSpc>
                <a:spcPct val="140000"/>
              </a:lnSpc>
              <a:buNone/>
              <a:defRPr lang="en-US" sz="1600" dirty="0">
                <a:solidFill>
                  <a:srgbClr val="3D4A57"/>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48958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F8D93458-891B-4DE1-8FAB-362B72D9E5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DE37D355-BEE3-4C33-BBDC-3D5F416A1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9B88F42A-7A11-4178-B4B3-7E0FBB21F1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4BAA1-B727-4FB0-A6DB-AF251248BCA2}" type="datetimeFigureOut">
              <a:rPr lang="ko-KR" altLang="en-US" smtClean="0"/>
              <a:t>2026-10-26</a:t>
            </a:fld>
            <a:endParaRPr lang="ko-KR" altLang="en-US"/>
          </a:p>
        </p:txBody>
      </p:sp>
      <p:sp>
        <p:nvSpPr>
          <p:cNvPr id="5" name="바닥글 개체 틀 4">
            <a:extLst>
              <a:ext uri="{FF2B5EF4-FFF2-40B4-BE49-F238E27FC236}">
                <a16:creationId xmlns:a16="http://schemas.microsoft.com/office/drawing/2014/main" id="{22182D4D-7169-4CD7-AA4E-06CC8562E9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BAC5D6B1-7BC4-460E-A86D-66034B438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815F7-3135-4869-BC69-D3A025781713}" type="slidenum">
              <a:rPr lang="ko-KR" altLang="en-US" smtClean="0"/>
              <a:t>‹#›</a:t>
            </a:fld>
            <a:endParaRPr lang="ko-KR" altLang="en-US"/>
          </a:p>
        </p:txBody>
      </p:sp>
    </p:spTree>
    <p:extLst>
      <p:ext uri="{BB962C8B-B14F-4D97-AF65-F5344CB8AC3E}">
        <p14:creationId xmlns:p14="http://schemas.microsoft.com/office/powerpoint/2010/main" val="17100538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5" r:id="rId12"/>
  </p:sldLayoutIdLst>
  <p:txStyles>
    <p:titleStyle>
      <a:lvl1pPr algn="l" defTabSz="914400" rtl="0" eaLnBrk="1" latinLnBrk="1"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6E173-BEAD-4286-83ED-1FE13BBEE898}" type="datetimeFigureOut">
              <a:rPr lang="ko-KR" altLang="en-US" smtClean="0"/>
              <a:pPr/>
              <a:t>2026-10-26</a:t>
            </a:fld>
            <a:endParaRPr lang="ko-KR" alt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01261-0A76-44F5-8B9E-1B0937F3DB54}" type="slidenum">
              <a:rPr lang="ko-KR" altLang="en-US" smtClean="0"/>
              <a:pPr/>
              <a:t>‹#›</a:t>
            </a:fld>
            <a:endParaRPr lang="ko-KR" altLang="en-US"/>
          </a:p>
        </p:txBody>
      </p:sp>
    </p:spTree>
    <p:extLst>
      <p:ext uri="{BB962C8B-B14F-4D97-AF65-F5344CB8AC3E}">
        <p14:creationId xmlns:p14="http://schemas.microsoft.com/office/powerpoint/2010/main" val="33281119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16" r:id="rId12"/>
    <p:sldLayoutId id="2147483718" r:id="rId1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9.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2.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png"/><Relationship Id="rId3" Type="http://schemas.openxmlformats.org/officeDocument/2006/relationships/image" Target="../media/image240.png"/><Relationship Id="rId7" Type="http://schemas.openxmlformats.org/officeDocument/2006/relationships/image" Target="../media/image15.png"/><Relationship Id="rId12" Type="http://schemas.openxmlformats.org/officeDocument/2006/relationships/image" Target="../media/image330.png"/><Relationship Id="rId17" Type="http://schemas.openxmlformats.org/officeDocument/2006/relationships/image" Target="../media/image24.jpeg"/><Relationship Id="rId2" Type="http://schemas.openxmlformats.org/officeDocument/2006/relationships/image" Target="../media/image21.png"/><Relationship Id="rId16"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20.png"/><Relationship Id="rId5" Type="http://schemas.openxmlformats.org/officeDocument/2006/relationships/image" Target="../media/image261.png"/><Relationship Id="rId15" Type="http://schemas.openxmlformats.org/officeDocument/2006/relationships/image" Target="../media/image22.png"/><Relationship Id="rId10" Type="http://schemas.openxmlformats.org/officeDocument/2006/relationships/image" Target="../media/image310.png"/><Relationship Id="rId4" Type="http://schemas.openxmlformats.org/officeDocument/2006/relationships/image" Target="../media/image12.png"/><Relationship Id="rId9" Type="http://schemas.openxmlformats.org/officeDocument/2006/relationships/image" Target="../media/image17.jpeg"/><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30.png"/><Relationship Id="rId1" Type="http://schemas.openxmlformats.org/officeDocument/2006/relationships/slideLayout" Target="../slideLayouts/slideLayout14.xml"/><Relationship Id="rId6" Type="http://schemas.openxmlformats.org/officeDocument/2006/relationships/image" Target="../media/image47.png"/><Relationship Id="rId5" Type="http://schemas.openxmlformats.org/officeDocument/2006/relationships/image" Target="../media/image56.png"/><Relationship Id="rId4" Type="http://schemas.openxmlformats.org/officeDocument/2006/relationships/image" Target="../media/image550.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7.png"/><Relationship Id="rId1" Type="http://schemas.openxmlformats.org/officeDocument/2006/relationships/slideLayout" Target="../slideLayouts/slideLayout14.xml"/><Relationship Id="rId6" Type="http://schemas.openxmlformats.org/officeDocument/2006/relationships/image" Target="../media/image61.png"/><Relationship Id="rId5" Type="http://schemas.openxmlformats.org/officeDocument/2006/relationships/image" Target="../media/image50.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xml"/><Relationship Id="rId6" Type="http://schemas.openxmlformats.org/officeDocument/2006/relationships/image" Target="../media/image52.png"/><Relationship Id="rId5" Type="http://schemas.openxmlformats.org/officeDocument/2006/relationships/hyperlink" Target="https://www.google.co.kr/url?sa=i&amp;rct=j&amp;q=&amp;esrc=s&amp;source=images&amp;cd=&amp;cad=rja&amp;uact=8&amp;ved=&amp;url=https://www.researchgate.net/figure/The-tetrahedral-group-A-4-as-the-full-flavour-symmetry-and-its-subgroups-T-Z-3-and-S_fig1_332637585&amp;psig=AOvVaw3GvZvNbGeiZHYEEL_qd236&amp;ust=1566808036867919" TargetMode="External"/><Relationship Id="rId4" Type="http://schemas.openxmlformats.org/officeDocument/2006/relationships/image" Target="../media/image51.emf"/></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68.png"/><Relationship Id="rId7"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image" Target="../media/image64.png"/><Relationship Id="rId4" Type="http://schemas.openxmlformats.org/officeDocument/2006/relationships/image" Target="../media/image55.emf"/></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image" Target="../media/image71.wmf"/><Relationship Id="rId7" Type="http://schemas.openxmlformats.org/officeDocument/2006/relationships/image" Target="../media/image75.wmf"/><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74.wmf"/><Relationship Id="rId5" Type="http://schemas.openxmlformats.org/officeDocument/2006/relationships/image" Target="../media/image73.wmf"/><Relationship Id="rId4" Type="http://schemas.openxmlformats.org/officeDocument/2006/relationships/image" Target="../media/image72.wmf"/></Relationships>
</file>

<file path=ppt/slides/_rels/slide3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78.emf"/></Relationships>
</file>

<file path=ppt/slides/_rels/slide32.xml.rels><?xml version="1.0" encoding="UTF-8" standalone="yes"?>
<Relationships xmlns="http://schemas.openxmlformats.org/package/2006/relationships"><Relationship Id="rId3" Type="http://schemas.openxmlformats.org/officeDocument/2006/relationships/image" Target="../media/image79.emf"/><Relationship Id="rId7" Type="http://schemas.openxmlformats.org/officeDocument/2006/relationships/image" Target="../media/image83.emf"/><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82.emf"/><Relationship Id="rId5" Type="http://schemas.openxmlformats.org/officeDocument/2006/relationships/image" Target="../media/image81.emf"/><Relationship Id="rId4" Type="http://schemas.openxmlformats.org/officeDocument/2006/relationships/image" Target="../media/image80.emf"/></Relationships>
</file>

<file path=ppt/slides/_rels/slide33.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138.png"/><Relationship Id="rId1" Type="http://schemas.openxmlformats.org/officeDocument/2006/relationships/slideLayout" Target="../slideLayouts/slideLayout2.xml"/><Relationship Id="rId6" Type="http://schemas.openxmlformats.org/officeDocument/2006/relationships/image" Target="../media/image86.emf"/><Relationship Id="rId5" Type="http://schemas.openxmlformats.org/officeDocument/2006/relationships/image" Target="../media/image85.emf"/><Relationship Id="rId4" Type="http://schemas.openxmlformats.org/officeDocument/2006/relationships/image" Target="../media/image140.png"/></Relationships>
</file>

<file path=ppt/slides/_rels/slide34.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144.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image" Target="../media/image91.emf"/><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C274247-F564-4AE2-8BEA-E7EA28CC21A7}"/>
              </a:ext>
            </a:extLst>
          </p:cNvPr>
          <p:cNvSpPr>
            <a:spLocks noGrp="1"/>
          </p:cNvSpPr>
          <p:nvPr>
            <p:ph type="ctrTitle"/>
          </p:nvPr>
        </p:nvSpPr>
        <p:spPr>
          <a:xfrm>
            <a:off x="734891" y="61090"/>
            <a:ext cx="10603684" cy="2387600"/>
          </a:xfrm>
        </p:spPr>
        <p:txBody>
          <a:bodyPr>
            <a:normAutofit/>
          </a:bodyPr>
          <a:lstStyle/>
          <a:p>
            <a:pPr algn="ctr">
              <a:spcAft>
                <a:spcPts val="400"/>
              </a:spcAft>
            </a:pPr>
            <a:r>
              <a:rPr b="1" dirty="0">
                <a:solidFill>
                  <a:srgbClr val="0070C0"/>
                </a:solidFill>
              </a:rPr>
              <a:t>Neutrino Oscillations: </a:t>
            </a:r>
            <a:r>
              <a:rPr lang="en-US" b="1" dirty="0">
                <a:solidFill>
                  <a:srgbClr val="0070C0"/>
                </a:solidFill>
              </a:rPr>
              <a:t>      </a:t>
            </a:r>
            <a:br>
              <a:rPr lang="en-US" b="1" dirty="0">
                <a:solidFill>
                  <a:srgbClr val="0070C0"/>
                </a:solidFill>
              </a:rPr>
            </a:br>
            <a:r>
              <a:rPr sz="4700" b="1" dirty="0">
                <a:solidFill>
                  <a:srgbClr val="0070C0"/>
                </a:solidFill>
              </a:rPr>
              <a:t>From Discovery to the Precision Era</a:t>
            </a:r>
            <a:endParaRPr lang="ko-KR" altLang="en-US" sz="4700" dirty="0"/>
          </a:p>
        </p:txBody>
      </p:sp>
      <p:sp>
        <p:nvSpPr>
          <p:cNvPr id="3" name="부제목 2">
            <a:extLst>
              <a:ext uri="{FF2B5EF4-FFF2-40B4-BE49-F238E27FC236}">
                <a16:creationId xmlns:a16="http://schemas.microsoft.com/office/drawing/2014/main" id="{7424E965-6F3F-429A-BA0B-D3C425CE21D9}"/>
              </a:ext>
            </a:extLst>
          </p:cNvPr>
          <p:cNvSpPr>
            <a:spLocks noGrp="1"/>
          </p:cNvSpPr>
          <p:nvPr>
            <p:ph type="subTitle" idx="1"/>
          </p:nvPr>
        </p:nvSpPr>
        <p:spPr>
          <a:xfrm>
            <a:off x="1524000" y="4638215"/>
            <a:ext cx="9144000" cy="1655762"/>
          </a:xfrm>
        </p:spPr>
        <p:txBody>
          <a:bodyPr/>
          <a:lstStyle/>
          <a:p>
            <a:pPr algn="ctr">
              <a:spcAft>
                <a:spcPts val="400"/>
              </a:spcAft>
            </a:pPr>
            <a:r>
              <a:rPr sz="2400" b="1" dirty="0"/>
              <a:t>Sin Kyu Kang</a:t>
            </a:r>
            <a:endParaRPr lang="ko-KR" altLang="en-US" dirty="0"/>
          </a:p>
          <a:p>
            <a:pPr algn="ctr">
              <a:spcAft>
                <a:spcPts val="400"/>
              </a:spcAft>
            </a:pPr>
            <a:r>
              <a:rPr sz="2000" dirty="0">
                <a:solidFill>
                  <a:srgbClr val="595959"/>
                </a:solidFill>
              </a:rPr>
              <a:t>Seoul National University of Science and Technology</a:t>
            </a:r>
          </a:p>
        </p:txBody>
      </p:sp>
      <p:pic>
        <p:nvPicPr>
          <p:cNvPr id="4" name="그림 3">
            <a:extLst>
              <a:ext uri="{FF2B5EF4-FFF2-40B4-BE49-F238E27FC236}">
                <a16:creationId xmlns:a16="http://schemas.microsoft.com/office/drawing/2014/main" id="{31547B8E-BE29-4217-8F26-C775426D8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3833" y="5897216"/>
            <a:ext cx="3444334" cy="515294"/>
          </a:xfrm>
          <a:prstGeom prst="rect">
            <a:avLst/>
          </a:prstGeom>
        </p:spPr>
      </p:pic>
      <p:pic>
        <p:nvPicPr>
          <p:cNvPr id="6" name="그림 5">
            <a:extLst>
              <a:ext uri="{FF2B5EF4-FFF2-40B4-BE49-F238E27FC236}">
                <a16:creationId xmlns:a16="http://schemas.microsoft.com/office/drawing/2014/main" id="{B88FEE95-3224-4C10-AA2E-C0D501094E44}"/>
              </a:ext>
            </a:extLst>
          </p:cNvPr>
          <p:cNvPicPr>
            <a:picLocks noChangeAspect="1"/>
          </p:cNvPicPr>
          <p:nvPr/>
        </p:nvPicPr>
        <p:blipFill>
          <a:blip r:embed="rId3"/>
          <a:stretch>
            <a:fillRect/>
          </a:stretch>
        </p:blipFill>
        <p:spPr>
          <a:xfrm>
            <a:off x="3510491" y="2890198"/>
            <a:ext cx="4933950" cy="466725"/>
          </a:xfrm>
          <a:prstGeom prst="rect">
            <a:avLst/>
          </a:prstGeom>
        </p:spPr>
      </p:pic>
      <p:sp>
        <p:nvSpPr>
          <p:cNvPr id="7" name="TextBox 6">
            <a:extLst>
              <a:ext uri="{FF2B5EF4-FFF2-40B4-BE49-F238E27FC236}">
                <a16:creationId xmlns:a16="http://schemas.microsoft.com/office/drawing/2014/main" id="{8A779D6F-DC99-480B-B2C4-C982F73B1F76}"/>
              </a:ext>
            </a:extLst>
          </p:cNvPr>
          <p:cNvSpPr txBox="1"/>
          <p:nvPr/>
        </p:nvSpPr>
        <p:spPr>
          <a:xfrm>
            <a:off x="4924044" y="3540183"/>
            <a:ext cx="2073003" cy="615553"/>
          </a:xfrm>
          <a:prstGeom prst="rect">
            <a:avLst/>
          </a:prstGeom>
          <a:noFill/>
        </p:spPr>
        <p:txBody>
          <a:bodyPr wrap="none" rtlCol="0">
            <a:spAutoFit/>
          </a:bodyPr>
          <a:lstStyle/>
          <a:p>
            <a:r>
              <a:rPr lang="en-US" altLang="ko-KR" b="0" i="0" dirty="0">
                <a:solidFill>
                  <a:srgbClr val="C00000"/>
                </a:solidFill>
                <a:effectLst/>
                <a:latin typeface="Roboto Light" panose="020B0604020202020204" pitchFamily="2" charset="0"/>
              </a:rPr>
              <a:t>     </a:t>
            </a:r>
            <a:r>
              <a:rPr lang="en-US" altLang="ko-KR" sz="1600" b="1" i="0" dirty="0">
                <a:solidFill>
                  <a:srgbClr val="C00000"/>
                </a:solidFill>
                <a:effectLst/>
                <a:latin typeface="Roboto Light" panose="020B0604020202020204" pitchFamily="2" charset="0"/>
              </a:rPr>
              <a:t>27 Oct.  2026</a:t>
            </a:r>
          </a:p>
          <a:p>
            <a:r>
              <a:rPr lang="en-US" altLang="ko-KR" sz="1600" b="1" dirty="0">
                <a:solidFill>
                  <a:srgbClr val="C00000"/>
                </a:solidFill>
                <a:latin typeface="Roboto Light" panose="020B0604020202020204" pitchFamily="2" charset="0"/>
              </a:rPr>
              <a:t>Chung Ang University</a:t>
            </a:r>
            <a:endParaRPr lang="ko-KR" altLang="en-US" sz="1600" b="1" dirty="0">
              <a:solidFill>
                <a:srgbClr val="C00000"/>
              </a:solidFill>
            </a:endParaRPr>
          </a:p>
        </p:txBody>
      </p:sp>
    </p:spTree>
    <p:extLst>
      <p:ext uri="{BB962C8B-B14F-4D97-AF65-F5344CB8AC3E}">
        <p14:creationId xmlns:p14="http://schemas.microsoft.com/office/powerpoint/2010/main" val="490417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11425" y="558355"/>
            <a:ext cx="9440590" cy="1143000"/>
          </a:xfrm>
        </p:spPr>
        <p:txBody>
          <a:bodyPr>
            <a:normAutofit/>
          </a:bodyPr>
          <a:lstStyle/>
          <a:p>
            <a:r>
              <a:rPr lang="en-US" altLang="ko-KR" sz="3600" dirty="0"/>
              <a:t> </a:t>
            </a:r>
            <a:r>
              <a:rPr lang="en-US" altLang="ko-KR" sz="3200" b="1" dirty="0">
                <a:solidFill>
                  <a:srgbClr val="C00000"/>
                </a:solidFill>
                <a:latin typeface="Cambria" panose="02040503050406030204" pitchFamily="18" charset="0"/>
                <a:ea typeface="Cambria" panose="02040503050406030204" pitchFamily="18" charset="0"/>
              </a:rPr>
              <a:t>Outline</a:t>
            </a:r>
            <a:endParaRPr lang="ko-KR" altLang="en-US" sz="3200" b="1" dirty="0">
              <a:solidFill>
                <a:srgbClr val="C00000"/>
              </a:solidFill>
              <a:latin typeface="Cambria" panose="02040503050406030204" pitchFamily="18" charset="0"/>
            </a:endParaRPr>
          </a:p>
        </p:txBody>
      </p:sp>
      <p:sp>
        <p:nvSpPr>
          <p:cNvPr id="3" name="내용 개체 틀 2"/>
          <p:cNvSpPr>
            <a:spLocks noGrp="1"/>
          </p:cNvSpPr>
          <p:nvPr>
            <p:ph sz="half" idx="1"/>
          </p:nvPr>
        </p:nvSpPr>
        <p:spPr>
          <a:xfrm>
            <a:off x="1478111" y="1436972"/>
            <a:ext cx="8865054" cy="4525963"/>
          </a:xfrm>
        </p:spPr>
        <p:txBody>
          <a:bodyPr>
            <a:normAutofit/>
          </a:bodyPr>
          <a:lstStyle/>
          <a:p>
            <a:pPr marL="0" indent="0">
              <a:buNone/>
            </a:pPr>
            <a:r>
              <a:rPr lang="en-US" altLang="ko-KR" sz="3200" dirty="0"/>
              <a:t>              </a:t>
            </a:r>
          </a:p>
          <a:p>
            <a:r>
              <a:rPr lang="en-US" altLang="ko-KR" sz="2600" dirty="0"/>
              <a:t>Brief introduction to neutrinos &amp; Neutrino oscillations</a:t>
            </a:r>
          </a:p>
          <a:p>
            <a:r>
              <a:rPr lang="en-US" altLang="ko-KR" sz="2600" dirty="0"/>
              <a:t>Recent experimental results</a:t>
            </a:r>
          </a:p>
          <a:p>
            <a:r>
              <a:rPr lang="en-US" altLang="ko-KR" sz="2600" dirty="0"/>
              <a:t>Theoretical issues</a:t>
            </a:r>
          </a:p>
          <a:p>
            <a:pPr marL="0" indent="0">
              <a:buNone/>
            </a:pPr>
            <a:r>
              <a:rPr lang="en-US" altLang="ko-KR" sz="2600" dirty="0"/>
              <a:t>   -origin of neutrino mixing and CP violation</a:t>
            </a:r>
          </a:p>
          <a:p>
            <a:pPr marL="0" indent="0">
              <a:buNone/>
            </a:pPr>
            <a:r>
              <a:rPr lang="en-US" altLang="ko-KR" sz="2600" dirty="0"/>
              <a:t>   -new physics detectable in neutrino oscillation</a:t>
            </a:r>
          </a:p>
          <a:p>
            <a:r>
              <a:rPr lang="en-US" altLang="ko-KR" sz="2600" dirty="0"/>
              <a:t>Conclusion</a:t>
            </a:r>
          </a:p>
        </p:txBody>
      </p:sp>
    </p:spTree>
    <p:extLst>
      <p:ext uri="{BB962C8B-B14F-4D97-AF65-F5344CB8AC3E}">
        <p14:creationId xmlns:p14="http://schemas.microsoft.com/office/powerpoint/2010/main" val="755447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11425" y="558355"/>
            <a:ext cx="9440590" cy="1143000"/>
          </a:xfrm>
        </p:spPr>
        <p:txBody>
          <a:bodyPr>
            <a:normAutofit/>
          </a:bodyPr>
          <a:lstStyle/>
          <a:p>
            <a:pPr>
              <a:spcAft>
                <a:spcPts val="400"/>
              </a:spcAft>
            </a:pPr>
            <a:r>
              <a:rPr sz="2800" b="1" dirty="0">
                <a:solidFill>
                  <a:srgbClr val="C00000"/>
                </a:solidFill>
                <a:latin typeface="Cambria" panose="02040503050406030204" pitchFamily="18" charset="0"/>
                <a:ea typeface="Cambria" panose="02040503050406030204" pitchFamily="18" charset="0"/>
              </a:rPr>
              <a:t>Big discoveries of the past two decades:</a:t>
            </a:r>
            <a:endParaRPr lang="ko-KR" altLang="en-US" sz="2800" b="1" dirty="0">
              <a:solidFill>
                <a:srgbClr val="C00000"/>
              </a:solidFill>
              <a:latin typeface="Cambria" panose="02040503050406030204" pitchFamily="18" charset="0"/>
            </a:endParaRPr>
          </a:p>
        </p:txBody>
      </p:sp>
      <p:sp>
        <p:nvSpPr>
          <p:cNvPr id="3" name="내용 개체 틀 2"/>
          <p:cNvSpPr>
            <a:spLocks noGrp="1"/>
          </p:cNvSpPr>
          <p:nvPr>
            <p:ph sz="half" idx="1"/>
          </p:nvPr>
        </p:nvSpPr>
        <p:spPr>
          <a:xfrm>
            <a:off x="1478111" y="1600200"/>
            <a:ext cx="7825280" cy="2377440"/>
          </a:xfrm>
        </p:spPr>
        <p:txBody>
          <a:bodyPr>
            <a:normAutofit/>
          </a:bodyPr>
          <a:lstStyle/>
          <a:p>
            <a:pPr marL="0" indent="0">
              <a:spcAft>
                <a:spcPts val="400"/>
              </a:spcAft>
              <a:buNone/>
            </a:pPr>
            <a:r>
              <a:rPr sz="3000" dirty="0"/>
              <a:t>- </a:t>
            </a:r>
            <a:r>
              <a:rPr sz="2600" dirty="0">
                <a:solidFill>
                  <a:srgbClr val="FF0000"/>
                </a:solidFill>
              </a:rPr>
              <a:t>Neutrinos are massive</a:t>
            </a:r>
          </a:p>
          <a:p>
            <a:pPr marL="0" indent="0">
              <a:buNone/>
            </a:pPr>
            <a:r>
              <a:rPr sz="2600" dirty="0"/>
              <a:t>- </a:t>
            </a:r>
            <a:r>
              <a:rPr sz="2600" dirty="0">
                <a:solidFill>
                  <a:srgbClr val="0070C0"/>
                </a:solidFill>
              </a:rPr>
              <a:t>Leptons mix</a:t>
            </a:r>
          </a:p>
          <a:p>
            <a:pPr marL="0" indent="0">
              <a:buNone/>
            </a:pPr>
            <a:r>
              <a:rPr sz="2400" dirty="0"/>
              <a:t>established by the observation of </a:t>
            </a:r>
            <a:r>
              <a:rPr sz="2400" dirty="0">
                <a:solidFill>
                  <a:srgbClr val="00B050"/>
                </a:solidFill>
              </a:rPr>
              <a:t>neutrino oscillations</a:t>
            </a:r>
          </a:p>
        </p:txBody>
      </p:sp>
      <p:pic>
        <p:nvPicPr>
          <p:cNvPr id="5" name="그림 4">
            <a:extLst>
              <a:ext uri="{FF2B5EF4-FFF2-40B4-BE49-F238E27FC236}">
                <a16:creationId xmlns:a16="http://schemas.microsoft.com/office/drawing/2014/main" id="{61C06F7E-F3D2-4FF4-8879-830857489404}"/>
              </a:ext>
            </a:extLst>
          </p:cNvPr>
          <p:cNvPicPr>
            <a:picLocks noChangeAspect="1"/>
          </p:cNvPicPr>
          <p:nvPr/>
        </p:nvPicPr>
        <p:blipFill>
          <a:blip r:embed="rId2"/>
          <a:stretch>
            <a:fillRect/>
          </a:stretch>
        </p:blipFill>
        <p:spPr>
          <a:xfrm>
            <a:off x="9398872" y="2229240"/>
            <a:ext cx="1055260" cy="1517327"/>
          </a:xfrm>
          <a:prstGeom prst="rect">
            <a:avLst/>
          </a:prstGeom>
        </p:spPr>
      </p:pic>
      <p:pic>
        <p:nvPicPr>
          <p:cNvPr id="6" name="그림 5">
            <a:extLst>
              <a:ext uri="{FF2B5EF4-FFF2-40B4-BE49-F238E27FC236}">
                <a16:creationId xmlns:a16="http://schemas.microsoft.com/office/drawing/2014/main" id="{7C392568-5165-4A07-A0B5-5DB7A18AAB12}"/>
              </a:ext>
            </a:extLst>
          </p:cNvPr>
          <p:cNvPicPr>
            <a:picLocks noChangeAspect="1"/>
          </p:cNvPicPr>
          <p:nvPr/>
        </p:nvPicPr>
        <p:blipFill>
          <a:blip r:embed="rId3"/>
          <a:stretch>
            <a:fillRect/>
          </a:stretch>
        </p:blipFill>
        <p:spPr>
          <a:xfrm>
            <a:off x="10454132" y="2215884"/>
            <a:ext cx="1307919" cy="1487436"/>
          </a:xfrm>
          <a:prstGeom prst="rect">
            <a:avLst/>
          </a:prstGeom>
        </p:spPr>
      </p:pic>
      <p:pic>
        <p:nvPicPr>
          <p:cNvPr id="7" name="그림 6">
            <a:extLst>
              <a:ext uri="{FF2B5EF4-FFF2-40B4-BE49-F238E27FC236}">
                <a16:creationId xmlns:a16="http://schemas.microsoft.com/office/drawing/2014/main" id="{A29FC237-2641-433F-AFF8-194F0BA6B8C5}"/>
              </a:ext>
            </a:extLst>
          </p:cNvPr>
          <p:cNvPicPr>
            <a:picLocks noChangeAspect="1"/>
          </p:cNvPicPr>
          <p:nvPr/>
        </p:nvPicPr>
        <p:blipFill>
          <a:blip r:embed="rId4"/>
          <a:stretch>
            <a:fillRect/>
          </a:stretch>
        </p:blipFill>
        <p:spPr>
          <a:xfrm>
            <a:off x="10454132" y="3675546"/>
            <a:ext cx="871463" cy="1886520"/>
          </a:xfrm>
          <a:prstGeom prst="rect">
            <a:avLst/>
          </a:prstGeom>
        </p:spPr>
      </p:pic>
      <p:sp>
        <p:nvSpPr>
          <p:cNvPr id="4" name="TextBox 3">
            <a:extLst>
              <a:ext uri="{FF2B5EF4-FFF2-40B4-BE49-F238E27FC236}">
                <a16:creationId xmlns:a16="http://schemas.microsoft.com/office/drawing/2014/main" id="{4B04C892-3AE0-90A1-8493-46B65B9CBE85}"/>
              </a:ext>
            </a:extLst>
          </p:cNvPr>
          <p:cNvSpPr txBox="1"/>
          <p:nvPr/>
        </p:nvSpPr>
        <p:spPr>
          <a:xfrm>
            <a:off x="485417" y="5718436"/>
            <a:ext cx="10404446" cy="400110"/>
          </a:xfrm>
          <a:prstGeom prst="rect">
            <a:avLst/>
          </a:prstGeom>
          <a:solidFill>
            <a:srgbClr val="FFFF00"/>
          </a:solidFill>
        </p:spPr>
        <p:txBody>
          <a:bodyPr wrap="square" rtlCol="0">
            <a:spAutoFit/>
          </a:bodyPr>
          <a:lstStyle/>
          <a:p>
            <a:pPr>
              <a:spcAft>
                <a:spcPts val="400"/>
              </a:spcAft>
            </a:pPr>
            <a:r>
              <a:rPr sz="2000" dirty="0"/>
              <a:t>Evidence of new physics beyond the Standard Model, which has massless neutrinos</a:t>
            </a:r>
            <a:endParaRPr lang="ko-KR" altLang="en-US" sz="2400" dirty="0"/>
          </a:p>
        </p:txBody>
      </p:sp>
      <p:sp>
        <p:nvSpPr>
          <p:cNvPr id="8" name="TextBox 7"/>
          <p:cNvSpPr txBox="1"/>
          <p:nvPr/>
        </p:nvSpPr>
        <p:spPr>
          <a:xfrm>
            <a:off x="1687431" y="3369268"/>
            <a:ext cx="7406640" cy="1348061"/>
          </a:xfrm>
          <a:prstGeom prst="rect">
            <a:avLst/>
          </a:prstGeom>
          <a:noFill/>
        </p:spPr>
        <p:txBody>
          <a:bodyPr wrap="square" lIns="73152" tIns="73152" rIns="73152" bIns="73152" anchor="t">
            <a:spAutoFit/>
          </a:bodyPr>
          <a:lstStyle/>
          <a:p>
            <a:pPr>
              <a:spcAft>
                <a:spcPts val="400"/>
              </a:spcAft>
            </a:pPr>
            <a:r>
              <a:rPr sz="1700" b="1" dirty="0">
                <a:solidFill>
                  <a:srgbClr val="0070C0"/>
                </a:solidFill>
              </a:rPr>
              <a:t>1998  </a:t>
            </a:r>
            <a:r>
              <a:rPr sz="1700" dirty="0"/>
              <a:t>Super-</a:t>
            </a:r>
            <a:r>
              <a:rPr sz="1700" dirty="0" err="1"/>
              <a:t>Kamiokande</a:t>
            </a:r>
            <a:r>
              <a:rPr sz="1700" dirty="0"/>
              <a:t>: atmospheric </a:t>
            </a:r>
            <a:r>
              <a:rPr sz="1700" dirty="0" err="1"/>
              <a:t>ν</a:t>
            </a:r>
            <a:r>
              <a:rPr sz="1700" baseline="-25000" dirty="0" err="1"/>
              <a:t>μ</a:t>
            </a:r>
            <a:r>
              <a:rPr sz="1700" dirty="0"/>
              <a:t> disappearance</a:t>
            </a:r>
          </a:p>
          <a:p>
            <a:pPr>
              <a:spcAft>
                <a:spcPts val="400"/>
              </a:spcAft>
            </a:pPr>
            <a:r>
              <a:rPr sz="1700" b="1" dirty="0">
                <a:solidFill>
                  <a:srgbClr val="0070C0"/>
                </a:solidFill>
              </a:rPr>
              <a:t>2002  </a:t>
            </a:r>
            <a:r>
              <a:rPr sz="1700" dirty="0"/>
              <a:t>SNO: solar </a:t>
            </a:r>
            <a:r>
              <a:rPr sz="1700" dirty="0" err="1"/>
              <a:t>ν</a:t>
            </a:r>
            <a:r>
              <a:rPr sz="1700" baseline="-25000" dirty="0" err="1"/>
              <a:t>e</a:t>
            </a:r>
            <a:r>
              <a:rPr sz="1700" dirty="0"/>
              <a:t> → </a:t>
            </a:r>
            <a:r>
              <a:rPr sz="1700" dirty="0" err="1"/>
              <a:t>ν</a:t>
            </a:r>
            <a:r>
              <a:rPr sz="1700" baseline="-25000" dirty="0" err="1"/>
              <a:t>μ,τ</a:t>
            </a:r>
            <a:r>
              <a:rPr sz="1700" dirty="0"/>
              <a:t> (charged and neutral currents)</a:t>
            </a:r>
          </a:p>
          <a:p>
            <a:pPr>
              <a:spcAft>
                <a:spcPts val="400"/>
              </a:spcAft>
            </a:pPr>
            <a:r>
              <a:rPr sz="1700" b="1" dirty="0">
                <a:solidFill>
                  <a:srgbClr val="0070C0"/>
                </a:solidFill>
              </a:rPr>
              <a:t>2002  </a:t>
            </a:r>
            <a:r>
              <a:rPr sz="1700" dirty="0" err="1"/>
              <a:t>KamLAND</a:t>
            </a:r>
            <a:r>
              <a:rPr sz="1700" dirty="0"/>
              <a:t>: reactor </a:t>
            </a:r>
            <a:r>
              <a:rPr lang="en-US" sz="1700" dirty="0"/>
              <a:t>anti-</a:t>
            </a:r>
            <a:r>
              <a:rPr sz="1700" dirty="0" err="1"/>
              <a:t>ν</a:t>
            </a:r>
            <a:r>
              <a:rPr sz="1700" baseline="-25000" dirty="0" err="1"/>
              <a:t>e</a:t>
            </a:r>
            <a:r>
              <a:rPr sz="1700" dirty="0"/>
              <a:t> disappearance (LMA solution)</a:t>
            </a:r>
          </a:p>
          <a:p>
            <a:pPr>
              <a:spcAft>
                <a:spcPts val="400"/>
              </a:spcAft>
            </a:pPr>
            <a:r>
              <a:rPr sz="1700" b="1" dirty="0">
                <a:solidFill>
                  <a:srgbClr val="0070C0"/>
                </a:solidFill>
              </a:rPr>
              <a:t>2012  </a:t>
            </a:r>
            <a:r>
              <a:rPr sz="1700" dirty="0" err="1"/>
              <a:t>Daya</a:t>
            </a:r>
            <a:r>
              <a:rPr sz="1700" dirty="0"/>
              <a:t> Bay, RENO: θ</a:t>
            </a:r>
            <a:r>
              <a:rPr sz="1700" baseline="-25000" dirty="0"/>
              <a:t>13</a:t>
            </a:r>
            <a:r>
              <a:rPr sz="1700" dirty="0"/>
              <a:t> ≠ 0</a:t>
            </a:r>
          </a:p>
        </p:txBody>
      </p:sp>
    </p:spTree>
    <p:extLst>
      <p:ext uri="{BB962C8B-B14F-4D97-AF65-F5344CB8AC3E}">
        <p14:creationId xmlns:p14="http://schemas.microsoft.com/office/powerpoint/2010/main" val="221004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id="{E42CC2C8-CF73-F82D-36D7-8CA158BDE2B6}"/>
              </a:ext>
            </a:extLst>
          </p:cNvPr>
          <p:cNvPicPr>
            <a:picLocks noChangeAspect="1"/>
          </p:cNvPicPr>
          <p:nvPr/>
        </p:nvPicPr>
        <p:blipFill>
          <a:blip r:embed="rId2"/>
          <a:stretch>
            <a:fillRect/>
          </a:stretch>
        </p:blipFill>
        <p:spPr>
          <a:xfrm>
            <a:off x="274320" y="916822"/>
            <a:ext cx="5654041" cy="4245018"/>
          </a:xfrm>
          <a:prstGeom prst="rect">
            <a:avLst/>
          </a:prstGeom>
        </p:spPr>
      </p:pic>
      <p:sp>
        <p:nvSpPr>
          <p:cNvPr id="3" name="TextBox 2"/>
          <p:cNvSpPr txBox="1"/>
          <p:nvPr/>
        </p:nvSpPr>
        <p:spPr>
          <a:xfrm>
            <a:off x="6699869" y="916821"/>
            <a:ext cx="5669280" cy="457200"/>
          </a:xfrm>
          <a:prstGeom prst="rect">
            <a:avLst/>
          </a:prstGeom>
          <a:noFill/>
        </p:spPr>
        <p:txBody>
          <a:bodyPr wrap="square" lIns="73152" tIns="73152" rIns="73152" bIns="73152" anchor="t">
            <a:spAutoFit/>
          </a:bodyPr>
          <a:lstStyle/>
          <a:p>
            <a:pPr>
              <a:spcAft>
                <a:spcPts val="400"/>
              </a:spcAft>
            </a:pPr>
            <a:r>
              <a:rPr lang="en-US" sz="2000" dirty="0">
                <a:solidFill>
                  <a:srgbClr val="0070C0"/>
                </a:solidFill>
              </a:rPr>
              <a:t> </a:t>
            </a:r>
            <a:r>
              <a:rPr sz="2000" dirty="0">
                <a:solidFill>
                  <a:srgbClr val="0070C0"/>
                </a:solidFill>
              </a:rPr>
              <a:t>Energies, baselines, and sensitivities</a:t>
            </a:r>
          </a:p>
        </p:txBody>
      </p:sp>
      <p:graphicFrame>
        <p:nvGraphicFramePr>
          <p:cNvPr id="4" name="Table 3"/>
          <p:cNvGraphicFramePr>
            <a:graphicFrameLocks noGrp="1"/>
          </p:cNvGraphicFramePr>
          <p:nvPr>
            <p:extLst>
              <p:ext uri="{D42A27DB-BD31-4B8C-83A1-F6EECF244321}">
                <p14:modId xmlns:p14="http://schemas.microsoft.com/office/powerpoint/2010/main" val="3033870848"/>
              </p:ext>
            </p:extLst>
          </p:nvPr>
        </p:nvGraphicFramePr>
        <p:xfrm>
          <a:off x="6263641" y="1447152"/>
          <a:ext cx="5669278" cy="3382264"/>
        </p:xfrm>
        <a:graphic>
          <a:graphicData uri="http://schemas.openxmlformats.org/drawingml/2006/table">
            <a:tbl>
              <a:tblPr firstRow="1" bandRow="1">
                <a:tableStyleId>{5C22544A-7EE6-4342-B048-85BDC9FD1C3A}</a:tableStyleId>
              </a:tblPr>
              <a:tblGrid>
                <a:gridCol w="1445843">
                  <a:extLst>
                    <a:ext uri="{9D8B030D-6E8A-4147-A177-3AD203B41FA5}">
                      <a16:colId xmlns:a16="http://schemas.microsoft.com/office/drawing/2014/main" val="20000"/>
                    </a:ext>
                  </a:extLst>
                </a:gridCol>
                <a:gridCol w="1218718">
                  <a:extLst>
                    <a:ext uri="{9D8B030D-6E8A-4147-A177-3AD203B41FA5}">
                      <a16:colId xmlns:a16="http://schemas.microsoft.com/office/drawing/2014/main" val="20001"/>
                    </a:ext>
                  </a:extLst>
                </a:gridCol>
                <a:gridCol w="1339924">
                  <a:extLst>
                    <a:ext uri="{9D8B030D-6E8A-4147-A177-3AD203B41FA5}">
                      <a16:colId xmlns:a16="http://schemas.microsoft.com/office/drawing/2014/main" val="20002"/>
                    </a:ext>
                  </a:extLst>
                </a:gridCol>
                <a:gridCol w="1664793">
                  <a:extLst>
                    <a:ext uri="{9D8B030D-6E8A-4147-A177-3AD203B41FA5}">
                      <a16:colId xmlns:a16="http://schemas.microsoft.com/office/drawing/2014/main" val="20003"/>
                    </a:ext>
                  </a:extLst>
                </a:gridCol>
              </a:tblGrid>
              <a:tr h="457200">
                <a:tc>
                  <a:txBody>
                    <a:bodyPr/>
                    <a:lstStyle/>
                    <a:p>
                      <a:pPr>
                        <a:spcAft>
                          <a:spcPts val="400"/>
                        </a:spcAft>
                      </a:pPr>
                      <a:r>
                        <a:rPr sz="1600" b="0">
                          <a:solidFill>
                            <a:srgbClr val="FFFFFF"/>
                          </a:solidFill>
                        </a:rPr>
                        <a:t>Source</a:t>
                      </a:r>
                    </a:p>
                  </a:txBody>
                  <a:tcPr marL="54864" marR="54864" marT="9144" marB="9144" anchor="ctr">
                    <a:solidFill>
                      <a:srgbClr val="1F3864"/>
                    </a:solidFill>
                  </a:tcPr>
                </a:tc>
                <a:tc>
                  <a:txBody>
                    <a:bodyPr/>
                    <a:lstStyle/>
                    <a:p>
                      <a:pPr>
                        <a:spcAft>
                          <a:spcPts val="400"/>
                        </a:spcAft>
                      </a:pPr>
                      <a:r>
                        <a:rPr sz="1600" b="0">
                          <a:solidFill>
                            <a:srgbClr val="FFFFFF"/>
                          </a:solidFill>
                        </a:rPr>
                        <a:t>Energy</a:t>
                      </a:r>
                    </a:p>
                  </a:txBody>
                  <a:tcPr marL="54864" marR="54864" marT="9144" marB="9144" anchor="ctr">
                    <a:solidFill>
                      <a:srgbClr val="1F3864"/>
                    </a:solidFill>
                  </a:tcPr>
                </a:tc>
                <a:tc>
                  <a:txBody>
                    <a:bodyPr/>
                    <a:lstStyle/>
                    <a:p>
                      <a:pPr>
                        <a:spcAft>
                          <a:spcPts val="400"/>
                        </a:spcAft>
                      </a:pPr>
                      <a:r>
                        <a:rPr sz="1600" b="0" dirty="0">
                          <a:solidFill>
                            <a:srgbClr val="FFFFFF"/>
                          </a:solidFill>
                        </a:rPr>
                        <a:t>Baseline</a:t>
                      </a:r>
                    </a:p>
                  </a:txBody>
                  <a:tcPr marL="54864" marR="54864" marT="9144" marB="9144" anchor="ctr">
                    <a:solidFill>
                      <a:srgbClr val="1F3864"/>
                    </a:solidFill>
                  </a:tcPr>
                </a:tc>
                <a:tc>
                  <a:txBody>
                    <a:bodyPr/>
                    <a:lstStyle/>
                    <a:p>
                      <a:pPr>
                        <a:spcAft>
                          <a:spcPts val="400"/>
                        </a:spcAft>
                      </a:pPr>
                      <a:r>
                        <a:rPr sz="1600" b="0" dirty="0">
                          <a:solidFill>
                            <a:srgbClr val="FFFFFF"/>
                          </a:solidFill>
                        </a:rPr>
                        <a:t>Main sensitivity</a:t>
                      </a:r>
                    </a:p>
                  </a:txBody>
                  <a:tcPr marL="54864" marR="54864" marT="9144" marB="9144" anchor="ctr">
                    <a:solidFill>
                      <a:srgbClr val="1F3864"/>
                    </a:solidFill>
                  </a:tcPr>
                </a:tc>
                <a:extLst>
                  <a:ext uri="{0D108BD9-81ED-4DB2-BD59-A6C34878D82A}">
                    <a16:rowId xmlns:a16="http://schemas.microsoft.com/office/drawing/2014/main" val="10000"/>
                  </a:ext>
                </a:extLst>
              </a:tr>
              <a:tr h="457200">
                <a:tc>
                  <a:txBody>
                    <a:bodyPr/>
                    <a:lstStyle/>
                    <a:p>
                      <a:pPr>
                        <a:spcAft>
                          <a:spcPts val="400"/>
                        </a:spcAft>
                      </a:pPr>
                      <a:r>
                        <a:rPr sz="1600" b="0">
                          <a:solidFill>
                            <a:srgbClr val="000000"/>
                          </a:solidFill>
                        </a:rPr>
                        <a:t>Sun</a:t>
                      </a:r>
                    </a:p>
                  </a:txBody>
                  <a:tcPr marL="54864" marR="54864" marT="9144" marB="9144" anchor="ctr">
                    <a:solidFill>
                      <a:srgbClr val="FFFFFF"/>
                    </a:solidFill>
                  </a:tcPr>
                </a:tc>
                <a:tc>
                  <a:txBody>
                    <a:bodyPr/>
                    <a:lstStyle/>
                    <a:p>
                      <a:pPr>
                        <a:spcAft>
                          <a:spcPts val="400"/>
                        </a:spcAft>
                      </a:pPr>
                      <a:r>
                        <a:rPr sz="1600" b="0">
                          <a:solidFill>
                            <a:srgbClr val="000000"/>
                          </a:solidFill>
                        </a:rPr>
                        <a:t>0.1–20 MeV</a:t>
                      </a:r>
                    </a:p>
                  </a:txBody>
                  <a:tcPr marL="54864" marR="54864" marT="9144" marB="9144" anchor="ctr">
                    <a:solidFill>
                      <a:srgbClr val="FFFFFF"/>
                    </a:solidFill>
                  </a:tcPr>
                </a:tc>
                <a:tc>
                  <a:txBody>
                    <a:bodyPr/>
                    <a:lstStyle/>
                    <a:p>
                      <a:pPr>
                        <a:spcAft>
                          <a:spcPts val="400"/>
                        </a:spcAft>
                      </a:pPr>
                      <a:r>
                        <a:rPr sz="1600" b="0" dirty="0">
                          <a:solidFill>
                            <a:srgbClr val="000000"/>
                          </a:solidFill>
                        </a:rPr>
                        <a:t>1.5 ×10</a:t>
                      </a:r>
                      <a:r>
                        <a:rPr sz="1600" b="0" baseline="30000" dirty="0">
                          <a:solidFill>
                            <a:srgbClr val="000000"/>
                          </a:solidFill>
                        </a:rPr>
                        <a:t>8</a:t>
                      </a:r>
                      <a:r>
                        <a:rPr sz="1600" b="0" dirty="0">
                          <a:solidFill>
                            <a:srgbClr val="000000"/>
                          </a:solidFill>
                        </a:rPr>
                        <a:t> </a:t>
                      </a:r>
                      <a:r>
                        <a:rPr sz="1500" b="0" dirty="0">
                          <a:solidFill>
                            <a:srgbClr val="000000"/>
                          </a:solidFill>
                        </a:rPr>
                        <a:t>km</a:t>
                      </a:r>
                    </a:p>
                  </a:txBody>
                  <a:tcPr marL="54864" marR="54864" marT="9144" marB="9144" anchor="ctr">
                    <a:solidFill>
                      <a:srgbClr val="FFFFFF"/>
                    </a:solidFill>
                  </a:tcPr>
                </a:tc>
                <a:tc>
                  <a:txBody>
                    <a:bodyPr/>
                    <a:lstStyle/>
                    <a:p>
                      <a:pPr>
                        <a:spcAft>
                          <a:spcPts val="400"/>
                        </a:spcAft>
                      </a:pPr>
                      <a:r>
                        <a:rPr sz="1600" b="0" dirty="0">
                          <a:solidFill>
                            <a:srgbClr val="000000"/>
                          </a:solidFill>
                        </a:rPr>
                        <a:t>θ</a:t>
                      </a:r>
                      <a:r>
                        <a:rPr sz="1600" b="0" baseline="-25000" dirty="0">
                          <a:solidFill>
                            <a:srgbClr val="000000"/>
                          </a:solidFill>
                        </a:rPr>
                        <a:t>12</a:t>
                      </a:r>
                      <a:r>
                        <a:rPr sz="1600" b="0" dirty="0">
                          <a:solidFill>
                            <a:srgbClr val="000000"/>
                          </a:solidFill>
                        </a:rPr>
                        <a:t>, Δm</a:t>
                      </a:r>
                      <a:r>
                        <a:rPr sz="1600" b="0" baseline="30000" dirty="0">
                          <a:solidFill>
                            <a:srgbClr val="000000"/>
                          </a:solidFill>
                        </a:rPr>
                        <a:t>2</a:t>
                      </a:r>
                      <a:r>
                        <a:rPr sz="1600" b="0" baseline="-25000" dirty="0">
                          <a:solidFill>
                            <a:srgbClr val="000000"/>
                          </a:solidFill>
                        </a:rPr>
                        <a:t>21</a:t>
                      </a:r>
                      <a:r>
                        <a:rPr sz="1600" b="0" dirty="0">
                          <a:solidFill>
                            <a:srgbClr val="000000"/>
                          </a:solidFill>
                        </a:rPr>
                        <a:t>, MSW</a:t>
                      </a:r>
                    </a:p>
                  </a:txBody>
                  <a:tcPr marL="54864" marR="54864" marT="9144" marB="9144" anchor="ctr">
                    <a:solidFill>
                      <a:srgbClr val="FFFFFF"/>
                    </a:solidFill>
                  </a:tcPr>
                </a:tc>
                <a:extLst>
                  <a:ext uri="{0D108BD9-81ED-4DB2-BD59-A6C34878D82A}">
                    <a16:rowId xmlns:a16="http://schemas.microsoft.com/office/drawing/2014/main" val="10001"/>
                  </a:ext>
                </a:extLst>
              </a:tr>
              <a:tr h="457200">
                <a:tc>
                  <a:txBody>
                    <a:bodyPr/>
                    <a:lstStyle/>
                    <a:p>
                      <a:pPr>
                        <a:spcAft>
                          <a:spcPts val="400"/>
                        </a:spcAft>
                      </a:pPr>
                      <a:r>
                        <a:rPr sz="1600" b="0" dirty="0">
                          <a:solidFill>
                            <a:srgbClr val="000000"/>
                          </a:solidFill>
                        </a:rPr>
                        <a:t>Reactor </a:t>
                      </a:r>
                      <a:r>
                        <a:rPr sz="1500" b="0" dirty="0">
                          <a:solidFill>
                            <a:srgbClr val="000000"/>
                          </a:solidFill>
                        </a:rPr>
                        <a:t>(short)</a:t>
                      </a:r>
                    </a:p>
                  </a:txBody>
                  <a:tcPr marL="54864" marR="54864" marT="9144" marB="9144" anchor="ctr">
                    <a:solidFill>
                      <a:srgbClr val="F2F2F2"/>
                    </a:solidFill>
                  </a:tcPr>
                </a:tc>
                <a:tc>
                  <a:txBody>
                    <a:bodyPr/>
                    <a:lstStyle/>
                    <a:p>
                      <a:pPr>
                        <a:spcAft>
                          <a:spcPts val="400"/>
                        </a:spcAft>
                      </a:pPr>
                      <a:r>
                        <a:rPr sz="1600" b="0">
                          <a:solidFill>
                            <a:srgbClr val="000000"/>
                          </a:solidFill>
                        </a:rPr>
                        <a:t>1–10 MeV</a:t>
                      </a:r>
                    </a:p>
                  </a:txBody>
                  <a:tcPr marL="54864" marR="54864" marT="9144" marB="9144" anchor="ctr">
                    <a:solidFill>
                      <a:srgbClr val="F2F2F2"/>
                    </a:solidFill>
                  </a:tcPr>
                </a:tc>
                <a:tc>
                  <a:txBody>
                    <a:bodyPr/>
                    <a:lstStyle/>
                    <a:p>
                      <a:pPr>
                        <a:spcAft>
                          <a:spcPts val="400"/>
                        </a:spcAft>
                      </a:pPr>
                      <a:r>
                        <a:rPr sz="1600" b="0">
                          <a:solidFill>
                            <a:srgbClr val="000000"/>
                          </a:solidFill>
                        </a:rPr>
                        <a:t>~1–2 km</a:t>
                      </a:r>
                    </a:p>
                  </a:txBody>
                  <a:tcPr marL="54864" marR="54864" marT="9144" marB="9144" anchor="ctr">
                    <a:solidFill>
                      <a:srgbClr val="F2F2F2"/>
                    </a:solidFill>
                  </a:tcPr>
                </a:tc>
                <a:tc>
                  <a:txBody>
                    <a:bodyPr/>
                    <a:lstStyle/>
                    <a:p>
                      <a:pPr>
                        <a:spcAft>
                          <a:spcPts val="400"/>
                        </a:spcAft>
                      </a:pPr>
                      <a:r>
                        <a:rPr sz="1600" b="0">
                          <a:solidFill>
                            <a:srgbClr val="000000"/>
                          </a:solidFill>
                        </a:rPr>
                        <a:t>θ</a:t>
                      </a:r>
                      <a:r>
                        <a:rPr sz="1600" b="0" baseline="-25000">
                          <a:solidFill>
                            <a:srgbClr val="000000"/>
                          </a:solidFill>
                        </a:rPr>
                        <a:t>13</a:t>
                      </a:r>
                      <a:r>
                        <a:rPr sz="1600" b="0">
                          <a:solidFill>
                            <a:srgbClr val="000000"/>
                          </a:solidFill>
                        </a:rPr>
                        <a:t>, |Δm</a:t>
                      </a:r>
                      <a:r>
                        <a:rPr sz="1600" b="0" baseline="30000">
                          <a:solidFill>
                            <a:srgbClr val="000000"/>
                          </a:solidFill>
                        </a:rPr>
                        <a:t>2</a:t>
                      </a:r>
                      <a:r>
                        <a:rPr sz="1600" b="0" baseline="-25000">
                          <a:solidFill>
                            <a:srgbClr val="000000"/>
                          </a:solidFill>
                        </a:rPr>
                        <a:t>ee</a:t>
                      </a:r>
                      <a:r>
                        <a:rPr sz="1600" b="0">
                          <a:solidFill>
                            <a:srgbClr val="000000"/>
                          </a:solidFill>
                        </a:rPr>
                        <a:t>|</a:t>
                      </a:r>
                    </a:p>
                  </a:txBody>
                  <a:tcPr marL="54864" marR="54864" marT="9144" marB="9144" anchor="ctr">
                    <a:solidFill>
                      <a:srgbClr val="F2F2F2"/>
                    </a:solidFill>
                  </a:tcPr>
                </a:tc>
                <a:extLst>
                  <a:ext uri="{0D108BD9-81ED-4DB2-BD59-A6C34878D82A}">
                    <a16:rowId xmlns:a16="http://schemas.microsoft.com/office/drawing/2014/main" val="10002"/>
                  </a:ext>
                </a:extLst>
              </a:tr>
              <a:tr h="457200">
                <a:tc>
                  <a:txBody>
                    <a:bodyPr/>
                    <a:lstStyle/>
                    <a:p>
                      <a:pPr>
                        <a:spcAft>
                          <a:spcPts val="400"/>
                        </a:spcAft>
                      </a:pPr>
                      <a:r>
                        <a:rPr sz="1600" b="0" dirty="0">
                          <a:solidFill>
                            <a:srgbClr val="000000"/>
                          </a:solidFill>
                        </a:rPr>
                        <a:t>Reactor </a:t>
                      </a:r>
                      <a:endParaRPr lang="en-US" sz="1600" b="0" dirty="0">
                        <a:solidFill>
                          <a:srgbClr val="000000"/>
                        </a:solidFill>
                      </a:endParaRPr>
                    </a:p>
                    <a:p>
                      <a:pPr>
                        <a:spcAft>
                          <a:spcPts val="400"/>
                        </a:spcAft>
                      </a:pPr>
                      <a:r>
                        <a:rPr sz="1500" b="0" dirty="0">
                          <a:solidFill>
                            <a:srgbClr val="000000"/>
                          </a:solidFill>
                        </a:rPr>
                        <a:t>(medium/long)</a:t>
                      </a:r>
                    </a:p>
                  </a:txBody>
                  <a:tcPr marL="54864" marR="54864" marT="9144" marB="9144" anchor="ctr">
                    <a:solidFill>
                      <a:srgbClr val="FFFFFF"/>
                    </a:solidFill>
                  </a:tcPr>
                </a:tc>
                <a:tc>
                  <a:txBody>
                    <a:bodyPr/>
                    <a:lstStyle/>
                    <a:p>
                      <a:pPr>
                        <a:spcAft>
                          <a:spcPts val="400"/>
                        </a:spcAft>
                      </a:pPr>
                      <a:r>
                        <a:rPr sz="1600" b="0">
                          <a:solidFill>
                            <a:srgbClr val="000000"/>
                          </a:solidFill>
                        </a:rPr>
                        <a:t>1–10 MeV</a:t>
                      </a:r>
                    </a:p>
                  </a:txBody>
                  <a:tcPr marL="54864" marR="54864" marT="9144" marB="9144" anchor="ctr">
                    <a:solidFill>
                      <a:srgbClr val="FFFFFF"/>
                    </a:solidFill>
                  </a:tcPr>
                </a:tc>
                <a:tc>
                  <a:txBody>
                    <a:bodyPr/>
                    <a:lstStyle/>
                    <a:p>
                      <a:pPr>
                        <a:spcAft>
                          <a:spcPts val="400"/>
                        </a:spcAft>
                      </a:pPr>
                      <a:r>
                        <a:rPr sz="1600" b="0" dirty="0">
                          <a:solidFill>
                            <a:srgbClr val="000000"/>
                          </a:solidFill>
                        </a:rPr>
                        <a:t>50–200 km</a:t>
                      </a:r>
                    </a:p>
                  </a:txBody>
                  <a:tcPr marL="54864" marR="54864" marT="9144" marB="9144" anchor="ctr">
                    <a:solidFill>
                      <a:srgbClr val="FFFFFF"/>
                    </a:solidFill>
                  </a:tcPr>
                </a:tc>
                <a:tc>
                  <a:txBody>
                    <a:bodyPr/>
                    <a:lstStyle/>
                    <a:p>
                      <a:pPr>
                        <a:spcAft>
                          <a:spcPts val="400"/>
                        </a:spcAft>
                      </a:pPr>
                      <a:r>
                        <a:rPr sz="1600" b="0" dirty="0">
                          <a:solidFill>
                            <a:srgbClr val="000000"/>
                          </a:solidFill>
                        </a:rPr>
                        <a:t>θ</a:t>
                      </a:r>
                      <a:r>
                        <a:rPr sz="1600" b="0" baseline="-25000" dirty="0">
                          <a:solidFill>
                            <a:srgbClr val="000000"/>
                          </a:solidFill>
                        </a:rPr>
                        <a:t>12</a:t>
                      </a:r>
                      <a:r>
                        <a:rPr sz="1600" b="0" dirty="0">
                          <a:solidFill>
                            <a:srgbClr val="000000"/>
                          </a:solidFill>
                        </a:rPr>
                        <a:t>, Δm</a:t>
                      </a:r>
                      <a:r>
                        <a:rPr sz="1600" b="0" baseline="30000" dirty="0">
                          <a:solidFill>
                            <a:srgbClr val="000000"/>
                          </a:solidFill>
                        </a:rPr>
                        <a:t>2</a:t>
                      </a:r>
                      <a:r>
                        <a:rPr sz="1600" b="0" baseline="-25000" dirty="0">
                          <a:solidFill>
                            <a:srgbClr val="000000"/>
                          </a:solidFill>
                        </a:rPr>
                        <a:t>21</a:t>
                      </a:r>
                      <a:r>
                        <a:rPr sz="1600" b="0" dirty="0">
                          <a:solidFill>
                            <a:srgbClr val="000000"/>
                          </a:solidFill>
                        </a:rPr>
                        <a:t>, </a:t>
                      </a:r>
                      <a:r>
                        <a:rPr lang="en-US" sz="1600" b="0" dirty="0">
                          <a:solidFill>
                            <a:srgbClr val="000000"/>
                          </a:solidFill>
                        </a:rPr>
                        <a:t>MO</a:t>
                      </a:r>
                      <a:endParaRPr sz="1600" b="0" dirty="0">
                        <a:solidFill>
                          <a:srgbClr val="000000"/>
                        </a:solidFill>
                      </a:endParaRPr>
                    </a:p>
                  </a:txBody>
                  <a:tcPr marL="54864" marR="54864" marT="9144" marB="9144" anchor="ctr">
                    <a:solidFill>
                      <a:srgbClr val="FFFFFF"/>
                    </a:solidFill>
                  </a:tcPr>
                </a:tc>
                <a:extLst>
                  <a:ext uri="{0D108BD9-81ED-4DB2-BD59-A6C34878D82A}">
                    <a16:rowId xmlns:a16="http://schemas.microsoft.com/office/drawing/2014/main" val="10003"/>
                  </a:ext>
                </a:extLst>
              </a:tr>
              <a:tr h="457200">
                <a:tc>
                  <a:txBody>
                    <a:bodyPr/>
                    <a:lstStyle/>
                    <a:p>
                      <a:pPr>
                        <a:spcAft>
                          <a:spcPts val="400"/>
                        </a:spcAft>
                      </a:pPr>
                      <a:r>
                        <a:rPr sz="1600" b="0">
                          <a:solidFill>
                            <a:srgbClr val="000000"/>
                          </a:solidFill>
                        </a:rPr>
                        <a:t>Atmosphere</a:t>
                      </a:r>
                    </a:p>
                  </a:txBody>
                  <a:tcPr marL="54864" marR="54864" marT="9144" marB="9144" anchor="ctr">
                    <a:solidFill>
                      <a:srgbClr val="F2F2F2"/>
                    </a:solidFill>
                  </a:tcPr>
                </a:tc>
                <a:tc>
                  <a:txBody>
                    <a:bodyPr/>
                    <a:lstStyle/>
                    <a:p>
                      <a:pPr>
                        <a:spcAft>
                          <a:spcPts val="400"/>
                        </a:spcAft>
                      </a:pPr>
                      <a:r>
                        <a:rPr sz="1600" b="0" dirty="0">
                          <a:solidFill>
                            <a:srgbClr val="000000"/>
                          </a:solidFill>
                        </a:rPr>
                        <a:t>0.1GeV–</a:t>
                      </a:r>
                      <a:r>
                        <a:rPr sz="1600" b="0" dirty="0" err="1">
                          <a:solidFill>
                            <a:srgbClr val="000000"/>
                          </a:solidFill>
                        </a:rPr>
                        <a:t>TeV</a:t>
                      </a:r>
                      <a:endParaRPr sz="1600" b="0" dirty="0">
                        <a:solidFill>
                          <a:srgbClr val="000000"/>
                        </a:solidFill>
                      </a:endParaRPr>
                    </a:p>
                  </a:txBody>
                  <a:tcPr marL="54864" marR="54864" marT="9144" marB="9144" anchor="ctr">
                    <a:solidFill>
                      <a:srgbClr val="F2F2F2"/>
                    </a:solidFill>
                  </a:tcPr>
                </a:tc>
                <a:tc>
                  <a:txBody>
                    <a:bodyPr/>
                    <a:lstStyle/>
                    <a:p>
                      <a:pPr>
                        <a:spcAft>
                          <a:spcPts val="400"/>
                        </a:spcAft>
                      </a:pPr>
                      <a:r>
                        <a:rPr sz="1600" b="0" dirty="0">
                          <a:solidFill>
                            <a:srgbClr val="000000"/>
                          </a:solidFill>
                        </a:rPr>
                        <a:t>15–12700</a:t>
                      </a:r>
                      <a:r>
                        <a:rPr lang="en-US" sz="1400" b="0" dirty="0">
                          <a:solidFill>
                            <a:srgbClr val="000000"/>
                          </a:solidFill>
                        </a:rPr>
                        <a:t>k</a:t>
                      </a:r>
                      <a:r>
                        <a:rPr sz="1400" b="0" dirty="0">
                          <a:solidFill>
                            <a:srgbClr val="000000"/>
                          </a:solidFill>
                        </a:rPr>
                        <a:t>m</a:t>
                      </a:r>
                    </a:p>
                  </a:txBody>
                  <a:tcPr marL="54864" marR="54864" marT="9144" marB="9144" anchor="ctr">
                    <a:solidFill>
                      <a:srgbClr val="F2F2F2"/>
                    </a:solidFill>
                  </a:tcPr>
                </a:tc>
                <a:tc>
                  <a:txBody>
                    <a:bodyPr/>
                    <a:lstStyle/>
                    <a:p>
                      <a:pPr>
                        <a:spcAft>
                          <a:spcPts val="400"/>
                        </a:spcAft>
                      </a:pPr>
                      <a:r>
                        <a:rPr sz="1600" b="0" dirty="0">
                          <a:solidFill>
                            <a:srgbClr val="000000"/>
                          </a:solidFill>
                        </a:rPr>
                        <a:t>θ</a:t>
                      </a:r>
                      <a:r>
                        <a:rPr sz="1600" b="0" baseline="-25000" dirty="0">
                          <a:solidFill>
                            <a:srgbClr val="000000"/>
                          </a:solidFill>
                        </a:rPr>
                        <a:t>23</a:t>
                      </a:r>
                      <a:r>
                        <a:rPr sz="1600" b="0" dirty="0">
                          <a:solidFill>
                            <a:srgbClr val="000000"/>
                          </a:solidFill>
                        </a:rPr>
                        <a:t>, Δm</a:t>
                      </a:r>
                      <a:r>
                        <a:rPr sz="1600" b="0" baseline="30000" dirty="0">
                          <a:solidFill>
                            <a:srgbClr val="000000"/>
                          </a:solidFill>
                        </a:rPr>
                        <a:t>2</a:t>
                      </a:r>
                      <a:r>
                        <a:rPr sz="1600" b="0" baseline="-25000" dirty="0">
                          <a:solidFill>
                            <a:srgbClr val="000000"/>
                          </a:solidFill>
                        </a:rPr>
                        <a:t>31</a:t>
                      </a:r>
                      <a:r>
                        <a:rPr sz="1600" b="0" dirty="0">
                          <a:solidFill>
                            <a:srgbClr val="000000"/>
                          </a:solidFill>
                        </a:rPr>
                        <a:t>, </a:t>
                      </a:r>
                      <a:r>
                        <a:rPr lang="en-US" sz="1600" b="0" dirty="0">
                          <a:solidFill>
                            <a:srgbClr val="000000"/>
                          </a:solidFill>
                        </a:rPr>
                        <a:t>MO</a:t>
                      </a:r>
                      <a:endParaRPr sz="1600" b="0" dirty="0">
                        <a:solidFill>
                          <a:srgbClr val="000000"/>
                        </a:solidFill>
                      </a:endParaRPr>
                    </a:p>
                  </a:txBody>
                  <a:tcPr marL="54864" marR="54864" marT="9144" marB="9144" anchor="ctr">
                    <a:solidFill>
                      <a:srgbClr val="F2F2F2"/>
                    </a:solidFill>
                  </a:tcPr>
                </a:tc>
                <a:extLst>
                  <a:ext uri="{0D108BD9-81ED-4DB2-BD59-A6C34878D82A}">
                    <a16:rowId xmlns:a16="http://schemas.microsoft.com/office/drawing/2014/main" val="10004"/>
                  </a:ext>
                </a:extLst>
              </a:tr>
              <a:tr h="457200">
                <a:tc>
                  <a:txBody>
                    <a:bodyPr/>
                    <a:lstStyle/>
                    <a:p>
                      <a:pPr>
                        <a:spcAft>
                          <a:spcPts val="400"/>
                        </a:spcAft>
                      </a:pPr>
                      <a:r>
                        <a:rPr sz="1600" b="0">
                          <a:solidFill>
                            <a:srgbClr val="000000"/>
                          </a:solidFill>
                        </a:rPr>
                        <a:t>Accelerator</a:t>
                      </a:r>
                    </a:p>
                  </a:txBody>
                  <a:tcPr marL="54864" marR="54864" marT="9144" marB="9144" anchor="ctr">
                    <a:solidFill>
                      <a:srgbClr val="FFFFFF"/>
                    </a:solidFill>
                  </a:tcPr>
                </a:tc>
                <a:tc>
                  <a:txBody>
                    <a:bodyPr/>
                    <a:lstStyle/>
                    <a:p>
                      <a:pPr>
                        <a:spcAft>
                          <a:spcPts val="400"/>
                        </a:spcAft>
                      </a:pPr>
                      <a:r>
                        <a:rPr sz="1600" b="0">
                          <a:solidFill>
                            <a:srgbClr val="000000"/>
                          </a:solidFill>
                        </a:rPr>
                        <a:t>0.3–5 GeV</a:t>
                      </a:r>
                    </a:p>
                  </a:txBody>
                  <a:tcPr marL="54864" marR="54864" marT="9144" marB="9144" anchor="ctr">
                    <a:solidFill>
                      <a:srgbClr val="FFFFFF"/>
                    </a:solidFill>
                  </a:tcPr>
                </a:tc>
                <a:tc>
                  <a:txBody>
                    <a:bodyPr/>
                    <a:lstStyle/>
                    <a:p>
                      <a:pPr>
                        <a:spcAft>
                          <a:spcPts val="400"/>
                        </a:spcAft>
                      </a:pPr>
                      <a:r>
                        <a:rPr sz="1600" b="0" dirty="0">
                          <a:solidFill>
                            <a:srgbClr val="000000"/>
                          </a:solidFill>
                        </a:rPr>
                        <a:t>295–1300km</a:t>
                      </a:r>
                    </a:p>
                  </a:txBody>
                  <a:tcPr marL="54864" marR="54864" marT="9144" marB="9144" anchor="ctr">
                    <a:solidFill>
                      <a:srgbClr val="FFFFFF"/>
                    </a:solidFill>
                  </a:tcPr>
                </a:tc>
                <a:tc>
                  <a:txBody>
                    <a:bodyPr/>
                    <a:lstStyle/>
                    <a:p>
                      <a:pPr>
                        <a:spcAft>
                          <a:spcPts val="400"/>
                        </a:spcAft>
                      </a:pPr>
                      <a:r>
                        <a:rPr sz="1600" b="0" dirty="0">
                          <a:solidFill>
                            <a:srgbClr val="000000"/>
                          </a:solidFill>
                        </a:rPr>
                        <a:t>θ</a:t>
                      </a:r>
                      <a:r>
                        <a:rPr sz="1600" b="0" baseline="-25000" dirty="0">
                          <a:solidFill>
                            <a:srgbClr val="000000"/>
                          </a:solidFill>
                        </a:rPr>
                        <a:t>23</a:t>
                      </a:r>
                      <a:r>
                        <a:rPr sz="1600" b="0" dirty="0">
                          <a:solidFill>
                            <a:srgbClr val="000000"/>
                          </a:solidFill>
                        </a:rPr>
                        <a:t>, Δm</a:t>
                      </a:r>
                      <a:r>
                        <a:rPr sz="1600" b="0" baseline="30000" dirty="0">
                          <a:solidFill>
                            <a:srgbClr val="000000"/>
                          </a:solidFill>
                        </a:rPr>
                        <a:t>2</a:t>
                      </a:r>
                      <a:r>
                        <a:rPr sz="1600" b="0" baseline="-25000" dirty="0">
                          <a:solidFill>
                            <a:srgbClr val="000000"/>
                          </a:solidFill>
                        </a:rPr>
                        <a:t>32</a:t>
                      </a:r>
                      <a:r>
                        <a:rPr sz="1600" b="0" dirty="0">
                          <a:solidFill>
                            <a:srgbClr val="000000"/>
                          </a:solidFill>
                        </a:rPr>
                        <a:t>, </a:t>
                      </a:r>
                      <a:r>
                        <a:rPr sz="1600" b="0" dirty="0" err="1">
                          <a:solidFill>
                            <a:srgbClr val="000000"/>
                          </a:solidFill>
                        </a:rPr>
                        <a:t>δ</a:t>
                      </a:r>
                      <a:r>
                        <a:rPr sz="1600" b="0" baseline="-25000" dirty="0" err="1">
                          <a:solidFill>
                            <a:srgbClr val="000000"/>
                          </a:solidFill>
                        </a:rPr>
                        <a:t>CP</a:t>
                      </a:r>
                      <a:r>
                        <a:rPr sz="1600" b="0" dirty="0">
                          <a:solidFill>
                            <a:srgbClr val="000000"/>
                          </a:solidFill>
                        </a:rPr>
                        <a:t>,</a:t>
                      </a:r>
                      <a:r>
                        <a:rPr lang="en-US" sz="1600" b="0" dirty="0">
                          <a:solidFill>
                            <a:srgbClr val="000000"/>
                          </a:solidFill>
                        </a:rPr>
                        <a:t>,MO</a:t>
                      </a:r>
                      <a:endParaRPr sz="1600" b="0" dirty="0">
                        <a:solidFill>
                          <a:srgbClr val="000000"/>
                        </a:solidFill>
                      </a:endParaRPr>
                    </a:p>
                  </a:txBody>
                  <a:tcPr marL="54864" marR="54864" marT="9144" marB="9144" anchor="ctr">
                    <a:solidFill>
                      <a:srgbClr val="FFFFFF"/>
                    </a:solidFill>
                  </a:tcPr>
                </a:tc>
                <a:extLst>
                  <a:ext uri="{0D108BD9-81ED-4DB2-BD59-A6C34878D82A}">
                    <a16:rowId xmlns:a16="http://schemas.microsoft.com/office/drawing/2014/main" val="10005"/>
                  </a:ext>
                </a:extLst>
              </a:tr>
              <a:tr h="457200">
                <a:tc>
                  <a:txBody>
                    <a:bodyPr/>
                    <a:lstStyle/>
                    <a:p>
                      <a:pPr>
                        <a:spcAft>
                          <a:spcPts val="400"/>
                        </a:spcAft>
                      </a:pPr>
                      <a:r>
                        <a:rPr sz="1600" b="0">
                          <a:solidFill>
                            <a:srgbClr val="000000"/>
                          </a:solidFill>
                        </a:rPr>
                        <a:t>Supernova</a:t>
                      </a:r>
                    </a:p>
                  </a:txBody>
                  <a:tcPr marL="54864" marR="54864" marT="9144" marB="9144" anchor="ctr">
                    <a:solidFill>
                      <a:srgbClr val="F2F2F2"/>
                    </a:solidFill>
                  </a:tcPr>
                </a:tc>
                <a:tc>
                  <a:txBody>
                    <a:bodyPr/>
                    <a:lstStyle/>
                    <a:p>
                      <a:pPr>
                        <a:spcAft>
                          <a:spcPts val="400"/>
                        </a:spcAft>
                      </a:pPr>
                      <a:r>
                        <a:rPr sz="1600" b="0">
                          <a:solidFill>
                            <a:srgbClr val="000000"/>
                          </a:solidFill>
                        </a:rPr>
                        <a:t>10–50 MeV</a:t>
                      </a:r>
                    </a:p>
                  </a:txBody>
                  <a:tcPr marL="54864" marR="54864" marT="9144" marB="9144" anchor="ctr">
                    <a:solidFill>
                      <a:srgbClr val="F2F2F2"/>
                    </a:solidFill>
                  </a:tcPr>
                </a:tc>
                <a:tc>
                  <a:txBody>
                    <a:bodyPr/>
                    <a:lstStyle/>
                    <a:p>
                      <a:pPr>
                        <a:spcAft>
                          <a:spcPts val="400"/>
                        </a:spcAft>
                      </a:pPr>
                      <a:r>
                        <a:rPr sz="1600" b="0" dirty="0">
                          <a:solidFill>
                            <a:srgbClr val="000000"/>
                          </a:solidFill>
                        </a:rPr>
                        <a:t>~10 kpc</a:t>
                      </a:r>
                    </a:p>
                  </a:txBody>
                  <a:tcPr marL="54864" marR="54864" marT="9144" marB="9144" anchor="ctr">
                    <a:solidFill>
                      <a:srgbClr val="F2F2F2"/>
                    </a:solidFill>
                  </a:tcPr>
                </a:tc>
                <a:tc>
                  <a:txBody>
                    <a:bodyPr/>
                    <a:lstStyle/>
                    <a:p>
                      <a:pPr>
                        <a:spcAft>
                          <a:spcPts val="400"/>
                        </a:spcAft>
                      </a:pPr>
                      <a:r>
                        <a:rPr lang="en-US" sz="1600" b="0" dirty="0">
                          <a:solidFill>
                            <a:srgbClr val="000000"/>
                          </a:solidFill>
                        </a:rPr>
                        <a:t>MO</a:t>
                      </a:r>
                      <a:r>
                        <a:rPr sz="1600" b="0" dirty="0">
                          <a:solidFill>
                            <a:srgbClr val="000000"/>
                          </a:solidFill>
                        </a:rPr>
                        <a:t>, </a:t>
                      </a:r>
                      <a:r>
                        <a:rPr lang="en-US" sz="1600" b="0" dirty="0">
                          <a:solidFill>
                            <a:srgbClr val="000000"/>
                          </a:solidFill>
                        </a:rPr>
                        <a:t>  </a:t>
                      </a:r>
                      <a:r>
                        <a:rPr sz="1600" b="0" dirty="0">
                          <a:solidFill>
                            <a:srgbClr val="000000"/>
                          </a:solidFill>
                        </a:rPr>
                        <a:t>collective </a:t>
                      </a:r>
                      <a:r>
                        <a:rPr lang="en-US" sz="1600" b="0" dirty="0">
                          <a:solidFill>
                            <a:srgbClr val="000000"/>
                          </a:solidFill>
                        </a:rPr>
                        <a:t> </a:t>
                      </a:r>
                      <a:r>
                        <a:rPr sz="1600" b="0" dirty="0">
                          <a:solidFill>
                            <a:srgbClr val="000000"/>
                          </a:solidFill>
                        </a:rPr>
                        <a:t>effects</a:t>
                      </a:r>
                    </a:p>
                  </a:txBody>
                  <a:tcPr marL="54864" marR="54864" marT="9144" marB="9144" anchor="ctr">
                    <a:solidFill>
                      <a:srgbClr val="F2F2F2"/>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830511" y="5417331"/>
            <a:ext cx="11738715" cy="814582"/>
          </a:xfrm>
          <a:prstGeom prst="rect">
            <a:avLst/>
          </a:prstGeom>
          <a:noFill/>
        </p:spPr>
        <p:txBody>
          <a:bodyPr wrap="square" lIns="73152" tIns="73152" rIns="73152" bIns="73152" anchor="t">
            <a:spAutoFit/>
          </a:bodyPr>
          <a:lstStyle/>
          <a:p>
            <a:pPr marL="285750" indent="-285750">
              <a:spcAft>
                <a:spcPts val="400"/>
              </a:spcAft>
              <a:buFont typeface="Arial" panose="020B0604020202020204" pitchFamily="34" charset="0"/>
              <a:buChar char="•"/>
            </a:pPr>
            <a:r>
              <a:rPr sz="2000" dirty="0"/>
              <a:t>Different sources probe different</a:t>
            </a:r>
            <a:r>
              <a:rPr lang="en-US" sz="2000" dirty="0"/>
              <a:t> mixing angles,</a:t>
            </a:r>
            <a:r>
              <a:rPr sz="2000" dirty="0"/>
              <a:t> Δm</a:t>
            </a:r>
            <a:r>
              <a:rPr sz="2000" baseline="30000" dirty="0"/>
              <a:t>2</a:t>
            </a:r>
            <a:r>
              <a:rPr sz="2000" dirty="0"/>
              <a:t>, matter densities, and flavors</a:t>
            </a:r>
            <a:r>
              <a:rPr lang="en-US" sz="2000" dirty="0"/>
              <a:t>;</a:t>
            </a:r>
          </a:p>
          <a:p>
            <a:pPr>
              <a:spcAft>
                <a:spcPts val="400"/>
              </a:spcAft>
            </a:pPr>
            <a:r>
              <a:rPr lang="en-US" sz="2000" dirty="0"/>
              <a:t>    </a:t>
            </a:r>
            <a:r>
              <a:rPr lang="en-US" sz="2000" dirty="0">
                <a:sym typeface="Wingdings" panose="05000000000000000000" pitchFamily="2" charset="2"/>
              </a:rPr>
              <a:t> </a:t>
            </a:r>
            <a:r>
              <a:rPr sz="2000" dirty="0"/>
              <a:t>their consistency is itself</a:t>
            </a:r>
            <a:r>
              <a:rPr lang="en-US" sz="2000" dirty="0"/>
              <a:t> </a:t>
            </a:r>
            <a:r>
              <a:rPr sz="2000" dirty="0"/>
              <a:t>a test of the </a:t>
            </a:r>
            <a:r>
              <a:rPr lang="en-US" sz="2000" dirty="0"/>
              <a:t>3</a:t>
            </a:r>
            <a:r>
              <a:rPr sz="2000" dirty="0"/>
              <a:t>-flavor picture.</a:t>
            </a:r>
          </a:p>
        </p:txBody>
      </p:sp>
      <p:sp>
        <p:nvSpPr>
          <p:cNvPr id="6" name="제목 1">
            <a:extLst>
              <a:ext uri="{FF2B5EF4-FFF2-40B4-BE49-F238E27FC236}">
                <a16:creationId xmlns:a16="http://schemas.microsoft.com/office/drawing/2014/main" id="{7936CBB9-B91C-48CA-9A42-E3D3A8E1EDC1}"/>
              </a:ext>
            </a:extLst>
          </p:cNvPr>
          <p:cNvSpPr txBox="1">
            <a:spLocks/>
          </p:cNvSpPr>
          <p:nvPr/>
        </p:nvSpPr>
        <p:spPr>
          <a:xfrm>
            <a:off x="338089" y="254040"/>
            <a:ext cx="10515600" cy="1325563"/>
          </a:xfrm>
          <a:prstGeom prst="rect">
            <a:avLst/>
          </a:prstGeom>
        </p:spPr>
        <p:txBody>
          <a:bodyPr>
            <a:normAutofit/>
          </a:bodyPr>
          <a:lstStyle>
            <a:lvl1pPr algn="l" defTabSz="914400" rtl="0" eaLnBrk="1" latinLnBrk="1" hangingPunct="1">
              <a:lnSpc>
                <a:spcPct val="90000"/>
              </a:lnSpc>
              <a:spcBef>
                <a:spcPct val="0"/>
              </a:spcBef>
              <a:buNone/>
              <a:defRPr sz="4400" b="0" i="0" u="none" kern="1200">
                <a:solidFill>
                  <a:schemeClr val="tx1"/>
                </a:solidFill>
                <a:latin typeface="+mj-lt"/>
                <a:ea typeface="+mj-ea"/>
                <a:cs typeface="+mj-cs"/>
              </a:defRPr>
            </a:lvl1pPr>
          </a:lstStyle>
          <a:p>
            <a:r>
              <a:rPr lang="en-US" altLang="ko-KR" sz="2800" b="1" dirty="0">
                <a:solidFill>
                  <a:srgbClr val="0070C0"/>
                </a:solidFill>
                <a:latin typeface="Cambria" panose="02040503050406030204" pitchFamily="18" charset="0"/>
                <a:ea typeface="Cambria" panose="02040503050406030204" pitchFamily="18" charset="0"/>
              </a:rPr>
              <a:t>Productions</a:t>
            </a:r>
            <a:r>
              <a:rPr lang="ko-KR" altLang="en-US" sz="2800" b="1" dirty="0">
                <a:solidFill>
                  <a:srgbClr val="0070C0"/>
                </a:solidFill>
                <a:latin typeface="Cambria" panose="02040503050406030204" pitchFamily="18" charset="0"/>
              </a:rPr>
              <a:t> </a:t>
            </a:r>
            <a:r>
              <a:rPr lang="en-US" altLang="ko-KR" sz="2800" b="1" dirty="0">
                <a:solidFill>
                  <a:srgbClr val="0070C0"/>
                </a:solidFill>
                <a:latin typeface="Cambria" panose="02040503050406030204" pitchFamily="18" charset="0"/>
                <a:ea typeface="Cambria" panose="02040503050406030204" pitchFamily="18" charset="0"/>
              </a:rPr>
              <a:t>of Neutrinos</a:t>
            </a:r>
            <a:endParaRPr lang="ko-KR" altLang="en-US" sz="2800" b="1" dirty="0">
              <a:solidFill>
                <a:srgbClr val="0070C0"/>
              </a:solidFill>
              <a:latin typeface="Cambria" panose="02040503050406030204" pitchFamily="18" charset="0"/>
            </a:endParaRPr>
          </a:p>
        </p:txBody>
      </p:sp>
    </p:spTree>
    <p:extLst>
      <p:ext uri="{BB962C8B-B14F-4D97-AF65-F5344CB8AC3E}">
        <p14:creationId xmlns:p14="http://schemas.microsoft.com/office/powerpoint/2010/main" val="481023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838200" y="525781"/>
            <a:ext cx="10523220" cy="5600384"/>
          </a:xfrm>
        </p:spPr>
        <p:txBody>
          <a:bodyPr>
            <a:normAutofit/>
          </a:bodyPr>
          <a:lstStyle/>
          <a:p>
            <a:pPr marL="0" indent="0">
              <a:buNone/>
            </a:pPr>
            <a:r>
              <a:rPr lang="en-US" altLang="ko-KR" b="1" dirty="0">
                <a:solidFill>
                  <a:srgbClr val="C00000"/>
                </a:solidFill>
                <a:latin typeface="Cambria" panose="02040503050406030204" pitchFamily="18" charset="0"/>
                <a:ea typeface="Cambria" panose="02040503050406030204" pitchFamily="18" charset="0"/>
              </a:rPr>
              <a:t>Neutrino Mixing</a:t>
            </a:r>
          </a:p>
        </p:txBody>
      </p:sp>
      <mc:AlternateContent xmlns:mc="http://schemas.openxmlformats.org/markup-compatibility/2006" xmlns:a14="http://schemas.microsoft.com/office/drawing/2010/main">
        <mc:Choice Requires="a14">
          <p:sp>
            <p:nvSpPr>
              <p:cNvPr id="2" name="TextBox 1"/>
              <p:cNvSpPr txBox="1"/>
              <p:nvPr/>
            </p:nvSpPr>
            <p:spPr>
              <a:xfrm>
                <a:off x="1957141" y="1587796"/>
                <a:ext cx="2736775" cy="85914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altLang="ko-KR" i="1">
                              <a:latin typeface="Cambria Math" panose="02040503050406030204" pitchFamily="18" charset="0"/>
                            </a:rPr>
                          </m:ctrlPr>
                        </m:dPr>
                        <m:e>
                          <m:m>
                            <m:mPr>
                              <m:mcs>
                                <m:mc>
                                  <m:mcPr>
                                    <m:count m:val="1"/>
                                    <m:mcJc m:val="center"/>
                                  </m:mcPr>
                                </m:mc>
                              </m:mcs>
                              <m:ctrlPr>
                                <a:rPr lang="en-US" altLang="ko-KR" i="1">
                                  <a:latin typeface="Cambria Math" panose="02040503050406030204" pitchFamily="18" charset="0"/>
                                </a:rPr>
                              </m:ctrlPr>
                            </m:mPr>
                            <m:mr>
                              <m:e>
                                <m:sSub>
                                  <m:sSubPr>
                                    <m:ctrlPr>
                                      <a:rPr lang="en-US" altLang="ko-KR" i="1">
                                        <a:latin typeface="Cambria Math" panose="02040503050406030204" pitchFamily="18" charset="0"/>
                                      </a:rPr>
                                    </m:ctrlPr>
                                  </m:sSubPr>
                                  <m:e>
                                    <m:r>
                                      <a:rPr lang="ko-KR" altLang="en-US" i="1">
                                        <a:latin typeface="Cambria Math"/>
                                      </a:rPr>
                                      <m:t>𝜈</m:t>
                                    </m:r>
                                  </m:e>
                                  <m:sub>
                                    <m:r>
                                      <a:rPr lang="en-US" altLang="ko-KR" i="1">
                                        <a:latin typeface="Cambria Math"/>
                                      </a:rPr>
                                      <m:t>𝑒</m:t>
                                    </m:r>
                                  </m:sub>
                                </m:sSub>
                              </m:e>
                            </m:mr>
                            <m:mr>
                              <m:e>
                                <m:sSup>
                                  <m:sSupPr>
                                    <m:ctrlPr>
                                      <a:rPr lang="en-US" altLang="ko-KR" i="1">
                                        <a:latin typeface="Cambria Math" panose="02040503050406030204" pitchFamily="18" charset="0"/>
                                      </a:rPr>
                                    </m:ctrlPr>
                                  </m:sSupPr>
                                  <m:e>
                                    <m:r>
                                      <a:rPr lang="en-US" altLang="ko-KR" i="1">
                                        <a:latin typeface="Cambria Math"/>
                                      </a:rPr>
                                      <m:t>𝑒</m:t>
                                    </m:r>
                                  </m:e>
                                  <m:sup>
                                    <m:r>
                                      <a:rPr lang="en-US" altLang="ko-KR" i="1">
                                        <a:latin typeface="Cambria Math"/>
                                      </a:rPr>
                                      <m:t>−</m:t>
                                    </m:r>
                                  </m:sup>
                                </m:sSup>
                              </m:e>
                            </m:mr>
                          </m:m>
                        </m:e>
                      </m:d>
                      <m:r>
                        <a:rPr lang="en-US" altLang="ko-KR" i="1" baseline="-25000">
                          <a:latin typeface="Cambria Math"/>
                        </a:rPr>
                        <m:t>𝐿</m:t>
                      </m:r>
                      <m:r>
                        <a:rPr lang="en-US" altLang="ko-KR" i="1">
                          <a:latin typeface="Cambria Math"/>
                        </a:rPr>
                        <m:t>   </m:t>
                      </m:r>
                      <m:d>
                        <m:dPr>
                          <m:ctrlPr>
                            <a:rPr lang="en-US" altLang="ko-KR" i="1">
                              <a:latin typeface="Cambria Math" panose="02040503050406030204" pitchFamily="18" charset="0"/>
                            </a:rPr>
                          </m:ctrlPr>
                        </m:dPr>
                        <m:e>
                          <m:m>
                            <m:mPr>
                              <m:mcs>
                                <m:mc>
                                  <m:mcPr>
                                    <m:count m:val="1"/>
                                    <m:mcJc m:val="center"/>
                                  </m:mcPr>
                                </m:mc>
                              </m:mcs>
                              <m:ctrlPr>
                                <a:rPr lang="en-US" altLang="ko-KR" i="1">
                                  <a:latin typeface="Cambria Math" panose="02040503050406030204" pitchFamily="18" charset="0"/>
                                </a:rPr>
                              </m:ctrlPr>
                            </m:mPr>
                            <m:mr>
                              <m:e>
                                <m:sSub>
                                  <m:sSubPr>
                                    <m:ctrlPr>
                                      <a:rPr lang="en-US" altLang="ko-KR" i="1">
                                        <a:latin typeface="Cambria Math" panose="02040503050406030204" pitchFamily="18" charset="0"/>
                                      </a:rPr>
                                    </m:ctrlPr>
                                  </m:sSubPr>
                                  <m:e>
                                    <m:r>
                                      <a:rPr lang="ko-KR" altLang="en-US" i="1">
                                        <a:latin typeface="Cambria Math"/>
                                      </a:rPr>
                                      <m:t>𝜈</m:t>
                                    </m:r>
                                  </m:e>
                                  <m:sub>
                                    <m:r>
                                      <a:rPr lang="ko-KR" altLang="en-US" i="1">
                                        <a:latin typeface="Cambria Math"/>
                                      </a:rPr>
                                      <m:t>𝜇</m:t>
                                    </m:r>
                                  </m:sub>
                                </m:sSub>
                              </m:e>
                            </m:mr>
                            <m:mr>
                              <m:e>
                                <m:sSup>
                                  <m:sSupPr>
                                    <m:ctrlPr>
                                      <a:rPr lang="en-US" altLang="ko-KR" i="1">
                                        <a:latin typeface="Cambria Math" panose="02040503050406030204" pitchFamily="18" charset="0"/>
                                      </a:rPr>
                                    </m:ctrlPr>
                                  </m:sSupPr>
                                  <m:e>
                                    <m:r>
                                      <a:rPr lang="ko-KR" altLang="en-US" i="1">
                                        <a:latin typeface="Cambria Math"/>
                                      </a:rPr>
                                      <m:t>𝜇</m:t>
                                    </m:r>
                                  </m:e>
                                  <m:sup>
                                    <m:r>
                                      <a:rPr lang="en-US" altLang="ko-KR" i="1">
                                        <a:latin typeface="Cambria Math"/>
                                      </a:rPr>
                                      <m:t>−</m:t>
                                    </m:r>
                                  </m:sup>
                                </m:sSup>
                              </m:e>
                            </m:mr>
                          </m:m>
                        </m:e>
                      </m:d>
                      <m:r>
                        <a:rPr lang="en-US" altLang="ko-KR" i="1" baseline="-25000">
                          <a:latin typeface="Cambria Math"/>
                        </a:rPr>
                        <m:t>𝐿</m:t>
                      </m:r>
                      <m:r>
                        <a:rPr lang="en-US" altLang="ko-KR" i="1">
                          <a:latin typeface="Cambria Math"/>
                        </a:rPr>
                        <m:t>    </m:t>
                      </m:r>
                      <m:d>
                        <m:dPr>
                          <m:ctrlPr>
                            <a:rPr lang="en-US" altLang="ko-KR" i="1">
                              <a:latin typeface="Cambria Math" panose="02040503050406030204" pitchFamily="18" charset="0"/>
                            </a:rPr>
                          </m:ctrlPr>
                        </m:dPr>
                        <m:e>
                          <m:m>
                            <m:mPr>
                              <m:mcs>
                                <m:mc>
                                  <m:mcPr>
                                    <m:count m:val="1"/>
                                    <m:mcJc m:val="center"/>
                                  </m:mcPr>
                                </m:mc>
                              </m:mcs>
                              <m:ctrlPr>
                                <a:rPr lang="en-US" altLang="ko-KR" i="1">
                                  <a:latin typeface="Cambria Math" panose="02040503050406030204" pitchFamily="18" charset="0"/>
                                </a:rPr>
                              </m:ctrlPr>
                            </m:mPr>
                            <m:mr>
                              <m:e>
                                <m:sSub>
                                  <m:sSubPr>
                                    <m:ctrlPr>
                                      <a:rPr lang="en-US" altLang="ko-KR" i="1">
                                        <a:latin typeface="Cambria Math" panose="02040503050406030204" pitchFamily="18" charset="0"/>
                                      </a:rPr>
                                    </m:ctrlPr>
                                  </m:sSubPr>
                                  <m:e>
                                    <m:r>
                                      <a:rPr lang="ko-KR" altLang="en-US" i="1">
                                        <a:latin typeface="Cambria Math"/>
                                      </a:rPr>
                                      <m:t>𝜈</m:t>
                                    </m:r>
                                  </m:e>
                                  <m:sub>
                                    <m:r>
                                      <a:rPr lang="ko-KR" altLang="en-US" i="1">
                                        <a:latin typeface="Cambria Math"/>
                                      </a:rPr>
                                      <m:t>𝜏</m:t>
                                    </m:r>
                                  </m:sub>
                                </m:sSub>
                              </m:e>
                            </m:mr>
                            <m:mr>
                              <m:e>
                                <m:sSup>
                                  <m:sSupPr>
                                    <m:ctrlPr>
                                      <a:rPr lang="en-US" altLang="ko-KR" i="1">
                                        <a:latin typeface="Cambria Math" panose="02040503050406030204" pitchFamily="18" charset="0"/>
                                      </a:rPr>
                                    </m:ctrlPr>
                                  </m:sSupPr>
                                  <m:e>
                                    <m:r>
                                      <a:rPr lang="ko-KR" altLang="en-US" i="1">
                                        <a:latin typeface="Cambria Math"/>
                                      </a:rPr>
                                      <m:t>𝜏</m:t>
                                    </m:r>
                                  </m:e>
                                  <m:sup>
                                    <m:r>
                                      <a:rPr lang="en-US" altLang="ko-KR" i="1">
                                        <a:latin typeface="Cambria Math"/>
                                      </a:rPr>
                                      <m:t>−</m:t>
                                    </m:r>
                                  </m:sup>
                                </m:sSup>
                              </m:e>
                            </m:mr>
                          </m:m>
                        </m:e>
                      </m:d>
                      <m:r>
                        <a:rPr lang="en-US" altLang="ko-KR" i="1" baseline="-25000">
                          <a:latin typeface="Cambria Math"/>
                        </a:rPr>
                        <m:t>𝐿</m:t>
                      </m:r>
                      <m:r>
                        <a:rPr lang="en-US" altLang="ko-KR">
                          <a:latin typeface="Cambria Math"/>
                        </a:rPr>
                        <m:t>   :</m:t>
                      </m:r>
                    </m:oMath>
                  </m:oMathPara>
                </a14:m>
                <a:endParaRPr lang="en-US" altLang="ko-KR" dirty="0">
                  <a:latin typeface="Cambria Math"/>
                </a:endParaRPr>
              </a:p>
              <a:p>
                <a:pPr/>
                <a14:m>
                  <m:oMathPara xmlns:m="http://schemas.openxmlformats.org/officeDocument/2006/math">
                    <m:oMathParaPr>
                      <m:jc m:val="centerGroup"/>
                    </m:oMathParaPr>
                    <m:oMath xmlns:m="http://schemas.openxmlformats.org/officeDocument/2006/math">
                      <m:r>
                        <m:rPr>
                          <m:sty m:val="p"/>
                        </m:rPr>
                        <a:rPr lang="en-US" altLang="ko-KR">
                          <a:latin typeface="Cambria Math"/>
                        </a:rPr>
                        <m:t>weak</m:t>
                      </m:r>
                      <m:r>
                        <a:rPr lang="en-US" altLang="ko-KR">
                          <a:latin typeface="Cambria Math"/>
                        </a:rPr>
                        <m:t> </m:t>
                      </m:r>
                      <m:r>
                        <m:rPr>
                          <m:sty m:val="p"/>
                        </m:rPr>
                        <a:rPr lang="en-US" altLang="ko-KR">
                          <a:latin typeface="Cambria Math"/>
                        </a:rPr>
                        <m:t>eigenstates</m:t>
                      </m:r>
                      <m:r>
                        <a:rPr lang="en-US" altLang="ko-KR">
                          <a:latin typeface="Cambria Math"/>
                        </a:rPr>
                        <m:t> </m:t>
                      </m:r>
                    </m:oMath>
                  </m:oMathPara>
                </a14:m>
                <a:endParaRPr lang="ko-KR" alt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1957141" y="1587796"/>
                <a:ext cx="2736775" cy="859146"/>
              </a:xfrm>
              <a:prstGeom prst="rect">
                <a:avLst/>
              </a:prstGeom>
              <a:blipFill>
                <a:blip r:embed="rId2"/>
                <a:stretch>
                  <a:fillRect b="-489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038916" y="2420888"/>
                <a:ext cx="4973190" cy="1281376"/>
              </a:xfrm>
              <a:prstGeom prst="rect">
                <a:avLst/>
              </a:prstGeom>
              <a:noFill/>
            </p:spPr>
            <p:txBody>
              <a:bodyPr wrap="square" rtlCol="0">
                <a:spAutoFit/>
              </a:bodyPr>
              <a:lstStyle/>
              <a:p>
                <a14:m>
                  <m:oMath xmlns:m="http://schemas.openxmlformats.org/officeDocument/2006/math">
                    <m:d>
                      <m:dPr>
                        <m:ctrlPr>
                          <a:rPr lang="en-US" altLang="ko-KR" sz="2400" i="1">
                            <a:latin typeface="Cambria Math" panose="02040503050406030204" pitchFamily="18" charset="0"/>
                          </a:rPr>
                        </m:ctrlPr>
                      </m:dPr>
                      <m:e>
                        <m:m>
                          <m:mPr>
                            <m:mcs>
                              <m:mc>
                                <m:mcPr>
                                  <m:count m:val="1"/>
                                  <m:mcJc m:val="center"/>
                                </m:mcPr>
                              </m:mc>
                            </m:mcs>
                            <m:ctrlPr>
                              <a:rPr lang="en-US" altLang="ko-KR" sz="2400" i="1">
                                <a:latin typeface="Cambria Math" panose="02040503050406030204" pitchFamily="18" charset="0"/>
                              </a:rPr>
                            </m:ctrlPr>
                          </m:mPr>
                          <m:mr>
                            <m:e>
                              <m:sSub>
                                <m:sSubPr>
                                  <m:ctrlPr>
                                    <a:rPr lang="en-US" altLang="ko-KR" sz="2400" i="1">
                                      <a:latin typeface="Cambria Math" panose="02040503050406030204" pitchFamily="18" charset="0"/>
                                    </a:rPr>
                                  </m:ctrlPr>
                                </m:sSubPr>
                                <m:e>
                                  <m:r>
                                    <a:rPr lang="ko-KR" altLang="en-US" sz="2400" i="1">
                                      <a:latin typeface="Cambria Math"/>
                                    </a:rPr>
                                    <m:t>𝜈</m:t>
                                  </m:r>
                                </m:e>
                                <m:sub>
                                  <m:r>
                                    <a:rPr lang="en-US" altLang="ko-KR" sz="2400" i="1">
                                      <a:latin typeface="Cambria Math"/>
                                    </a:rPr>
                                    <m:t>𝑒</m:t>
                                  </m:r>
                                </m:sub>
                              </m:sSub>
                            </m:e>
                          </m:mr>
                          <m:mr>
                            <m:e>
                              <m:sSub>
                                <m:sSubPr>
                                  <m:ctrlPr>
                                    <a:rPr lang="en-US" altLang="ko-KR" sz="2400" i="1">
                                      <a:latin typeface="Cambria Math" panose="02040503050406030204" pitchFamily="18" charset="0"/>
                                    </a:rPr>
                                  </m:ctrlPr>
                                </m:sSubPr>
                                <m:e>
                                  <m:r>
                                    <a:rPr lang="ko-KR" altLang="en-US" sz="2400" i="1">
                                      <a:latin typeface="Cambria Math"/>
                                    </a:rPr>
                                    <m:t>𝜈</m:t>
                                  </m:r>
                                </m:e>
                                <m:sub>
                                  <m:r>
                                    <a:rPr lang="ko-KR" altLang="en-US" sz="2400" i="1">
                                      <a:latin typeface="Cambria Math"/>
                                    </a:rPr>
                                    <m:t>𝜇</m:t>
                                  </m:r>
                                </m:sub>
                              </m:sSub>
                            </m:e>
                          </m:mr>
                          <m:mr>
                            <m:e>
                              <m:sSub>
                                <m:sSubPr>
                                  <m:ctrlPr>
                                    <a:rPr lang="en-US" altLang="ko-KR" sz="2400" i="1">
                                      <a:latin typeface="Cambria Math" panose="02040503050406030204" pitchFamily="18" charset="0"/>
                                    </a:rPr>
                                  </m:ctrlPr>
                                </m:sSubPr>
                                <m:e>
                                  <m:r>
                                    <a:rPr lang="ko-KR" altLang="en-US" sz="2400" i="1">
                                      <a:latin typeface="Cambria Math"/>
                                    </a:rPr>
                                    <m:t>𝜈</m:t>
                                  </m:r>
                                </m:e>
                                <m:sub>
                                  <m:r>
                                    <a:rPr lang="ko-KR" altLang="en-US" sz="2400" i="1">
                                      <a:latin typeface="Cambria Math"/>
                                    </a:rPr>
                                    <m:t>𝜏</m:t>
                                  </m:r>
                                </m:sub>
                              </m:sSub>
                            </m:e>
                          </m:mr>
                        </m:m>
                      </m:e>
                    </m:d>
                  </m:oMath>
                </a14:m>
                <a:r>
                  <a:rPr lang="en-US" altLang="ko-KR" sz="2400" dirty="0"/>
                  <a:t>=</a:t>
                </a:r>
                <a14:m>
                  <m:oMath xmlns:m="http://schemas.openxmlformats.org/officeDocument/2006/math">
                    <m:d>
                      <m:dPr>
                        <m:ctrlPr>
                          <a:rPr lang="en-US" altLang="ko-KR" sz="2400" i="1" dirty="0">
                            <a:latin typeface="Cambria Math" panose="02040503050406030204" pitchFamily="18" charset="0"/>
                          </a:rPr>
                        </m:ctrlPr>
                      </m:dPr>
                      <m:e>
                        <m:m>
                          <m:mPr>
                            <m:mcs>
                              <m:mc>
                                <m:mcPr>
                                  <m:count m:val="3"/>
                                  <m:mcJc m:val="center"/>
                                </m:mcPr>
                              </m:mc>
                            </m:mcs>
                            <m:ctrlPr>
                              <a:rPr lang="en-US" altLang="ko-KR" sz="2400" i="1" dirty="0">
                                <a:latin typeface="Cambria Math" panose="02040503050406030204" pitchFamily="18" charset="0"/>
                              </a:rPr>
                            </m:ctrlPr>
                          </m:mPr>
                          <m:mr>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en-US" altLang="ko-KR" sz="2400" i="1" dirty="0">
                                      <a:latin typeface="Cambria Math"/>
                                    </a:rPr>
                                    <m:t>𝑒</m:t>
                                  </m:r>
                                  <m:r>
                                    <a:rPr lang="en-US" altLang="ko-KR" sz="2400" i="1" dirty="0">
                                      <a:latin typeface="Cambria Math"/>
                                    </a:rPr>
                                    <m:t>1</m:t>
                                  </m:r>
                                </m:sub>
                              </m:sSub>
                            </m:e>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en-US" altLang="ko-KR" sz="2400" i="1" dirty="0">
                                      <a:latin typeface="Cambria Math"/>
                                    </a:rPr>
                                    <m:t>𝑒</m:t>
                                  </m:r>
                                  <m:r>
                                    <a:rPr lang="en-US" altLang="ko-KR" sz="2400" i="1" dirty="0">
                                      <a:latin typeface="Cambria Math"/>
                                    </a:rPr>
                                    <m:t>2</m:t>
                                  </m:r>
                                </m:sub>
                              </m:sSub>
                            </m:e>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en-US" altLang="ko-KR" sz="2400" i="1" dirty="0">
                                      <a:latin typeface="Cambria Math"/>
                                    </a:rPr>
                                    <m:t>𝑒</m:t>
                                  </m:r>
                                  <m:r>
                                    <a:rPr lang="en-US" altLang="ko-KR" sz="2400" i="1" dirty="0">
                                      <a:latin typeface="Cambria Math"/>
                                    </a:rPr>
                                    <m:t>3</m:t>
                                  </m:r>
                                </m:sub>
                              </m:sSub>
                            </m:e>
                          </m:mr>
                          <m:mr>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ko-KR" altLang="en-US" sz="2400" i="1" dirty="0">
                                      <a:latin typeface="Cambria Math"/>
                                    </a:rPr>
                                    <m:t>𝜇</m:t>
                                  </m:r>
                                  <m:r>
                                    <a:rPr lang="en-US" altLang="ko-KR" sz="2400" i="1" dirty="0">
                                      <a:latin typeface="Cambria Math"/>
                                    </a:rPr>
                                    <m:t>1</m:t>
                                  </m:r>
                                </m:sub>
                              </m:sSub>
                            </m:e>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ko-KR" altLang="en-US" sz="2400" i="1" dirty="0">
                                      <a:latin typeface="Cambria Math"/>
                                    </a:rPr>
                                    <m:t>𝜇</m:t>
                                  </m:r>
                                  <m:r>
                                    <a:rPr lang="en-US" altLang="ko-KR" sz="2400" i="1" dirty="0">
                                      <a:latin typeface="Cambria Math"/>
                                    </a:rPr>
                                    <m:t>2</m:t>
                                  </m:r>
                                </m:sub>
                              </m:sSub>
                            </m:e>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ko-KR" altLang="en-US" sz="2400" i="1" dirty="0">
                                      <a:latin typeface="Cambria Math"/>
                                    </a:rPr>
                                    <m:t>𝜇</m:t>
                                  </m:r>
                                  <m:r>
                                    <a:rPr lang="en-US" altLang="ko-KR" sz="2400" i="1" dirty="0">
                                      <a:latin typeface="Cambria Math"/>
                                    </a:rPr>
                                    <m:t>3</m:t>
                                  </m:r>
                                </m:sub>
                              </m:sSub>
                            </m:e>
                          </m:mr>
                          <m:mr>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ko-KR" altLang="en-US" sz="2400" i="1" dirty="0">
                                      <a:latin typeface="Cambria Math"/>
                                    </a:rPr>
                                    <m:t>𝜏</m:t>
                                  </m:r>
                                  <m:r>
                                    <a:rPr lang="en-US" altLang="ko-KR" sz="2400" i="1" dirty="0">
                                      <a:latin typeface="Cambria Math"/>
                                    </a:rPr>
                                    <m:t>1</m:t>
                                  </m:r>
                                </m:sub>
                              </m:sSub>
                            </m:e>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ko-KR" altLang="en-US" sz="2400" i="1" dirty="0">
                                      <a:latin typeface="Cambria Math"/>
                                    </a:rPr>
                                    <m:t>𝜏</m:t>
                                  </m:r>
                                  <m:r>
                                    <a:rPr lang="en-US" altLang="ko-KR" sz="2400" i="1" dirty="0">
                                      <a:latin typeface="Cambria Math"/>
                                    </a:rPr>
                                    <m:t>2</m:t>
                                  </m:r>
                                </m:sub>
                              </m:sSub>
                            </m:e>
                            <m:e>
                              <m:sSub>
                                <m:sSubPr>
                                  <m:ctrlPr>
                                    <a:rPr lang="en-US" altLang="ko-KR" sz="2400" i="1" dirty="0">
                                      <a:latin typeface="Cambria Math" panose="02040503050406030204" pitchFamily="18" charset="0"/>
                                    </a:rPr>
                                  </m:ctrlPr>
                                </m:sSubPr>
                                <m:e>
                                  <m:r>
                                    <a:rPr lang="en-US" altLang="ko-KR" sz="2400" i="1" dirty="0">
                                      <a:latin typeface="Cambria Math"/>
                                    </a:rPr>
                                    <m:t>𝑈</m:t>
                                  </m:r>
                                </m:e>
                                <m:sub>
                                  <m:r>
                                    <a:rPr lang="ko-KR" altLang="en-US" sz="2400" i="1" dirty="0">
                                      <a:latin typeface="Cambria Math"/>
                                    </a:rPr>
                                    <m:t>𝜏</m:t>
                                  </m:r>
                                  <m:r>
                                    <a:rPr lang="en-US" altLang="ko-KR" sz="2400" i="1" dirty="0">
                                      <a:latin typeface="Cambria Math"/>
                                    </a:rPr>
                                    <m:t>3</m:t>
                                  </m:r>
                                </m:sub>
                              </m:sSub>
                            </m:e>
                          </m:mr>
                        </m:m>
                      </m:e>
                    </m:d>
                  </m:oMath>
                </a14:m>
                <a:r>
                  <a:rPr lang="ko-KR" altLang="en-US" sz="2400" dirty="0"/>
                  <a:t> </a:t>
                </a:r>
                <a14:m>
                  <m:oMath xmlns:m="http://schemas.openxmlformats.org/officeDocument/2006/math">
                    <m:d>
                      <m:dPr>
                        <m:ctrlPr>
                          <a:rPr lang="en-US" altLang="ko-KR" sz="2400" i="1" dirty="0">
                            <a:latin typeface="Cambria Math" panose="02040503050406030204" pitchFamily="18" charset="0"/>
                          </a:rPr>
                        </m:ctrlPr>
                      </m:dPr>
                      <m:e>
                        <m:m>
                          <m:mPr>
                            <m:mcs>
                              <m:mc>
                                <m:mcPr>
                                  <m:count m:val="1"/>
                                  <m:mcJc m:val="center"/>
                                </m:mcPr>
                              </m:mc>
                            </m:mcs>
                            <m:ctrlPr>
                              <a:rPr lang="en-US" altLang="ko-KR" sz="2400" i="1" dirty="0">
                                <a:latin typeface="Cambria Math" panose="02040503050406030204" pitchFamily="18" charset="0"/>
                              </a:rPr>
                            </m:ctrlPr>
                          </m:mPr>
                          <m:mr>
                            <m:e>
                              <m:sSub>
                                <m:sSubPr>
                                  <m:ctrlPr>
                                    <a:rPr lang="en-US" altLang="ko-KR" sz="2400" i="1" dirty="0">
                                      <a:latin typeface="Cambria Math" panose="02040503050406030204" pitchFamily="18" charset="0"/>
                                    </a:rPr>
                                  </m:ctrlPr>
                                </m:sSubPr>
                                <m:e>
                                  <m:r>
                                    <a:rPr lang="ko-KR" altLang="en-US" sz="2400" i="1" dirty="0">
                                      <a:latin typeface="Cambria Math"/>
                                    </a:rPr>
                                    <m:t>𝜈</m:t>
                                  </m:r>
                                </m:e>
                                <m:sub>
                                  <m:r>
                                    <a:rPr lang="en-US" altLang="ko-KR" sz="2400" i="1" dirty="0">
                                      <a:latin typeface="Cambria Math"/>
                                    </a:rPr>
                                    <m:t>1</m:t>
                                  </m:r>
                                </m:sub>
                              </m:sSub>
                            </m:e>
                          </m:mr>
                          <m:mr>
                            <m:e>
                              <m:sSub>
                                <m:sSubPr>
                                  <m:ctrlPr>
                                    <a:rPr lang="en-US" altLang="ko-KR" sz="2400" i="1" dirty="0">
                                      <a:latin typeface="Cambria Math" panose="02040503050406030204" pitchFamily="18" charset="0"/>
                                    </a:rPr>
                                  </m:ctrlPr>
                                </m:sSubPr>
                                <m:e>
                                  <m:r>
                                    <a:rPr lang="ko-KR" altLang="en-US" sz="2400" i="1" dirty="0">
                                      <a:latin typeface="Cambria Math"/>
                                    </a:rPr>
                                    <m:t>𝜈</m:t>
                                  </m:r>
                                </m:e>
                                <m:sub>
                                  <m:r>
                                    <a:rPr lang="en-US" altLang="ko-KR" sz="2400" i="1" dirty="0">
                                      <a:latin typeface="Cambria Math"/>
                                    </a:rPr>
                                    <m:t>2</m:t>
                                  </m:r>
                                </m:sub>
                              </m:sSub>
                            </m:e>
                          </m:mr>
                          <m:mr>
                            <m:e>
                              <m:sSub>
                                <m:sSubPr>
                                  <m:ctrlPr>
                                    <a:rPr lang="en-US" altLang="ko-KR" sz="2400" i="1" dirty="0">
                                      <a:latin typeface="Cambria Math" panose="02040503050406030204" pitchFamily="18" charset="0"/>
                                    </a:rPr>
                                  </m:ctrlPr>
                                </m:sSubPr>
                                <m:e>
                                  <m:r>
                                    <a:rPr lang="ko-KR" altLang="en-US" sz="2400" i="1" dirty="0">
                                      <a:latin typeface="Cambria Math"/>
                                    </a:rPr>
                                    <m:t>𝜈</m:t>
                                  </m:r>
                                </m:e>
                                <m:sub>
                                  <m:r>
                                    <a:rPr lang="en-US" altLang="ko-KR" sz="2400" i="1" dirty="0">
                                      <a:latin typeface="Cambria Math"/>
                                    </a:rPr>
                                    <m:t>3</m:t>
                                  </m:r>
                                </m:sub>
                              </m:sSub>
                            </m:e>
                          </m:mr>
                        </m:m>
                      </m:e>
                    </m:d>
                  </m:oMath>
                </a14:m>
                <a:endParaRPr lang="ko-KR" alt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4038916" y="2420888"/>
                <a:ext cx="4973190" cy="1281376"/>
              </a:xfrm>
              <a:prstGeom prst="rect">
                <a:avLst/>
              </a:prstGeom>
              <a:blipFill>
                <a:blip r:embed="rId3"/>
                <a:stretch>
                  <a:fillRect/>
                </a:stretch>
              </a:blipFill>
            </p:spPr>
            <p:txBody>
              <a:bodyPr/>
              <a:lstStyle/>
              <a:p>
                <a:r>
                  <a:rPr lang="ko-KR" altLang="en-US">
                    <a:noFill/>
                  </a:rPr>
                  <a:t> </a:t>
                </a:r>
              </a:p>
            </p:txBody>
          </p:sp>
        </mc:Fallback>
      </mc:AlternateContent>
      <p:sp>
        <p:nvSpPr>
          <p:cNvPr id="8" name="위로 굽은 화살표 7"/>
          <p:cNvSpPr/>
          <p:nvPr/>
        </p:nvSpPr>
        <p:spPr>
          <a:xfrm flipH="1">
            <a:off x="3111277" y="2506534"/>
            <a:ext cx="576064" cy="64068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오른쪽 화살표 8"/>
          <p:cNvSpPr/>
          <p:nvPr/>
        </p:nvSpPr>
        <p:spPr>
          <a:xfrm>
            <a:off x="8394307" y="2819260"/>
            <a:ext cx="48920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9139193" y="2738411"/>
            <a:ext cx="1360950" cy="646331"/>
          </a:xfrm>
          <a:prstGeom prst="rect">
            <a:avLst/>
          </a:prstGeom>
          <a:noFill/>
          <a:ln w="28575">
            <a:solidFill>
              <a:schemeClr val="tx1"/>
            </a:solidFill>
          </a:ln>
        </p:spPr>
        <p:txBody>
          <a:bodyPr wrap="none" rtlCol="0">
            <a:spAutoFit/>
          </a:bodyPr>
          <a:lstStyle/>
          <a:p>
            <a:r>
              <a:rPr lang="en-US" altLang="ko-KR" dirty="0"/>
              <a:t>   mass </a:t>
            </a:r>
          </a:p>
          <a:p>
            <a:r>
              <a:rPr lang="en-US" altLang="ko-KR" dirty="0" err="1"/>
              <a:t>eigenstates</a:t>
            </a:r>
            <a:endParaRPr lang="ko-KR" altLang="en-US" dirty="0"/>
          </a:p>
        </p:txBody>
      </p:sp>
      <p:sp>
        <p:nvSpPr>
          <p:cNvPr id="11" name="Rectangle 10">
            <a:extLst>
              <a:ext uri="{FF2B5EF4-FFF2-40B4-BE49-F238E27FC236}">
                <a16:creationId xmlns:a16="http://schemas.microsoft.com/office/drawing/2014/main" id="{4FCDA329-3887-4728-9F00-F03DD7DABA53}"/>
              </a:ext>
            </a:extLst>
          </p:cNvPr>
          <p:cNvSpPr>
            <a:spLocks noChangeArrowheads="1"/>
          </p:cNvSpPr>
          <p:nvPr/>
        </p:nvSpPr>
        <p:spPr bwMode="auto">
          <a:xfrm>
            <a:off x="1883024" y="3970622"/>
            <a:ext cx="87849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맑은 고딕" pitchFamily="50" charset="-127"/>
                <a:ea typeface="굴림" charset="-127"/>
              </a:defRPr>
            </a:lvl1pPr>
            <a:lvl2pPr marL="742950" indent="-285750" eaLnBrk="0" hangingPunct="0">
              <a:defRPr kumimoji="1">
                <a:solidFill>
                  <a:schemeClr val="tx1"/>
                </a:solidFill>
                <a:latin typeface="맑은 고딕" pitchFamily="50" charset="-127"/>
                <a:ea typeface="굴림" charset="-127"/>
              </a:defRPr>
            </a:lvl2pPr>
            <a:lvl3pPr marL="1143000" indent="-228600" eaLnBrk="0" hangingPunct="0">
              <a:defRPr kumimoji="1">
                <a:solidFill>
                  <a:schemeClr val="tx1"/>
                </a:solidFill>
                <a:latin typeface="맑은 고딕" pitchFamily="50" charset="-127"/>
                <a:ea typeface="굴림" charset="-127"/>
              </a:defRPr>
            </a:lvl3pPr>
            <a:lvl4pPr marL="1600200" indent="-228600" eaLnBrk="0" hangingPunct="0">
              <a:defRPr kumimoji="1">
                <a:solidFill>
                  <a:schemeClr val="tx1"/>
                </a:solidFill>
                <a:latin typeface="맑은 고딕" pitchFamily="50" charset="-127"/>
                <a:ea typeface="굴림" charset="-127"/>
              </a:defRPr>
            </a:lvl4pPr>
            <a:lvl5pPr marL="2057400" indent="-228600" eaLnBrk="0" hangingPunct="0">
              <a:defRPr kumimoji="1">
                <a:solidFill>
                  <a:schemeClr val="tx1"/>
                </a:solidFill>
                <a:latin typeface="맑은 고딕" pitchFamily="50" charset="-127"/>
                <a:ea typeface="굴림"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charset="-127"/>
              </a:defRPr>
            </a:lvl9pPr>
          </a:lstStyle>
          <a:p>
            <a:pPr eaLnBrk="1" hangingPunct="1"/>
            <a:r>
              <a:rPr kumimoji="0" lang="en-US" altLang="zh-CN" sz="2800" dirty="0">
                <a:solidFill>
                  <a:srgbClr val="000000"/>
                </a:solidFill>
                <a:ea typeface="SimSun" pitchFamily="2" charset="-122"/>
              </a:rPr>
              <a:t>- Specific parameterization of lepton mixing matrix</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E3C66FD-9E72-47DC-B861-6B71AFB41023}"/>
                  </a:ext>
                </a:extLst>
              </p:cNvPr>
              <p:cNvSpPr txBox="1"/>
              <p:nvPr/>
            </p:nvSpPr>
            <p:spPr>
              <a:xfrm>
                <a:off x="2135560" y="4697906"/>
                <a:ext cx="9163518" cy="400110"/>
              </a:xfrm>
              <a:prstGeom prst="rect">
                <a:avLst/>
              </a:prstGeom>
              <a:noFill/>
            </p:spPr>
            <p:txBody>
              <a:bodyPr wrap="square" rtlCol="0">
                <a:spAutoFit/>
              </a:bodyPr>
              <a:lstStyle/>
              <a:p>
                <a14:m>
                  <m:oMath xmlns:m="http://schemas.openxmlformats.org/officeDocument/2006/math">
                    <m:sSub>
                      <m:sSubPr>
                        <m:ctrlPr>
                          <a:rPr lang="en-US" altLang="ko-KR" sz="2000" i="1" dirty="0">
                            <a:latin typeface="Cambria Math" panose="02040503050406030204" pitchFamily="18" charset="0"/>
                          </a:rPr>
                        </m:ctrlPr>
                      </m:sSubPr>
                      <m:e>
                        <m:r>
                          <a:rPr lang="en-US" altLang="ko-KR" sz="2000" i="1" dirty="0">
                            <a:latin typeface="Cambria Math"/>
                          </a:rPr>
                          <m:t>𝑈</m:t>
                        </m:r>
                      </m:e>
                      <m:sub>
                        <m:r>
                          <a:rPr lang="en-US" altLang="ko-KR" sz="2000" i="1" dirty="0">
                            <a:latin typeface="Cambria Math"/>
                          </a:rPr>
                          <m:t>𝑃𝑀𝑁𝑆</m:t>
                        </m:r>
                      </m:sub>
                    </m:sSub>
                  </m:oMath>
                </a14:m>
                <a:r>
                  <a:rPr lang="en-US" altLang="ko-KR" sz="2000" dirty="0"/>
                  <a:t>=</a:t>
                </a:r>
                <a:endParaRPr lang="ko-KR" altLang="en-US" sz="2000" dirty="0"/>
              </a:p>
            </p:txBody>
          </p:sp>
        </mc:Choice>
        <mc:Fallback xmlns="">
          <p:sp>
            <p:nvSpPr>
              <p:cNvPr id="12" name="TextBox 11">
                <a:extLst>
                  <a:ext uri="{FF2B5EF4-FFF2-40B4-BE49-F238E27FC236}">
                    <a16:creationId xmlns:a16="http://schemas.microsoft.com/office/drawing/2014/main" id="{0E3C66FD-9E72-47DC-B861-6B71AFB41023}"/>
                  </a:ext>
                </a:extLst>
              </p:cNvPr>
              <p:cNvSpPr txBox="1">
                <a:spLocks noRot="1" noChangeAspect="1" noMove="1" noResize="1" noEditPoints="1" noAdjustHandles="1" noChangeArrowheads="1" noChangeShapeType="1" noTextEdit="1"/>
              </p:cNvSpPr>
              <p:nvPr/>
            </p:nvSpPr>
            <p:spPr>
              <a:xfrm>
                <a:off x="2135560" y="4697906"/>
                <a:ext cx="9163518" cy="400110"/>
              </a:xfrm>
              <a:prstGeom prst="rect">
                <a:avLst/>
              </a:prstGeom>
              <a:blipFill>
                <a:blip r:embed="rId4"/>
                <a:stretch>
                  <a:fillRect t="-9231" b="-27692"/>
                </a:stretch>
              </a:blipFill>
            </p:spPr>
            <p:txBody>
              <a:bodyPr/>
              <a:lstStyle/>
              <a:p>
                <a:r>
                  <a:rPr lang="ko-KR" altLang="en-US">
                    <a:noFill/>
                  </a:rPr>
                  <a:t> </a:t>
                </a:r>
              </a:p>
            </p:txBody>
          </p:sp>
        </mc:Fallback>
      </mc:AlternateContent>
      <p:pic>
        <p:nvPicPr>
          <p:cNvPr id="13" name="그림 12">
            <a:extLst>
              <a:ext uri="{FF2B5EF4-FFF2-40B4-BE49-F238E27FC236}">
                <a16:creationId xmlns:a16="http://schemas.microsoft.com/office/drawing/2014/main" id="{72E8E3BB-2686-4BC9-A989-BDF3663C1D5F}"/>
              </a:ext>
            </a:extLst>
          </p:cNvPr>
          <p:cNvPicPr>
            <a:picLocks noChangeAspect="1"/>
          </p:cNvPicPr>
          <p:nvPr/>
        </p:nvPicPr>
        <p:blipFill>
          <a:blip r:embed="rId5"/>
          <a:stretch>
            <a:fillRect/>
          </a:stretch>
        </p:blipFill>
        <p:spPr>
          <a:xfrm>
            <a:off x="7839993" y="1006410"/>
            <a:ext cx="2425643" cy="1215292"/>
          </a:xfrm>
          <a:prstGeom prst="rect">
            <a:avLst/>
          </a:prstGeom>
        </p:spPr>
      </p:pic>
      <p:sp>
        <p:nvSpPr>
          <p:cNvPr id="14" name="TextBox 4">
            <a:extLst>
              <a:ext uri="{FF2B5EF4-FFF2-40B4-BE49-F238E27FC236}">
                <a16:creationId xmlns:a16="http://schemas.microsoft.com/office/drawing/2014/main" id="{DF259CF0-129E-4410-90C0-26B142904629}"/>
              </a:ext>
            </a:extLst>
          </p:cNvPr>
          <p:cNvSpPr txBox="1">
            <a:spLocks noChangeArrowheads="1"/>
          </p:cNvSpPr>
          <p:nvPr/>
        </p:nvSpPr>
        <p:spPr bwMode="auto">
          <a:xfrm>
            <a:off x="5325537" y="1555704"/>
            <a:ext cx="21499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ko-KR" sz="2400" dirty="0">
                <a:solidFill>
                  <a:srgbClr val="0070C0"/>
                </a:solidFill>
                <a:latin typeface="Comic Sans MS" panose="030F0702030302020204" pitchFamily="66" charset="0"/>
                <a:ea typeface="굴림" panose="020B0600000101010101" pitchFamily="50" charset="-127"/>
              </a:rPr>
              <a:t>m</a:t>
            </a:r>
            <a:r>
              <a:rPr lang="en-US" altLang="ko-KR" sz="2400" b="0" dirty="0">
                <a:solidFill>
                  <a:srgbClr val="0070C0"/>
                </a:solidFill>
                <a:latin typeface="Comic Sans MS" panose="030F0702030302020204" pitchFamily="66" charset="0"/>
                <a:ea typeface="굴림" panose="020B0600000101010101" pitchFamily="50" charset="-127"/>
              </a:rPr>
              <a:t>ixing matrix</a:t>
            </a:r>
            <a:endParaRPr lang="ko-KR" altLang="en-US" sz="2400" b="0" dirty="0">
              <a:solidFill>
                <a:srgbClr val="0070C0"/>
              </a:solidFill>
              <a:latin typeface="Comic Sans MS" panose="030F0702030302020204" pitchFamily="66" charset="0"/>
              <a:ea typeface="굴림" panose="020B0600000101010101" pitchFamily="50" charset="-127"/>
            </a:endParaRPr>
          </a:p>
        </p:txBody>
      </p:sp>
      <p:cxnSp>
        <p:nvCxnSpPr>
          <p:cNvPr id="6" name="직선 화살표 연결선 5">
            <a:extLst>
              <a:ext uri="{FF2B5EF4-FFF2-40B4-BE49-F238E27FC236}">
                <a16:creationId xmlns:a16="http://schemas.microsoft.com/office/drawing/2014/main" id="{39C6E39A-2E08-4BA2-99D1-D3BAF36B823E}"/>
              </a:ext>
            </a:extLst>
          </p:cNvPr>
          <p:cNvCxnSpPr/>
          <p:nvPr/>
        </p:nvCxnSpPr>
        <p:spPr>
          <a:xfrm flipH="1">
            <a:off x="6114636" y="2066381"/>
            <a:ext cx="249999" cy="36364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15" name="Picture 5">
            <a:extLst>
              <a:ext uri="{FF2B5EF4-FFF2-40B4-BE49-F238E27FC236}">
                <a16:creationId xmlns:a16="http://schemas.microsoft.com/office/drawing/2014/main" id="{6BEADB86-5B33-45DE-89E1-06E60CA9B0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7976" y="222379"/>
            <a:ext cx="3664256" cy="2188038"/>
          </a:xfrm>
          <a:prstGeom prst="rect">
            <a:avLst/>
          </a:prstGeom>
          <a:noFill/>
          <a:ln>
            <a:noFill/>
          </a:ln>
          <a:effectLst>
            <a:prstShdw prst="shdw13" dist="53882" dir="13500000">
              <a:srgbClr val="808080">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pic>
        <p:nvPicPr>
          <p:cNvPr id="7" name="그림 6">
            <a:extLst>
              <a:ext uri="{FF2B5EF4-FFF2-40B4-BE49-F238E27FC236}">
                <a16:creationId xmlns:a16="http://schemas.microsoft.com/office/drawing/2014/main" id="{15CC2957-C618-49BB-9568-1ECD6435C5AA}"/>
              </a:ext>
            </a:extLst>
          </p:cNvPr>
          <p:cNvPicPr>
            <a:picLocks noChangeAspect="1"/>
          </p:cNvPicPr>
          <p:nvPr/>
        </p:nvPicPr>
        <p:blipFill>
          <a:blip r:embed="rId7"/>
          <a:stretch>
            <a:fillRect/>
          </a:stretch>
        </p:blipFill>
        <p:spPr>
          <a:xfrm>
            <a:off x="3381407" y="4606796"/>
            <a:ext cx="7296150" cy="2028825"/>
          </a:xfrm>
          <a:prstGeom prst="rect">
            <a:avLst/>
          </a:prstGeom>
        </p:spPr>
      </p:pic>
    </p:spTree>
    <p:extLst>
      <p:ext uri="{BB962C8B-B14F-4D97-AF65-F5344CB8AC3E}">
        <p14:creationId xmlns:p14="http://schemas.microsoft.com/office/powerpoint/2010/main" val="152872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4430" y="1749263"/>
            <a:ext cx="10254995" cy="1942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타원 7"/>
          <p:cNvSpPr/>
          <p:nvPr/>
        </p:nvSpPr>
        <p:spPr>
          <a:xfrm>
            <a:off x="7474529" y="1905937"/>
            <a:ext cx="3084072"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9" name="직선 화살표 연결선 8"/>
          <p:cNvCxnSpPr/>
          <p:nvPr/>
        </p:nvCxnSpPr>
        <p:spPr>
          <a:xfrm flipV="1">
            <a:off x="8863190" y="1490438"/>
            <a:ext cx="256414" cy="40309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8699620" y="1074940"/>
                <a:ext cx="2347950" cy="830997"/>
              </a:xfrm>
              <a:prstGeom prst="rect">
                <a:avLst/>
              </a:prstGeom>
              <a:noFill/>
            </p:spPr>
            <p:txBody>
              <a:bodyPr wrap="none" rtlCol="0">
                <a:spAutoFit/>
              </a:bodyPr>
              <a:lstStyle/>
              <a:p>
                <a:r>
                  <a:rPr lang="en-US" altLang="ko-KR" sz="2400" dirty="0"/>
                  <a:t>=0 if </a:t>
                </a:r>
                <a14:m>
                  <m:oMath xmlns:m="http://schemas.openxmlformats.org/officeDocument/2006/math">
                    <m:r>
                      <a:rPr lang="ko-KR" altLang="en-US" sz="2400" i="1">
                        <a:latin typeface="Cambria Math" panose="02040503050406030204" pitchFamily="18" charset="0"/>
                      </a:rPr>
                      <m:t>𝛿</m:t>
                    </m:r>
                  </m:oMath>
                </a14:m>
                <a:r>
                  <a:rPr lang="en-US" altLang="ko-KR" sz="2400" dirty="0"/>
                  <a:t>=0 in U,</a:t>
                </a:r>
              </a:p>
              <a:p>
                <a:r>
                  <a:rPr lang="en-US" altLang="ko-KR" sz="2400" dirty="0"/>
                  <a:t>       </a:t>
                </a:r>
                <a14:m>
                  <m:oMath xmlns:m="http://schemas.openxmlformats.org/officeDocument/2006/math">
                    <m:r>
                      <a:rPr lang="ko-KR" altLang="en-US" sz="2400" i="1">
                        <a:latin typeface="Cambria Math" panose="02040503050406030204" pitchFamily="18" charset="0"/>
                      </a:rPr>
                      <m:t>𝛼</m:t>
                    </m:r>
                    <m:r>
                      <a:rPr lang="en-US" altLang="ko-KR" sz="2400" i="1">
                        <a:latin typeface="Cambria Math" panose="02040503050406030204" pitchFamily="18" charset="0"/>
                        <a:ea typeface="Cambria Math" panose="02040503050406030204" pitchFamily="18" charset="0"/>
                      </a:rPr>
                      <m:t>=</m:t>
                    </m:r>
                    <m:r>
                      <a:rPr lang="ko-KR" altLang="en-US" sz="2400" i="1">
                        <a:latin typeface="Cambria Math" panose="02040503050406030204" pitchFamily="18" charset="0"/>
                      </a:rPr>
                      <m:t>𝛽</m:t>
                    </m:r>
                  </m:oMath>
                </a14:m>
                <a:endParaRPr lang="ko-KR" altLang="en-US" sz="2400" dirty="0"/>
              </a:p>
            </p:txBody>
          </p:sp>
        </mc:Choice>
        <mc:Fallback xmlns="">
          <p:sp>
            <p:nvSpPr>
              <p:cNvPr id="10" name="TextBox 9"/>
              <p:cNvSpPr txBox="1">
                <a:spLocks noRot="1" noChangeAspect="1" noMove="1" noResize="1" noEditPoints="1" noAdjustHandles="1" noChangeArrowheads="1" noChangeShapeType="1" noTextEdit="1"/>
              </p:cNvSpPr>
              <p:nvPr/>
            </p:nvSpPr>
            <p:spPr>
              <a:xfrm>
                <a:off x="8699620" y="1074940"/>
                <a:ext cx="2347950" cy="830997"/>
              </a:xfrm>
              <a:prstGeom prst="rect">
                <a:avLst/>
              </a:prstGeom>
              <a:blipFill>
                <a:blip r:embed="rId3"/>
                <a:stretch>
                  <a:fillRect l="-3896" t="-5839" r="-519" b="-10219"/>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F120B83-B779-4615-842F-ED6AED234E12}"/>
                  </a:ext>
                </a:extLst>
              </p:cNvPr>
              <p:cNvSpPr txBox="1"/>
              <p:nvPr/>
            </p:nvSpPr>
            <p:spPr>
              <a:xfrm>
                <a:off x="669017" y="1243251"/>
                <a:ext cx="5426983" cy="561629"/>
              </a:xfrm>
              <a:prstGeom prst="rect">
                <a:avLst/>
              </a:prstGeom>
              <a:solidFill>
                <a:schemeClr val="tx1"/>
              </a:solidFill>
            </p:spPr>
            <p:txBody>
              <a:bodyPr wrap="square" rtlCol="0">
                <a:spAutoFit/>
              </a:bodyPr>
              <a:lstStyle/>
              <a:p>
                <a:r>
                  <a:rPr lang="en-US" altLang="ko-KR" sz="2800" dirty="0">
                    <a:solidFill>
                      <a:schemeClr val="bg1"/>
                    </a:solidFill>
                  </a:rPr>
                  <a:t> </a:t>
                </a:r>
                <a14:m>
                  <m:oMath xmlns:m="http://schemas.openxmlformats.org/officeDocument/2006/math">
                    <m:sSub>
                      <m:sSubPr>
                        <m:ctrlPr>
                          <a:rPr lang="en-US" altLang="ko-KR" sz="2800" i="1">
                            <a:solidFill>
                              <a:schemeClr val="bg1"/>
                            </a:solidFill>
                            <a:latin typeface="Cambria Math" panose="02040503050406030204" pitchFamily="18" charset="0"/>
                          </a:rPr>
                        </m:ctrlPr>
                      </m:sSubPr>
                      <m:e>
                        <m:r>
                          <a:rPr lang="en-US" altLang="ko-KR" sz="2800" i="1">
                            <a:solidFill>
                              <a:schemeClr val="bg1"/>
                            </a:solidFill>
                            <a:latin typeface="Cambria Math" panose="02040503050406030204" pitchFamily="18" charset="0"/>
                          </a:rPr>
                          <m:t> </m:t>
                        </m:r>
                        <m:r>
                          <a:rPr lang="ko-KR" altLang="en-US" sz="2800" i="1">
                            <a:solidFill>
                              <a:schemeClr val="bg1"/>
                            </a:solidFill>
                            <a:latin typeface="Cambria Math" panose="02040503050406030204" pitchFamily="18" charset="0"/>
                          </a:rPr>
                          <m:t>𝜈</m:t>
                        </m:r>
                      </m:e>
                      <m:sub>
                        <m:r>
                          <a:rPr lang="ko-KR" altLang="en-US" sz="2800" i="1">
                            <a:solidFill>
                              <a:schemeClr val="bg1"/>
                            </a:solidFill>
                            <a:latin typeface="Cambria Math" panose="02040503050406030204" pitchFamily="18" charset="0"/>
                          </a:rPr>
                          <m:t>𝛼</m:t>
                        </m:r>
                      </m:sub>
                    </m:sSub>
                    <m:r>
                      <a:rPr lang="en-US" altLang="ko-KR" sz="2800" i="1">
                        <a:solidFill>
                          <a:schemeClr val="bg1"/>
                        </a:solidFill>
                        <a:latin typeface="Cambria Math" panose="02040503050406030204" pitchFamily="18" charset="0"/>
                        <a:ea typeface="Cambria Math" panose="02040503050406030204" pitchFamily="18" charset="0"/>
                      </a:rPr>
                      <m:t>→</m:t>
                    </m:r>
                    <m:sSub>
                      <m:sSubPr>
                        <m:ctrlPr>
                          <a:rPr lang="en-US" altLang="ko-KR" sz="2800" i="1" smtClean="0">
                            <a:solidFill>
                              <a:schemeClr val="bg1"/>
                            </a:solidFill>
                            <a:latin typeface="Cambria Math" panose="02040503050406030204" pitchFamily="18" charset="0"/>
                            <a:ea typeface="Cambria Math" panose="02040503050406030204" pitchFamily="18" charset="0"/>
                          </a:rPr>
                        </m:ctrlPr>
                      </m:sSubPr>
                      <m:e>
                        <m:r>
                          <a:rPr lang="ko-KR" altLang="en-US" sz="2800" i="1" smtClean="0">
                            <a:solidFill>
                              <a:schemeClr val="bg1"/>
                            </a:solidFill>
                            <a:latin typeface="Cambria Math" panose="02040503050406030204" pitchFamily="18" charset="0"/>
                            <a:ea typeface="Cambria Math" panose="02040503050406030204" pitchFamily="18" charset="0"/>
                          </a:rPr>
                          <m:t>𝜈</m:t>
                        </m:r>
                      </m:e>
                      <m:sub>
                        <m:r>
                          <a:rPr lang="ko-KR" altLang="en-US" sz="2800" i="1" smtClean="0">
                            <a:solidFill>
                              <a:schemeClr val="bg1"/>
                            </a:solidFill>
                            <a:latin typeface="Cambria Math" panose="02040503050406030204" pitchFamily="18" charset="0"/>
                            <a:ea typeface="Cambria Math" panose="02040503050406030204" pitchFamily="18" charset="0"/>
                          </a:rPr>
                          <m:t>𝛽</m:t>
                        </m:r>
                      </m:sub>
                    </m:sSub>
                  </m:oMath>
                </a14:m>
                <a:r>
                  <a:rPr lang="en-US" altLang="ko-KR" sz="2800" dirty="0">
                    <a:solidFill>
                      <a:schemeClr val="bg1"/>
                    </a:solidFill>
                  </a:rPr>
                  <a:t> </a:t>
                </a:r>
                <a:r>
                  <a:rPr lang="en-US" altLang="ko-KR" sz="2600" dirty="0">
                    <a:solidFill>
                      <a:schemeClr val="bg1"/>
                    </a:solidFill>
                  </a:rPr>
                  <a:t>oscillation probability </a:t>
                </a:r>
                <a:r>
                  <a:rPr lang="en-US" altLang="ko-KR" sz="2400" dirty="0"/>
                  <a:t>: </a:t>
                </a:r>
                <a:endParaRPr lang="ko-KR" altLang="en-US" sz="2400" dirty="0"/>
              </a:p>
            </p:txBody>
          </p:sp>
        </mc:Choice>
        <mc:Fallback xmlns="">
          <p:sp>
            <p:nvSpPr>
              <p:cNvPr id="20" name="TextBox 19">
                <a:extLst>
                  <a:ext uri="{FF2B5EF4-FFF2-40B4-BE49-F238E27FC236}">
                    <a16:creationId xmlns:a16="http://schemas.microsoft.com/office/drawing/2014/main" id="{DF120B83-B779-4615-842F-ED6AED234E12}"/>
                  </a:ext>
                </a:extLst>
              </p:cNvPr>
              <p:cNvSpPr txBox="1">
                <a:spLocks noRot="1" noChangeAspect="1" noMove="1" noResize="1" noEditPoints="1" noAdjustHandles="1" noChangeArrowheads="1" noChangeShapeType="1" noTextEdit="1"/>
              </p:cNvSpPr>
              <p:nvPr/>
            </p:nvSpPr>
            <p:spPr>
              <a:xfrm>
                <a:off x="669017" y="1243251"/>
                <a:ext cx="5426983" cy="561629"/>
              </a:xfrm>
              <a:prstGeom prst="rect">
                <a:avLst/>
              </a:prstGeom>
              <a:blipFill>
                <a:blip r:embed="rId4"/>
                <a:stretch>
                  <a:fillRect t="-6522" b="-17391"/>
                </a:stretch>
              </a:blipFill>
            </p:spPr>
            <p:txBody>
              <a:bodyPr/>
              <a:lstStyle/>
              <a:p>
                <a:r>
                  <a:rPr lang="ko-KR" altLang="en-US">
                    <a:noFill/>
                  </a:rPr>
                  <a:t> </a:t>
                </a:r>
              </a:p>
            </p:txBody>
          </p:sp>
        </mc:Fallback>
      </mc:AlternateContent>
      <p:sp>
        <p:nvSpPr>
          <p:cNvPr id="11" name="제목 1">
            <a:extLst>
              <a:ext uri="{FF2B5EF4-FFF2-40B4-BE49-F238E27FC236}">
                <a16:creationId xmlns:a16="http://schemas.microsoft.com/office/drawing/2014/main" id="{233AEF24-277A-46AB-8E0E-B2E949CB5C32}"/>
              </a:ext>
            </a:extLst>
          </p:cNvPr>
          <p:cNvSpPr txBox="1">
            <a:spLocks/>
          </p:cNvSpPr>
          <p:nvPr/>
        </p:nvSpPr>
        <p:spPr>
          <a:xfrm>
            <a:off x="409342" y="328755"/>
            <a:ext cx="10515600" cy="1325563"/>
          </a:xfrm>
          <a:prstGeom prst="rect">
            <a:avLst/>
          </a:prstGeom>
        </p:spPr>
        <p:txBody>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sz="2800" b="1" dirty="0">
                <a:solidFill>
                  <a:srgbClr val="0070C0"/>
                </a:solidFill>
                <a:latin typeface="Cambria" panose="02040503050406030204" pitchFamily="18" charset="0"/>
                <a:ea typeface="Cambria" panose="02040503050406030204" pitchFamily="18" charset="0"/>
              </a:rPr>
              <a:t>Oscillation Probability in Vacuum</a:t>
            </a:r>
            <a:endParaRPr lang="ko-KR" altLang="en-US" sz="2800" b="1" dirty="0">
              <a:solidFill>
                <a:srgbClr val="0070C0"/>
              </a:solidFill>
              <a:latin typeface="Cambria" panose="02040503050406030204" pitchFamily="18" charset="0"/>
            </a:endParaRPr>
          </a:p>
        </p:txBody>
      </p:sp>
      <p:sp>
        <p:nvSpPr>
          <p:cNvPr id="12" name="Rectangle 3">
            <a:extLst>
              <a:ext uri="{FF2B5EF4-FFF2-40B4-BE49-F238E27FC236}">
                <a16:creationId xmlns:a16="http://schemas.microsoft.com/office/drawing/2014/main" id="{4FA02555-F282-4303-8E7D-CD6F74B6C1EB}"/>
              </a:ext>
            </a:extLst>
          </p:cNvPr>
          <p:cNvSpPr>
            <a:spLocks noChangeArrowheads="1"/>
          </p:cNvSpPr>
          <p:nvPr/>
        </p:nvSpPr>
        <p:spPr bwMode="auto">
          <a:xfrm>
            <a:off x="1417900" y="4517851"/>
            <a:ext cx="3773261" cy="1239770"/>
          </a:xfrm>
          <a:prstGeom prst="rect">
            <a:avLst/>
          </a:prstGeom>
          <a:solidFill>
            <a:srgbClr val="FFFF00"/>
          </a:solidFill>
          <a:ln w="6350">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ko-KR" altLang="en-US">
              <a:solidFill>
                <a:srgbClr val="FFFF00"/>
              </a:solidFill>
              <a:latin typeface="Comic Sans MS" panose="030F0702030302020204" pitchFamily="66" charset="0"/>
              <a:ea typeface="굴림" panose="020B0600000101010101" pitchFamily="50" charset="-127"/>
            </a:endParaRPr>
          </a:p>
        </p:txBody>
      </p:sp>
      <mc:AlternateContent xmlns:mc="http://schemas.openxmlformats.org/markup-compatibility/2006" xmlns:a14="http://schemas.microsoft.com/office/drawing/2010/main">
        <mc:Choice Requires="a14">
          <p:sp>
            <p:nvSpPr>
              <p:cNvPr id="13" name="Object 26">
                <a:extLst>
                  <a:ext uri="{FF2B5EF4-FFF2-40B4-BE49-F238E27FC236}">
                    <a16:creationId xmlns:a16="http://schemas.microsoft.com/office/drawing/2014/main" id="{E4A422DB-E38F-4DC2-A16E-9DA61239F3F3}"/>
                  </a:ext>
                </a:extLst>
              </p:cNvPr>
              <p:cNvSpPr txBox="1"/>
              <p:nvPr/>
            </p:nvSpPr>
            <p:spPr bwMode="auto">
              <a:xfrm>
                <a:off x="1514027" y="4604377"/>
                <a:ext cx="3677134" cy="15033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ko-KR" altLang="en-US" i="1">
                              <a:solidFill>
                                <a:srgbClr val="000000"/>
                              </a:solidFill>
                              <a:latin typeface="Cambria Math" panose="02040503050406030204" pitchFamily="18" charset="0"/>
                            </a:rPr>
                          </m:ctrlPr>
                        </m:sSubPr>
                        <m:e>
                          <m:r>
                            <a:rPr lang="ko-KR" altLang="en-US" i="1">
                              <a:solidFill>
                                <a:srgbClr val="000000"/>
                              </a:solidFill>
                              <a:latin typeface="Cambria Math" panose="02040503050406030204" pitchFamily="18" charset="0"/>
                            </a:rPr>
                            <m:t>𝑃</m:t>
                          </m:r>
                        </m:e>
                        <m:sub>
                          <m:r>
                            <a:rPr lang="ko-KR" altLang="en-US" i="1" smtClean="0">
                              <a:solidFill>
                                <a:srgbClr val="000000"/>
                              </a:solidFill>
                              <a:latin typeface="Cambria Math" panose="02040503050406030204" pitchFamily="18" charset="0"/>
                            </a:rPr>
                            <m:t>𝜇</m:t>
                          </m:r>
                          <m:r>
                            <a:rPr lang="ko-KR" altLang="en-US" i="1">
                              <a:solidFill>
                                <a:srgbClr val="000000"/>
                              </a:solidFill>
                              <a:latin typeface="Cambria Math" panose="02040503050406030204" pitchFamily="18" charset="0"/>
                            </a:rPr>
                            <m:t>𝜇</m:t>
                          </m:r>
                        </m:sub>
                      </m:sSub>
                      <m:r>
                        <a:rPr lang="ko-KR" altLang="en-US" i="1">
                          <a:solidFill>
                            <a:srgbClr val="000000"/>
                          </a:solidFill>
                          <a:latin typeface="Cambria Math" panose="02040503050406030204" pitchFamily="18" charset="0"/>
                        </a:rPr>
                        <m:t>=|&lt;</m:t>
                      </m:r>
                      <m:sSub>
                        <m:sSubPr>
                          <m:ctrlPr>
                            <a:rPr lang="ko-KR" altLang="en-US" i="1">
                              <a:solidFill>
                                <a:srgbClr val="000000"/>
                              </a:solidFill>
                              <a:latin typeface="Cambria Math" panose="02040503050406030204" pitchFamily="18" charset="0"/>
                            </a:rPr>
                          </m:ctrlPr>
                        </m:sSubPr>
                        <m:e>
                          <m:r>
                            <a:rPr lang="ko-KR" altLang="en-US" i="1">
                              <a:solidFill>
                                <a:srgbClr val="000000"/>
                              </a:solidFill>
                              <a:latin typeface="Cambria Math" panose="02040503050406030204" pitchFamily="18" charset="0"/>
                            </a:rPr>
                            <m:t>𝜈</m:t>
                          </m:r>
                        </m:e>
                        <m:sub>
                          <m:r>
                            <a:rPr lang="ko-KR" altLang="en-US" i="1">
                              <a:solidFill>
                                <a:srgbClr val="000000"/>
                              </a:solidFill>
                              <a:latin typeface="Cambria Math" panose="02040503050406030204" pitchFamily="18" charset="0"/>
                            </a:rPr>
                            <m:t>𝜇</m:t>
                          </m:r>
                        </m:sub>
                      </m:sSub>
                      <m:r>
                        <a:rPr lang="ko-KR" altLang="en-US" i="1">
                          <a:solidFill>
                            <a:srgbClr val="000000"/>
                          </a:solidFill>
                          <a:latin typeface="Cambria Math" panose="02040503050406030204" pitchFamily="18" charset="0"/>
                        </a:rPr>
                        <m:t>|</m:t>
                      </m:r>
                      <m:sSub>
                        <m:sSubPr>
                          <m:ctrlPr>
                            <a:rPr lang="ko-KR" altLang="en-US" i="1">
                              <a:solidFill>
                                <a:srgbClr val="000000"/>
                              </a:solidFill>
                              <a:latin typeface="Cambria Math" panose="02040503050406030204" pitchFamily="18" charset="0"/>
                            </a:rPr>
                          </m:ctrlPr>
                        </m:sSubPr>
                        <m:e>
                          <m:r>
                            <a:rPr lang="ko-KR" altLang="en-US" i="1">
                              <a:solidFill>
                                <a:srgbClr val="000000"/>
                              </a:solidFill>
                              <a:latin typeface="Cambria Math" panose="02040503050406030204" pitchFamily="18" charset="0"/>
                            </a:rPr>
                            <m:t>𝜈</m:t>
                          </m:r>
                        </m:e>
                        <m:sub>
                          <m:r>
                            <a:rPr lang="ko-KR" altLang="en-US" i="1" smtClean="0">
                              <a:solidFill>
                                <a:srgbClr val="000000"/>
                              </a:solidFill>
                              <a:latin typeface="Cambria Math" panose="02040503050406030204" pitchFamily="18" charset="0"/>
                            </a:rPr>
                            <m:t>𝜇</m:t>
                          </m:r>
                        </m:sub>
                      </m:sSub>
                      <m:r>
                        <a:rPr lang="ko-KR" altLang="en-US" i="1">
                          <a:solidFill>
                            <a:srgbClr val="000000"/>
                          </a:solidFill>
                          <a:latin typeface="Cambria Math" panose="02040503050406030204" pitchFamily="18" charset="0"/>
                        </a:rPr>
                        <m:t>,</m:t>
                      </m:r>
                      <m:r>
                        <a:rPr lang="ko-KR" altLang="en-US" i="1">
                          <a:solidFill>
                            <a:srgbClr val="000000"/>
                          </a:solidFill>
                          <a:latin typeface="Cambria Math" panose="02040503050406030204" pitchFamily="18" charset="0"/>
                        </a:rPr>
                        <m:t>𝑡</m:t>
                      </m:r>
                      <m:r>
                        <a:rPr lang="ko-KR" altLang="en-US" i="1">
                          <a:solidFill>
                            <a:srgbClr val="000000"/>
                          </a:solidFill>
                          <a:latin typeface="Cambria Math" panose="02040503050406030204" pitchFamily="18" charset="0"/>
                        </a:rPr>
                        <m:t>&gt;</m:t>
                      </m:r>
                      <m:sSup>
                        <m:sSupPr>
                          <m:ctrlPr>
                            <a:rPr lang="ko-KR" altLang="en-US" i="1">
                              <a:solidFill>
                                <a:srgbClr val="000000"/>
                              </a:solidFill>
                              <a:latin typeface="Cambria Math" panose="02040503050406030204" pitchFamily="18" charset="0"/>
                            </a:rPr>
                          </m:ctrlPr>
                        </m:sSupPr>
                        <m:e>
                          <m:r>
                            <a:rPr lang="ko-KR" altLang="en-US" i="1">
                              <a:solidFill>
                                <a:srgbClr val="000000"/>
                              </a:solidFill>
                              <a:latin typeface="Cambria Math" panose="02040503050406030204" pitchFamily="18" charset="0"/>
                            </a:rPr>
                            <m:t>|</m:t>
                          </m:r>
                        </m:e>
                        <m:sup>
                          <m:r>
                            <a:rPr lang="ko-KR" altLang="en-US" i="1">
                              <a:solidFill>
                                <a:srgbClr val="000000"/>
                              </a:solidFill>
                              <a:latin typeface="Cambria Math" panose="02040503050406030204" pitchFamily="18" charset="0"/>
                            </a:rPr>
                            <m:t>2</m:t>
                          </m:r>
                        </m:sup>
                      </m:sSup>
                    </m:oMath>
                    <m:oMath xmlns:m="http://schemas.openxmlformats.org/officeDocument/2006/math">
                      <m:r>
                        <m:rPr>
                          <m:nor/>
                        </m:rPr>
                        <a:rPr lang="ko-KR" altLang="en-US" i="0">
                          <a:solidFill>
                            <a:srgbClr val="000000"/>
                          </a:solidFill>
                          <a:latin typeface="Cambria Math" panose="02040503050406030204" pitchFamily="18" charset="0"/>
                        </a:rPr>
                        <m:t>      </m:t>
                      </m:r>
                      <m:r>
                        <a:rPr lang="ko-KR" altLang="en-US" i="1">
                          <a:solidFill>
                            <a:srgbClr val="000000"/>
                          </a:solidFill>
                          <a:latin typeface="Cambria Math" panose="02040503050406030204" pitchFamily="18" charset="0"/>
                        </a:rPr>
                        <m:t>=</m:t>
                      </m:r>
                      <m:r>
                        <m:rPr>
                          <m:nor/>
                        </m:rPr>
                        <a:rPr lang="en-US" altLang="ko-KR" b="0" i="0" smtClean="0">
                          <a:solidFill>
                            <a:srgbClr val="000000"/>
                          </a:solidFill>
                          <a:latin typeface="Cambria Math" panose="02040503050406030204" pitchFamily="18" charset="0"/>
                        </a:rPr>
                        <m:t>1</m:t>
                      </m:r>
                      <m:r>
                        <a:rPr lang="en-US" altLang="ko-KR" b="0" i="1" smtClean="0">
                          <a:solidFill>
                            <a:srgbClr val="000000"/>
                          </a:solidFill>
                          <a:latin typeface="Cambria Math" panose="02040503050406030204" pitchFamily="18" charset="0"/>
                          <a:ea typeface="Cambria Math" panose="02040503050406030204" pitchFamily="18" charset="0"/>
                        </a:rPr>
                        <m:t>−</m:t>
                      </m:r>
                      <m:r>
                        <m:rPr>
                          <m:nor/>
                        </m:rPr>
                        <a:rPr lang="ko-KR" altLang="en-US" i="0">
                          <a:solidFill>
                            <a:srgbClr val="000000"/>
                          </a:solidFill>
                          <a:latin typeface="Cambria Math" panose="02040503050406030204" pitchFamily="18" charset="0"/>
                        </a:rPr>
                        <m:t>si</m:t>
                      </m:r>
                      <m:sSup>
                        <m:sSupPr>
                          <m:ctrlPr>
                            <a:rPr lang="ko-KR" altLang="en-US" i="1">
                              <a:solidFill>
                                <a:srgbClr val="000000"/>
                              </a:solidFill>
                              <a:latin typeface="Cambria Math" panose="02040503050406030204" pitchFamily="18" charset="0"/>
                            </a:rPr>
                          </m:ctrlPr>
                        </m:sSupPr>
                        <m:e>
                          <m:r>
                            <m:rPr>
                              <m:nor/>
                            </m:rPr>
                            <a:rPr lang="ko-KR" altLang="en-US" i="0">
                              <a:solidFill>
                                <a:srgbClr val="000000"/>
                              </a:solidFill>
                              <a:latin typeface="Cambria Math" panose="02040503050406030204" pitchFamily="18" charset="0"/>
                            </a:rPr>
                            <m:t>n</m:t>
                          </m:r>
                        </m:e>
                        <m:sup>
                          <m:r>
                            <a:rPr lang="ko-KR" altLang="en-US" i="0">
                              <a:solidFill>
                                <a:srgbClr val="000000"/>
                              </a:solidFill>
                              <a:latin typeface="Cambria Math" panose="02040503050406030204" pitchFamily="18" charset="0"/>
                            </a:rPr>
                            <m:t>2</m:t>
                          </m:r>
                        </m:sup>
                      </m:sSup>
                      <m:r>
                        <a:rPr lang="ko-KR" altLang="en-US" i="1">
                          <a:solidFill>
                            <a:srgbClr val="000000"/>
                          </a:solidFill>
                          <a:latin typeface="Cambria Math" panose="02040503050406030204" pitchFamily="18" charset="0"/>
                        </a:rPr>
                        <m:t>2</m:t>
                      </m:r>
                      <m:r>
                        <a:rPr lang="ko-KR" altLang="en-US" i="1">
                          <a:solidFill>
                            <a:srgbClr val="000000"/>
                          </a:solidFill>
                          <a:latin typeface="Cambria Math" panose="02040503050406030204" pitchFamily="18" charset="0"/>
                        </a:rPr>
                        <m:t>𝜃</m:t>
                      </m:r>
                      <m:func>
                        <m:funcPr>
                          <m:ctrlPr>
                            <a:rPr lang="ko-KR" altLang="en-US" i="1">
                              <a:solidFill>
                                <a:srgbClr val="000000"/>
                              </a:solidFill>
                              <a:latin typeface="Cambria Math" panose="02040503050406030204" pitchFamily="18" charset="0"/>
                            </a:rPr>
                          </m:ctrlPr>
                        </m:funcPr>
                        <m:fName>
                          <m:sSup>
                            <m:sSupPr>
                              <m:ctrlPr>
                                <a:rPr lang="ko-KR" altLang="en-US" i="1">
                                  <a:solidFill>
                                    <a:srgbClr val="000000"/>
                                  </a:solidFill>
                                  <a:latin typeface="Cambria Math" panose="02040503050406030204" pitchFamily="18" charset="0"/>
                                </a:rPr>
                              </m:ctrlPr>
                            </m:sSupPr>
                            <m:e>
                              <m:r>
                                <m:rPr>
                                  <m:sty m:val="p"/>
                                </m:rPr>
                                <a:rPr lang="ko-KR" altLang="en-US" i="0">
                                  <a:solidFill>
                                    <a:srgbClr val="000000"/>
                                  </a:solidFill>
                                  <a:latin typeface="Cambria Math" panose="02040503050406030204" pitchFamily="18" charset="0"/>
                                </a:rPr>
                                <m:t>sin</m:t>
                              </m:r>
                            </m:e>
                            <m:sup>
                              <m:r>
                                <a:rPr lang="ko-KR" altLang="en-US" i="1">
                                  <a:solidFill>
                                    <a:srgbClr val="000000"/>
                                  </a:solidFill>
                                  <a:latin typeface="Cambria Math" panose="02040503050406030204" pitchFamily="18" charset="0"/>
                                </a:rPr>
                                <m:t>2</m:t>
                              </m:r>
                            </m:sup>
                          </m:sSup>
                        </m:fName>
                        <m:e>
                          <m:d>
                            <m:dPr>
                              <m:begChr m:val="["/>
                              <m:endChr m:val="]"/>
                              <m:ctrlPr>
                                <a:rPr lang="ko-KR" altLang="en-US" i="1">
                                  <a:solidFill>
                                    <a:srgbClr val="000000"/>
                                  </a:solidFill>
                                  <a:latin typeface="Cambria Math" panose="02040503050406030204" pitchFamily="18" charset="0"/>
                                </a:rPr>
                              </m:ctrlPr>
                            </m:dPr>
                            <m:e>
                              <m:r>
                                <a:rPr lang="ko-KR" altLang="en-US" i="1">
                                  <a:solidFill>
                                    <a:srgbClr val="000000"/>
                                  </a:solidFill>
                                  <a:latin typeface="Cambria Math" panose="02040503050406030204" pitchFamily="18" charset="0"/>
                                </a:rPr>
                                <m:t>1.27</m:t>
                              </m:r>
                              <m:f>
                                <m:fPr>
                                  <m:ctrlPr>
                                    <a:rPr lang="ko-KR" altLang="en-US" i="1">
                                      <a:solidFill>
                                        <a:srgbClr val="000000"/>
                                      </a:solidFill>
                                      <a:latin typeface="Cambria Math" panose="02040503050406030204" pitchFamily="18" charset="0"/>
                                    </a:rPr>
                                  </m:ctrlPr>
                                </m:fPr>
                                <m:num>
                                  <m:r>
                                    <m:rPr>
                                      <m:sty m:val="p"/>
                                    </m:rPr>
                                    <a:rPr lang="ko-KR" altLang="en-US" i="1">
                                      <a:solidFill>
                                        <a:srgbClr val="000000"/>
                                      </a:solidFill>
                                      <a:latin typeface="Cambria Math" panose="02040503050406030204" pitchFamily="18" charset="0"/>
                                    </a:rPr>
                                    <m:t>Δ</m:t>
                                  </m:r>
                                  <m:sSubSup>
                                    <m:sSubSupPr>
                                      <m:ctrlPr>
                                        <a:rPr lang="ko-KR" altLang="en-US" i="1">
                                          <a:solidFill>
                                            <a:srgbClr val="000000"/>
                                          </a:solidFill>
                                          <a:latin typeface="Cambria Math" panose="02040503050406030204" pitchFamily="18" charset="0"/>
                                        </a:rPr>
                                      </m:ctrlPr>
                                    </m:sSubSupPr>
                                    <m:e>
                                      <m:r>
                                        <a:rPr lang="ko-KR" altLang="en-US" i="1">
                                          <a:solidFill>
                                            <a:srgbClr val="000000"/>
                                          </a:solidFill>
                                          <a:latin typeface="Cambria Math" panose="02040503050406030204" pitchFamily="18" charset="0"/>
                                        </a:rPr>
                                        <m:t>𝑚</m:t>
                                      </m:r>
                                    </m:e>
                                    <m:sub>
                                      <m:r>
                                        <a:rPr lang="ko-KR" altLang="en-US" i="1">
                                          <a:solidFill>
                                            <a:srgbClr val="000000"/>
                                          </a:solidFill>
                                          <a:latin typeface="Cambria Math" panose="02040503050406030204" pitchFamily="18" charset="0"/>
                                        </a:rPr>
                                        <m:t>21</m:t>
                                      </m:r>
                                    </m:sub>
                                    <m:sup>
                                      <m:r>
                                        <a:rPr lang="ko-KR" altLang="en-US" i="1">
                                          <a:solidFill>
                                            <a:srgbClr val="000000"/>
                                          </a:solidFill>
                                          <a:latin typeface="Cambria Math" panose="02040503050406030204" pitchFamily="18" charset="0"/>
                                        </a:rPr>
                                        <m:t>2</m:t>
                                      </m:r>
                                    </m:sup>
                                  </m:sSubSup>
                                  <m:r>
                                    <a:rPr lang="ko-KR" altLang="en-US" i="1">
                                      <a:solidFill>
                                        <a:srgbClr val="000000"/>
                                      </a:solidFill>
                                      <a:latin typeface="Cambria Math" panose="02040503050406030204" pitchFamily="18" charset="0"/>
                                    </a:rPr>
                                    <m:t>𝐿</m:t>
                                  </m:r>
                                </m:num>
                                <m:den>
                                  <m:sSub>
                                    <m:sSubPr>
                                      <m:ctrlPr>
                                        <a:rPr lang="ko-KR" altLang="en-US" i="1">
                                          <a:solidFill>
                                            <a:srgbClr val="000000"/>
                                          </a:solidFill>
                                          <a:latin typeface="Cambria Math" panose="02040503050406030204" pitchFamily="18" charset="0"/>
                                        </a:rPr>
                                      </m:ctrlPr>
                                    </m:sSubPr>
                                    <m:e>
                                      <m:r>
                                        <a:rPr lang="ko-KR" altLang="en-US" i="1">
                                          <a:solidFill>
                                            <a:srgbClr val="000000"/>
                                          </a:solidFill>
                                          <a:latin typeface="Cambria Math" panose="02040503050406030204" pitchFamily="18" charset="0"/>
                                        </a:rPr>
                                        <m:t>𝐸</m:t>
                                      </m:r>
                                    </m:e>
                                    <m:sub>
                                      <m:r>
                                        <a:rPr lang="ko-KR" altLang="en-US" i="1">
                                          <a:solidFill>
                                            <a:srgbClr val="000000"/>
                                          </a:solidFill>
                                          <a:latin typeface="Cambria Math" panose="02040503050406030204" pitchFamily="18" charset="0"/>
                                        </a:rPr>
                                        <m:t>𝜈</m:t>
                                      </m:r>
                                    </m:sub>
                                  </m:sSub>
                                </m:den>
                              </m:f>
                            </m:e>
                          </m:d>
                        </m:e>
                      </m:func>
                    </m:oMath>
                  </m:oMathPara>
                </a14:m>
                <a:endParaRPr lang="ko-KR" altLang="en-US" dirty="0"/>
              </a:p>
            </p:txBody>
          </p:sp>
        </mc:Choice>
        <mc:Fallback xmlns="">
          <p:sp>
            <p:nvSpPr>
              <p:cNvPr id="13" name="Object 26">
                <a:extLst>
                  <a:ext uri="{FF2B5EF4-FFF2-40B4-BE49-F238E27FC236}">
                    <a16:creationId xmlns:a16="http://schemas.microsoft.com/office/drawing/2014/main" id="{E4A422DB-E38F-4DC2-A16E-9DA61239F3F3}"/>
                  </a:ext>
                </a:extLst>
              </p:cNvPr>
              <p:cNvSpPr txBox="1">
                <a:spLocks noRot="1" noChangeAspect="1" noMove="1" noResize="1" noEditPoints="1" noAdjustHandles="1" noChangeArrowheads="1" noChangeShapeType="1" noTextEdit="1"/>
              </p:cNvSpPr>
              <p:nvPr/>
            </p:nvSpPr>
            <p:spPr bwMode="auto">
              <a:xfrm>
                <a:off x="1514027" y="4604377"/>
                <a:ext cx="3677134" cy="1503363"/>
              </a:xfrm>
              <a:prstGeom prst="rect">
                <a:avLst/>
              </a:prstGeom>
              <a:blipFill>
                <a:blip r:embed="rId5"/>
                <a:stretch>
                  <a:fillRect/>
                </a:stretch>
              </a:blipFill>
              <a:ln>
                <a:noFill/>
              </a:ln>
              <a:effectLst/>
            </p:spPr>
            <p:txBody>
              <a:bodyPr/>
              <a:lstStyle/>
              <a:p>
                <a:r>
                  <a:rPr lang="ko-KR" altLang="en-US">
                    <a:noFill/>
                  </a:rPr>
                  <a:t> </a:t>
                </a:r>
              </a:p>
            </p:txBody>
          </p:sp>
        </mc:Fallback>
      </mc:AlternateContent>
      <p:sp>
        <p:nvSpPr>
          <p:cNvPr id="3" name="TextBox 2">
            <a:extLst>
              <a:ext uri="{FF2B5EF4-FFF2-40B4-BE49-F238E27FC236}">
                <a16:creationId xmlns:a16="http://schemas.microsoft.com/office/drawing/2014/main" id="{98BAA91D-715C-41EA-A6F1-2887907C295D}"/>
              </a:ext>
            </a:extLst>
          </p:cNvPr>
          <p:cNvSpPr txBox="1"/>
          <p:nvPr/>
        </p:nvSpPr>
        <p:spPr>
          <a:xfrm>
            <a:off x="520861" y="4056927"/>
            <a:ext cx="2813591" cy="400110"/>
          </a:xfrm>
          <a:prstGeom prst="rect">
            <a:avLst/>
          </a:prstGeom>
          <a:noFill/>
        </p:spPr>
        <p:txBody>
          <a:bodyPr wrap="none" rtlCol="0">
            <a:spAutoFit/>
          </a:bodyPr>
          <a:lstStyle/>
          <a:p>
            <a:pPr marL="342900" indent="-342900">
              <a:buFont typeface="Wingdings" panose="05000000000000000000" pitchFamily="2" charset="2"/>
              <a:buChar char="Ø"/>
            </a:pPr>
            <a:r>
              <a:rPr lang="en-US" altLang="ko-KR" sz="2000" b="1" dirty="0">
                <a:solidFill>
                  <a:srgbClr val="FF0000"/>
                </a:solidFill>
              </a:rPr>
              <a:t>2-flavor oscillation</a:t>
            </a:r>
            <a:endParaRPr lang="ko-KR" altLang="en-US" sz="2000" b="1" dirty="0">
              <a:solidFill>
                <a:srgbClr val="FF0000"/>
              </a:solidFill>
            </a:endParaRPr>
          </a:p>
        </p:txBody>
      </p:sp>
      <p:pic>
        <p:nvPicPr>
          <p:cNvPr id="7" name="그림 6">
            <a:extLst>
              <a:ext uri="{FF2B5EF4-FFF2-40B4-BE49-F238E27FC236}">
                <a16:creationId xmlns:a16="http://schemas.microsoft.com/office/drawing/2014/main" id="{E5CBEDAB-9EA3-FA75-9EE4-197310D88945}"/>
              </a:ext>
            </a:extLst>
          </p:cNvPr>
          <p:cNvPicPr>
            <a:picLocks noChangeAspect="1"/>
          </p:cNvPicPr>
          <p:nvPr/>
        </p:nvPicPr>
        <p:blipFill>
          <a:blip r:embed="rId6"/>
          <a:stretch>
            <a:fillRect/>
          </a:stretch>
        </p:blipFill>
        <p:spPr>
          <a:xfrm>
            <a:off x="5344634" y="3848034"/>
            <a:ext cx="6150461" cy="2968906"/>
          </a:xfrm>
          <a:prstGeom prst="rect">
            <a:avLst/>
          </a:prstGeom>
        </p:spPr>
      </p:pic>
    </p:spTree>
    <p:extLst>
      <p:ext uri="{BB962C8B-B14F-4D97-AF65-F5344CB8AC3E}">
        <p14:creationId xmlns:p14="http://schemas.microsoft.com/office/powerpoint/2010/main" val="1912758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2">
            <a:extLst>
              <a:ext uri="{FF2B5EF4-FFF2-40B4-BE49-F238E27FC236}">
                <a16:creationId xmlns:a16="http://schemas.microsoft.com/office/drawing/2014/main" id="{9AEBF800-84D0-4E33-A8CA-2665F522F438}"/>
              </a:ext>
            </a:extLst>
          </p:cNvPr>
          <p:cNvSpPr txBox="1">
            <a:spLocks/>
          </p:cNvSpPr>
          <p:nvPr/>
        </p:nvSpPr>
        <p:spPr>
          <a:xfrm>
            <a:off x="1193289" y="2751910"/>
            <a:ext cx="9805421" cy="3595688"/>
          </a:xfrm>
          <a:prstGeom prst="rect">
            <a:avLst/>
          </a:prstGeom>
        </p:spPr>
        <p:txBody>
          <a:bodyPr>
            <a:normAutofit/>
          </a:bodyPr>
          <a:lst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ko-KR" altLang="en-US" sz="2800" dirty="0">
              <a:solidFill>
                <a:schemeClr val="accent1"/>
              </a:solidFill>
            </a:endParaRPr>
          </a:p>
        </p:txBody>
      </p:sp>
      <mc:AlternateContent xmlns:mc="http://schemas.openxmlformats.org/markup-compatibility/2006" xmlns:a14="http://schemas.microsoft.com/office/drawing/2010/main">
        <mc:Choice Requires="a14">
          <p:sp>
            <p:nvSpPr>
              <p:cNvPr id="20" name="내용 개체 틀 2">
                <a:extLst>
                  <a:ext uri="{FF2B5EF4-FFF2-40B4-BE49-F238E27FC236}">
                    <a16:creationId xmlns:a16="http://schemas.microsoft.com/office/drawing/2014/main" id="{BE9A3159-4E5F-442A-B3F6-21BF299B51BD}"/>
                  </a:ext>
                </a:extLst>
              </p:cNvPr>
              <p:cNvSpPr txBox="1">
                <a:spLocks/>
              </p:cNvSpPr>
              <p:nvPr/>
            </p:nvSpPr>
            <p:spPr>
              <a:xfrm>
                <a:off x="1283075" y="5504509"/>
                <a:ext cx="6048418" cy="920115"/>
              </a:xfrm>
              <a:prstGeom prst="rect">
                <a:avLst/>
              </a:prstGeom>
              <a:ln w="28575">
                <a:solidFill>
                  <a:schemeClr val="tx1"/>
                </a:solidFill>
              </a:ln>
            </p:spPr>
            <p:txBody>
              <a:bodyPr>
                <a:normAutofit fontScale="47500" lnSpcReduction="20000"/>
              </a:bodyPr>
              <a:lst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14:m>
                  <m:oMath xmlns:m="http://schemas.openxmlformats.org/officeDocument/2006/math">
                    <m:r>
                      <a:rPr lang="en-US" altLang="ko-KR" sz="5100" b="0" i="1" smtClean="0">
                        <a:solidFill>
                          <a:srgbClr val="FF0000"/>
                        </a:solidFill>
                        <a:latin typeface="Cambria Math" panose="02040503050406030204" pitchFamily="18" charset="0"/>
                        <a:sym typeface="Wingdings" panose="05000000000000000000" pitchFamily="2" charset="2"/>
                      </a:rPr>
                      <m:t>      </m:t>
                    </m:r>
                    <m:r>
                      <a:rPr lang="ko-KR" altLang="en-US" sz="5100" i="1" smtClean="0">
                        <a:solidFill>
                          <a:srgbClr val="FF0000"/>
                        </a:solidFill>
                        <a:latin typeface="Cambria Math" panose="02040503050406030204" pitchFamily="18" charset="0"/>
                        <a:sym typeface="Wingdings" panose="05000000000000000000" pitchFamily="2" charset="2"/>
                      </a:rPr>
                      <m:t>𝛿</m:t>
                    </m:r>
                  </m:oMath>
                </a14:m>
                <a:r>
                  <a:rPr lang="ko-KR" altLang="en-US" sz="5100" dirty="0">
                    <a:solidFill>
                      <a:srgbClr val="FF0000"/>
                    </a:solidFill>
                  </a:rPr>
                  <a:t>   </a:t>
                </a:r>
                <a:r>
                  <a:rPr lang="en-US" altLang="ko-KR" sz="5100" dirty="0">
                    <a:solidFill>
                      <a:srgbClr val="FF0000"/>
                    </a:solidFill>
                  </a:rPr>
                  <a:t>:    LBL  /  ATM</a:t>
                </a:r>
              </a:p>
              <a:p>
                <a:pPr marL="0" indent="0">
                  <a:buNone/>
                </a:pPr>
                <a:r>
                  <a:rPr lang="en-US" altLang="ko-KR" sz="5100" dirty="0">
                    <a:solidFill>
                      <a:srgbClr val="FF0000"/>
                    </a:solidFill>
                  </a:rPr>
                  <a:t> Mass Ordering :  LBL+REACT / ATM</a:t>
                </a:r>
                <a:endParaRPr lang="ko-KR" altLang="en-US" sz="5100" dirty="0">
                  <a:solidFill>
                    <a:srgbClr val="FF0000"/>
                  </a:solidFill>
                </a:endParaRPr>
              </a:p>
            </p:txBody>
          </p:sp>
        </mc:Choice>
        <mc:Fallback xmlns="">
          <p:sp>
            <p:nvSpPr>
              <p:cNvPr id="20" name="내용 개체 틀 2">
                <a:extLst>
                  <a:ext uri="{FF2B5EF4-FFF2-40B4-BE49-F238E27FC236}">
                    <a16:creationId xmlns:a16="http://schemas.microsoft.com/office/drawing/2014/main" id="{BE9A3159-4E5F-442A-B3F6-21BF299B51BD}"/>
                  </a:ext>
                </a:extLst>
              </p:cNvPr>
              <p:cNvSpPr txBox="1">
                <a:spLocks noRot="1" noChangeAspect="1" noMove="1" noResize="1" noEditPoints="1" noAdjustHandles="1" noChangeArrowheads="1" noChangeShapeType="1" noTextEdit="1"/>
              </p:cNvSpPr>
              <p:nvPr/>
            </p:nvSpPr>
            <p:spPr>
              <a:xfrm>
                <a:off x="1283075" y="5504509"/>
                <a:ext cx="6048418" cy="920115"/>
              </a:xfrm>
              <a:prstGeom prst="rect">
                <a:avLst/>
              </a:prstGeom>
              <a:blipFill>
                <a:blip r:embed="rId2"/>
                <a:stretch>
                  <a:fillRect t="-11538"/>
                </a:stretch>
              </a:blipFill>
              <a:ln w="28575">
                <a:solidFill>
                  <a:schemeClr val="tx1"/>
                </a:solidFill>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BFA4696-8947-4E8F-9184-2FF78FE33601}"/>
                  </a:ext>
                </a:extLst>
              </p:cNvPr>
              <p:cNvSpPr txBox="1"/>
              <p:nvPr/>
            </p:nvSpPr>
            <p:spPr>
              <a:xfrm>
                <a:off x="1388702" y="1600008"/>
                <a:ext cx="912558" cy="4366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ko-KR" altLang="en-US" sz="2800" i="1" smtClean="0">
                          <a:latin typeface="Cambria Math" panose="02040503050406030204" pitchFamily="18" charset="0"/>
                        </a:rPr>
                        <m:t>∆</m:t>
                      </m:r>
                      <m:sSubSup>
                        <m:sSubSupPr>
                          <m:ctrlPr>
                            <a:rPr lang="en-US" altLang="ko-KR" sz="2800" i="1">
                              <a:latin typeface="Cambria Math" panose="02040503050406030204" pitchFamily="18" charset="0"/>
                            </a:rPr>
                          </m:ctrlPr>
                        </m:sSubSupPr>
                        <m:e>
                          <m:r>
                            <a:rPr lang="en-US" altLang="ko-KR" sz="2800" i="1">
                              <a:latin typeface="Cambria Math" panose="02040503050406030204" pitchFamily="18" charset="0"/>
                            </a:rPr>
                            <m:t>𝑚</m:t>
                          </m:r>
                        </m:e>
                        <m:sub>
                          <m:r>
                            <a:rPr lang="en-US" altLang="ko-KR" sz="2800" i="1">
                              <a:latin typeface="Cambria Math" panose="02040503050406030204" pitchFamily="18" charset="0"/>
                            </a:rPr>
                            <m:t>21</m:t>
                          </m:r>
                        </m:sub>
                        <m:sup>
                          <m:r>
                            <a:rPr lang="en-US" altLang="ko-KR" sz="2800" i="1">
                              <a:latin typeface="Cambria Math" panose="02040503050406030204" pitchFamily="18" charset="0"/>
                            </a:rPr>
                            <m:t>2</m:t>
                          </m:r>
                        </m:sup>
                      </m:sSubSup>
                    </m:oMath>
                  </m:oMathPara>
                </a14:m>
                <a:endParaRPr lang="en-US" altLang="ko-KR" sz="2800" dirty="0">
                  <a:latin typeface="Cambria Math" panose="02040503050406030204" pitchFamily="18" charset="0"/>
                </a:endParaRPr>
              </a:p>
            </p:txBody>
          </p:sp>
        </mc:Choice>
        <mc:Fallback xmlns="">
          <p:sp>
            <p:nvSpPr>
              <p:cNvPr id="22" name="TextBox 21">
                <a:extLst>
                  <a:ext uri="{FF2B5EF4-FFF2-40B4-BE49-F238E27FC236}">
                    <a16:creationId xmlns:a16="http://schemas.microsoft.com/office/drawing/2014/main" id="{2BFA4696-8947-4E8F-9184-2FF78FE33601}"/>
                  </a:ext>
                </a:extLst>
              </p:cNvPr>
              <p:cNvSpPr txBox="1">
                <a:spLocks noRot="1" noChangeAspect="1" noMove="1" noResize="1" noEditPoints="1" noAdjustHandles="1" noChangeArrowheads="1" noChangeShapeType="1" noTextEdit="1"/>
              </p:cNvSpPr>
              <p:nvPr/>
            </p:nvSpPr>
            <p:spPr>
              <a:xfrm>
                <a:off x="1388702" y="1600008"/>
                <a:ext cx="912558" cy="436658"/>
              </a:xfrm>
              <a:prstGeom prst="rect">
                <a:avLst/>
              </a:prstGeom>
              <a:blipFill>
                <a:blip r:embed="rId3"/>
                <a:stretch>
                  <a:fillRect/>
                </a:stretch>
              </a:blipFill>
            </p:spPr>
            <p:txBody>
              <a:bodyPr/>
              <a:lstStyle/>
              <a:p>
                <a:r>
                  <a:rPr lang="ko-KR" altLang="en-US">
                    <a:noFill/>
                  </a:rPr>
                  <a:t> </a:t>
                </a:r>
              </a:p>
            </p:txBody>
          </p:sp>
        </mc:Fallback>
      </mc:AlternateContent>
      <p:sp>
        <p:nvSpPr>
          <p:cNvPr id="5" name="직사각형 4"/>
          <p:cNvSpPr/>
          <p:nvPr/>
        </p:nvSpPr>
        <p:spPr>
          <a:xfrm>
            <a:off x="979287" y="482572"/>
            <a:ext cx="10136125" cy="523220"/>
          </a:xfrm>
          <a:prstGeom prst="rect">
            <a:avLst/>
          </a:prstGeom>
        </p:spPr>
        <p:txBody>
          <a:bodyPr wrap="square">
            <a:spAutoFit/>
          </a:bodyPr>
          <a:lstStyle/>
          <a:p>
            <a:pPr marL="457200" lvl="0" indent="-457200">
              <a:buFont typeface="Arial" panose="020B0604020202020204" pitchFamily="34" charset="0"/>
              <a:buChar char="•"/>
            </a:pPr>
            <a:r>
              <a:rPr lang="en-US" altLang="ko-KR" sz="2800" b="1" dirty="0">
                <a:solidFill>
                  <a:srgbClr val="0070C0"/>
                </a:solidFill>
                <a:latin typeface="Cambria" panose="02040503050406030204" pitchFamily="18" charset="0"/>
                <a:ea typeface="Cambria" panose="02040503050406030204" pitchFamily="18" charset="0"/>
                <a:sym typeface="Wingdings" panose="05000000000000000000" pitchFamily="2" charset="2"/>
              </a:rPr>
              <a:t>From </a:t>
            </a:r>
            <a:r>
              <a:rPr lang="el-GR" altLang="ko-KR" sz="2800" b="1" dirty="0">
                <a:solidFill>
                  <a:srgbClr val="0070C0"/>
                </a:solidFill>
                <a:latin typeface="Cambria" panose="02040503050406030204" pitchFamily="18" charset="0"/>
                <a:ea typeface="Cambria" panose="02040503050406030204" pitchFamily="18" charset="0"/>
                <a:sym typeface="Wingdings" panose="05000000000000000000" pitchFamily="2" charset="2"/>
              </a:rPr>
              <a:t>ν</a:t>
            </a:r>
            <a:r>
              <a:rPr lang="en-US" altLang="ko-KR" sz="2800" b="1" dirty="0">
                <a:solidFill>
                  <a:srgbClr val="0070C0"/>
                </a:solidFill>
                <a:latin typeface="Cambria" panose="02040503050406030204" pitchFamily="18" charset="0"/>
                <a:ea typeface="Cambria" panose="02040503050406030204" pitchFamily="18" charset="0"/>
                <a:sym typeface="Wingdings" panose="05000000000000000000" pitchFamily="2" charset="2"/>
              </a:rPr>
              <a:t> oscillation </a:t>
            </a:r>
            <a:r>
              <a:rPr lang="en-US" altLang="ko-KR" sz="2800" b="1" dirty="0" err="1">
                <a:solidFill>
                  <a:srgbClr val="0070C0"/>
                </a:solidFill>
                <a:latin typeface="Cambria" panose="02040503050406030204" pitchFamily="18" charset="0"/>
                <a:ea typeface="Cambria" panose="02040503050406030204" pitchFamily="18" charset="0"/>
                <a:sym typeface="Wingdings" panose="05000000000000000000" pitchFamily="2" charset="2"/>
              </a:rPr>
              <a:t>exps</a:t>
            </a:r>
            <a:r>
              <a:rPr lang="en-US" altLang="ko-KR" sz="2800" b="1" dirty="0">
                <a:solidFill>
                  <a:srgbClr val="0070C0"/>
                </a:solidFill>
                <a:latin typeface="Cambria" panose="02040503050406030204" pitchFamily="18" charset="0"/>
                <a:ea typeface="Cambria" panose="02040503050406030204" pitchFamily="18" charset="0"/>
                <a:sym typeface="Wingdings" panose="05000000000000000000" pitchFamily="2" charset="2"/>
              </a:rPr>
              <a:t>.  we can determine</a:t>
            </a:r>
          </a:p>
        </p:txBody>
      </p:sp>
      <p:pic>
        <p:nvPicPr>
          <p:cNvPr id="5122" name="Picture 2" descr="Kam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0131" y="1810238"/>
            <a:ext cx="749266" cy="74926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BFA4696-8947-4E8F-9184-2FF78FE33601}"/>
                  </a:ext>
                </a:extLst>
              </p:cNvPr>
              <p:cNvSpPr txBox="1"/>
              <p:nvPr/>
            </p:nvSpPr>
            <p:spPr>
              <a:xfrm>
                <a:off x="6687663" y="1155705"/>
                <a:ext cx="1287660" cy="869725"/>
              </a:xfrm>
              <a:prstGeom prst="rect">
                <a:avLst/>
              </a:prstGeom>
              <a:noFill/>
            </p:spPr>
            <p:txBody>
              <a:bodyPr wrap="none" lIns="0" tIns="0" rIns="0" bIns="0" rtlCol="0">
                <a:spAutoFit/>
              </a:bodyPr>
              <a:lstStyle/>
              <a:p>
                <a:endParaRPr lang="en-US" altLang="ko-KR" sz="2800" dirty="0">
                  <a:latin typeface="Cambria Math" panose="02040503050406030204" pitchFamily="18" charset="0"/>
                </a:endParaRPr>
              </a:p>
              <a:p>
                <a14:m>
                  <m:oMath xmlns:m="http://schemas.openxmlformats.org/officeDocument/2006/math">
                    <m:r>
                      <a:rPr lang="en-US" altLang="ko-KR" sz="2800" b="0" i="1" smtClean="0">
                        <a:latin typeface="Cambria Math" panose="02040503050406030204" pitchFamily="18" charset="0"/>
                      </a:rPr>
                      <m:t>|</m:t>
                    </m:r>
                    <m:r>
                      <a:rPr lang="ko-KR" altLang="en-US" sz="2800" i="1">
                        <a:latin typeface="Cambria Math" panose="02040503050406030204" pitchFamily="18" charset="0"/>
                      </a:rPr>
                      <m:t>∆</m:t>
                    </m:r>
                    <m:sSubSup>
                      <m:sSubSupPr>
                        <m:ctrlPr>
                          <a:rPr lang="en-US" altLang="ko-KR" sz="2800" i="1">
                            <a:latin typeface="Cambria Math" panose="02040503050406030204" pitchFamily="18" charset="0"/>
                          </a:rPr>
                        </m:ctrlPr>
                      </m:sSubSupPr>
                      <m:e>
                        <m:r>
                          <a:rPr lang="en-US" altLang="ko-KR" sz="2800" i="1">
                            <a:latin typeface="Cambria Math" panose="02040503050406030204" pitchFamily="18" charset="0"/>
                          </a:rPr>
                          <m:t>𝑚</m:t>
                        </m:r>
                      </m:e>
                      <m:sub>
                        <m:r>
                          <a:rPr lang="en-US" altLang="ko-KR" sz="2800" i="1">
                            <a:latin typeface="Cambria Math" panose="02040503050406030204" pitchFamily="18" charset="0"/>
                          </a:rPr>
                          <m:t>31</m:t>
                        </m:r>
                      </m:sub>
                      <m:sup>
                        <m:r>
                          <a:rPr lang="en-US" altLang="ko-KR" sz="2800" i="1">
                            <a:latin typeface="Cambria Math" panose="02040503050406030204" pitchFamily="18" charset="0"/>
                          </a:rPr>
                          <m:t>2</m:t>
                        </m:r>
                      </m:sup>
                    </m:sSubSup>
                  </m:oMath>
                </a14:m>
                <a:r>
                  <a:rPr lang="en-US" altLang="ko-KR" sz="2800" dirty="0"/>
                  <a:t>|</a:t>
                </a:r>
                <a:r>
                  <a:rPr lang="ko-KR" altLang="en-US" sz="2800" dirty="0"/>
                  <a:t>  </a:t>
                </a:r>
              </a:p>
            </p:txBody>
          </p:sp>
        </mc:Choice>
        <mc:Fallback xmlns="">
          <p:sp>
            <p:nvSpPr>
              <p:cNvPr id="23" name="TextBox 22">
                <a:extLst>
                  <a:ext uri="{FF2B5EF4-FFF2-40B4-BE49-F238E27FC236}">
                    <a16:creationId xmlns:a16="http://schemas.microsoft.com/office/drawing/2014/main" id="{2BFA4696-8947-4E8F-9184-2FF78FE33601}"/>
                  </a:ext>
                </a:extLst>
              </p:cNvPr>
              <p:cNvSpPr txBox="1">
                <a:spLocks noRot="1" noChangeAspect="1" noMove="1" noResize="1" noEditPoints="1" noAdjustHandles="1" noChangeArrowheads="1" noChangeShapeType="1" noTextEdit="1"/>
              </p:cNvSpPr>
              <p:nvPr/>
            </p:nvSpPr>
            <p:spPr>
              <a:xfrm>
                <a:off x="6687663" y="1155705"/>
                <a:ext cx="1287660" cy="869725"/>
              </a:xfrm>
              <a:prstGeom prst="rect">
                <a:avLst/>
              </a:prstGeom>
              <a:blipFill>
                <a:blip r:embed="rId5"/>
                <a:stretch>
                  <a:fillRect b="-23944"/>
                </a:stretch>
              </a:blipFill>
            </p:spPr>
            <p:txBody>
              <a:bodyPr/>
              <a:lstStyle/>
              <a:p>
                <a:r>
                  <a:rPr lang="ko-KR" altLang="en-US">
                    <a:noFill/>
                  </a:rPr>
                  <a:t> </a:t>
                </a:r>
              </a:p>
            </p:txBody>
          </p:sp>
        </mc:Fallback>
      </mc:AlternateContent>
      <p:pic>
        <p:nvPicPr>
          <p:cNvPr id="5124" name="Picture 4" descr="Super-Kamiokande - Photos | Facebo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3552" y="1668687"/>
            <a:ext cx="910415" cy="91041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NL | Chemistry | Neutrino and Nuclear Chemistry | Collaboratio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4109" y="1701762"/>
            <a:ext cx="641379" cy="84426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Super-Kamiokande - Photos | Facebo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5866" y="1407546"/>
            <a:ext cx="780574" cy="7805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63240" y="2813346"/>
            <a:ext cx="3017520" cy="369332"/>
          </a:xfrm>
          <a:prstGeom prst="rect">
            <a:avLst/>
          </a:prstGeom>
          <a:solidFill>
            <a:srgbClr val="FFFF00"/>
          </a:solidFill>
        </p:spPr>
        <p:txBody>
          <a:bodyPr wrap="none" rtlCol="0">
            <a:spAutoFit/>
          </a:bodyPr>
          <a:lstStyle/>
          <a:p>
            <a:pPr>
              <a:spcAft>
                <a:spcPts val="400"/>
              </a:spcAft>
            </a:pPr>
            <a:r>
              <a:rPr sz="1500" b="1"/>
              <a:t>KamLAND + SOL + JUNO</a:t>
            </a:r>
            <a:endParaRPr lang="ko-KR" altLang="en-US" b="1" dirty="0"/>
          </a:p>
        </p:txBody>
      </p:sp>
      <p:sp>
        <p:nvSpPr>
          <p:cNvPr id="7" name="TextBox 6"/>
          <p:cNvSpPr txBox="1"/>
          <p:nvPr/>
        </p:nvSpPr>
        <p:spPr>
          <a:xfrm>
            <a:off x="7941525" y="2253179"/>
            <a:ext cx="2451056" cy="369332"/>
          </a:xfrm>
          <a:prstGeom prst="rect">
            <a:avLst/>
          </a:prstGeom>
          <a:solidFill>
            <a:srgbClr val="FFFF00"/>
          </a:solidFill>
        </p:spPr>
        <p:txBody>
          <a:bodyPr wrap="none" rtlCol="0">
            <a:spAutoFit/>
          </a:bodyPr>
          <a:lstStyle/>
          <a:p>
            <a:pPr>
              <a:spcAft>
                <a:spcPts val="400"/>
              </a:spcAft>
            </a:pPr>
            <a:r>
              <a:rPr sz="1500" b="1"/>
              <a:t>ATM + REACT + LBL</a:t>
            </a:r>
            <a:endParaRPr lang="ko-KR" altLang="en-US" b="1" dirty="0"/>
          </a:p>
        </p:txBody>
      </p:sp>
      <p:pic>
        <p:nvPicPr>
          <p:cNvPr id="26" name="그림 25"/>
          <p:cNvPicPr>
            <a:picLocks noChangeAspect="1"/>
          </p:cNvPicPr>
          <p:nvPr/>
        </p:nvPicPr>
        <p:blipFill>
          <a:blip r:embed="rId8"/>
          <a:stretch>
            <a:fillRect/>
          </a:stretch>
        </p:blipFill>
        <p:spPr>
          <a:xfrm>
            <a:off x="8986678" y="1532746"/>
            <a:ext cx="1414071" cy="536104"/>
          </a:xfrm>
          <a:prstGeom prst="rect">
            <a:avLst/>
          </a:prstGeom>
        </p:spPr>
      </p:pic>
      <p:pic>
        <p:nvPicPr>
          <p:cNvPr id="5134" name="Picture 14" descr="The First Workshop on Reactor Neutrino Experiments (16-18 October 20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35493" y="1419008"/>
            <a:ext cx="847840" cy="66091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7" name="직사각형 26"/>
              <p:cNvSpPr/>
              <p:nvPr/>
            </p:nvSpPr>
            <p:spPr>
              <a:xfrm>
                <a:off x="1568477" y="4419858"/>
                <a:ext cx="592822" cy="60016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sSub>
                        <m:sSubPr>
                          <m:ctrlPr>
                            <a:rPr lang="en-US" altLang="ko-KR" sz="3300" i="1">
                              <a:solidFill>
                                <a:srgbClr val="4472C4"/>
                              </a:solidFill>
                              <a:latin typeface="Cambria Math" panose="02040503050406030204" pitchFamily="18" charset="0"/>
                              <a:sym typeface="Wingdings" panose="05000000000000000000" pitchFamily="2" charset="2"/>
                            </a:rPr>
                          </m:ctrlPr>
                        </m:sSubPr>
                        <m:e>
                          <m:r>
                            <a:rPr lang="ko-KR" altLang="en-US" sz="3300" i="1">
                              <a:solidFill>
                                <a:srgbClr val="4472C4"/>
                              </a:solidFill>
                              <a:latin typeface="Cambria Math" panose="02040503050406030204" pitchFamily="18" charset="0"/>
                              <a:sym typeface="Wingdings" panose="05000000000000000000" pitchFamily="2" charset="2"/>
                            </a:rPr>
                            <m:t>𝜃</m:t>
                          </m:r>
                        </m:e>
                        <m:sub>
                          <m:r>
                            <a:rPr lang="en-US" altLang="ko-KR" sz="3300" i="1">
                              <a:solidFill>
                                <a:srgbClr val="4472C4"/>
                              </a:solidFill>
                              <a:latin typeface="Cambria Math" panose="02040503050406030204" pitchFamily="18" charset="0"/>
                              <a:sym typeface="Wingdings" panose="05000000000000000000" pitchFamily="2" charset="2"/>
                            </a:rPr>
                            <m:t>13</m:t>
                          </m:r>
                        </m:sub>
                      </m:sSub>
                    </m:oMath>
                  </m:oMathPara>
                </a14:m>
                <a:endParaRPr lang="ko-KR" altLang="en-US" dirty="0"/>
              </a:p>
            </p:txBody>
          </p:sp>
        </mc:Choice>
        <mc:Fallback xmlns="">
          <p:sp>
            <p:nvSpPr>
              <p:cNvPr id="27" name="직사각형 26"/>
              <p:cNvSpPr>
                <a:spLocks noRot="1" noChangeAspect="1" noMove="1" noResize="1" noEditPoints="1" noAdjustHandles="1" noChangeArrowheads="1" noChangeShapeType="1" noTextEdit="1"/>
              </p:cNvSpPr>
              <p:nvPr/>
            </p:nvSpPr>
            <p:spPr>
              <a:xfrm>
                <a:off x="1568477" y="4419858"/>
                <a:ext cx="592822" cy="600164"/>
              </a:xfrm>
              <a:prstGeom prst="rect">
                <a:avLst/>
              </a:prstGeom>
              <a:blipFill>
                <a:blip r:embed="rId10"/>
                <a:stretch>
                  <a:fillRect r="-6122"/>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9" name="직사각형 28"/>
              <p:cNvSpPr/>
              <p:nvPr/>
            </p:nvSpPr>
            <p:spPr>
              <a:xfrm>
                <a:off x="1391119" y="2788358"/>
                <a:ext cx="924547" cy="6001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ko-KR" sz="3300" i="1">
                              <a:solidFill>
                                <a:schemeClr val="accent1"/>
                              </a:solidFill>
                              <a:latin typeface="Cambria Math" panose="02040503050406030204" pitchFamily="18" charset="0"/>
                              <a:sym typeface="Wingdings" panose="05000000000000000000" pitchFamily="2" charset="2"/>
                            </a:rPr>
                          </m:ctrlPr>
                        </m:sSubPr>
                        <m:e>
                          <m:r>
                            <a:rPr lang="ko-KR" altLang="en-US" sz="3300" i="1">
                              <a:solidFill>
                                <a:schemeClr val="accent1"/>
                              </a:solidFill>
                              <a:latin typeface="Cambria Math" panose="02040503050406030204" pitchFamily="18" charset="0"/>
                              <a:sym typeface="Wingdings" panose="05000000000000000000" pitchFamily="2" charset="2"/>
                            </a:rPr>
                            <m:t>𝜃</m:t>
                          </m:r>
                        </m:e>
                        <m:sub>
                          <m:r>
                            <a:rPr lang="en-US" altLang="ko-KR" sz="3300" i="1">
                              <a:solidFill>
                                <a:schemeClr val="accent1"/>
                              </a:solidFill>
                              <a:latin typeface="Cambria Math" panose="02040503050406030204" pitchFamily="18" charset="0"/>
                              <a:sym typeface="Wingdings" panose="05000000000000000000" pitchFamily="2" charset="2"/>
                            </a:rPr>
                            <m:t>12</m:t>
                          </m:r>
                        </m:sub>
                      </m:sSub>
                    </m:oMath>
                  </m:oMathPara>
                </a14:m>
                <a:endParaRPr lang="ko-KR" altLang="en-US" sz="3300" dirty="0"/>
              </a:p>
            </p:txBody>
          </p:sp>
        </mc:Choice>
        <mc:Fallback xmlns="">
          <p:sp>
            <p:nvSpPr>
              <p:cNvPr id="29" name="직사각형 28"/>
              <p:cNvSpPr>
                <a:spLocks noRot="1" noChangeAspect="1" noMove="1" noResize="1" noEditPoints="1" noAdjustHandles="1" noChangeArrowheads="1" noChangeShapeType="1" noTextEdit="1"/>
              </p:cNvSpPr>
              <p:nvPr/>
            </p:nvSpPr>
            <p:spPr>
              <a:xfrm>
                <a:off x="1391119" y="2788358"/>
                <a:ext cx="924547" cy="600164"/>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0" name="직사각형 29"/>
              <p:cNvSpPr/>
              <p:nvPr/>
            </p:nvSpPr>
            <p:spPr>
              <a:xfrm>
                <a:off x="6739929" y="3123651"/>
                <a:ext cx="934358" cy="6001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ko-KR" sz="3300" i="1">
                              <a:solidFill>
                                <a:srgbClr val="4472C4"/>
                              </a:solidFill>
                              <a:latin typeface="Cambria Math" panose="02040503050406030204" pitchFamily="18" charset="0"/>
                              <a:sym typeface="Wingdings" panose="05000000000000000000" pitchFamily="2" charset="2"/>
                            </a:rPr>
                          </m:ctrlPr>
                        </m:sSubPr>
                        <m:e>
                          <m:r>
                            <a:rPr lang="ko-KR" altLang="en-US" sz="3300" i="1">
                              <a:solidFill>
                                <a:srgbClr val="4472C4"/>
                              </a:solidFill>
                              <a:latin typeface="Cambria Math" panose="02040503050406030204" pitchFamily="18" charset="0"/>
                              <a:sym typeface="Wingdings" panose="05000000000000000000" pitchFamily="2" charset="2"/>
                            </a:rPr>
                            <m:t>𝜃</m:t>
                          </m:r>
                        </m:e>
                        <m:sub>
                          <m:r>
                            <a:rPr lang="en-US" altLang="ko-KR" sz="3300" i="1">
                              <a:solidFill>
                                <a:srgbClr val="4472C4"/>
                              </a:solidFill>
                              <a:latin typeface="Cambria Math" panose="02040503050406030204" pitchFamily="18" charset="0"/>
                              <a:sym typeface="Wingdings" panose="05000000000000000000" pitchFamily="2" charset="2"/>
                            </a:rPr>
                            <m:t>23</m:t>
                          </m:r>
                        </m:sub>
                      </m:sSub>
                    </m:oMath>
                  </m:oMathPara>
                </a14:m>
                <a:endParaRPr lang="ko-KR" altLang="en-US" sz="3300" dirty="0"/>
              </a:p>
            </p:txBody>
          </p:sp>
        </mc:Choice>
        <mc:Fallback xmlns="">
          <p:sp>
            <p:nvSpPr>
              <p:cNvPr id="30" name="직사각형 29"/>
              <p:cNvSpPr>
                <a:spLocks noRot="1" noChangeAspect="1" noMove="1" noResize="1" noEditPoints="1" noAdjustHandles="1" noChangeArrowheads="1" noChangeShapeType="1" noTextEdit="1"/>
              </p:cNvSpPr>
              <p:nvPr/>
            </p:nvSpPr>
            <p:spPr>
              <a:xfrm>
                <a:off x="6739929" y="3123651"/>
                <a:ext cx="934358" cy="600164"/>
              </a:xfrm>
              <a:prstGeom prst="rect">
                <a:avLst/>
              </a:prstGeom>
              <a:blipFill>
                <a:blip r:embed="rId12"/>
                <a:stretch>
                  <a:fillRect/>
                </a:stretch>
              </a:blipFill>
            </p:spPr>
            <p:txBody>
              <a:bodyPr/>
              <a:lstStyle/>
              <a:p>
                <a:r>
                  <a:rPr lang="ko-KR" altLang="en-US">
                    <a:noFill/>
                  </a:rPr>
                  <a:t> </a:t>
                </a:r>
              </a:p>
            </p:txBody>
          </p:sp>
        </mc:Fallback>
      </mc:AlternateContent>
      <p:pic>
        <p:nvPicPr>
          <p:cNvPr id="35" name="Picture 4" descr="Super-Kamiokande - Photos | Facebo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5866" y="3009953"/>
            <a:ext cx="780574" cy="780574"/>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8924563" y="3182678"/>
            <a:ext cx="1600200" cy="369332"/>
          </a:xfrm>
          <a:prstGeom prst="rect">
            <a:avLst/>
          </a:prstGeom>
          <a:solidFill>
            <a:srgbClr val="FFFF00"/>
          </a:solidFill>
        </p:spPr>
        <p:txBody>
          <a:bodyPr wrap="none" rtlCol="0">
            <a:spAutoFit/>
          </a:bodyPr>
          <a:lstStyle/>
          <a:p>
            <a:pPr>
              <a:spcAft>
                <a:spcPts val="400"/>
              </a:spcAft>
            </a:pPr>
            <a:r>
              <a:rPr sz="1500" b="1"/>
              <a:t>ATM + LBL</a:t>
            </a:r>
            <a:endParaRPr lang="ko-KR" altLang="en-US" b="1" dirty="0"/>
          </a:p>
        </p:txBody>
      </p:sp>
      <p:pic>
        <p:nvPicPr>
          <p:cNvPr id="31" name="그림 30"/>
          <p:cNvPicPr>
            <a:picLocks noChangeAspect="1"/>
          </p:cNvPicPr>
          <p:nvPr/>
        </p:nvPicPr>
        <p:blipFill>
          <a:blip r:embed="rId13"/>
          <a:stretch>
            <a:fillRect/>
          </a:stretch>
        </p:blipFill>
        <p:spPr>
          <a:xfrm>
            <a:off x="2584278" y="4419858"/>
            <a:ext cx="2363281" cy="599142"/>
          </a:xfrm>
          <a:prstGeom prst="rect">
            <a:avLst/>
          </a:prstGeom>
        </p:spPr>
      </p:pic>
      <p:pic>
        <p:nvPicPr>
          <p:cNvPr id="33" name="그림 32"/>
          <p:cNvPicPr>
            <a:picLocks noChangeAspect="1"/>
          </p:cNvPicPr>
          <p:nvPr/>
        </p:nvPicPr>
        <p:blipFill>
          <a:blip r:embed="rId14"/>
          <a:stretch>
            <a:fillRect/>
          </a:stretch>
        </p:blipFill>
        <p:spPr>
          <a:xfrm>
            <a:off x="5200695" y="4423829"/>
            <a:ext cx="1320346" cy="591200"/>
          </a:xfrm>
          <a:prstGeom prst="rect">
            <a:avLst/>
          </a:prstGeom>
        </p:spPr>
      </p:pic>
      <p:sp>
        <p:nvSpPr>
          <p:cNvPr id="34" name="TextBox 33"/>
          <p:cNvSpPr txBox="1"/>
          <p:nvPr/>
        </p:nvSpPr>
        <p:spPr>
          <a:xfrm>
            <a:off x="6954578" y="4537859"/>
            <a:ext cx="903965" cy="369332"/>
          </a:xfrm>
          <a:prstGeom prst="rect">
            <a:avLst/>
          </a:prstGeom>
          <a:solidFill>
            <a:srgbClr val="FFFF00"/>
          </a:solidFill>
        </p:spPr>
        <p:txBody>
          <a:bodyPr wrap="none" rtlCol="0">
            <a:spAutoFit/>
          </a:bodyPr>
          <a:lstStyle/>
          <a:p>
            <a:r>
              <a:rPr lang="en-US" altLang="ko-KR" b="1" dirty="0"/>
              <a:t>REACT</a:t>
            </a:r>
            <a:endParaRPr lang="ko-KR" altLang="en-US" b="1" dirty="0"/>
          </a:p>
        </p:txBody>
      </p:sp>
      <p:pic>
        <p:nvPicPr>
          <p:cNvPr id="5138" name="Picture 18" descr="T2K – High Energy Physics and Particle Astrophysic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634825" y="2112296"/>
            <a:ext cx="1239433" cy="619718"/>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NOvA"/>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694897" y="2864755"/>
            <a:ext cx="926605" cy="577497"/>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CAPP Project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518723" y="3590321"/>
            <a:ext cx="1321196" cy="523283"/>
          </a:xfrm>
          <a:prstGeom prst="rect">
            <a:avLst/>
          </a:prstGeom>
          <a:noFill/>
          <a:extLst>
            <a:ext uri="{909E8E84-426E-40DD-AFC4-6F175D3DCCD1}">
              <a14:hiddenFill xmlns:a14="http://schemas.microsoft.com/office/drawing/2010/main">
                <a:solidFill>
                  <a:srgbClr val="FFFFFF"/>
                </a:solidFill>
              </a14:hiddenFill>
            </a:ext>
          </a:extLst>
        </p:spPr>
      </p:pic>
      <p:sp>
        <p:nvSpPr>
          <p:cNvPr id="37" name="직사각형 36"/>
          <p:cNvSpPr/>
          <p:nvPr/>
        </p:nvSpPr>
        <p:spPr>
          <a:xfrm>
            <a:off x="1153515" y="1428448"/>
            <a:ext cx="5089223" cy="204927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직사각형 37"/>
          <p:cNvSpPr/>
          <p:nvPr/>
        </p:nvSpPr>
        <p:spPr>
          <a:xfrm>
            <a:off x="6597780" y="1262742"/>
            <a:ext cx="5393923" cy="28508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직사각형 39"/>
          <p:cNvSpPr/>
          <p:nvPr/>
        </p:nvSpPr>
        <p:spPr>
          <a:xfrm>
            <a:off x="1193289" y="4259675"/>
            <a:ext cx="6782034" cy="9144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직사각형 40"/>
          <p:cNvSpPr/>
          <p:nvPr/>
        </p:nvSpPr>
        <p:spPr>
          <a:xfrm>
            <a:off x="10518723" y="2188120"/>
            <a:ext cx="1472980" cy="19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오른쪽 화살표 1"/>
          <p:cNvSpPr/>
          <p:nvPr/>
        </p:nvSpPr>
        <p:spPr>
          <a:xfrm>
            <a:off x="7674287" y="5713715"/>
            <a:ext cx="626147" cy="332916"/>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p:cNvSpPr txBox="1"/>
          <p:nvPr/>
        </p:nvSpPr>
        <p:spPr>
          <a:xfrm>
            <a:off x="8591233" y="5644278"/>
            <a:ext cx="3064750" cy="461665"/>
          </a:xfrm>
          <a:prstGeom prst="rect">
            <a:avLst/>
          </a:prstGeom>
          <a:noFill/>
        </p:spPr>
        <p:txBody>
          <a:bodyPr wrap="none" rtlCol="0">
            <a:spAutoFit/>
          </a:bodyPr>
          <a:lstStyle/>
          <a:p>
            <a:r>
              <a:rPr lang="en-US" altLang="ko-KR" sz="2400" b="1" dirty="0">
                <a:solidFill>
                  <a:srgbClr val="FF0000"/>
                </a:solidFill>
              </a:rPr>
              <a:t>(partially) unknown</a:t>
            </a:r>
            <a:endParaRPr lang="ko-KR" altLang="en-US" sz="2400" b="1" dirty="0">
              <a:solidFill>
                <a:srgbClr val="FF0000"/>
              </a:solidFill>
            </a:endParaRPr>
          </a:p>
        </p:txBody>
      </p:sp>
    </p:spTree>
    <p:extLst>
      <p:ext uri="{BB962C8B-B14F-4D97-AF65-F5344CB8AC3E}">
        <p14:creationId xmlns:p14="http://schemas.microsoft.com/office/powerpoint/2010/main" val="355095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B068BAA-7615-43B5-A89D-3AA74D1C0016}"/>
              </a:ext>
            </a:extLst>
          </p:cNvPr>
          <p:cNvSpPr>
            <a:spLocks noGrp="1"/>
          </p:cNvSpPr>
          <p:nvPr>
            <p:ph type="title"/>
          </p:nvPr>
        </p:nvSpPr>
        <p:spPr/>
        <p:txBody>
          <a:bodyPr>
            <a:normAutofit/>
          </a:bodyPr>
          <a:lstStyle/>
          <a:p>
            <a:r>
              <a:rPr lang="en-US" altLang="ko-KR" sz="3200" b="1" dirty="0">
                <a:latin typeface="Cambria" panose="02040503050406030204" pitchFamily="18" charset="0"/>
                <a:ea typeface="Cambria" panose="02040503050406030204" pitchFamily="18" charset="0"/>
              </a:rPr>
              <a:t>How precisely determined?</a:t>
            </a:r>
            <a:endParaRPr lang="ko-KR" altLang="en-US" sz="3200" b="1" dirty="0">
              <a:latin typeface="Cambria" panose="02040503050406030204" pitchFamily="18" charset="0"/>
            </a:endParaRPr>
          </a:p>
        </p:txBody>
      </p:sp>
      <p:pic>
        <p:nvPicPr>
          <p:cNvPr id="12" name="그림 11">
            <a:extLst>
              <a:ext uri="{FF2B5EF4-FFF2-40B4-BE49-F238E27FC236}">
                <a16:creationId xmlns:a16="http://schemas.microsoft.com/office/drawing/2014/main" id="{952E68DA-D61C-4F29-B83C-F62453C549F8}"/>
              </a:ext>
            </a:extLst>
          </p:cNvPr>
          <p:cNvPicPr>
            <a:picLocks noChangeAspect="1"/>
          </p:cNvPicPr>
          <p:nvPr/>
        </p:nvPicPr>
        <p:blipFill>
          <a:blip r:embed="rId2"/>
          <a:stretch>
            <a:fillRect/>
          </a:stretch>
        </p:blipFill>
        <p:spPr>
          <a:xfrm>
            <a:off x="285227" y="1770078"/>
            <a:ext cx="11427693" cy="4584583"/>
          </a:xfrm>
          <a:prstGeom prst="rect">
            <a:avLst/>
          </a:prstGeom>
        </p:spPr>
      </p:pic>
      <p:sp>
        <p:nvSpPr>
          <p:cNvPr id="13" name="직사각형 12">
            <a:extLst>
              <a:ext uri="{FF2B5EF4-FFF2-40B4-BE49-F238E27FC236}">
                <a16:creationId xmlns:a16="http://schemas.microsoft.com/office/drawing/2014/main" id="{7D1264EB-B359-46C3-9985-7313276A5A09}"/>
              </a:ext>
            </a:extLst>
          </p:cNvPr>
          <p:cNvSpPr/>
          <p:nvPr/>
        </p:nvSpPr>
        <p:spPr>
          <a:xfrm>
            <a:off x="10704352" y="2684477"/>
            <a:ext cx="847288" cy="31542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72506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B068BAA-7615-43B5-A89D-3AA74D1C0016}"/>
              </a:ext>
            </a:extLst>
          </p:cNvPr>
          <p:cNvSpPr>
            <a:spLocks noGrp="1"/>
          </p:cNvSpPr>
          <p:nvPr>
            <p:ph type="title"/>
          </p:nvPr>
        </p:nvSpPr>
        <p:spPr/>
        <p:txBody>
          <a:bodyPr>
            <a:normAutofit/>
          </a:bodyPr>
          <a:lstStyle/>
          <a:p>
            <a:r>
              <a:rPr lang="en-US" altLang="ko-KR" sz="3200" b="1" dirty="0">
                <a:latin typeface="Cambria" panose="02040503050406030204" pitchFamily="18" charset="0"/>
                <a:ea typeface="Cambria" panose="02040503050406030204" pitchFamily="18" charset="0"/>
              </a:rPr>
              <a:t>How precisely determined?</a:t>
            </a:r>
            <a:endParaRPr lang="ko-KR" altLang="en-US" sz="3200" b="1" dirty="0">
              <a:latin typeface="Cambria" panose="02040503050406030204" pitchFamily="18" charset="0"/>
            </a:endParaRPr>
          </a:p>
        </p:txBody>
      </p:sp>
      <p:pic>
        <p:nvPicPr>
          <p:cNvPr id="4" name="그림 3">
            <a:extLst>
              <a:ext uri="{FF2B5EF4-FFF2-40B4-BE49-F238E27FC236}">
                <a16:creationId xmlns:a16="http://schemas.microsoft.com/office/drawing/2014/main" id="{35854566-1A98-4044-A3A8-23C07C7D88EC}"/>
              </a:ext>
            </a:extLst>
          </p:cNvPr>
          <p:cNvPicPr>
            <a:picLocks noChangeAspect="1"/>
          </p:cNvPicPr>
          <p:nvPr/>
        </p:nvPicPr>
        <p:blipFill>
          <a:blip r:embed="rId2"/>
          <a:stretch>
            <a:fillRect/>
          </a:stretch>
        </p:blipFill>
        <p:spPr>
          <a:xfrm>
            <a:off x="1315594" y="1432493"/>
            <a:ext cx="7669016" cy="5501008"/>
          </a:xfrm>
          <a:prstGeom prst="rect">
            <a:avLst/>
          </a:prstGeom>
        </p:spPr>
      </p:pic>
      <p:pic>
        <p:nvPicPr>
          <p:cNvPr id="7" name="그림 6">
            <a:extLst>
              <a:ext uri="{FF2B5EF4-FFF2-40B4-BE49-F238E27FC236}">
                <a16:creationId xmlns:a16="http://schemas.microsoft.com/office/drawing/2014/main" id="{2E890E69-7D63-4A08-9CB1-FF5559EE4BB7}"/>
              </a:ext>
            </a:extLst>
          </p:cNvPr>
          <p:cNvPicPr>
            <a:picLocks noChangeAspect="1"/>
          </p:cNvPicPr>
          <p:nvPr/>
        </p:nvPicPr>
        <p:blipFill>
          <a:blip r:embed="rId3"/>
          <a:stretch>
            <a:fillRect/>
          </a:stretch>
        </p:blipFill>
        <p:spPr>
          <a:xfrm>
            <a:off x="9521810" y="6007100"/>
            <a:ext cx="2409825" cy="485775"/>
          </a:xfrm>
          <a:prstGeom prst="rect">
            <a:avLst/>
          </a:prstGeom>
          <a:ln w="28575">
            <a:solidFill>
              <a:srgbClr val="FF0000"/>
            </a:solidFill>
          </a:ln>
        </p:spPr>
      </p:pic>
    </p:spTree>
    <p:extLst>
      <p:ext uri="{BB962C8B-B14F-4D97-AF65-F5344CB8AC3E}">
        <p14:creationId xmlns:p14="http://schemas.microsoft.com/office/powerpoint/2010/main" val="1061443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658604" y="1526760"/>
            <a:ext cx="11157218" cy="430887"/>
          </a:xfrm>
          <a:prstGeom prst="rect">
            <a:avLst/>
          </a:prstGeom>
        </p:spPr>
        <p:txBody>
          <a:bodyPr wrap="square">
            <a:spAutoFit/>
          </a:bodyPr>
          <a:lstStyle/>
          <a:p>
            <a:r>
              <a:rPr lang="en-US" altLang="ko-KR" sz="2200" dirty="0"/>
              <a:t>Oscillation Parameters</a:t>
            </a:r>
          </a:p>
        </p:txBody>
      </p:sp>
      <p:sp>
        <p:nvSpPr>
          <p:cNvPr id="4" name="제목 1"/>
          <p:cNvSpPr txBox="1">
            <a:spLocks/>
          </p:cNvSpPr>
          <p:nvPr/>
        </p:nvSpPr>
        <p:spPr>
          <a:xfrm>
            <a:off x="658604" y="321573"/>
            <a:ext cx="5800386" cy="877364"/>
          </a:xfrm>
          <a:prstGeom prst="rect">
            <a:avLst/>
          </a:prstGeom>
          <a:ln w="28575">
            <a:noFill/>
          </a:ln>
        </p:spPr>
        <p:txBody>
          <a:bodyPr vert="horz" lIns="91440" tIns="45720" rIns="91440" bIns="45720" rtlCol="0" anchor="ctr">
            <a:normAutofit/>
          </a:bodyPr>
          <a:lstStyle>
            <a:lvl1pPr algn="l" defTabSz="914400" rtl="0" eaLnBrk="1" latinLnBrk="1" hangingPunct="1">
              <a:lnSpc>
                <a:spcPct val="90000"/>
              </a:lnSpc>
              <a:spcBef>
                <a:spcPct val="0"/>
              </a:spcBef>
              <a:buNone/>
              <a:defRPr sz="4400" b="0" i="0" u="none" kern="1200">
                <a:solidFill>
                  <a:schemeClr val="tx1"/>
                </a:solidFill>
                <a:latin typeface="+mj-lt"/>
                <a:ea typeface="+mj-ea"/>
                <a:cs typeface="+mj-cs"/>
              </a:defRPr>
            </a:lvl1pPr>
          </a:lstStyle>
          <a:p>
            <a:r>
              <a:rPr lang="en-US" altLang="ko-KR" sz="2800" b="1" dirty="0">
                <a:latin typeface="Cambria" panose="02040503050406030204" pitchFamily="18" charset="0"/>
                <a:ea typeface="Cambria" panose="02040503050406030204" pitchFamily="18" charset="0"/>
              </a:rPr>
              <a:t>Highlight of the 1</a:t>
            </a:r>
            <a:r>
              <a:rPr lang="en-US" altLang="ko-KR" sz="2800" b="1" baseline="30000" dirty="0">
                <a:latin typeface="Cambria" panose="02040503050406030204" pitchFamily="18" charset="0"/>
                <a:ea typeface="Cambria" panose="02040503050406030204" pitchFamily="18" charset="0"/>
              </a:rPr>
              <a:t>st</a:t>
            </a:r>
            <a:r>
              <a:rPr lang="en-US" altLang="ko-KR" sz="2800" b="1" dirty="0">
                <a:latin typeface="Cambria" panose="02040503050406030204" pitchFamily="18" charset="0"/>
                <a:ea typeface="Cambria" panose="02040503050406030204" pitchFamily="18" charset="0"/>
              </a:rPr>
              <a:t> JUNO Results</a:t>
            </a:r>
            <a:endParaRPr lang="ko-KR" altLang="en-US" sz="2800" b="1" dirty="0">
              <a:latin typeface="Cambria" panose="02040503050406030204" pitchFamily="18" charset="0"/>
            </a:endParaRPr>
          </a:p>
        </p:txBody>
      </p:sp>
      <p:pic>
        <p:nvPicPr>
          <p:cNvPr id="7" name="그림 6">
            <a:extLst>
              <a:ext uri="{FF2B5EF4-FFF2-40B4-BE49-F238E27FC236}">
                <a16:creationId xmlns:a16="http://schemas.microsoft.com/office/drawing/2014/main" id="{658F187E-C2C3-483C-9ED0-58A14C0E4B4A}"/>
              </a:ext>
            </a:extLst>
          </p:cNvPr>
          <p:cNvPicPr>
            <a:picLocks noChangeAspect="1"/>
          </p:cNvPicPr>
          <p:nvPr/>
        </p:nvPicPr>
        <p:blipFill>
          <a:blip r:embed="rId2"/>
          <a:stretch>
            <a:fillRect/>
          </a:stretch>
        </p:blipFill>
        <p:spPr>
          <a:xfrm>
            <a:off x="913881" y="2285470"/>
            <a:ext cx="5545109" cy="1144701"/>
          </a:xfrm>
          <a:prstGeom prst="rect">
            <a:avLst/>
          </a:prstGeom>
        </p:spPr>
      </p:pic>
      <p:pic>
        <p:nvPicPr>
          <p:cNvPr id="9" name="그림 8">
            <a:extLst>
              <a:ext uri="{FF2B5EF4-FFF2-40B4-BE49-F238E27FC236}">
                <a16:creationId xmlns:a16="http://schemas.microsoft.com/office/drawing/2014/main" id="{9BCF774C-A8F6-40B3-8546-2ACA5467998B}"/>
              </a:ext>
            </a:extLst>
          </p:cNvPr>
          <p:cNvPicPr>
            <a:picLocks noChangeAspect="1"/>
          </p:cNvPicPr>
          <p:nvPr/>
        </p:nvPicPr>
        <p:blipFill>
          <a:blip r:embed="rId3"/>
          <a:stretch>
            <a:fillRect/>
          </a:stretch>
        </p:blipFill>
        <p:spPr>
          <a:xfrm>
            <a:off x="7200768" y="1586235"/>
            <a:ext cx="4822872" cy="4714812"/>
          </a:xfrm>
          <a:prstGeom prst="rect">
            <a:avLst/>
          </a:prstGeom>
          <a:ln w="38100">
            <a:solidFill>
              <a:schemeClr val="tx1"/>
            </a:solidFill>
          </a:ln>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1A9DFE3-950B-44DB-8466-A679B921CC7F}"/>
                  </a:ext>
                </a:extLst>
              </p:cNvPr>
              <p:cNvSpPr txBox="1"/>
              <p:nvPr/>
            </p:nvSpPr>
            <p:spPr>
              <a:xfrm>
                <a:off x="278320" y="4021331"/>
                <a:ext cx="6698003" cy="1758045"/>
              </a:xfrm>
              <a:prstGeom prst="rect">
                <a:avLst/>
              </a:prstGeom>
              <a:noFill/>
            </p:spPr>
            <p:txBody>
              <a:bodyPr wrap="square">
                <a:spAutoFit/>
              </a:bodyPr>
              <a:lstStyle/>
              <a:p>
                <a:pPr marL="285750" indent="-285750">
                  <a:buFont typeface="Arial" panose="020B0604020202020204" pitchFamily="34" charset="0"/>
                  <a:buChar char="•"/>
                </a:pPr>
                <a:r>
                  <a:rPr lang="en-US" altLang="ko-KR" dirty="0"/>
                  <a:t>JUNO reaches world’s best precision in </a:t>
                </a:r>
                <a14:m>
                  <m:oMath xmlns:m="http://schemas.openxmlformats.org/officeDocument/2006/math">
                    <m:sSup>
                      <m:sSupPr>
                        <m:ctrlPr>
                          <a:rPr lang="en-US" altLang="ko-KR" i="1" smtClean="0">
                            <a:latin typeface="Cambria Math" panose="02040503050406030204" pitchFamily="18" charset="0"/>
                          </a:rPr>
                        </m:ctrlPr>
                      </m:sSupPr>
                      <m:e>
                        <m:r>
                          <m:rPr>
                            <m:sty m:val="p"/>
                          </m:rPr>
                          <a:rPr lang="en-US" altLang="ko-KR" b="0" i="0" smtClean="0">
                            <a:latin typeface="Cambria Math" panose="02040503050406030204" pitchFamily="18" charset="0"/>
                          </a:rPr>
                          <m:t>sin</m:t>
                        </m:r>
                      </m:e>
                      <m:sup>
                        <m:r>
                          <a:rPr lang="en-US" altLang="ko-KR" b="0" i="1" smtClean="0">
                            <a:latin typeface="Cambria Math" panose="02040503050406030204" pitchFamily="18" charset="0"/>
                          </a:rPr>
                          <m:t>2</m:t>
                        </m:r>
                      </m:sup>
                    </m:sSup>
                    <m:sSub>
                      <m:sSubPr>
                        <m:ctrlPr>
                          <a:rPr lang="en-US" altLang="ko-KR" i="1" smtClean="0">
                            <a:latin typeface="Cambria Math" panose="02040503050406030204" pitchFamily="18" charset="0"/>
                          </a:rPr>
                        </m:ctrlPr>
                      </m:sSubPr>
                      <m:e>
                        <m:r>
                          <a:rPr lang="ko-KR" altLang="en-US" i="1" smtClean="0">
                            <a:latin typeface="Cambria Math" panose="02040503050406030204" pitchFamily="18" charset="0"/>
                          </a:rPr>
                          <m:t>𝜃</m:t>
                        </m:r>
                      </m:e>
                      <m:sub>
                        <m:r>
                          <a:rPr lang="en-US" altLang="ko-KR" b="0" i="1" smtClean="0">
                            <a:latin typeface="Cambria Math" panose="02040503050406030204" pitchFamily="18" charset="0"/>
                          </a:rPr>
                          <m:t>12</m:t>
                        </m:r>
                      </m:sub>
                    </m:sSub>
                  </m:oMath>
                </a14:m>
                <a:r>
                  <a:rPr lang="ko-KR" altLang="en-US" dirty="0"/>
                  <a:t> </a:t>
                </a:r>
                <a:r>
                  <a:rPr lang="en-US" altLang="ko-KR" dirty="0"/>
                  <a:t>and </a:t>
                </a:r>
                <a14:m>
                  <m:oMath xmlns:m="http://schemas.openxmlformats.org/officeDocument/2006/math">
                    <m:r>
                      <m:rPr>
                        <m:sty m:val="p"/>
                      </m:rPr>
                      <a:rPr lang="el-GR" altLang="ko-KR" i="1" smtClean="0">
                        <a:latin typeface="Cambria Math" panose="02040503050406030204" pitchFamily="18" charset="0"/>
                        <a:ea typeface="Cambria Math" panose="02040503050406030204" pitchFamily="18" charset="0"/>
                      </a:rPr>
                      <m:t>Δ</m:t>
                    </m:r>
                    <m:sSubSup>
                      <m:sSubSupPr>
                        <m:ctrlPr>
                          <a:rPr lang="el-GR" altLang="ko-KR" i="1" smtClean="0">
                            <a:latin typeface="Cambria Math" panose="02040503050406030204" pitchFamily="18" charset="0"/>
                            <a:ea typeface="Cambria Math" panose="02040503050406030204" pitchFamily="18" charset="0"/>
                          </a:rPr>
                        </m:ctrlPr>
                      </m:sSubSupPr>
                      <m:e>
                        <m:r>
                          <a:rPr lang="en-US" altLang="ko-KR" b="0" i="1" smtClean="0">
                            <a:latin typeface="Cambria Math" panose="02040503050406030204" pitchFamily="18" charset="0"/>
                            <a:ea typeface="Cambria Math" panose="02040503050406030204" pitchFamily="18" charset="0"/>
                          </a:rPr>
                          <m:t>𝑚</m:t>
                        </m:r>
                      </m:e>
                      <m:sub>
                        <m:r>
                          <a:rPr lang="en-US" altLang="ko-KR" b="0" i="1" smtClean="0">
                            <a:latin typeface="Cambria Math" panose="02040503050406030204" pitchFamily="18" charset="0"/>
                            <a:ea typeface="Cambria Math" panose="02040503050406030204" pitchFamily="18" charset="0"/>
                          </a:rPr>
                          <m:t>21</m:t>
                        </m:r>
                      </m:sub>
                      <m:sup>
                        <m:r>
                          <a:rPr lang="en-US" altLang="ko-KR" b="0" i="1" smtClean="0">
                            <a:latin typeface="Cambria Math" panose="02040503050406030204" pitchFamily="18" charset="0"/>
                            <a:ea typeface="Cambria Math" panose="02040503050406030204" pitchFamily="18" charset="0"/>
                          </a:rPr>
                          <m:t>2</m:t>
                        </m:r>
                      </m:sup>
                    </m:sSubSup>
                  </m:oMath>
                </a14:m>
                <a:r>
                  <a:rPr lang="en-US" altLang="ko-KR" dirty="0"/>
                  <a:t>. </a:t>
                </a:r>
              </a:p>
              <a:p>
                <a:pPr marL="285750" indent="-285750">
                  <a:buFont typeface="Arial" panose="020B0604020202020204" pitchFamily="34" charset="0"/>
                  <a:buChar char="•"/>
                </a:pPr>
                <a:r>
                  <a:rPr lang="en-US" altLang="ko-KR" dirty="0"/>
                  <a:t>A factor of ~1.6 improvement in precision over current global fit results has been achieved with 59.1 days of data</a:t>
                </a:r>
              </a:p>
              <a:p>
                <a:pPr marL="285750" indent="-285750">
                  <a:buFont typeface="Arial" panose="020B0604020202020204" pitchFamily="34" charset="0"/>
                  <a:buChar char="•"/>
                </a:pPr>
                <a:r>
                  <a:rPr lang="en-US" altLang="ko-KR" dirty="0"/>
                  <a:t>As a result, these parameters are no longer just inputs, but become powerful observables that </a:t>
                </a:r>
                <a:r>
                  <a:rPr lang="en-US" altLang="ko-KR" dirty="0">
                    <a:solidFill>
                      <a:srgbClr val="C00000"/>
                    </a:solidFill>
                  </a:rPr>
                  <a:t>can be used to test theoretical models.</a:t>
                </a:r>
                <a:endParaRPr lang="ko-KR" altLang="en-US" dirty="0">
                  <a:solidFill>
                    <a:srgbClr val="C00000"/>
                  </a:solidFill>
                </a:endParaRPr>
              </a:p>
            </p:txBody>
          </p:sp>
        </mc:Choice>
        <mc:Fallback xmlns="">
          <p:sp>
            <p:nvSpPr>
              <p:cNvPr id="11" name="TextBox 10">
                <a:extLst>
                  <a:ext uri="{FF2B5EF4-FFF2-40B4-BE49-F238E27FC236}">
                    <a16:creationId xmlns:a16="http://schemas.microsoft.com/office/drawing/2014/main" id="{01A9DFE3-950B-44DB-8466-A679B921CC7F}"/>
                  </a:ext>
                </a:extLst>
              </p:cNvPr>
              <p:cNvSpPr txBox="1">
                <a:spLocks noRot="1" noChangeAspect="1" noMove="1" noResize="1" noEditPoints="1" noAdjustHandles="1" noChangeArrowheads="1" noChangeShapeType="1" noTextEdit="1"/>
              </p:cNvSpPr>
              <p:nvPr/>
            </p:nvSpPr>
            <p:spPr>
              <a:xfrm>
                <a:off x="278320" y="4021331"/>
                <a:ext cx="6698003" cy="1758045"/>
              </a:xfrm>
              <a:prstGeom prst="rect">
                <a:avLst/>
              </a:prstGeom>
              <a:blipFill>
                <a:blip r:embed="rId4"/>
                <a:stretch>
                  <a:fillRect l="-638" t="-2083" r="-911" b="-4514"/>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2424466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normAutofit/>
          </a:bodyPr>
          <a:lstStyle/>
          <a:p>
            <a:pPr marL="0" indent="0" algn="l">
              <a:buNone/>
            </a:pPr>
            <a:r>
              <a:rPr lang="en-US" b="1" dirty="0">
                <a:solidFill>
                  <a:srgbClr val="1B2A49"/>
                </a:solidFill>
                <a:latin typeface="Cambria" panose="02040503050406030204" pitchFamily="18" charset="0"/>
                <a:ea typeface="Cambria" panose="02040503050406030204" pitchFamily="18" charset="0"/>
              </a:rPr>
              <a:t>Neutrino Physics Enters the Precision Era</a:t>
            </a:r>
            <a:endParaRPr lang="en-US" dirty="0">
              <a:latin typeface="Cambria" panose="02040503050406030204" pitchFamily="18" charset="0"/>
              <a:ea typeface="Cambria" panose="02040503050406030204" pitchFamily="18" charset="0"/>
            </a:endParaRPr>
          </a:p>
        </p:txBody>
      </p:sp>
      <p:sp>
        <p:nvSpPr>
          <p:cNvPr id="4" name="Headline"/>
          <p:cNvSpPr txBox="1"/>
          <p:nvPr/>
        </p:nvSpPr>
        <p:spPr>
          <a:xfrm>
            <a:off x="762410" y="1219137"/>
            <a:ext cx="9048855" cy="405510"/>
          </a:xfrm>
          <a:prstGeom prst="rect">
            <a:avLst/>
          </a:prstGeom>
          <a:solidFill>
            <a:schemeClr val="tx1"/>
          </a:solidFill>
          <a:ln/>
        </p:spPr>
        <p:txBody>
          <a:bodyPr wrap="square" lIns="0" tIns="0" rIns="0" bIns="0" rtlCol="0" anchor="t"/>
          <a:lstStyle/>
          <a:p>
            <a:pPr marL="0" indent="0">
              <a:buNone/>
            </a:pPr>
            <a:r>
              <a:rPr lang="en-US" sz="2000" b="1" dirty="0">
                <a:solidFill>
                  <a:schemeClr val="bg1"/>
                </a:solidFill>
              </a:rPr>
              <a:t>Neutrino oscillation parameters are now measured with high precision</a:t>
            </a:r>
            <a:r>
              <a:rPr lang="en-US" sz="2000" b="1" dirty="0"/>
              <a:t>.</a:t>
            </a:r>
          </a:p>
        </p:txBody>
      </p:sp>
      <p:sp>
        <p:nvSpPr>
          <p:cNvPr id="9" name="OPEN QUESTIONS"/>
          <p:cNvSpPr/>
          <p:nvPr/>
        </p:nvSpPr>
        <p:spPr>
          <a:xfrm>
            <a:off x="3197883" y="3623121"/>
            <a:ext cx="5233052" cy="2569464"/>
          </a:xfrm>
          <a:prstGeom prst="roundRect">
            <a:avLst>
              <a:gd name="adj" fmla="val 3478"/>
            </a:avLst>
          </a:prstGeom>
          <a:solidFill>
            <a:srgbClr val="FBEDE4"/>
          </a:solidFill>
          <a:ln/>
        </p:spPr>
      </p:sp>
      <p:sp>
        <p:nvSpPr>
          <p:cNvPr id="10" name="Text 7"/>
          <p:cNvSpPr txBox="1"/>
          <p:nvPr/>
        </p:nvSpPr>
        <p:spPr>
          <a:xfrm>
            <a:off x="4216306" y="3839187"/>
            <a:ext cx="3383280" cy="1828800"/>
          </a:xfrm>
          <a:prstGeom prst="rect">
            <a:avLst/>
          </a:prstGeom>
          <a:noFill/>
          <a:ln/>
        </p:spPr>
        <p:txBody>
          <a:bodyPr wrap="square" lIns="0" tIns="0" rIns="0" bIns="0" rtlCol="0" anchor="t"/>
          <a:lstStyle/>
          <a:p>
            <a:pPr marL="0" indent="0">
              <a:spcAft>
                <a:spcPts val="800"/>
              </a:spcAft>
              <a:buNone/>
            </a:pPr>
            <a:r>
              <a:rPr lang="en-US" sz="2000" b="1" kern="0" spc="100" dirty="0">
                <a:solidFill>
                  <a:srgbClr val="B4531F"/>
                </a:solidFill>
              </a:rPr>
              <a:t>OPEN QUESTIONS</a:t>
            </a:r>
            <a:endParaRPr lang="en-US" sz="2000" dirty="0"/>
          </a:p>
          <a:p>
            <a:pPr marL="342900" indent="-342900">
              <a:spcAft>
                <a:spcPts val="600"/>
              </a:spcAft>
              <a:buFont typeface="Arial" panose="020B0604020202020204" pitchFamily="34" charset="0"/>
              <a:buChar char="•"/>
            </a:pPr>
            <a:r>
              <a:rPr lang="en-US" b="1" dirty="0">
                <a:solidFill>
                  <a:srgbClr val="1B2A49"/>
                </a:solidFill>
              </a:rPr>
              <a:t>Mass ordering , </a:t>
            </a:r>
            <a:r>
              <a:rPr lang="en-US" b="1" dirty="0" err="1">
                <a:solidFill>
                  <a:srgbClr val="1B2A49"/>
                </a:solidFill>
              </a:rPr>
              <a:t>δ</a:t>
            </a:r>
            <a:r>
              <a:rPr lang="en-US" b="1" baseline="-40000" dirty="0" err="1">
                <a:solidFill>
                  <a:srgbClr val="1B2A49"/>
                </a:solidFill>
              </a:rPr>
              <a:t>CP</a:t>
            </a:r>
            <a:r>
              <a:rPr lang="en-US" b="1" baseline="-40000" dirty="0">
                <a:solidFill>
                  <a:srgbClr val="1B2A49"/>
                </a:solidFill>
              </a:rPr>
              <a:t>. </a:t>
            </a:r>
          </a:p>
          <a:p>
            <a:pPr marL="285750" indent="-285750">
              <a:spcAft>
                <a:spcPts val="600"/>
              </a:spcAft>
              <a:buFont typeface="Arial" panose="020B0604020202020204" pitchFamily="34" charset="0"/>
              <a:buChar char="•"/>
            </a:pPr>
            <a:r>
              <a:rPr lang="en-US" b="1" dirty="0">
                <a:solidFill>
                  <a:srgbClr val="1B2A49"/>
                </a:solidFill>
              </a:rPr>
              <a:t>θ</a:t>
            </a:r>
            <a:r>
              <a:rPr lang="en-US" b="1" baseline="-40000" dirty="0">
                <a:solidFill>
                  <a:srgbClr val="1B2A49"/>
                </a:solidFill>
              </a:rPr>
              <a:t>23</a:t>
            </a:r>
            <a:r>
              <a:rPr lang="en-US" b="1" dirty="0">
                <a:solidFill>
                  <a:srgbClr val="1B2A49"/>
                </a:solidFill>
              </a:rPr>
              <a:t> octant  </a:t>
            </a:r>
          </a:p>
          <a:p>
            <a:pPr marL="342900" indent="-342900">
              <a:spcAft>
                <a:spcPts val="600"/>
              </a:spcAft>
              <a:buFont typeface="Arial" panose="020B0604020202020204" pitchFamily="34" charset="0"/>
              <a:buChar char="•"/>
            </a:pPr>
            <a:r>
              <a:rPr lang="en-US" b="1" dirty="0">
                <a:solidFill>
                  <a:srgbClr val="1B2A49"/>
                </a:solidFill>
              </a:rPr>
              <a:t>Absolute mass</a:t>
            </a:r>
            <a:endParaRPr lang="en-US" dirty="0"/>
          </a:p>
          <a:p>
            <a:pPr marL="342900" indent="-342900">
              <a:spcAft>
                <a:spcPts val="600"/>
              </a:spcAft>
              <a:buFont typeface="Arial" panose="020B0604020202020204" pitchFamily="34" charset="0"/>
              <a:buChar char="•"/>
            </a:pPr>
            <a:r>
              <a:rPr lang="en-US" b="1" dirty="0">
                <a:solidFill>
                  <a:srgbClr val="1B2A49"/>
                </a:solidFill>
              </a:rPr>
              <a:t>Dirac or Majorana?</a:t>
            </a:r>
          </a:p>
          <a:p>
            <a:pPr marL="342900" indent="-342900">
              <a:spcAft>
                <a:spcPts val="600"/>
              </a:spcAft>
              <a:buFont typeface="Arial" panose="020B0604020202020204" pitchFamily="34" charset="0"/>
              <a:buChar char="•"/>
            </a:pPr>
            <a:r>
              <a:rPr lang="en-US" b="1" dirty="0">
                <a:solidFill>
                  <a:srgbClr val="1B2A49"/>
                </a:solidFill>
              </a:rPr>
              <a:t>….</a:t>
            </a:r>
            <a:endParaRPr lang="en-US"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r"/>
            <a:fld id="{F7021451-1387-4CA6-816F-3879F97B5CBC}" type="slidenum">
              <a:rPr lang="en-US" b="0"/>
              <a:t>11</a:t>
            </a:fld>
            <a:endParaRPr lang="en-US"/>
          </a:p>
        </p:txBody>
      </p:sp>
      <p:sp>
        <p:nvSpPr>
          <p:cNvPr id="12" name="TextBox 11">
            <a:extLst>
              <a:ext uri="{FF2B5EF4-FFF2-40B4-BE49-F238E27FC236}">
                <a16:creationId xmlns:a16="http://schemas.microsoft.com/office/drawing/2014/main" id="{685558C2-8D48-4C0C-9912-8BCC025EADEF}"/>
              </a:ext>
            </a:extLst>
          </p:cNvPr>
          <p:cNvSpPr txBox="1"/>
          <p:nvPr/>
        </p:nvSpPr>
        <p:spPr>
          <a:xfrm>
            <a:off x="855256" y="1991905"/>
            <a:ext cx="10763495" cy="1938992"/>
          </a:xfrm>
          <a:prstGeom prst="rect">
            <a:avLst/>
          </a:prstGeom>
          <a:noFill/>
        </p:spPr>
        <p:txBody>
          <a:bodyPr wrap="square">
            <a:spAutoFit/>
          </a:bodyPr>
          <a:lstStyle/>
          <a:p>
            <a:pPr>
              <a:lnSpc>
                <a:spcPct val="125000"/>
              </a:lnSpc>
              <a:buFont typeface="Arial" panose="020B0604020202020204" pitchFamily="34" charset="0"/>
              <a:buChar char="•"/>
            </a:pPr>
            <a:r>
              <a:rPr lang="en-US" altLang="ko-KR" sz="2000" b="1" dirty="0">
                <a:solidFill>
                  <a:srgbClr val="0070C0"/>
                </a:solidFill>
              </a:rPr>
              <a:t>   </a:t>
            </a:r>
            <a:r>
              <a:rPr lang="en-US" altLang="ko-KR" sz="2000" dirty="0">
                <a:solidFill>
                  <a:srgbClr val="0070C0"/>
                </a:solidFill>
              </a:rPr>
              <a:t>Some parameters are determined at the percent level.</a:t>
            </a:r>
          </a:p>
          <a:p>
            <a:pPr>
              <a:lnSpc>
                <a:spcPct val="125000"/>
              </a:lnSpc>
              <a:buFont typeface="Arial" panose="020B0604020202020204" pitchFamily="34" charset="0"/>
              <a:buChar char="•"/>
            </a:pPr>
            <a:r>
              <a:rPr lang="en-US" altLang="ko-KR" sz="2000" dirty="0"/>
              <a:t>   Different experiments provide complementary measurements.</a:t>
            </a:r>
          </a:p>
          <a:p>
            <a:pPr>
              <a:lnSpc>
                <a:spcPct val="125000"/>
              </a:lnSpc>
              <a:buFont typeface="Arial" panose="020B0604020202020204" pitchFamily="34" charset="0"/>
              <a:buChar char="•"/>
            </a:pPr>
            <a:r>
              <a:rPr lang="en-US" altLang="ko-KR" sz="2000" dirty="0"/>
              <a:t>   </a:t>
            </a:r>
            <a:r>
              <a:rPr lang="en-US" altLang="ko-KR" sz="2000" dirty="0">
                <a:solidFill>
                  <a:srgbClr val="FF0000"/>
                </a:solidFill>
              </a:rPr>
              <a:t>Precision measurements allow us to test </a:t>
            </a:r>
            <a:r>
              <a:rPr lang="en-US" altLang="ko-KR" sz="2000" dirty="0">
                <a:solidFill>
                  <a:srgbClr val="0070C0"/>
                </a:solidFill>
              </a:rPr>
              <a:t>the three-flavor picture, </a:t>
            </a:r>
          </a:p>
          <a:p>
            <a:pPr>
              <a:lnSpc>
                <a:spcPct val="125000"/>
              </a:lnSpc>
            </a:pPr>
            <a:r>
              <a:rPr lang="en-US" altLang="ko-KR" sz="2000" dirty="0">
                <a:solidFill>
                  <a:srgbClr val="0070C0"/>
                </a:solidFill>
              </a:rPr>
              <a:t>    neutrino mass and flavor models, and new physics.</a:t>
            </a:r>
          </a:p>
          <a:p>
            <a:pPr>
              <a:buFont typeface="Arial" panose="020B0604020202020204" pitchFamily="34" charset="0"/>
              <a:buChar char="•"/>
            </a:pPr>
            <a:endParaRPr lang="en-US" altLang="ko-K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5B48354-EF80-4F06-9453-24B6C73F0C31}"/>
                  </a:ext>
                </a:extLst>
              </p:cNvPr>
              <p:cNvSpPr txBox="1"/>
              <p:nvPr/>
            </p:nvSpPr>
            <p:spPr>
              <a:xfrm>
                <a:off x="502920" y="1188720"/>
                <a:ext cx="5141536" cy="343171"/>
              </a:xfrm>
              <a:prstGeom prst="rect">
                <a:avLst/>
              </a:prstGeom>
              <a:solidFill>
                <a:srgbClr val="FFFF00"/>
              </a:solidFill>
            </p:spPr>
            <p:txBody>
              <a:bodyPr wrap="none" lIns="0" tIns="0" rIns="0" bIns="0" rtlCol="0">
                <a:spAutoFit/>
              </a:bodyPr>
              <a:lstStyle/>
              <a:p>
                <a14:m>
                  <m:oMath xmlns:m="http://schemas.openxmlformats.org/officeDocument/2006/math">
                    <m:r>
                      <a:rPr lang="ko-KR" altLang="en-US" sz="2200" i="1" smtClean="0">
                        <a:latin typeface="Cambria Math" panose="02040503050406030204" pitchFamily="18" charset="0"/>
                      </a:rPr>
                      <m:t>∆</m:t>
                    </m:r>
                    <m:sSubSup>
                      <m:sSubSupPr>
                        <m:ctrlPr>
                          <a:rPr lang="en-US" altLang="ko-KR" sz="2200" i="1" smtClean="0">
                            <a:latin typeface="Cambria Math" panose="02040503050406030204" pitchFamily="18" charset="0"/>
                          </a:rPr>
                        </m:ctrlPr>
                      </m:sSubSupPr>
                      <m:e>
                        <m:r>
                          <a:rPr lang="en-US" altLang="ko-KR" sz="2200" b="0" i="1" smtClean="0">
                            <a:latin typeface="Cambria Math" panose="02040503050406030204" pitchFamily="18" charset="0"/>
                          </a:rPr>
                          <m:t>𝑚</m:t>
                        </m:r>
                      </m:e>
                      <m:sub>
                        <m:r>
                          <a:rPr lang="en-US" altLang="ko-KR" sz="2200" b="0" i="1" smtClean="0">
                            <a:latin typeface="Cambria Math" panose="02040503050406030204" pitchFamily="18" charset="0"/>
                          </a:rPr>
                          <m:t>21</m:t>
                        </m:r>
                      </m:sub>
                      <m:sup>
                        <m:r>
                          <a:rPr lang="en-US" altLang="ko-KR" sz="2200" b="0" i="1" smtClean="0">
                            <a:latin typeface="Cambria Math" panose="02040503050406030204" pitchFamily="18" charset="0"/>
                          </a:rPr>
                          <m:t>2</m:t>
                        </m:r>
                      </m:sup>
                    </m:sSubSup>
                  </m:oMath>
                </a14:m>
                <a:r>
                  <a:rPr lang="en-US" altLang="ko-KR" sz="2200" dirty="0"/>
                  <a:t>=</a:t>
                </a:r>
                <a14:m>
                  <m:oMath xmlns:m="http://schemas.openxmlformats.org/officeDocument/2006/math">
                    <m:sSubSup>
                      <m:sSubSupPr>
                        <m:ctrlPr>
                          <a:rPr lang="en-US" altLang="ko-KR" sz="2200" i="1" dirty="0" smtClean="0">
                            <a:latin typeface="Cambria Math" panose="02040503050406030204" pitchFamily="18" charset="0"/>
                          </a:rPr>
                        </m:ctrlPr>
                      </m:sSubSupPr>
                      <m:e>
                        <m:r>
                          <a:rPr lang="en-US" altLang="ko-KR" sz="2200" b="0" i="1" dirty="0" smtClean="0">
                            <a:latin typeface="Cambria Math" panose="02040503050406030204" pitchFamily="18" charset="0"/>
                          </a:rPr>
                          <m:t>𝑚</m:t>
                        </m:r>
                      </m:e>
                      <m:sub>
                        <m:r>
                          <a:rPr lang="en-US" altLang="ko-KR" sz="2200" b="0" i="1" dirty="0" smtClean="0">
                            <a:latin typeface="Cambria Math" panose="02040503050406030204" pitchFamily="18" charset="0"/>
                          </a:rPr>
                          <m:t>2</m:t>
                        </m:r>
                      </m:sub>
                      <m:sup>
                        <m:r>
                          <a:rPr lang="en-US" altLang="ko-KR" sz="2200" b="0" i="1" dirty="0" smtClean="0">
                            <a:latin typeface="Cambria Math" panose="02040503050406030204" pitchFamily="18" charset="0"/>
                          </a:rPr>
                          <m:t>2</m:t>
                        </m:r>
                      </m:sup>
                    </m:sSubSup>
                    <m:r>
                      <a:rPr lang="en-US" altLang="ko-KR" sz="2200" b="0" i="1" dirty="0" smtClean="0">
                        <a:latin typeface="Cambria Math" panose="02040503050406030204" pitchFamily="18" charset="0"/>
                      </a:rPr>
                      <m:t>−</m:t>
                    </m:r>
                    <m:sSubSup>
                      <m:sSubSupPr>
                        <m:ctrlPr>
                          <a:rPr lang="en-US" altLang="ko-KR" sz="2200" b="0" i="1" dirty="0" smtClean="0">
                            <a:latin typeface="Cambria Math" panose="02040503050406030204" pitchFamily="18" charset="0"/>
                          </a:rPr>
                        </m:ctrlPr>
                      </m:sSubSupPr>
                      <m:e>
                        <m:r>
                          <a:rPr lang="en-US" altLang="ko-KR" sz="2200" b="0" i="1" dirty="0" smtClean="0">
                            <a:latin typeface="Cambria Math" panose="02040503050406030204" pitchFamily="18" charset="0"/>
                          </a:rPr>
                          <m:t>𝑚</m:t>
                        </m:r>
                      </m:e>
                      <m:sub>
                        <m:r>
                          <a:rPr lang="en-US" altLang="ko-KR" sz="2200" b="0" i="1" dirty="0" smtClean="0">
                            <a:latin typeface="Cambria Math" panose="02040503050406030204" pitchFamily="18" charset="0"/>
                          </a:rPr>
                          <m:t>1</m:t>
                        </m:r>
                      </m:sub>
                      <m:sup>
                        <m:r>
                          <a:rPr lang="en-US" altLang="ko-KR" sz="2200" b="0" i="1" dirty="0" smtClean="0">
                            <a:latin typeface="Cambria Math" panose="02040503050406030204" pitchFamily="18" charset="0"/>
                          </a:rPr>
                          <m:t>2</m:t>
                        </m:r>
                      </m:sup>
                    </m:sSubSup>
                    <m:r>
                      <a:rPr lang="en-US" altLang="ko-KR" sz="2200" b="0" i="1" dirty="0" smtClean="0">
                        <a:latin typeface="Cambria Math" panose="02040503050406030204" pitchFamily="18" charset="0"/>
                      </a:rPr>
                      <m:t>&gt;0  (</m:t>
                    </m:r>
                    <m:r>
                      <a:rPr lang="en-US" altLang="ko-KR" sz="2200" b="0" i="1" dirty="0" smtClean="0">
                        <a:latin typeface="Cambria Math" panose="02040503050406030204" pitchFamily="18" charset="0"/>
                      </a:rPr>
                      <m:t>𝑠𝑜𝑙𝑎𝑟</m:t>
                    </m:r>
                    <m:r>
                      <a:rPr lang="en-US" altLang="ko-KR" sz="2200" b="0" i="1" dirty="0" smtClean="0">
                        <a:latin typeface="Cambria Math" panose="02040503050406030204" pitchFamily="18" charset="0"/>
                      </a:rPr>
                      <m:t> </m:t>
                    </m:r>
                    <m:r>
                      <a:rPr lang="en-US" altLang="ko-KR" sz="2200" b="0" i="1" dirty="0" smtClean="0">
                        <a:latin typeface="Cambria Math" panose="02040503050406030204" pitchFamily="18" charset="0"/>
                      </a:rPr>
                      <m:t>𝑒𝑥𝑝𝑒𝑟𝑖𝑚𝑒𝑛𝑡𝑠</m:t>
                    </m:r>
                    <m:r>
                      <a:rPr lang="en-US" altLang="ko-KR" sz="2200" b="0" i="1" dirty="0" smtClean="0">
                        <a:latin typeface="Cambria Math" panose="02040503050406030204" pitchFamily="18" charset="0"/>
                      </a:rPr>
                      <m:t>)</m:t>
                    </m:r>
                  </m:oMath>
                </a14:m>
                <a:endParaRPr lang="ko-KR" altLang="en-US" sz="2200" dirty="0"/>
              </a:p>
            </p:txBody>
          </p:sp>
        </mc:Choice>
        <mc:Fallback xmlns="">
          <p:sp>
            <p:nvSpPr>
              <p:cNvPr id="12" name="TextBox 11">
                <a:extLst>
                  <a:ext uri="{FF2B5EF4-FFF2-40B4-BE49-F238E27FC236}">
                    <a16:creationId xmlns:a16="http://schemas.microsoft.com/office/drawing/2014/main" id="{A5B48354-EF80-4F06-9453-24B6C73F0C31}"/>
                  </a:ext>
                </a:extLst>
              </p:cNvPr>
              <p:cNvSpPr txBox="1">
                <a:spLocks noRot="1" noChangeAspect="1" noMove="1" noResize="1" noEditPoints="1" noAdjustHandles="1" noChangeArrowheads="1" noChangeShapeType="1" noTextEdit="1"/>
              </p:cNvSpPr>
              <p:nvPr/>
            </p:nvSpPr>
            <p:spPr>
              <a:xfrm>
                <a:off x="502920" y="1188720"/>
                <a:ext cx="5141536" cy="343171"/>
              </a:xfrm>
              <a:prstGeom prst="rect">
                <a:avLst/>
              </a:prstGeom>
              <a:blipFill>
                <a:blip r:embed="rId2"/>
                <a:stretch>
                  <a:fillRect l="-81969" t="-3346429" r="-111507" b="-2483929"/>
                </a:stretch>
              </a:blipFill>
            </p:spPr>
            <p:txBody>
              <a:bodyPr/>
              <a:lstStyle/>
              <a:p>
                <a:r>
                  <a:rPr lang="ko-KR" altLang="en-US">
                    <a:noFill/>
                  </a:rPr>
                  <a:t> </a:t>
                </a:r>
              </a:p>
            </p:txBody>
          </p:sp>
        </mc:Fallback>
      </mc:AlternateContent>
      <p:pic>
        <p:nvPicPr>
          <p:cNvPr id="2" name="그림 1">
            <a:extLst>
              <a:ext uri="{FF2B5EF4-FFF2-40B4-BE49-F238E27FC236}">
                <a16:creationId xmlns:a16="http://schemas.microsoft.com/office/drawing/2014/main" id="{9D5F64F9-EB9D-490C-A6D2-732189D90FBC}"/>
              </a:ext>
            </a:extLst>
          </p:cNvPr>
          <p:cNvPicPr>
            <a:picLocks noChangeAspect="1"/>
          </p:cNvPicPr>
          <p:nvPr/>
        </p:nvPicPr>
        <p:blipFill>
          <a:blip r:embed="rId3"/>
          <a:stretch>
            <a:fillRect/>
          </a:stretch>
        </p:blipFill>
        <p:spPr>
          <a:xfrm>
            <a:off x="472594" y="1664208"/>
            <a:ext cx="5621882" cy="343172"/>
          </a:xfrm>
          <a:prstGeom prst="rect">
            <a:avLst/>
          </a:prstGeom>
        </p:spPr>
      </p:pic>
      <p:sp>
        <p:nvSpPr>
          <p:cNvPr id="13" name="TextBox 12"/>
          <p:cNvSpPr txBox="1"/>
          <p:nvPr/>
        </p:nvSpPr>
        <p:spPr>
          <a:xfrm>
            <a:off x="-1447101" y="242956"/>
            <a:ext cx="11274552" cy="504754"/>
          </a:xfrm>
          <a:prstGeom prst="rect">
            <a:avLst/>
          </a:prstGeom>
          <a:noFill/>
        </p:spPr>
        <p:txBody>
          <a:bodyPr wrap="square" lIns="73152" tIns="36576" rIns="73152" bIns="36576" anchor="t">
            <a:spAutoFit/>
          </a:bodyPr>
          <a:lstStyle/>
          <a:p>
            <a:pPr algn="ctr">
              <a:spcAft>
                <a:spcPts val="600"/>
              </a:spcAft>
            </a:pPr>
            <a:r>
              <a:rPr sz="2800" b="1" dirty="0">
                <a:solidFill>
                  <a:srgbClr val="0070C0"/>
                </a:solidFill>
                <a:latin typeface="Cambria" panose="02040503050406030204" pitchFamily="18" charset="0"/>
                <a:ea typeface="Cambria" panose="02040503050406030204" pitchFamily="18" charset="0"/>
              </a:rPr>
              <a:t>Remark on Neutrino Mass Ordering</a:t>
            </a:r>
          </a:p>
        </p:txBody>
      </p:sp>
      <p:pic>
        <p:nvPicPr>
          <p:cNvPr id="5" name="그림 4">
            <a:extLst>
              <a:ext uri="{FF2B5EF4-FFF2-40B4-BE49-F238E27FC236}">
                <a16:creationId xmlns:a16="http://schemas.microsoft.com/office/drawing/2014/main" id="{4A03D338-8144-4EE7-9617-FD145D9650E9}"/>
              </a:ext>
            </a:extLst>
          </p:cNvPr>
          <p:cNvPicPr>
            <a:picLocks noChangeAspect="1"/>
          </p:cNvPicPr>
          <p:nvPr/>
        </p:nvPicPr>
        <p:blipFill>
          <a:blip r:embed="rId4"/>
          <a:stretch>
            <a:fillRect/>
          </a:stretch>
        </p:blipFill>
        <p:spPr>
          <a:xfrm>
            <a:off x="7028076" y="3727585"/>
            <a:ext cx="4407112" cy="3138882"/>
          </a:xfrm>
          <a:prstGeom prst="rect">
            <a:avLst/>
          </a:prstGeom>
        </p:spPr>
      </p:pic>
      <p:sp>
        <p:nvSpPr>
          <p:cNvPr id="14" name="TextBox 13"/>
          <p:cNvSpPr txBox="1"/>
          <p:nvPr/>
        </p:nvSpPr>
        <p:spPr>
          <a:xfrm>
            <a:off x="5834752" y="1030168"/>
            <a:ext cx="5896999" cy="2525820"/>
          </a:xfrm>
          <a:prstGeom prst="rect">
            <a:avLst/>
          </a:prstGeom>
          <a:noFill/>
        </p:spPr>
        <p:txBody>
          <a:bodyPr wrap="square" lIns="73152" tIns="36576" rIns="73152" bIns="36576" anchor="t">
            <a:spAutoFit/>
          </a:bodyPr>
          <a:lstStyle/>
          <a:p>
            <a:pPr algn="l">
              <a:spcAft>
                <a:spcPts val="400"/>
              </a:spcAft>
            </a:pPr>
            <a:r>
              <a:rPr sz="2000" b="1" dirty="0">
                <a:solidFill>
                  <a:srgbClr val="0070C0"/>
                </a:solidFill>
              </a:rPr>
              <a:t>Why </a:t>
            </a:r>
            <a:r>
              <a:rPr lang="en-US" sz="2000" b="1" dirty="0">
                <a:solidFill>
                  <a:srgbClr val="0070C0"/>
                </a:solidFill>
              </a:rPr>
              <a:t>is</a:t>
            </a:r>
            <a:r>
              <a:rPr sz="2000" b="1" dirty="0">
                <a:solidFill>
                  <a:srgbClr val="0070C0"/>
                </a:solidFill>
              </a:rPr>
              <a:t> </a:t>
            </a:r>
            <a:r>
              <a:rPr lang="en-US" sz="2000" b="1" dirty="0">
                <a:solidFill>
                  <a:srgbClr val="0070C0"/>
                </a:solidFill>
              </a:rPr>
              <a:t>MO</a:t>
            </a:r>
            <a:r>
              <a:rPr sz="2000" b="1" dirty="0">
                <a:solidFill>
                  <a:srgbClr val="0070C0"/>
                </a:solidFill>
              </a:rPr>
              <a:t> </a:t>
            </a:r>
            <a:r>
              <a:rPr lang="en-US" sz="2000" b="1" dirty="0">
                <a:solidFill>
                  <a:srgbClr val="0070C0"/>
                </a:solidFill>
              </a:rPr>
              <a:t>important </a:t>
            </a:r>
            <a:r>
              <a:rPr sz="2000" b="1" dirty="0">
                <a:solidFill>
                  <a:srgbClr val="0070C0"/>
                </a:solidFill>
              </a:rPr>
              <a:t>?</a:t>
            </a:r>
          </a:p>
          <a:p>
            <a:pPr marL="285750" indent="-285750" algn="just">
              <a:spcAft>
                <a:spcPts val="600"/>
              </a:spcAft>
              <a:buFont typeface="Arial"/>
              <a:buChar char="•"/>
            </a:pPr>
            <a:r>
              <a:rPr dirty="0">
                <a:solidFill>
                  <a:srgbClr val="000000"/>
                </a:solidFill>
              </a:rPr>
              <a:t>It can </a:t>
            </a:r>
            <a:r>
              <a:rPr dirty="0">
                <a:solidFill>
                  <a:srgbClr val="00B050"/>
                </a:solidFill>
              </a:rPr>
              <a:t>settle the neutrino mass matrix</a:t>
            </a:r>
            <a:r>
              <a:rPr dirty="0">
                <a:solidFill>
                  <a:srgbClr val="000000"/>
                </a:solidFill>
              </a:rPr>
              <a:t>, a key input </a:t>
            </a:r>
            <a:r>
              <a:rPr lang="en-US" dirty="0">
                <a:solidFill>
                  <a:srgbClr val="000000"/>
                </a:solidFill>
              </a:rPr>
              <a:t>  </a:t>
            </a:r>
            <a:r>
              <a:rPr dirty="0">
                <a:solidFill>
                  <a:srgbClr val="000000"/>
                </a:solidFill>
              </a:rPr>
              <a:t>for the theory of neutrino mass and mixing.</a:t>
            </a:r>
          </a:p>
          <a:p>
            <a:pPr marL="285750" indent="-285750" algn="just">
              <a:spcAft>
                <a:spcPts val="600"/>
              </a:spcAft>
              <a:buFont typeface="Arial"/>
              <a:buChar char="•"/>
            </a:pPr>
            <a:r>
              <a:rPr dirty="0">
                <a:solidFill>
                  <a:srgbClr val="000000"/>
                </a:solidFill>
              </a:rPr>
              <a:t>It is a </a:t>
            </a:r>
            <a:r>
              <a:rPr dirty="0">
                <a:solidFill>
                  <a:srgbClr val="FF0000"/>
                </a:solidFill>
              </a:rPr>
              <a:t>vital ingredient for measuring CPV</a:t>
            </a:r>
            <a:r>
              <a:rPr dirty="0">
                <a:solidFill>
                  <a:srgbClr val="000000"/>
                </a:solidFill>
              </a:rPr>
              <a:t>: the matter effect in </a:t>
            </a:r>
            <a:r>
              <a:rPr lang="en-US" dirty="0">
                <a:solidFill>
                  <a:srgbClr val="000000"/>
                </a:solidFill>
              </a:rPr>
              <a:t>LBL </a:t>
            </a:r>
            <a:r>
              <a:rPr dirty="0">
                <a:solidFill>
                  <a:srgbClr val="000000"/>
                </a:solidFill>
              </a:rPr>
              <a:t>experiments mimics or </a:t>
            </a:r>
            <a:r>
              <a:rPr lang="en-US" dirty="0">
                <a:solidFill>
                  <a:srgbClr val="000000"/>
                </a:solidFill>
              </a:rPr>
              <a:t> </a:t>
            </a:r>
            <a:r>
              <a:rPr dirty="0">
                <a:solidFill>
                  <a:srgbClr val="000000"/>
                </a:solidFill>
              </a:rPr>
              <a:t>hides a CP</a:t>
            </a:r>
            <a:r>
              <a:rPr lang="en-US" dirty="0">
                <a:solidFill>
                  <a:srgbClr val="000000"/>
                </a:solidFill>
              </a:rPr>
              <a:t>  asymmetry</a:t>
            </a:r>
            <a:endParaRPr dirty="0">
              <a:solidFill>
                <a:srgbClr val="000000"/>
              </a:solidFill>
            </a:endParaRPr>
          </a:p>
          <a:p>
            <a:pPr marL="285750" indent="-285750" algn="just">
              <a:spcAft>
                <a:spcPts val="1000"/>
              </a:spcAft>
              <a:buFont typeface="Arial"/>
              <a:buChar char="•"/>
            </a:pPr>
            <a:r>
              <a:rPr dirty="0">
                <a:solidFill>
                  <a:srgbClr val="000000"/>
                </a:solidFill>
              </a:rPr>
              <a:t>It is </a:t>
            </a:r>
            <a:r>
              <a:rPr dirty="0">
                <a:solidFill>
                  <a:srgbClr val="0070C0"/>
                </a:solidFill>
              </a:rPr>
              <a:t>a vital ingredient for 0νββ</a:t>
            </a:r>
            <a:r>
              <a:rPr dirty="0">
                <a:solidFill>
                  <a:srgbClr val="000000"/>
                </a:solidFill>
              </a:rPr>
              <a:t>: for IO, |m</a:t>
            </a:r>
            <a:r>
              <a:rPr baseline="-25000" dirty="0">
                <a:solidFill>
                  <a:srgbClr val="000000"/>
                </a:solidFill>
              </a:rPr>
              <a:t>ββ</a:t>
            </a:r>
            <a:r>
              <a:rPr dirty="0">
                <a:solidFill>
                  <a:srgbClr val="000000"/>
                </a:solidFill>
              </a:rPr>
              <a:t>| ≳ 0.015 eV is within reach of next-generation searches</a:t>
            </a:r>
            <a:r>
              <a:rPr lang="en-US" dirty="0">
                <a:solidFill>
                  <a:srgbClr val="000000"/>
                </a:solidFill>
              </a:rPr>
              <a:t>.</a:t>
            </a:r>
            <a:endParaRPr dirty="0">
              <a:solidFill>
                <a:srgbClr val="000000"/>
              </a:solidFill>
            </a:endParaRPr>
          </a:p>
        </p:txBody>
      </p:sp>
      <p:pic>
        <p:nvPicPr>
          <p:cNvPr id="4" name="그림 3">
            <a:extLst>
              <a:ext uri="{FF2B5EF4-FFF2-40B4-BE49-F238E27FC236}">
                <a16:creationId xmlns:a16="http://schemas.microsoft.com/office/drawing/2014/main" id="{DF7ABD7F-0238-4992-B10B-B79C35DEEE1B}"/>
              </a:ext>
            </a:extLst>
          </p:cNvPr>
          <p:cNvPicPr>
            <a:picLocks noChangeAspect="1"/>
          </p:cNvPicPr>
          <p:nvPr/>
        </p:nvPicPr>
        <p:blipFill>
          <a:blip r:embed="rId5"/>
          <a:stretch>
            <a:fillRect/>
          </a:stretch>
        </p:blipFill>
        <p:spPr>
          <a:xfrm>
            <a:off x="1082670" y="2088977"/>
            <a:ext cx="3885361" cy="2115273"/>
          </a:xfrm>
          <a:prstGeom prst="rect">
            <a:avLst/>
          </a:prstGeom>
        </p:spPr>
      </p:pic>
      <p:sp>
        <p:nvSpPr>
          <p:cNvPr id="15" name="TextBox 14">
            <a:extLst>
              <a:ext uri="{FF2B5EF4-FFF2-40B4-BE49-F238E27FC236}">
                <a16:creationId xmlns:a16="http://schemas.microsoft.com/office/drawing/2014/main" id="{B758F62C-BA24-4192-97FF-F4125EB30038}"/>
              </a:ext>
            </a:extLst>
          </p:cNvPr>
          <p:cNvSpPr txBox="1"/>
          <p:nvPr/>
        </p:nvSpPr>
        <p:spPr>
          <a:xfrm>
            <a:off x="457200" y="4397904"/>
            <a:ext cx="6807666" cy="2344231"/>
          </a:xfrm>
          <a:prstGeom prst="rect">
            <a:avLst/>
          </a:prstGeom>
          <a:noFill/>
        </p:spPr>
        <p:txBody>
          <a:bodyPr wrap="square">
            <a:spAutoFit/>
          </a:bodyPr>
          <a:lstStyle/>
          <a:p>
            <a:pPr algn="l">
              <a:spcAft>
                <a:spcPts val="400"/>
              </a:spcAft>
            </a:pPr>
            <a:r>
              <a:rPr lang="en-US" altLang="ko-KR" sz="2000" b="1" dirty="0">
                <a:solidFill>
                  <a:srgbClr val="0070C0"/>
                </a:solidFill>
              </a:rPr>
              <a:t>How can it be determined?</a:t>
            </a:r>
          </a:p>
          <a:p>
            <a:pPr marL="285750" indent="-285750" algn="l">
              <a:spcAft>
                <a:spcPts val="600"/>
              </a:spcAft>
              <a:buFont typeface="Arial"/>
              <a:buChar char="•"/>
            </a:pPr>
            <a:r>
              <a:rPr lang="en-US" altLang="ko-KR" sz="1800" b="1" dirty="0">
                <a:solidFill>
                  <a:srgbClr val="000000"/>
                </a:solidFill>
              </a:rPr>
              <a:t>Matter effects</a:t>
            </a:r>
            <a:r>
              <a:rPr lang="en-US" altLang="ko-KR" sz="1800" dirty="0">
                <a:solidFill>
                  <a:srgbClr val="000000"/>
                </a:solidFill>
              </a:rPr>
              <a:t>: LBL beams, atmospheric and supernova ν</a:t>
            </a:r>
          </a:p>
          <a:p>
            <a:pPr marL="285750" indent="-285750">
              <a:spcAft>
                <a:spcPts val="600"/>
              </a:spcAft>
              <a:buFont typeface="Arial"/>
              <a:buChar char="•"/>
            </a:pPr>
            <a:r>
              <a:rPr lang="en-US" altLang="ko-KR" b="1" dirty="0"/>
              <a:t>Vacuum interference:</a:t>
            </a:r>
            <a:r>
              <a:rPr lang="en-US" altLang="ko-KR" dirty="0"/>
              <a:t> Fine oscillation patterns in reactor antineutrino spectra (JUNO).</a:t>
            </a:r>
            <a:endParaRPr lang="en-US" altLang="ko-KR" sz="1800" dirty="0">
              <a:solidFill>
                <a:srgbClr val="000000"/>
              </a:solidFill>
            </a:endParaRPr>
          </a:p>
          <a:p>
            <a:pPr marL="285750" indent="-285750">
              <a:spcAft>
                <a:spcPts val="600"/>
              </a:spcAft>
              <a:buFont typeface="Arial"/>
              <a:buChar char="•"/>
            </a:pPr>
            <a:r>
              <a:rPr lang="en-US" altLang="ko-KR" sz="1800" b="1" dirty="0">
                <a:solidFill>
                  <a:srgbClr val="000000"/>
                </a:solidFill>
              </a:rPr>
              <a:t>Precision Δm</a:t>
            </a:r>
            <a:r>
              <a:rPr lang="en-US" altLang="ko-KR" sz="1800" b="1" baseline="30000" dirty="0">
                <a:solidFill>
                  <a:srgbClr val="000000"/>
                </a:solidFill>
              </a:rPr>
              <a:t>2</a:t>
            </a:r>
            <a:r>
              <a:rPr lang="en-US" altLang="ko-KR" sz="1800" dirty="0">
                <a:solidFill>
                  <a:srgbClr val="000000"/>
                </a:solidFill>
              </a:rPr>
              <a:t>: </a:t>
            </a:r>
            <a:r>
              <a:rPr lang="en-US" altLang="ko-KR" dirty="0"/>
              <a:t>Consistency between reactor and accelerator measurements</a:t>
            </a:r>
            <a:endParaRPr lang="en-US" altLang="ko-KR" sz="1800" dirty="0">
              <a:solidFill>
                <a:srgbClr val="000000"/>
              </a:solidFill>
            </a:endParaRPr>
          </a:p>
          <a:p>
            <a:pPr marL="285750" indent="-285750" algn="l">
              <a:spcAft>
                <a:spcPts val="600"/>
              </a:spcAft>
              <a:buFont typeface="Arial"/>
              <a:buChar char="•"/>
            </a:pPr>
            <a:r>
              <a:rPr lang="en-US" altLang="ko-KR" sz="1800" b="1" dirty="0">
                <a:solidFill>
                  <a:srgbClr val="000000"/>
                </a:solidFill>
              </a:rPr>
              <a:t>Cosmology</a:t>
            </a:r>
            <a:r>
              <a:rPr lang="en-US" altLang="ko-KR" sz="1800" dirty="0">
                <a:solidFill>
                  <a:srgbClr val="000000"/>
                </a:solidFill>
              </a:rPr>
              <a:t>: </a:t>
            </a:r>
            <a:r>
              <a:rPr lang="en-US" altLang="ko-KR" sz="1800" dirty="0" err="1">
                <a:solidFill>
                  <a:srgbClr val="000000"/>
                </a:solidFill>
              </a:rPr>
              <a:t>Σm</a:t>
            </a:r>
            <a:r>
              <a:rPr lang="en-US" altLang="ko-KR" sz="1800" baseline="-25000" dirty="0" err="1">
                <a:solidFill>
                  <a:srgbClr val="000000"/>
                </a:solidFill>
              </a:rPr>
              <a:t>ν</a:t>
            </a:r>
            <a:r>
              <a:rPr lang="en-US" altLang="ko-KR" sz="1800" dirty="0">
                <a:solidFill>
                  <a:srgbClr val="000000"/>
                </a:solidFill>
              </a:rPr>
              <a:t> &lt; 0.1 eV would disfavor IO</a:t>
            </a:r>
          </a:p>
        </p:txBody>
      </p:sp>
    </p:spTree>
    <p:extLst>
      <p:ext uri="{BB962C8B-B14F-4D97-AF65-F5344CB8AC3E}">
        <p14:creationId xmlns:p14="http://schemas.microsoft.com/office/powerpoint/2010/main" val="3051118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55448" y="272486"/>
            <a:ext cx="11274552" cy="504754"/>
          </a:xfrm>
          <a:prstGeom prst="rect">
            <a:avLst/>
          </a:prstGeom>
          <a:noFill/>
        </p:spPr>
        <p:txBody>
          <a:bodyPr wrap="square" lIns="73152" tIns="36576" rIns="73152" bIns="36576" anchor="t">
            <a:spAutoFit/>
          </a:bodyPr>
          <a:lstStyle/>
          <a:p>
            <a:pPr algn="ctr">
              <a:spcAft>
                <a:spcPts val="600"/>
              </a:spcAft>
            </a:pPr>
            <a:r>
              <a:rPr sz="2800" b="1" dirty="0">
                <a:solidFill>
                  <a:srgbClr val="0070C0"/>
                </a:solidFill>
                <a:latin typeface="Cambria" panose="02040503050406030204" pitchFamily="18" charset="0"/>
                <a:ea typeface="Cambria" panose="02040503050406030204" pitchFamily="18" charset="0"/>
              </a:rPr>
              <a:t>Precision </a:t>
            </a:r>
            <a:r>
              <a:rPr sz="2800" b="1" dirty="0" err="1">
                <a:solidFill>
                  <a:srgbClr val="0070C0"/>
                </a:solidFill>
                <a:latin typeface="Cambria" panose="02040503050406030204" pitchFamily="18" charset="0"/>
                <a:ea typeface="Cambria" panose="02040503050406030204" pitchFamily="18" charset="0"/>
              </a:rPr>
              <a:t>Splittings</a:t>
            </a:r>
            <a:r>
              <a:rPr sz="2800" b="1" dirty="0">
                <a:solidFill>
                  <a:srgbClr val="0070C0"/>
                </a:solidFill>
                <a:latin typeface="Cambria" panose="02040503050406030204" pitchFamily="18" charset="0"/>
                <a:ea typeface="Cambria" panose="02040503050406030204" pitchFamily="18" charset="0"/>
              </a:rPr>
              <a:t> Begin to Favor Normal Ordering</a:t>
            </a:r>
          </a:p>
        </p:txBody>
      </p:sp>
      <p:sp>
        <p:nvSpPr>
          <p:cNvPr id="10" name="TextBox 9"/>
          <p:cNvSpPr txBox="1"/>
          <p:nvPr/>
        </p:nvSpPr>
        <p:spPr>
          <a:xfrm>
            <a:off x="457200" y="896112"/>
            <a:ext cx="11274552" cy="320088"/>
          </a:xfrm>
          <a:prstGeom prst="rect">
            <a:avLst/>
          </a:prstGeom>
          <a:noFill/>
        </p:spPr>
        <p:txBody>
          <a:bodyPr wrap="square" lIns="73152" tIns="36576" rIns="73152" bIns="36576" anchor="t">
            <a:spAutoFit/>
          </a:bodyPr>
          <a:lstStyle/>
          <a:p>
            <a:pPr algn="ctr">
              <a:spcAft>
                <a:spcPts val="600"/>
              </a:spcAft>
            </a:pPr>
            <a:r>
              <a:rPr sz="1600" dirty="0">
                <a:solidFill>
                  <a:srgbClr val="595959"/>
                </a:solidFill>
              </a:rPr>
              <a:t>JUNO first results, 207.2-day analysis</a:t>
            </a:r>
            <a:r>
              <a:rPr lang="en-US" sz="1600" dirty="0">
                <a:solidFill>
                  <a:srgbClr val="595959"/>
                </a:solidFill>
              </a:rPr>
              <a:t> (arXiv:2609.37895)</a:t>
            </a:r>
            <a:endParaRPr sz="1600" dirty="0">
              <a:solidFill>
                <a:srgbClr val="595959"/>
              </a:solidFill>
            </a:endParaRPr>
          </a:p>
        </p:txBody>
      </p:sp>
      <p:pic>
        <p:nvPicPr>
          <p:cNvPr id="11" name="Picture 10" descr="freq_left.png"/>
          <p:cNvPicPr>
            <a:picLocks noChangeAspect="1"/>
          </p:cNvPicPr>
          <p:nvPr/>
        </p:nvPicPr>
        <p:blipFill>
          <a:blip r:embed="rId3"/>
          <a:stretch>
            <a:fillRect/>
          </a:stretch>
        </p:blipFill>
        <p:spPr>
          <a:xfrm>
            <a:off x="5577840" y="1280160"/>
            <a:ext cx="5852160" cy="3873439"/>
          </a:xfrm>
          <a:prstGeom prst="rect">
            <a:avLst/>
          </a:prstGeom>
        </p:spPr>
      </p:pic>
      <p:sp>
        <p:nvSpPr>
          <p:cNvPr id="12" name="TextBox 11"/>
          <p:cNvSpPr txBox="1"/>
          <p:nvPr/>
        </p:nvSpPr>
        <p:spPr>
          <a:xfrm>
            <a:off x="5212080" y="5193792"/>
            <a:ext cx="6583680" cy="320040"/>
          </a:xfrm>
          <a:prstGeom prst="rect">
            <a:avLst/>
          </a:prstGeom>
          <a:noFill/>
        </p:spPr>
        <p:txBody>
          <a:bodyPr wrap="square" lIns="73152" tIns="36576" rIns="73152" bIns="36576" anchor="t">
            <a:spAutoFit/>
          </a:bodyPr>
          <a:lstStyle/>
          <a:p>
            <a:pPr algn="ctr">
              <a:spcAft>
                <a:spcPts val="600"/>
              </a:spcAft>
            </a:pPr>
            <a:r>
              <a:rPr sz="1100">
                <a:solidFill>
                  <a:srgbClr val="595959"/>
                </a:solidFill>
              </a:rPr>
              <a:t>Test-statistic distributions for true NO / true IO are schematic; Δχ</a:t>
            </a:r>
            <a:r>
              <a:rPr sz="1100" baseline="30000">
                <a:solidFill>
                  <a:srgbClr val="595959"/>
                </a:solidFill>
              </a:rPr>
              <a:t>2</a:t>
            </a:r>
            <a:r>
              <a:rPr sz="1100" baseline="-25000">
                <a:solidFill>
                  <a:srgbClr val="595959"/>
                </a:solidFill>
              </a:rPr>
              <a:t>obs</a:t>
            </a:r>
            <a:r>
              <a:rPr sz="1100">
                <a:solidFill>
                  <a:srgbClr val="595959"/>
                </a:solidFill>
              </a:rPr>
              <a:t> and p</a:t>
            </a:r>
            <a:r>
              <a:rPr sz="1100" baseline="-25000">
                <a:solidFill>
                  <a:srgbClr val="595959"/>
                </a:solidFill>
              </a:rPr>
              <a:t>IO</a:t>
            </a:r>
            <a:r>
              <a:rPr sz="1100">
                <a:solidFill>
                  <a:srgbClr val="595959"/>
                </a:solidFill>
              </a:rPr>
              <a:t> are official (Fig. 8).</a:t>
            </a:r>
          </a:p>
        </p:txBody>
      </p:sp>
      <p:sp>
        <p:nvSpPr>
          <p:cNvPr id="13" name="TextBox 12"/>
          <p:cNvSpPr txBox="1"/>
          <p:nvPr/>
        </p:nvSpPr>
        <p:spPr>
          <a:xfrm>
            <a:off x="457200" y="1280160"/>
            <a:ext cx="4754880" cy="4114800"/>
          </a:xfrm>
          <a:prstGeom prst="rect">
            <a:avLst/>
          </a:prstGeom>
          <a:noFill/>
        </p:spPr>
        <p:txBody>
          <a:bodyPr wrap="square" lIns="73152" tIns="36576" rIns="73152" bIns="36576" anchor="t">
            <a:spAutoFit/>
          </a:bodyPr>
          <a:lstStyle/>
          <a:p>
            <a:pPr algn="l">
              <a:spcAft>
                <a:spcPts val="200"/>
              </a:spcAft>
            </a:pPr>
            <a:r>
              <a:rPr sz="1900" b="1">
                <a:solidFill>
                  <a:srgbClr val="0070C0"/>
                </a:solidFill>
              </a:rPr>
              <a:t>JUNO + Daya Bay</a:t>
            </a:r>
          </a:p>
          <a:p>
            <a:pPr algn="l">
              <a:spcAft>
                <a:spcPts val="300"/>
              </a:spcAft>
            </a:pPr>
            <a:r>
              <a:rPr sz="1600">
                <a:solidFill>
                  <a:srgbClr val="000000"/>
                </a:solidFill>
              </a:rPr>
              <a:t>Daya Bay resolves competing local minima in the JUNO fit; with this reactor constraint alone, both orderings fit almost equally well.</a:t>
            </a:r>
          </a:p>
          <a:p>
            <a:pPr algn="ctr">
              <a:spcAft>
                <a:spcPts val="800"/>
              </a:spcAft>
            </a:pPr>
            <a:r>
              <a:rPr sz="1800" b="1">
                <a:solidFill>
                  <a:srgbClr val="FF0000"/>
                </a:solidFill>
              </a:rPr>
              <a:t>Δχ</a:t>
            </a:r>
            <a:r>
              <a:rPr sz="1800" b="1" baseline="30000">
                <a:solidFill>
                  <a:srgbClr val="FF0000"/>
                </a:solidFill>
              </a:rPr>
              <a:t>2</a:t>
            </a:r>
            <a:r>
              <a:rPr sz="1800" b="1">
                <a:solidFill>
                  <a:srgbClr val="FF0000"/>
                </a:solidFill>
              </a:rPr>
              <a:t>(IO − NO) = 0.05</a:t>
            </a:r>
          </a:p>
          <a:p>
            <a:pPr algn="l">
              <a:spcAft>
                <a:spcPts val="200"/>
              </a:spcAft>
            </a:pPr>
            <a:r>
              <a:rPr sz="1900" b="1">
                <a:solidFill>
                  <a:srgbClr val="0070C0"/>
                </a:solidFill>
              </a:rPr>
              <a:t>+ Long-baseline information</a:t>
            </a:r>
          </a:p>
          <a:p>
            <a:pPr algn="l">
              <a:spcAft>
                <a:spcPts val="300"/>
              </a:spcAft>
            </a:pPr>
            <a:r>
              <a:rPr sz="1600">
                <a:solidFill>
                  <a:srgbClr val="000000"/>
                </a:solidFill>
              </a:rPr>
              <a:t>Reactor and accelerator Δm</a:t>
            </a:r>
            <a:r>
              <a:rPr sz="1600" baseline="30000">
                <a:solidFill>
                  <a:srgbClr val="000000"/>
                </a:solidFill>
              </a:rPr>
              <a:t>2</a:t>
            </a:r>
            <a:r>
              <a:rPr sz="1600" baseline="-25000">
                <a:solidFill>
                  <a:srgbClr val="000000"/>
                </a:solidFill>
              </a:rPr>
              <a:t>31</a:t>
            </a:r>
            <a:r>
              <a:rPr sz="1600">
                <a:solidFill>
                  <a:srgbClr val="000000"/>
                </a:solidFill>
              </a:rPr>
              <a:t> agree better for NO, so the NuFIT LBL Δm</a:t>
            </a:r>
            <a:r>
              <a:rPr sz="1600" baseline="30000">
                <a:solidFill>
                  <a:srgbClr val="000000"/>
                </a:solidFill>
              </a:rPr>
              <a:t>2</a:t>
            </a:r>
            <a:r>
              <a:rPr sz="1600">
                <a:solidFill>
                  <a:srgbClr val="000000"/>
                </a:solidFill>
              </a:rPr>
              <a:t> constraint raises the difference.</a:t>
            </a:r>
          </a:p>
          <a:p>
            <a:pPr algn="ctr">
              <a:spcAft>
                <a:spcPts val="800"/>
              </a:spcAft>
            </a:pPr>
            <a:r>
              <a:rPr sz="1800" b="1">
                <a:solidFill>
                  <a:srgbClr val="FF0000"/>
                </a:solidFill>
              </a:rPr>
              <a:t>Δχ</a:t>
            </a:r>
            <a:r>
              <a:rPr sz="1800" b="1" baseline="30000">
                <a:solidFill>
                  <a:srgbClr val="FF0000"/>
                </a:solidFill>
              </a:rPr>
              <a:t>2</a:t>
            </a:r>
            <a:r>
              <a:rPr sz="1800" b="1">
                <a:solidFill>
                  <a:srgbClr val="FF0000"/>
                </a:solidFill>
              </a:rPr>
              <a:t>(IO − NO) = 4.86</a:t>
            </a:r>
          </a:p>
          <a:p>
            <a:pPr algn="l">
              <a:spcAft>
                <a:spcPts val="200"/>
              </a:spcAft>
            </a:pPr>
            <a:r>
              <a:rPr sz="1900" b="1">
                <a:solidFill>
                  <a:srgbClr val="0070C0"/>
                </a:solidFill>
              </a:rPr>
              <a:t>How significant?</a:t>
            </a:r>
          </a:p>
          <a:p>
            <a:pPr marL="285750" indent="-285750" algn="l">
              <a:spcAft>
                <a:spcPts val="200"/>
              </a:spcAft>
              <a:buFont typeface="Arial"/>
              <a:buChar char="•"/>
            </a:pPr>
            <a:r>
              <a:rPr sz="1600">
                <a:solidFill>
                  <a:srgbClr val="000000"/>
                </a:solidFill>
              </a:rPr>
              <a:t>Frequentist: p(IO) = 0.0197 → 2.1σ</a:t>
            </a:r>
          </a:p>
          <a:p>
            <a:pPr marL="285750" indent="-285750" algn="l">
              <a:spcAft>
                <a:spcPts val="600"/>
              </a:spcAft>
              <a:buFont typeface="Arial"/>
              <a:buChar char="•"/>
            </a:pPr>
            <a:r>
              <a:rPr sz="1600">
                <a:solidFill>
                  <a:srgbClr val="000000"/>
                </a:solidFill>
              </a:rPr>
              <a:t>Bayesian: Bayes factor = 10.18 for NO</a:t>
            </a:r>
          </a:p>
        </p:txBody>
      </p:sp>
      <p:sp>
        <p:nvSpPr>
          <p:cNvPr id="14" name="TextBox 13"/>
          <p:cNvSpPr txBox="1"/>
          <p:nvPr/>
        </p:nvSpPr>
        <p:spPr>
          <a:xfrm>
            <a:off x="457200" y="5669280"/>
            <a:ext cx="11274552" cy="457200"/>
          </a:xfrm>
          <a:prstGeom prst="rect">
            <a:avLst/>
          </a:prstGeom>
          <a:noFill/>
        </p:spPr>
        <p:txBody>
          <a:bodyPr wrap="square" lIns="73152" tIns="36576" rIns="73152" bIns="36576" anchor="t">
            <a:spAutoFit/>
          </a:bodyPr>
          <a:lstStyle/>
          <a:p>
            <a:pPr algn="ctr">
              <a:spcAft>
                <a:spcPts val="600"/>
              </a:spcAft>
            </a:pPr>
            <a:r>
              <a:rPr sz="2000">
                <a:solidFill>
                  <a:srgbClr val="FF0000"/>
                </a:solidFill>
              </a:rPr>
              <a:t>Precision Δm</a:t>
            </a:r>
            <a:r>
              <a:rPr sz="2000" baseline="30000">
                <a:solidFill>
                  <a:srgbClr val="FF0000"/>
                </a:solidFill>
              </a:rPr>
              <a:t>2</a:t>
            </a:r>
            <a:r>
              <a:rPr sz="2000">
                <a:solidFill>
                  <a:srgbClr val="FF0000"/>
                </a:solidFill>
              </a:rPr>
              <a:t> already gives a ~2σ preference for normal ordering, not yet decisive.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nature_fig1_adapted.png"/>
          <p:cNvPicPr>
            <a:picLocks noChangeAspect="1"/>
          </p:cNvPicPr>
          <p:nvPr/>
        </p:nvPicPr>
        <p:blipFill>
          <a:blip r:embed="rId3"/>
          <a:stretch>
            <a:fillRect/>
          </a:stretch>
        </p:blipFill>
        <p:spPr>
          <a:xfrm>
            <a:off x="4754880" y="1371600"/>
            <a:ext cx="7178040" cy="3610831"/>
          </a:xfrm>
          <a:prstGeom prst="rect">
            <a:avLst/>
          </a:prstGeom>
        </p:spPr>
      </p:pic>
      <p:sp>
        <p:nvSpPr>
          <p:cNvPr id="9" name="TextBox 8"/>
          <p:cNvSpPr txBox="1"/>
          <p:nvPr/>
        </p:nvSpPr>
        <p:spPr>
          <a:xfrm>
            <a:off x="88084" y="293905"/>
            <a:ext cx="11274552" cy="504754"/>
          </a:xfrm>
          <a:prstGeom prst="rect">
            <a:avLst/>
          </a:prstGeom>
          <a:noFill/>
        </p:spPr>
        <p:txBody>
          <a:bodyPr wrap="square" lIns="73152" tIns="36576" rIns="73152" bIns="36576" anchor="t">
            <a:spAutoFit/>
          </a:bodyPr>
          <a:lstStyle/>
          <a:p>
            <a:pPr algn="ctr">
              <a:spcAft>
                <a:spcPts val="600"/>
              </a:spcAft>
            </a:pPr>
            <a:r>
              <a:rPr sz="2800" b="1" dirty="0">
                <a:solidFill>
                  <a:srgbClr val="0070C0"/>
                </a:solidFill>
                <a:latin typeface="Cambria" panose="02040503050406030204" pitchFamily="18" charset="0"/>
                <a:ea typeface="Cambria" panose="02040503050406030204" pitchFamily="18" charset="0"/>
              </a:rPr>
              <a:t>T2K + </a:t>
            </a:r>
            <a:r>
              <a:rPr sz="2800" b="1" dirty="0" err="1">
                <a:solidFill>
                  <a:srgbClr val="0070C0"/>
                </a:solidFill>
                <a:latin typeface="Cambria" panose="02040503050406030204" pitchFamily="18" charset="0"/>
                <a:ea typeface="Cambria" panose="02040503050406030204" pitchFamily="18" charset="0"/>
              </a:rPr>
              <a:t>NOvA</a:t>
            </a:r>
            <a:r>
              <a:rPr sz="2800" b="1" dirty="0">
                <a:solidFill>
                  <a:srgbClr val="0070C0"/>
                </a:solidFill>
                <a:latin typeface="Cambria" panose="02040503050406030204" pitchFamily="18" charset="0"/>
                <a:ea typeface="Cambria" panose="02040503050406030204" pitchFamily="18" charset="0"/>
              </a:rPr>
              <a:t>: Is the Ordering Still Ambiguous?</a:t>
            </a:r>
          </a:p>
        </p:txBody>
      </p:sp>
      <p:sp>
        <p:nvSpPr>
          <p:cNvPr id="10" name="TextBox 9"/>
          <p:cNvSpPr txBox="1"/>
          <p:nvPr/>
        </p:nvSpPr>
        <p:spPr>
          <a:xfrm>
            <a:off x="457200" y="896112"/>
            <a:ext cx="11274552" cy="320088"/>
          </a:xfrm>
          <a:prstGeom prst="rect">
            <a:avLst/>
          </a:prstGeom>
          <a:noFill/>
        </p:spPr>
        <p:txBody>
          <a:bodyPr wrap="square" lIns="73152" tIns="36576" rIns="73152" bIns="36576" anchor="t">
            <a:spAutoFit/>
          </a:bodyPr>
          <a:lstStyle/>
          <a:p>
            <a:pPr algn="ctr">
              <a:spcAft>
                <a:spcPts val="600"/>
              </a:spcAft>
            </a:pPr>
            <a:r>
              <a:rPr lang="en-US" sz="1600" dirty="0">
                <a:solidFill>
                  <a:srgbClr val="595959"/>
                </a:solidFill>
              </a:rPr>
              <a:t>                                                                   (</a:t>
            </a:r>
            <a:r>
              <a:rPr sz="1600" dirty="0">
                <a:solidFill>
                  <a:srgbClr val="595959"/>
                </a:solidFill>
              </a:rPr>
              <a:t>First official joint oscillation analysis, Nature 646 (2025)</a:t>
            </a:r>
            <a:r>
              <a:rPr lang="en-US" sz="1600" dirty="0">
                <a:solidFill>
                  <a:srgbClr val="595959"/>
                </a:solidFill>
              </a:rPr>
              <a:t>)</a:t>
            </a:r>
            <a:endParaRPr sz="1600" dirty="0">
              <a:solidFill>
                <a:srgbClr val="595959"/>
              </a:solidFill>
            </a:endParaRPr>
          </a:p>
        </p:txBody>
      </p:sp>
      <p:sp>
        <p:nvSpPr>
          <p:cNvPr id="11" name="TextBox 10"/>
          <p:cNvSpPr txBox="1"/>
          <p:nvPr/>
        </p:nvSpPr>
        <p:spPr>
          <a:xfrm>
            <a:off x="457200" y="1371600"/>
            <a:ext cx="4297680" cy="2813078"/>
          </a:xfrm>
          <a:prstGeom prst="rect">
            <a:avLst/>
          </a:prstGeom>
          <a:noFill/>
        </p:spPr>
        <p:txBody>
          <a:bodyPr wrap="square" lIns="73152" tIns="36576" rIns="73152" bIns="36576" anchor="t">
            <a:spAutoFit/>
          </a:bodyPr>
          <a:lstStyle/>
          <a:p>
            <a:pPr algn="l">
              <a:spcAft>
                <a:spcPts val="300"/>
              </a:spcAft>
            </a:pPr>
            <a:r>
              <a:rPr sz="1800" b="1" dirty="0" err="1">
                <a:solidFill>
                  <a:srgbClr val="0070C0"/>
                </a:solidFill>
              </a:rPr>
              <a:t>NOvA</a:t>
            </a:r>
            <a:r>
              <a:rPr sz="1800" b="1" dirty="0">
                <a:solidFill>
                  <a:srgbClr val="0070C0"/>
                </a:solidFill>
              </a:rPr>
              <a:t> (810 km): larger matter effect</a:t>
            </a:r>
          </a:p>
          <a:p>
            <a:pPr algn="l">
              <a:spcAft>
                <a:spcPts val="1200"/>
              </a:spcAft>
            </a:pPr>
            <a:r>
              <a:rPr sz="1700" dirty="0">
                <a:solidFill>
                  <a:srgbClr val="000000"/>
                </a:solidFill>
              </a:rPr>
              <a:t>NO and IO predictions are well separated, but the observed rates lie where the </a:t>
            </a:r>
            <a:r>
              <a:rPr lang="en-US" sz="1700" dirty="0">
                <a:solidFill>
                  <a:srgbClr val="000000"/>
                </a:solidFill>
              </a:rPr>
              <a:t>     </a:t>
            </a:r>
            <a:r>
              <a:rPr sz="1700" dirty="0">
                <a:solidFill>
                  <a:srgbClr val="000000"/>
                </a:solidFill>
              </a:rPr>
              <a:t>predictions overlap.</a:t>
            </a:r>
          </a:p>
          <a:p>
            <a:pPr algn="l">
              <a:spcAft>
                <a:spcPts val="300"/>
              </a:spcAft>
            </a:pPr>
            <a:r>
              <a:rPr sz="1800" b="1" dirty="0">
                <a:solidFill>
                  <a:srgbClr val="0070C0"/>
                </a:solidFill>
              </a:rPr>
              <a:t>T2K (295 km): complementary CP</a:t>
            </a:r>
          </a:p>
          <a:p>
            <a:pPr algn="l">
              <a:spcAft>
                <a:spcPts val="1200"/>
              </a:spcAft>
            </a:pPr>
            <a:r>
              <a:rPr sz="1700" dirty="0">
                <a:solidFill>
                  <a:srgbClr val="000000"/>
                </a:solidFill>
              </a:rPr>
              <a:t>Smaller matter effect; favors negative </a:t>
            </a:r>
            <a:r>
              <a:rPr sz="1700" dirty="0" err="1">
                <a:solidFill>
                  <a:srgbClr val="000000"/>
                </a:solidFill>
              </a:rPr>
              <a:t>δ</a:t>
            </a:r>
            <a:r>
              <a:rPr sz="1700" baseline="-25000" dirty="0" err="1">
                <a:solidFill>
                  <a:srgbClr val="000000"/>
                </a:solidFill>
              </a:rPr>
              <a:t>CP</a:t>
            </a:r>
            <a:r>
              <a:rPr sz="1700" dirty="0">
                <a:solidFill>
                  <a:srgbClr val="000000"/>
                </a:solidFill>
              </a:rPr>
              <a:t>, little power on the ordering.</a:t>
            </a:r>
          </a:p>
          <a:p>
            <a:pPr algn="ctr">
              <a:spcAft>
                <a:spcPts val="0"/>
              </a:spcAft>
            </a:pPr>
            <a:r>
              <a:rPr sz="1800" b="1" dirty="0">
                <a:solidFill>
                  <a:srgbClr val="FF0000"/>
                </a:solidFill>
              </a:rPr>
              <a:t>Bayes factor (IO/NO) = 1.3</a:t>
            </a:r>
          </a:p>
          <a:p>
            <a:pPr algn="ctr">
              <a:spcAft>
                <a:spcPts val="600"/>
              </a:spcAft>
            </a:pPr>
            <a:r>
              <a:rPr sz="1400" dirty="0">
                <a:solidFill>
                  <a:srgbClr val="595959"/>
                </a:solidFill>
              </a:rPr>
              <a:t>(standard reactor θ</a:t>
            </a:r>
            <a:r>
              <a:rPr sz="1400" baseline="-25000" dirty="0">
                <a:solidFill>
                  <a:srgbClr val="595959"/>
                </a:solidFill>
              </a:rPr>
              <a:t>13</a:t>
            </a:r>
            <a:r>
              <a:rPr sz="1400" dirty="0">
                <a:solidFill>
                  <a:srgbClr val="595959"/>
                </a:solidFill>
              </a:rPr>
              <a:t> prior)</a:t>
            </a:r>
          </a:p>
        </p:txBody>
      </p:sp>
      <p:sp>
        <p:nvSpPr>
          <p:cNvPr id="12" name="TextBox 11"/>
          <p:cNvSpPr txBox="1"/>
          <p:nvPr/>
        </p:nvSpPr>
        <p:spPr>
          <a:xfrm>
            <a:off x="457200" y="5310967"/>
            <a:ext cx="11274552" cy="350865"/>
          </a:xfrm>
          <a:prstGeom prst="rect">
            <a:avLst/>
          </a:prstGeom>
          <a:noFill/>
        </p:spPr>
        <p:txBody>
          <a:bodyPr wrap="square" lIns="73152" tIns="36576" rIns="73152" bIns="36576" anchor="t">
            <a:spAutoFit/>
          </a:bodyPr>
          <a:lstStyle/>
          <a:p>
            <a:pPr algn="ctr">
              <a:spcAft>
                <a:spcPts val="600"/>
              </a:spcAft>
            </a:pPr>
            <a:r>
              <a:rPr sz="1800" dirty="0">
                <a:solidFill>
                  <a:srgbClr val="FF0000"/>
                </a:solidFill>
              </a:rPr>
              <a:t>No significant preference for either ordering from the beams alone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normAutofit/>
          </a:bodyPr>
          <a:lstStyle/>
          <a:p>
            <a:pPr marL="0" indent="0" algn="l">
              <a:buNone/>
            </a:pPr>
            <a:r>
              <a:rPr lang="en-US" b="1" dirty="0">
                <a:solidFill>
                  <a:srgbClr val="1B2A49"/>
                </a:solidFill>
                <a:latin typeface="Cambria" panose="02040503050406030204" pitchFamily="18" charset="0"/>
                <a:ea typeface="Cambria" panose="02040503050406030204" pitchFamily="18" charset="0"/>
              </a:rPr>
              <a:t>Why Leptonic CP Violation Matters</a:t>
            </a:r>
            <a:endParaRPr lang="en-US" dirty="0">
              <a:latin typeface="Cambria" panose="02040503050406030204" pitchFamily="18" charset="0"/>
              <a:ea typeface="Cambria" panose="02040503050406030204" pitchFamily="18" charset="0"/>
            </a:endParaRPr>
          </a:p>
        </p:txBody>
      </p:sp>
      <mc:AlternateContent xmlns:mc="http://schemas.openxmlformats.org/markup-compatibility/2006" xmlns:a14="http://schemas.microsoft.com/office/drawing/2010/main">
        <mc:Choice Requires="a14">
          <p:sp>
            <p:nvSpPr>
              <p:cNvPr id="4" name="Main points"/>
              <p:cNvSpPr txBox="1"/>
              <p:nvPr/>
            </p:nvSpPr>
            <p:spPr>
              <a:xfrm>
                <a:off x="502920" y="1103824"/>
                <a:ext cx="5411319" cy="4656896"/>
              </a:xfrm>
              <a:prstGeom prst="rect">
                <a:avLst/>
              </a:prstGeom>
              <a:noFill/>
              <a:ln/>
            </p:spPr>
            <p:txBody>
              <a:bodyPr wrap="square" lIns="25400" tIns="25400" rIns="50800" bIns="25400" rtlCol="0" anchor="t"/>
              <a:lstStyle/>
              <a:p>
                <a:pPr marL="203200" indent="-203200" algn="just">
                  <a:spcAft>
                    <a:spcPts val="900"/>
                  </a:spcAft>
                  <a:buSzPct val="100000"/>
                  <a:buChar char="•"/>
                </a:pPr>
                <a:r>
                  <a:rPr lang="en-US" dirty="0">
                    <a:solidFill>
                      <a:srgbClr val="1F2937"/>
                    </a:solidFill>
                  </a:rPr>
                  <a:t>Leptonic CPV would be a source of CPV beyond the CKM phase of the quark sector.</a:t>
                </a:r>
                <a:endParaRPr lang="en-US" dirty="0"/>
              </a:p>
              <a:p>
                <a:pPr marL="203200" indent="-203200" algn="just">
                  <a:spcAft>
                    <a:spcPts val="900"/>
                  </a:spcAft>
                  <a:buSzPct val="100000"/>
                  <a:buChar char="•"/>
                </a:pPr>
                <a:r>
                  <a:rPr lang="en-US" dirty="0">
                    <a:solidFill>
                      <a:srgbClr val="1F2937"/>
                    </a:solidFill>
                  </a:rPr>
                  <a:t>In oscillations, δ</a:t>
                </a:r>
                <a:r>
                  <a:rPr lang="en-US" baseline="-40000" dirty="0">
                    <a:solidFill>
                      <a:srgbClr val="1F2937"/>
                    </a:solidFill>
                  </a:rPr>
                  <a:t>CP</a:t>
                </a:r>
                <a:r>
                  <a:rPr lang="en-US" dirty="0">
                    <a:solidFill>
                      <a:srgbClr val="1F2937"/>
                    </a:solidFill>
                  </a:rPr>
                  <a:t> enters only through J</a:t>
                </a:r>
                <a:r>
                  <a:rPr lang="en-US" baseline="-40000" dirty="0">
                    <a:solidFill>
                      <a:srgbClr val="1F2937"/>
                    </a:solidFill>
                  </a:rPr>
                  <a:t>CP</a:t>
                </a:r>
                <a:r>
                  <a:rPr lang="en-US" dirty="0">
                    <a:solidFill>
                      <a:srgbClr val="1F2937"/>
                    </a:solidFill>
                  </a:rPr>
                  <a:t>, which     requires all three mixing angles to be non-zero.</a:t>
                </a:r>
                <a:endParaRPr lang="en-US" dirty="0"/>
              </a:p>
              <a:p>
                <a:pPr marL="203200" indent="-203200" algn="just">
                  <a:spcAft>
                    <a:spcPts val="900"/>
                  </a:spcAft>
                  <a:buSzPct val="100000"/>
                  <a:buChar char="•"/>
                </a:pPr>
                <a:r>
                  <a:rPr lang="en-US" dirty="0">
                    <a:solidFill>
                      <a:srgbClr val="1F2937"/>
                    </a:solidFill>
                  </a:rPr>
                  <a:t>Because θ</a:t>
                </a:r>
                <a:r>
                  <a:rPr lang="en-US" baseline="-40000" dirty="0">
                    <a:solidFill>
                      <a:srgbClr val="1F2937"/>
                    </a:solidFill>
                  </a:rPr>
                  <a:t>13</a:t>
                </a:r>
                <a:r>
                  <a:rPr lang="en-US" dirty="0">
                    <a:solidFill>
                      <a:srgbClr val="1F2937"/>
                    </a:solidFill>
                  </a:rPr>
                  <a:t> is relatively large, the leptonic J</a:t>
                </a:r>
                <a:r>
                  <a:rPr lang="en-US" baseline="-40000" dirty="0">
                    <a:solidFill>
                      <a:srgbClr val="1F2937"/>
                    </a:solidFill>
                  </a:rPr>
                  <a:t>CP</a:t>
                </a:r>
                <a:r>
                  <a:rPr lang="en-US" dirty="0">
                    <a:solidFill>
                      <a:srgbClr val="1F2937"/>
                    </a:solidFill>
                  </a:rPr>
                  <a:t>    can  be  ~</a:t>
                </a:r>
                <a14:m>
                  <m:oMath xmlns:m="http://schemas.openxmlformats.org/officeDocument/2006/math">
                    <m:sSup>
                      <m:sSupPr>
                        <m:ctrlPr>
                          <a:rPr lang="en-US" altLang="ko-KR" i="1" smtClean="0">
                            <a:solidFill>
                              <a:srgbClr val="1F2937"/>
                            </a:solidFill>
                            <a:latin typeface="Cambria Math" panose="02040503050406030204" pitchFamily="18" charset="0"/>
                          </a:rPr>
                        </m:ctrlPr>
                      </m:sSupPr>
                      <m:e>
                        <m:r>
                          <a:rPr lang="en-US" altLang="ko-KR" b="0" i="1" smtClean="0">
                            <a:solidFill>
                              <a:srgbClr val="1F2937"/>
                            </a:solidFill>
                            <a:latin typeface="Cambria Math" panose="02040503050406030204" pitchFamily="18" charset="0"/>
                          </a:rPr>
                          <m:t>10</m:t>
                        </m:r>
                      </m:e>
                      <m:sup>
                        <m:r>
                          <a:rPr lang="en-US" altLang="ko-KR" b="0" i="1" smtClean="0">
                            <a:solidFill>
                              <a:srgbClr val="1F2937"/>
                            </a:solidFill>
                            <a:latin typeface="Cambria Math" panose="02040503050406030204" pitchFamily="18" charset="0"/>
                          </a:rPr>
                          <m:t>3</m:t>
                        </m:r>
                      </m:sup>
                    </m:sSup>
                  </m:oMath>
                </a14:m>
                <a:r>
                  <a:rPr lang="en-US" dirty="0">
                    <a:solidFill>
                      <a:srgbClr val="1F2937"/>
                    </a:solidFill>
                  </a:rPr>
                  <a:t> times larger than the quark value.</a:t>
                </a:r>
              </a:p>
              <a:p>
                <a:pPr marL="203200" indent="-203200" algn="just">
                  <a:spcAft>
                    <a:spcPts val="900"/>
                  </a:spcAft>
                  <a:buSzPct val="100000"/>
                  <a:buChar char="•"/>
                </a:pPr>
                <a:endParaRPr lang="en-US" dirty="0">
                  <a:solidFill>
                    <a:srgbClr val="1F2937"/>
                  </a:solidFill>
                </a:endParaRPr>
              </a:p>
              <a:p>
                <a:pPr marL="203200" indent="-203200" algn="just">
                  <a:spcAft>
                    <a:spcPts val="900"/>
                  </a:spcAft>
                  <a:buSzPct val="100000"/>
                  <a:buChar char="•"/>
                </a:pPr>
                <a:endParaRPr lang="en-US" dirty="0"/>
              </a:p>
              <a:p>
                <a:pPr marL="203200" indent="-203200" algn="just">
                  <a:spcAft>
                    <a:spcPts val="900"/>
                  </a:spcAft>
                  <a:buSzPct val="100000"/>
                  <a:buChar char="•"/>
                </a:pPr>
                <a:endParaRPr lang="en-US" dirty="0"/>
              </a:p>
              <a:p>
                <a:pPr marL="203200" indent="-203200" algn="just">
                  <a:spcAft>
                    <a:spcPts val="900"/>
                  </a:spcAft>
                  <a:buSzPct val="100000"/>
                  <a:buChar char="•"/>
                </a:pPr>
                <a:r>
                  <a:rPr lang="en-US" dirty="0">
                    <a:solidFill>
                      <a:srgbClr val="1F2937"/>
                    </a:solidFill>
                  </a:rPr>
                  <a:t>Matter effects create a fake CP asymmetry, so   CPV can’t be separated from the mass ordering.</a:t>
                </a:r>
                <a:endParaRPr lang="en-US" dirty="0"/>
              </a:p>
              <a:p>
                <a:pPr marL="203200" indent="-203200" algn="just">
                  <a:spcAft>
                    <a:spcPts val="900"/>
                  </a:spcAft>
                  <a:buSzPct val="100000"/>
                  <a:buChar char="•"/>
                </a:pPr>
                <a:r>
                  <a:rPr lang="en-US" dirty="0">
                    <a:solidFill>
                      <a:srgbClr val="1F2937"/>
                    </a:solidFill>
                  </a:rPr>
                  <a:t>δ</a:t>
                </a:r>
                <a:r>
                  <a:rPr lang="en-US" baseline="-40000" dirty="0">
                    <a:solidFill>
                      <a:srgbClr val="1F2937"/>
                    </a:solidFill>
                  </a:rPr>
                  <a:t>CP</a:t>
                </a:r>
                <a:r>
                  <a:rPr lang="en-US" dirty="0">
                    <a:solidFill>
                      <a:srgbClr val="1F2937"/>
                    </a:solidFill>
                  </a:rPr>
                  <a:t> is a key prediction of flavor models and      a  motivation for matter–antimatter asymmetry.</a:t>
                </a:r>
                <a:endParaRPr lang="en-US" dirty="0"/>
              </a:p>
            </p:txBody>
          </p:sp>
        </mc:Choice>
        <mc:Fallback xmlns="">
          <p:sp>
            <p:nvSpPr>
              <p:cNvPr id="4" name="Main points"/>
              <p:cNvSpPr txBox="1">
                <a:spLocks noRot="1" noChangeAspect="1" noMove="1" noResize="1" noEditPoints="1" noAdjustHandles="1" noChangeArrowheads="1" noChangeShapeType="1" noTextEdit="1"/>
              </p:cNvSpPr>
              <p:nvPr/>
            </p:nvSpPr>
            <p:spPr>
              <a:xfrm>
                <a:off x="502920" y="1103824"/>
                <a:ext cx="5411319" cy="4656896"/>
              </a:xfrm>
              <a:prstGeom prst="rect">
                <a:avLst/>
              </a:prstGeom>
              <a:blipFill>
                <a:blip r:embed="rId3"/>
                <a:stretch>
                  <a:fillRect l="-2480" t="-1702" r="-1691"/>
                </a:stretch>
              </a:blipFill>
              <a:ln/>
            </p:spPr>
            <p:txBody>
              <a:bodyPr/>
              <a:lstStyle/>
              <a:p>
                <a:r>
                  <a:rPr lang="ko-KR" altLang="en-US">
                    <a:noFill/>
                  </a:rPr>
                  <a:t> </a:t>
                </a:r>
              </a:p>
            </p:txBody>
          </p:sp>
        </mc:Fallback>
      </mc:AlternateContent>
      <p:graphicFrame>
        <p:nvGraphicFramePr>
          <p:cNvPr id="15" name="Table"/>
          <p:cNvGraphicFramePr>
            <a:graphicFrameLocks noGrp="1"/>
          </p:cNvGraphicFramePr>
          <p:nvPr>
            <p:extLst>
              <p:ext uri="{D42A27DB-BD31-4B8C-83A1-F6EECF244321}">
                <p14:modId xmlns:p14="http://schemas.microsoft.com/office/powerpoint/2010/main" val="1271003319"/>
              </p:ext>
            </p:extLst>
          </p:nvPr>
        </p:nvGraphicFramePr>
        <p:xfrm>
          <a:off x="839319" y="3253802"/>
          <a:ext cx="5074920" cy="700910"/>
        </p:xfrm>
        <a:graphic>
          <a:graphicData uri="http://schemas.openxmlformats.org/drawingml/2006/table">
            <a:tbl>
              <a:tblPr/>
              <a:tblGrid>
                <a:gridCol w="3044952">
                  <a:extLst>
                    <a:ext uri="{9D8B030D-6E8A-4147-A177-3AD203B41FA5}">
                      <a16:colId xmlns:a16="http://schemas.microsoft.com/office/drawing/2014/main" val="20000"/>
                    </a:ext>
                  </a:extLst>
                </a:gridCol>
                <a:gridCol w="2029968">
                  <a:extLst>
                    <a:ext uri="{9D8B030D-6E8A-4147-A177-3AD203B41FA5}">
                      <a16:colId xmlns:a16="http://schemas.microsoft.com/office/drawing/2014/main" val="20001"/>
                    </a:ext>
                  </a:extLst>
                </a:gridCol>
              </a:tblGrid>
              <a:tr h="350455">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Leptons (current angles, |sin δ| = 1)</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J</a:t>
                      </a:r>
                      <a:r>
                        <a:rPr lang="en-US" sz="1500" baseline="30000" dirty="0">
                          <a:solidFill>
                            <a:srgbClr val="1F2937"/>
                          </a:solidFill>
                          <a:latin typeface="Calibri" pitchFamily="34" charset="0"/>
                          <a:ea typeface="Calibri" pitchFamily="34" charset="-122"/>
                          <a:cs typeface="Calibri" pitchFamily="34" charset="-120"/>
                        </a:rPr>
                        <a:t>max</a:t>
                      </a:r>
                      <a:r>
                        <a:rPr lang="en-US" sz="1500" dirty="0">
                          <a:solidFill>
                            <a:srgbClr val="1F2937"/>
                          </a:solidFill>
                          <a:latin typeface="Calibri" pitchFamily="34" charset="0"/>
                          <a:ea typeface="Calibri" pitchFamily="34" charset="-122"/>
                          <a:cs typeface="Calibri" pitchFamily="34" charset="-120"/>
                        </a:rPr>
                        <a:t> ≈ 0.033</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50455">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Quarks (CKM)</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J ≈ 3 × 10</a:t>
                      </a:r>
                      <a:r>
                        <a:rPr lang="en-US" sz="1500" baseline="30000" dirty="0">
                          <a:solidFill>
                            <a:srgbClr val="1F2937"/>
                          </a:solidFill>
                          <a:latin typeface="Calibri" pitchFamily="34" charset="0"/>
                          <a:ea typeface="Calibri" pitchFamily="34" charset="-122"/>
                          <a:cs typeface="Calibri" pitchFamily="34" charset="-120"/>
                        </a:rPr>
                        <a:t>−5</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extLst>
                  <a:ext uri="{0D108BD9-81ED-4DB2-BD59-A6C34878D82A}">
                    <a16:rowId xmlns:a16="http://schemas.microsoft.com/office/drawing/2014/main" val="10002"/>
                  </a:ext>
                </a:extLst>
              </a:tr>
            </a:tbl>
          </a:graphicData>
        </a:graphic>
      </p:graphicFrame>
      <p:sp>
        <p:nvSpPr>
          <p:cNvPr id="7" name="Key message"/>
          <p:cNvSpPr/>
          <p:nvPr/>
        </p:nvSpPr>
        <p:spPr>
          <a:xfrm>
            <a:off x="502920" y="5815584"/>
            <a:ext cx="11201400" cy="438912"/>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1600" b="1" dirty="0">
                <a:solidFill>
                  <a:srgbClr val="1B2A49"/>
                </a:solidFill>
              </a:rPr>
              <a:t>Leptonic CP violation could be large, but it must be disentangled from matter effects and the ordering.</a:t>
            </a:r>
            <a:endParaRPr lang="en-US" sz="1600" dirty="0"/>
          </a:p>
        </p:txBody>
      </p:sp>
      <p:sp>
        <p:nvSpPr>
          <p:cNvPr id="8"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[R01] JUNO Collab., arXiv:2609.37895  ·  [R30] Daya Bay Collab., PRL 130 (2023) 161802  ·  [R31] Particle Data Group, PRD 110 (2024) 030001</a:t>
            </a:r>
            <a:endParaRPr lang="en-US" sz="10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r"/>
            <a:fld id="{F7021451-1387-4CA6-816F-3879F97B5CBC}" type="slidenum">
              <a:rPr lang="en-US" b="0"/>
              <a:t>15</a:t>
            </a:fld>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E67049C-D470-484A-B678-F435E74EBEB0}"/>
                  </a:ext>
                </a:extLst>
              </p:cNvPr>
              <p:cNvSpPr txBox="1"/>
              <p:nvPr/>
            </p:nvSpPr>
            <p:spPr>
              <a:xfrm>
                <a:off x="6614160" y="1065572"/>
                <a:ext cx="5074920" cy="1688667"/>
              </a:xfrm>
              <a:prstGeom prst="rect">
                <a:avLst/>
              </a:prstGeom>
              <a:solidFill>
                <a:schemeClr val="bg1"/>
              </a:solidFill>
              <a:ln w="19050">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1500" i="1" smtClean="0">
                              <a:latin typeface="Cambria Math" panose="02040503050406030204" pitchFamily="18" charset="0"/>
                            </a:rPr>
                          </m:ctrlPr>
                        </m:sSubPr>
                        <m:e>
                          <m:r>
                            <a:rPr lang="en-US" altLang="ko-KR" sz="1500" b="0" i="1" smtClean="0">
                              <a:latin typeface="Cambria Math" panose="02040503050406030204" pitchFamily="18" charset="0"/>
                            </a:rPr>
                            <m:t>𝑃</m:t>
                          </m:r>
                        </m:e>
                        <m:sub>
                          <m:sSub>
                            <m:sSubPr>
                              <m:ctrlPr>
                                <a:rPr lang="en-US" altLang="ko-KR" sz="1500" i="1" smtClean="0">
                                  <a:latin typeface="Cambria Math" panose="02040503050406030204" pitchFamily="18" charset="0"/>
                                </a:rPr>
                              </m:ctrlPr>
                            </m:sSubPr>
                            <m:e>
                              <m:r>
                                <a:rPr lang="ko-KR" altLang="en-US" sz="1500" i="1" smtClean="0">
                                  <a:latin typeface="Cambria Math" panose="02040503050406030204" pitchFamily="18" charset="0"/>
                                </a:rPr>
                                <m:t>𝜈</m:t>
                              </m:r>
                            </m:e>
                            <m:sub>
                              <m:r>
                                <a:rPr lang="ko-KR" altLang="en-US" sz="1500" i="1" smtClean="0">
                                  <a:latin typeface="Cambria Math" panose="02040503050406030204" pitchFamily="18" charset="0"/>
                                </a:rPr>
                                <m:t>𝛼</m:t>
                              </m:r>
                            </m:sub>
                          </m:sSub>
                          <m:r>
                            <a:rPr lang="en-US" altLang="ko-KR" sz="1500" i="1" smtClean="0">
                              <a:latin typeface="Cambria Math" panose="02040503050406030204" pitchFamily="18" charset="0"/>
                              <a:ea typeface="Cambria Math" panose="02040503050406030204" pitchFamily="18" charset="0"/>
                            </a:rPr>
                            <m:t>→</m:t>
                          </m:r>
                          <m:sSub>
                            <m:sSubPr>
                              <m:ctrlPr>
                                <a:rPr lang="en-US" altLang="ko-KR" sz="1500" i="1" smtClean="0">
                                  <a:latin typeface="Cambria Math" panose="02040503050406030204" pitchFamily="18" charset="0"/>
                                  <a:ea typeface="Cambria Math" panose="02040503050406030204" pitchFamily="18" charset="0"/>
                                </a:rPr>
                              </m:ctrlPr>
                            </m:sSubPr>
                            <m:e>
                              <m:r>
                                <a:rPr lang="ko-KR" altLang="en-US" sz="1500" i="1" smtClean="0">
                                  <a:latin typeface="Cambria Math" panose="02040503050406030204" pitchFamily="18" charset="0"/>
                                  <a:ea typeface="Cambria Math" panose="02040503050406030204" pitchFamily="18" charset="0"/>
                                </a:rPr>
                                <m:t>𝜈</m:t>
                              </m:r>
                            </m:e>
                            <m:sub>
                              <m:r>
                                <a:rPr lang="ko-KR" altLang="en-US" sz="1500" i="1" smtClean="0">
                                  <a:latin typeface="Cambria Math" panose="02040503050406030204" pitchFamily="18" charset="0"/>
                                  <a:ea typeface="Cambria Math" panose="02040503050406030204" pitchFamily="18" charset="0"/>
                                </a:rPr>
                                <m:t>𝛽</m:t>
                              </m:r>
                            </m:sub>
                          </m:sSub>
                        </m:sub>
                      </m:sSub>
                      <m:r>
                        <a:rPr lang="en-US" altLang="ko-KR" sz="1500" b="0" i="1" smtClean="0">
                          <a:latin typeface="Cambria Math" panose="02040503050406030204" pitchFamily="18" charset="0"/>
                        </a:rPr>
                        <m:t>=</m:t>
                      </m:r>
                      <m:sSub>
                        <m:sSubPr>
                          <m:ctrlPr>
                            <a:rPr lang="en-US" altLang="ko-KR" sz="1500" i="1" smtClean="0">
                              <a:latin typeface="Cambria Math" panose="02040503050406030204" pitchFamily="18" charset="0"/>
                            </a:rPr>
                          </m:ctrlPr>
                        </m:sSubPr>
                        <m:e>
                          <m:r>
                            <a:rPr lang="ko-KR" altLang="en-US" sz="1500" i="1" smtClean="0">
                              <a:latin typeface="Cambria Math" panose="02040503050406030204" pitchFamily="18" charset="0"/>
                            </a:rPr>
                            <m:t>𝛿</m:t>
                          </m:r>
                        </m:e>
                        <m:sub>
                          <m:r>
                            <a:rPr lang="ko-KR" altLang="en-US" sz="1500" i="1" smtClean="0">
                              <a:latin typeface="Cambria Math" panose="02040503050406030204" pitchFamily="18" charset="0"/>
                            </a:rPr>
                            <m:t>𝛼𝛽</m:t>
                          </m:r>
                        </m:sub>
                      </m:sSub>
                      <m:r>
                        <a:rPr lang="en-US" altLang="ko-KR" sz="1500" i="1">
                          <a:solidFill>
                            <a:srgbClr val="000000"/>
                          </a:solidFill>
                          <a:latin typeface="Cambria Math" panose="02040503050406030204" pitchFamily="18" charset="0"/>
                        </a:rPr>
                        <m:t>−4</m:t>
                      </m:r>
                      <m:nary>
                        <m:naryPr>
                          <m:chr m:val="∑"/>
                          <m:ctrlPr>
                            <a:rPr lang="en-US" altLang="ko-KR" sz="1500" i="1">
                              <a:solidFill>
                                <a:srgbClr val="000000"/>
                              </a:solidFill>
                              <a:latin typeface="Cambria Math" panose="02040503050406030204" pitchFamily="18" charset="0"/>
                            </a:rPr>
                          </m:ctrlPr>
                        </m:naryPr>
                        <m:sub>
                          <m:r>
                            <m:rPr>
                              <m:brk m:alnAt="23"/>
                            </m:rPr>
                            <a:rPr lang="en-US" altLang="ko-KR" sz="1500" i="1">
                              <a:solidFill>
                                <a:srgbClr val="000000"/>
                              </a:solidFill>
                              <a:latin typeface="Cambria Math" panose="02040503050406030204" pitchFamily="18" charset="0"/>
                            </a:rPr>
                            <m:t>𝑖</m:t>
                          </m:r>
                          <m:r>
                            <a:rPr lang="en-US" altLang="ko-KR" sz="1500" i="1">
                              <a:solidFill>
                                <a:srgbClr val="000000"/>
                              </a:solidFill>
                              <a:latin typeface="Cambria Math" panose="02040503050406030204" pitchFamily="18" charset="0"/>
                            </a:rPr>
                            <m:t>&lt;</m:t>
                          </m:r>
                          <m:r>
                            <a:rPr lang="en-US" altLang="ko-KR" sz="1500" i="1">
                              <a:solidFill>
                                <a:srgbClr val="000000"/>
                              </a:solidFill>
                              <a:latin typeface="Cambria Math" panose="02040503050406030204" pitchFamily="18" charset="0"/>
                            </a:rPr>
                            <m:t>𝑗</m:t>
                          </m:r>
                        </m:sub>
                        <m:sup>
                          <m:r>
                            <a:rPr lang="en-US" altLang="ko-KR" sz="1500" i="1">
                              <a:solidFill>
                                <a:srgbClr val="000000"/>
                              </a:solidFill>
                              <a:latin typeface="Cambria Math" panose="02040503050406030204" pitchFamily="18" charset="0"/>
                            </a:rPr>
                            <m:t>3</m:t>
                          </m:r>
                        </m:sup>
                        <m:e>
                          <m:r>
                            <a:rPr lang="en-US" altLang="ko-KR" sz="1500" i="1">
                              <a:solidFill>
                                <a:srgbClr val="000000"/>
                              </a:solidFill>
                              <a:latin typeface="Cambria Math" panose="02040503050406030204" pitchFamily="18" charset="0"/>
                            </a:rPr>
                            <m:t>𝑅𝑒</m:t>
                          </m:r>
                          <m:d>
                            <m:dPr>
                              <m:ctrlPr>
                                <a:rPr lang="en-US" altLang="ko-KR" sz="1500" i="1">
                                  <a:solidFill>
                                    <a:srgbClr val="000000"/>
                                  </a:solidFill>
                                  <a:latin typeface="Cambria Math" panose="02040503050406030204" pitchFamily="18" charset="0"/>
                                </a:rPr>
                              </m:ctrlPr>
                            </m:dPr>
                            <m:e>
                              <m:sSub>
                                <m:sSubPr>
                                  <m:ctrlPr>
                                    <a:rPr lang="en-US" altLang="ko-KR" sz="1500" i="1">
                                      <a:solidFill>
                                        <a:srgbClr val="000000"/>
                                      </a:solidFill>
                                      <a:latin typeface="Cambria Math" panose="02040503050406030204" pitchFamily="18" charset="0"/>
                                    </a:rPr>
                                  </m:ctrlPr>
                                </m:sSub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𝛼</m:t>
                                  </m:r>
                                  <m:r>
                                    <a:rPr lang="en-US" altLang="ko-KR" sz="1500" i="1">
                                      <a:solidFill>
                                        <a:srgbClr val="000000"/>
                                      </a:solidFill>
                                      <a:latin typeface="Cambria Math" panose="02040503050406030204" pitchFamily="18" charset="0"/>
                                    </a:rPr>
                                    <m:t>𝑖</m:t>
                                  </m:r>
                                </m:sub>
                              </m:sSub>
                              <m:sSub>
                                <m:sSubPr>
                                  <m:ctrlPr>
                                    <a:rPr lang="en-US" altLang="ko-KR" sz="1500" i="1">
                                      <a:solidFill>
                                        <a:srgbClr val="000000"/>
                                      </a:solidFill>
                                      <a:latin typeface="Cambria Math" panose="02040503050406030204" pitchFamily="18" charset="0"/>
                                    </a:rPr>
                                  </m:ctrlPr>
                                </m:sSub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𝛽</m:t>
                                  </m:r>
                                  <m:r>
                                    <a:rPr lang="en-US" altLang="ko-KR" sz="1500" i="1">
                                      <a:solidFill>
                                        <a:srgbClr val="000000"/>
                                      </a:solidFill>
                                      <a:latin typeface="Cambria Math" panose="02040503050406030204" pitchFamily="18" charset="0"/>
                                    </a:rPr>
                                    <m:t>𝑖</m:t>
                                  </m:r>
                                </m:sub>
                              </m:sSub>
                              <m:sSubSup>
                                <m:sSubSupPr>
                                  <m:ctrlPr>
                                    <a:rPr lang="en-US" altLang="ko-KR" sz="1500" i="1">
                                      <a:solidFill>
                                        <a:srgbClr val="000000"/>
                                      </a:solidFill>
                                      <a:latin typeface="Cambria Math" panose="02040503050406030204" pitchFamily="18" charset="0"/>
                                    </a:rPr>
                                  </m:ctrlPr>
                                </m:sSubSup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𝛼</m:t>
                                  </m:r>
                                  <m:r>
                                    <a:rPr lang="en-US" altLang="ko-KR" sz="1500" i="1">
                                      <a:solidFill>
                                        <a:srgbClr val="000000"/>
                                      </a:solidFill>
                                      <a:latin typeface="Cambria Math" panose="02040503050406030204" pitchFamily="18" charset="0"/>
                                    </a:rPr>
                                    <m:t>𝑗</m:t>
                                  </m:r>
                                </m:sub>
                                <m:sup>
                                  <m:r>
                                    <a:rPr lang="en-US" altLang="ko-KR" sz="1500" i="1">
                                      <a:solidFill>
                                        <a:srgbClr val="000000"/>
                                      </a:solidFill>
                                      <a:latin typeface="Cambria Math" panose="02040503050406030204" pitchFamily="18" charset="0"/>
                                    </a:rPr>
                                    <m:t>∗</m:t>
                                  </m:r>
                                </m:sup>
                              </m:sSubSup>
                              <m:sSubSup>
                                <m:sSubSupPr>
                                  <m:ctrlPr>
                                    <a:rPr lang="en-US" altLang="ko-KR" sz="1500" i="1">
                                      <a:solidFill>
                                        <a:srgbClr val="000000"/>
                                      </a:solidFill>
                                      <a:latin typeface="Cambria Math" panose="02040503050406030204" pitchFamily="18" charset="0"/>
                                    </a:rPr>
                                  </m:ctrlPr>
                                </m:sSubSup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𝛽</m:t>
                                  </m:r>
                                  <m:r>
                                    <a:rPr lang="en-US" altLang="ko-KR" sz="1500" i="1">
                                      <a:solidFill>
                                        <a:srgbClr val="000000"/>
                                      </a:solidFill>
                                      <a:latin typeface="Cambria Math" panose="02040503050406030204" pitchFamily="18" charset="0"/>
                                    </a:rPr>
                                    <m:t>𝑗</m:t>
                                  </m:r>
                                </m:sub>
                                <m:sup>
                                  <m:r>
                                    <a:rPr lang="en-US" altLang="ko-KR" sz="1500" i="1">
                                      <a:solidFill>
                                        <a:srgbClr val="000000"/>
                                      </a:solidFill>
                                      <a:latin typeface="Cambria Math" panose="02040503050406030204" pitchFamily="18" charset="0"/>
                                    </a:rPr>
                                    <m:t>∗</m:t>
                                  </m:r>
                                </m:sup>
                              </m:sSubSup>
                            </m:e>
                          </m:d>
                        </m:e>
                      </m:nary>
                      <m:func>
                        <m:funcPr>
                          <m:ctrlPr>
                            <a:rPr lang="en-US" altLang="ko-KR" sz="1500" i="1">
                              <a:solidFill>
                                <a:srgbClr val="000000"/>
                              </a:solidFill>
                              <a:latin typeface="Cambria Math" panose="02040503050406030204" pitchFamily="18" charset="0"/>
                            </a:rPr>
                          </m:ctrlPr>
                        </m:funcPr>
                        <m:fName>
                          <m:sSup>
                            <m:sSupPr>
                              <m:ctrlPr>
                                <a:rPr lang="en-US" altLang="ko-KR" sz="1500" i="1">
                                  <a:solidFill>
                                    <a:srgbClr val="000000"/>
                                  </a:solidFill>
                                  <a:latin typeface="Cambria Math" panose="02040503050406030204" pitchFamily="18" charset="0"/>
                                </a:rPr>
                              </m:ctrlPr>
                            </m:sSupPr>
                            <m:e>
                              <m:r>
                                <m:rPr>
                                  <m:sty m:val="p"/>
                                </m:rPr>
                                <a:rPr lang="en-US" altLang="ko-KR" sz="1500">
                                  <a:solidFill>
                                    <a:srgbClr val="000000"/>
                                  </a:solidFill>
                                  <a:latin typeface="Cambria Math" panose="02040503050406030204" pitchFamily="18" charset="0"/>
                                </a:rPr>
                                <m:t>sin</m:t>
                              </m:r>
                            </m:e>
                            <m:sup>
                              <m:r>
                                <a:rPr lang="en-US" altLang="ko-KR" sz="1500" i="1">
                                  <a:solidFill>
                                    <a:srgbClr val="000000"/>
                                  </a:solidFill>
                                  <a:latin typeface="Cambria Math" panose="02040503050406030204" pitchFamily="18" charset="0"/>
                                </a:rPr>
                                <m:t>2</m:t>
                              </m:r>
                            </m:sup>
                          </m:sSup>
                        </m:fName>
                        <m:e>
                          <m:f>
                            <m:fPr>
                              <m:ctrlPr>
                                <a:rPr lang="en-US" altLang="ko-KR" sz="1500" i="1">
                                  <a:solidFill>
                                    <a:srgbClr val="000000"/>
                                  </a:solidFill>
                                  <a:latin typeface="Cambria Math" panose="02040503050406030204" pitchFamily="18" charset="0"/>
                                </a:rPr>
                              </m:ctrlPr>
                            </m:fPr>
                            <m:num>
                              <m:r>
                                <m:rPr>
                                  <m:sty m:val="p"/>
                                </m:rPr>
                                <a:rPr lang="el-GR" altLang="ko-KR" sz="1500" i="1">
                                  <a:solidFill>
                                    <a:srgbClr val="000000"/>
                                  </a:solidFill>
                                  <a:latin typeface="Cambria Math" panose="02040503050406030204" pitchFamily="18" charset="0"/>
                                  <a:ea typeface="Cambria Math" panose="02040503050406030204" pitchFamily="18" charset="0"/>
                                </a:rPr>
                                <m:t>Δ</m:t>
                              </m:r>
                              <m:sSubSup>
                                <m:sSubSupPr>
                                  <m:ctrlPr>
                                    <a:rPr lang="el-GR" altLang="ko-KR" sz="1500" i="1">
                                      <a:solidFill>
                                        <a:srgbClr val="000000"/>
                                      </a:solidFill>
                                      <a:latin typeface="Cambria Math" panose="02040503050406030204" pitchFamily="18" charset="0"/>
                                      <a:ea typeface="Cambria Math" panose="02040503050406030204" pitchFamily="18" charset="0"/>
                                    </a:rPr>
                                  </m:ctrlPr>
                                </m:sSubSupPr>
                                <m:e>
                                  <m:r>
                                    <a:rPr lang="en-US" altLang="ko-KR" sz="1500" i="1">
                                      <a:solidFill>
                                        <a:srgbClr val="000000"/>
                                      </a:solidFill>
                                      <a:latin typeface="Cambria Math" panose="02040503050406030204" pitchFamily="18" charset="0"/>
                                      <a:ea typeface="Cambria Math" panose="02040503050406030204" pitchFamily="18" charset="0"/>
                                    </a:rPr>
                                    <m:t>𝑚</m:t>
                                  </m:r>
                                </m:e>
                                <m:sub>
                                  <m:r>
                                    <a:rPr lang="en-US" altLang="ko-KR" sz="1500" i="1">
                                      <a:solidFill>
                                        <a:srgbClr val="000000"/>
                                      </a:solidFill>
                                      <a:latin typeface="Cambria Math" panose="02040503050406030204" pitchFamily="18" charset="0"/>
                                      <a:ea typeface="Cambria Math" panose="02040503050406030204" pitchFamily="18" charset="0"/>
                                    </a:rPr>
                                    <m:t>𝑗𝑖</m:t>
                                  </m:r>
                                </m:sub>
                                <m:sup>
                                  <m:r>
                                    <a:rPr lang="en-US" altLang="ko-KR" sz="1500" i="1">
                                      <a:solidFill>
                                        <a:srgbClr val="000000"/>
                                      </a:solidFill>
                                      <a:latin typeface="Cambria Math" panose="02040503050406030204" pitchFamily="18" charset="0"/>
                                      <a:ea typeface="Cambria Math" panose="02040503050406030204" pitchFamily="18" charset="0"/>
                                    </a:rPr>
                                    <m:t>2</m:t>
                                  </m:r>
                                </m:sup>
                              </m:sSubSup>
                              <m:r>
                                <a:rPr lang="en-US" altLang="ko-KR" sz="1500" i="1">
                                  <a:solidFill>
                                    <a:srgbClr val="000000"/>
                                  </a:solidFill>
                                  <a:latin typeface="Cambria Math" panose="02040503050406030204" pitchFamily="18" charset="0"/>
                                  <a:ea typeface="Cambria Math" panose="02040503050406030204" pitchFamily="18" charset="0"/>
                                </a:rPr>
                                <m:t>𝐿</m:t>
                              </m:r>
                            </m:num>
                            <m:den>
                              <m:r>
                                <a:rPr lang="en-US" altLang="ko-KR" sz="1500" i="1">
                                  <a:solidFill>
                                    <a:srgbClr val="000000"/>
                                  </a:solidFill>
                                  <a:latin typeface="Cambria Math" panose="02040503050406030204" pitchFamily="18" charset="0"/>
                                </a:rPr>
                                <m:t>2</m:t>
                              </m:r>
                              <m:r>
                                <a:rPr lang="en-US" altLang="ko-KR" sz="1500" i="1">
                                  <a:solidFill>
                                    <a:srgbClr val="000000"/>
                                  </a:solidFill>
                                  <a:latin typeface="Cambria Math" panose="02040503050406030204" pitchFamily="18" charset="0"/>
                                </a:rPr>
                                <m:t>𝐸</m:t>
                              </m:r>
                            </m:den>
                          </m:f>
                        </m:e>
                      </m:func>
                    </m:oMath>
                  </m:oMathPara>
                </a14:m>
                <a:endParaRPr lang="en-US" altLang="ko-KR" sz="1500" i="1" dirty="0">
                  <a:solidFill>
                    <a:srgbClr val="000000"/>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altLang="ko-KR" sz="1500" i="1">
                          <a:solidFill>
                            <a:srgbClr val="000000"/>
                          </a:solidFill>
                          <a:latin typeface="Cambria Math" panose="02040503050406030204" pitchFamily="18" charset="0"/>
                        </a:rPr>
                        <m:t>+2</m:t>
                      </m:r>
                      <m:nary>
                        <m:naryPr>
                          <m:chr m:val="∑"/>
                          <m:ctrlPr>
                            <a:rPr lang="en-US" altLang="ko-KR" sz="1500" i="1">
                              <a:solidFill>
                                <a:srgbClr val="000000"/>
                              </a:solidFill>
                              <a:latin typeface="Cambria Math" panose="02040503050406030204" pitchFamily="18" charset="0"/>
                            </a:rPr>
                          </m:ctrlPr>
                        </m:naryPr>
                        <m:sub>
                          <m:r>
                            <m:rPr>
                              <m:brk m:alnAt="23"/>
                            </m:rPr>
                            <a:rPr lang="en-US" altLang="ko-KR" sz="1500" i="1">
                              <a:solidFill>
                                <a:srgbClr val="000000"/>
                              </a:solidFill>
                              <a:latin typeface="Cambria Math" panose="02040503050406030204" pitchFamily="18" charset="0"/>
                            </a:rPr>
                            <m:t>𝑖</m:t>
                          </m:r>
                          <m:r>
                            <a:rPr lang="en-US" altLang="ko-KR" sz="1500" i="1">
                              <a:solidFill>
                                <a:srgbClr val="000000"/>
                              </a:solidFill>
                              <a:latin typeface="Cambria Math" panose="02040503050406030204" pitchFamily="18" charset="0"/>
                            </a:rPr>
                            <m:t>&lt;</m:t>
                          </m:r>
                          <m:r>
                            <a:rPr lang="en-US" altLang="ko-KR" sz="1500" i="1">
                              <a:solidFill>
                                <a:srgbClr val="000000"/>
                              </a:solidFill>
                              <a:latin typeface="Cambria Math" panose="02040503050406030204" pitchFamily="18" charset="0"/>
                            </a:rPr>
                            <m:t>𝑗</m:t>
                          </m:r>
                        </m:sub>
                        <m:sup>
                          <m:r>
                            <a:rPr lang="en-US" altLang="ko-KR" sz="1500" i="1">
                              <a:solidFill>
                                <a:srgbClr val="000000"/>
                              </a:solidFill>
                              <a:latin typeface="Cambria Math" panose="02040503050406030204" pitchFamily="18" charset="0"/>
                            </a:rPr>
                            <m:t>3</m:t>
                          </m:r>
                        </m:sup>
                        <m:e>
                          <m:r>
                            <a:rPr lang="en-US" altLang="ko-KR" sz="1500" i="1">
                              <a:solidFill>
                                <a:srgbClr val="000000"/>
                              </a:solidFill>
                              <a:latin typeface="Cambria Math" panose="02040503050406030204" pitchFamily="18" charset="0"/>
                            </a:rPr>
                            <m:t>𝐼𝑚</m:t>
                          </m:r>
                          <m:d>
                            <m:dPr>
                              <m:ctrlPr>
                                <a:rPr lang="en-US" altLang="ko-KR" sz="1500" i="1">
                                  <a:solidFill>
                                    <a:srgbClr val="000000"/>
                                  </a:solidFill>
                                  <a:latin typeface="Cambria Math" panose="02040503050406030204" pitchFamily="18" charset="0"/>
                                </a:rPr>
                              </m:ctrlPr>
                            </m:dPr>
                            <m:e>
                              <m:sSub>
                                <m:sSubPr>
                                  <m:ctrlPr>
                                    <a:rPr lang="en-US" altLang="ko-KR" sz="1500" i="1">
                                      <a:solidFill>
                                        <a:srgbClr val="000000"/>
                                      </a:solidFill>
                                      <a:latin typeface="Cambria Math" panose="02040503050406030204" pitchFamily="18" charset="0"/>
                                    </a:rPr>
                                  </m:ctrlPr>
                                </m:sSub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𝛼</m:t>
                                  </m:r>
                                  <m:r>
                                    <a:rPr lang="en-US" altLang="ko-KR" sz="1500" i="1">
                                      <a:solidFill>
                                        <a:srgbClr val="000000"/>
                                      </a:solidFill>
                                      <a:latin typeface="Cambria Math" panose="02040503050406030204" pitchFamily="18" charset="0"/>
                                    </a:rPr>
                                    <m:t>𝑖</m:t>
                                  </m:r>
                                </m:sub>
                              </m:sSub>
                              <m:sSub>
                                <m:sSubPr>
                                  <m:ctrlPr>
                                    <a:rPr lang="en-US" altLang="ko-KR" sz="1500" i="1">
                                      <a:solidFill>
                                        <a:srgbClr val="000000"/>
                                      </a:solidFill>
                                      <a:latin typeface="Cambria Math" panose="02040503050406030204" pitchFamily="18" charset="0"/>
                                    </a:rPr>
                                  </m:ctrlPr>
                                </m:sSub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𝛽</m:t>
                                  </m:r>
                                  <m:r>
                                    <a:rPr lang="en-US" altLang="ko-KR" sz="1500" i="1">
                                      <a:solidFill>
                                        <a:srgbClr val="000000"/>
                                      </a:solidFill>
                                      <a:latin typeface="Cambria Math" panose="02040503050406030204" pitchFamily="18" charset="0"/>
                                    </a:rPr>
                                    <m:t>𝑖</m:t>
                                  </m:r>
                                </m:sub>
                              </m:sSub>
                              <m:sSubSup>
                                <m:sSubSupPr>
                                  <m:ctrlPr>
                                    <a:rPr lang="en-US" altLang="ko-KR" sz="1500" i="1">
                                      <a:solidFill>
                                        <a:srgbClr val="000000"/>
                                      </a:solidFill>
                                      <a:latin typeface="Cambria Math" panose="02040503050406030204" pitchFamily="18" charset="0"/>
                                    </a:rPr>
                                  </m:ctrlPr>
                                </m:sSubSup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𝛼</m:t>
                                  </m:r>
                                  <m:r>
                                    <a:rPr lang="en-US" altLang="ko-KR" sz="1500" i="1">
                                      <a:solidFill>
                                        <a:srgbClr val="000000"/>
                                      </a:solidFill>
                                      <a:latin typeface="Cambria Math" panose="02040503050406030204" pitchFamily="18" charset="0"/>
                                    </a:rPr>
                                    <m:t>𝑗</m:t>
                                  </m:r>
                                </m:sub>
                                <m:sup>
                                  <m:r>
                                    <a:rPr lang="en-US" altLang="ko-KR" sz="1500" i="1">
                                      <a:solidFill>
                                        <a:srgbClr val="000000"/>
                                      </a:solidFill>
                                      <a:latin typeface="Cambria Math" panose="02040503050406030204" pitchFamily="18" charset="0"/>
                                    </a:rPr>
                                    <m:t>∗</m:t>
                                  </m:r>
                                </m:sup>
                              </m:sSubSup>
                              <m:sSubSup>
                                <m:sSubSupPr>
                                  <m:ctrlPr>
                                    <a:rPr lang="en-US" altLang="ko-KR" sz="1500" i="1">
                                      <a:solidFill>
                                        <a:srgbClr val="000000"/>
                                      </a:solidFill>
                                      <a:latin typeface="Cambria Math" panose="02040503050406030204" pitchFamily="18" charset="0"/>
                                    </a:rPr>
                                  </m:ctrlPr>
                                </m:sSubSupPr>
                                <m:e>
                                  <m:r>
                                    <a:rPr lang="en-US" altLang="ko-KR" sz="1500" i="1">
                                      <a:solidFill>
                                        <a:srgbClr val="000000"/>
                                      </a:solidFill>
                                      <a:latin typeface="Cambria Math" panose="02040503050406030204" pitchFamily="18" charset="0"/>
                                    </a:rPr>
                                    <m:t>𝑈</m:t>
                                  </m:r>
                                </m:e>
                                <m:sub>
                                  <m:r>
                                    <a:rPr lang="ko-KR" altLang="en-US" sz="1500" i="1">
                                      <a:solidFill>
                                        <a:srgbClr val="000000"/>
                                      </a:solidFill>
                                      <a:latin typeface="Cambria Math" panose="02040503050406030204" pitchFamily="18" charset="0"/>
                                    </a:rPr>
                                    <m:t>𝛽</m:t>
                                  </m:r>
                                  <m:r>
                                    <a:rPr lang="en-US" altLang="ko-KR" sz="1500" i="1">
                                      <a:solidFill>
                                        <a:srgbClr val="000000"/>
                                      </a:solidFill>
                                      <a:latin typeface="Cambria Math" panose="02040503050406030204" pitchFamily="18" charset="0"/>
                                    </a:rPr>
                                    <m:t>𝑗</m:t>
                                  </m:r>
                                </m:sub>
                                <m:sup>
                                  <m:r>
                                    <a:rPr lang="en-US" altLang="ko-KR" sz="1500" i="1">
                                      <a:solidFill>
                                        <a:srgbClr val="000000"/>
                                      </a:solidFill>
                                      <a:latin typeface="Cambria Math" panose="02040503050406030204" pitchFamily="18" charset="0"/>
                                    </a:rPr>
                                    <m:t>∗</m:t>
                                  </m:r>
                                </m:sup>
                              </m:sSubSup>
                            </m:e>
                          </m:d>
                        </m:e>
                      </m:nary>
                      <m:func>
                        <m:funcPr>
                          <m:ctrlPr>
                            <a:rPr lang="en-US" altLang="ko-KR" sz="1500" i="1">
                              <a:solidFill>
                                <a:srgbClr val="000000"/>
                              </a:solidFill>
                              <a:latin typeface="Cambria Math" panose="02040503050406030204" pitchFamily="18" charset="0"/>
                            </a:rPr>
                          </m:ctrlPr>
                        </m:funcPr>
                        <m:fName>
                          <m:r>
                            <m:rPr>
                              <m:sty m:val="p"/>
                            </m:rPr>
                            <a:rPr lang="en-US" altLang="ko-KR" sz="1500">
                              <a:solidFill>
                                <a:srgbClr val="000000"/>
                              </a:solidFill>
                              <a:latin typeface="Cambria Math" panose="02040503050406030204" pitchFamily="18" charset="0"/>
                            </a:rPr>
                            <m:t>sin</m:t>
                          </m:r>
                        </m:fName>
                        <m:e>
                          <m:f>
                            <m:fPr>
                              <m:ctrlPr>
                                <a:rPr lang="en-US" altLang="ko-KR" sz="1500" i="1">
                                  <a:solidFill>
                                    <a:srgbClr val="000000"/>
                                  </a:solidFill>
                                  <a:latin typeface="Cambria Math" panose="02040503050406030204" pitchFamily="18" charset="0"/>
                                </a:rPr>
                              </m:ctrlPr>
                            </m:fPr>
                            <m:num>
                              <m:r>
                                <m:rPr>
                                  <m:sty m:val="p"/>
                                </m:rPr>
                                <a:rPr lang="el-GR" altLang="ko-KR" sz="1500" i="1">
                                  <a:solidFill>
                                    <a:srgbClr val="000000"/>
                                  </a:solidFill>
                                  <a:latin typeface="Cambria Math" panose="02040503050406030204" pitchFamily="18" charset="0"/>
                                  <a:ea typeface="Cambria Math" panose="02040503050406030204" pitchFamily="18" charset="0"/>
                                </a:rPr>
                                <m:t>Δ</m:t>
                              </m:r>
                              <m:sSubSup>
                                <m:sSubSupPr>
                                  <m:ctrlPr>
                                    <a:rPr lang="el-GR" altLang="ko-KR" sz="1500" i="1">
                                      <a:solidFill>
                                        <a:srgbClr val="000000"/>
                                      </a:solidFill>
                                      <a:latin typeface="Cambria Math" panose="02040503050406030204" pitchFamily="18" charset="0"/>
                                      <a:ea typeface="Cambria Math" panose="02040503050406030204" pitchFamily="18" charset="0"/>
                                    </a:rPr>
                                  </m:ctrlPr>
                                </m:sSubSupPr>
                                <m:e>
                                  <m:r>
                                    <a:rPr lang="en-US" altLang="ko-KR" sz="1500" i="1">
                                      <a:solidFill>
                                        <a:srgbClr val="000000"/>
                                      </a:solidFill>
                                      <a:latin typeface="Cambria Math" panose="02040503050406030204" pitchFamily="18" charset="0"/>
                                      <a:ea typeface="Cambria Math" panose="02040503050406030204" pitchFamily="18" charset="0"/>
                                    </a:rPr>
                                    <m:t>𝑚</m:t>
                                  </m:r>
                                </m:e>
                                <m:sub>
                                  <m:r>
                                    <a:rPr lang="en-US" altLang="ko-KR" sz="1500" i="1">
                                      <a:solidFill>
                                        <a:srgbClr val="000000"/>
                                      </a:solidFill>
                                      <a:latin typeface="Cambria Math" panose="02040503050406030204" pitchFamily="18" charset="0"/>
                                      <a:ea typeface="Cambria Math" panose="02040503050406030204" pitchFamily="18" charset="0"/>
                                    </a:rPr>
                                    <m:t>𝑗𝑖</m:t>
                                  </m:r>
                                </m:sub>
                                <m:sup>
                                  <m:r>
                                    <a:rPr lang="en-US" altLang="ko-KR" sz="1500" i="1">
                                      <a:solidFill>
                                        <a:srgbClr val="000000"/>
                                      </a:solidFill>
                                      <a:latin typeface="Cambria Math" panose="02040503050406030204" pitchFamily="18" charset="0"/>
                                      <a:ea typeface="Cambria Math" panose="02040503050406030204" pitchFamily="18" charset="0"/>
                                    </a:rPr>
                                    <m:t>2</m:t>
                                  </m:r>
                                </m:sup>
                              </m:sSubSup>
                              <m:r>
                                <a:rPr lang="en-US" altLang="ko-KR" sz="1500" i="1">
                                  <a:solidFill>
                                    <a:srgbClr val="000000"/>
                                  </a:solidFill>
                                  <a:latin typeface="Cambria Math" panose="02040503050406030204" pitchFamily="18" charset="0"/>
                                  <a:ea typeface="Cambria Math" panose="02040503050406030204" pitchFamily="18" charset="0"/>
                                </a:rPr>
                                <m:t>𝐿</m:t>
                              </m:r>
                            </m:num>
                            <m:den>
                              <m:r>
                                <a:rPr lang="en-US" altLang="ko-KR" sz="1500" i="1">
                                  <a:solidFill>
                                    <a:srgbClr val="000000"/>
                                  </a:solidFill>
                                  <a:latin typeface="Cambria Math" panose="02040503050406030204" pitchFamily="18" charset="0"/>
                                </a:rPr>
                                <m:t>2</m:t>
                              </m:r>
                              <m:r>
                                <a:rPr lang="en-US" altLang="ko-KR" sz="1500" i="1">
                                  <a:solidFill>
                                    <a:srgbClr val="000000"/>
                                  </a:solidFill>
                                  <a:latin typeface="Cambria Math" panose="02040503050406030204" pitchFamily="18" charset="0"/>
                                </a:rPr>
                                <m:t>𝐸</m:t>
                              </m:r>
                            </m:den>
                          </m:f>
                        </m:e>
                      </m:func>
                    </m:oMath>
                  </m:oMathPara>
                </a14:m>
                <a:endParaRPr lang="en-US" altLang="ko-KR" sz="1500" b="0" dirty="0"/>
              </a:p>
              <a:p>
                <a:r>
                  <a:rPr lang="en-US" altLang="ko-KR" sz="2200" dirty="0"/>
                  <a:t>               </a:t>
                </a:r>
                <a:r>
                  <a:rPr lang="en-US" altLang="ko-KR" sz="2200" dirty="0">
                    <a:solidFill>
                      <a:srgbClr val="000000"/>
                    </a:solidFill>
                  </a:rPr>
                  <a:t>    </a:t>
                </a:r>
                <a:r>
                  <a:rPr lang="en-US" altLang="ko-KR" sz="2200" dirty="0">
                    <a:solidFill>
                      <a:srgbClr val="000000"/>
                    </a:solidFill>
                    <a:ea typeface="Cambria Math" panose="02040503050406030204" pitchFamily="18" charset="0"/>
                  </a:rPr>
                  <a:t>                                                      </a:t>
                </a:r>
              </a:p>
            </p:txBody>
          </p:sp>
        </mc:Choice>
        <mc:Fallback xmlns="">
          <p:sp>
            <p:nvSpPr>
              <p:cNvPr id="11" name="TextBox 10">
                <a:extLst>
                  <a:ext uri="{FF2B5EF4-FFF2-40B4-BE49-F238E27FC236}">
                    <a16:creationId xmlns:a16="http://schemas.microsoft.com/office/drawing/2014/main" id="{DE67049C-D470-484A-B678-F435E74EBEB0}"/>
                  </a:ext>
                </a:extLst>
              </p:cNvPr>
              <p:cNvSpPr txBox="1">
                <a:spLocks noRot="1" noChangeAspect="1" noMove="1" noResize="1" noEditPoints="1" noAdjustHandles="1" noChangeArrowheads="1" noChangeShapeType="1" noTextEdit="1"/>
              </p:cNvSpPr>
              <p:nvPr/>
            </p:nvSpPr>
            <p:spPr>
              <a:xfrm>
                <a:off x="6614160" y="1065572"/>
                <a:ext cx="5074920" cy="1688667"/>
              </a:xfrm>
              <a:prstGeom prst="rect">
                <a:avLst/>
              </a:prstGeom>
              <a:blipFill>
                <a:blip r:embed="rId4"/>
                <a:stretch>
                  <a:fillRect r="-265906" b="-178700"/>
                </a:stretch>
              </a:blipFill>
              <a:ln w="19050">
                <a:noFill/>
              </a:ln>
            </p:spPr>
            <p:txBody>
              <a:bodyPr/>
              <a:lstStyle/>
              <a:p>
                <a:r>
                  <a:rPr lang="ko-KR" altLang="en-US">
                    <a:noFill/>
                  </a:rPr>
                  <a:t> </a:t>
                </a:r>
              </a:p>
            </p:txBody>
          </p:sp>
        </mc:Fallback>
      </mc:AlternateContent>
      <p:sp>
        <p:nvSpPr>
          <p:cNvPr id="12" name="직사각형 11">
            <a:extLst>
              <a:ext uri="{FF2B5EF4-FFF2-40B4-BE49-F238E27FC236}">
                <a16:creationId xmlns:a16="http://schemas.microsoft.com/office/drawing/2014/main" id="{16ABF3C7-3885-4955-B72F-5526986D627A}"/>
              </a:ext>
            </a:extLst>
          </p:cNvPr>
          <p:cNvSpPr/>
          <p:nvPr/>
        </p:nvSpPr>
        <p:spPr bwMode="auto">
          <a:xfrm>
            <a:off x="8246853" y="1790013"/>
            <a:ext cx="1570007" cy="547745"/>
          </a:xfrm>
          <a:prstGeom prst="rect">
            <a:avLst/>
          </a:prstGeom>
          <a:noFill/>
          <a:ln w="2222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3200" b="1" i="0" u="none" strike="noStrike" cap="none" normalizeH="0" baseline="0">
              <a:ln>
                <a:noFill/>
              </a:ln>
              <a:solidFill>
                <a:srgbClr val="FFFF00"/>
              </a:solidFill>
              <a:effectLst/>
              <a:latin typeface="Comic Sans MS" pitchFamily="66" charset="0"/>
            </a:endParaRPr>
          </a:p>
        </p:txBody>
      </p:sp>
      <p:pic>
        <p:nvPicPr>
          <p:cNvPr id="18" name="그림 17">
            <a:extLst>
              <a:ext uri="{FF2B5EF4-FFF2-40B4-BE49-F238E27FC236}">
                <a16:creationId xmlns:a16="http://schemas.microsoft.com/office/drawing/2014/main" id="{F2EF0974-31B5-4638-85F0-36CCD47DC495}"/>
              </a:ext>
            </a:extLst>
          </p:cNvPr>
          <p:cNvPicPr>
            <a:picLocks noChangeAspect="1"/>
          </p:cNvPicPr>
          <p:nvPr/>
        </p:nvPicPr>
        <p:blipFill>
          <a:blip r:embed="rId5"/>
          <a:stretch>
            <a:fillRect/>
          </a:stretch>
        </p:blipFill>
        <p:spPr>
          <a:xfrm>
            <a:off x="6864292" y="2723322"/>
            <a:ext cx="3786996" cy="860681"/>
          </a:xfrm>
          <a:prstGeom prst="rect">
            <a:avLst/>
          </a:prstGeom>
        </p:spPr>
      </p:pic>
      <p:pic>
        <p:nvPicPr>
          <p:cNvPr id="20" name="그림 19">
            <a:extLst>
              <a:ext uri="{FF2B5EF4-FFF2-40B4-BE49-F238E27FC236}">
                <a16:creationId xmlns:a16="http://schemas.microsoft.com/office/drawing/2014/main" id="{2FCF413E-2D4E-43A0-AB87-E483804D0475}"/>
              </a:ext>
            </a:extLst>
          </p:cNvPr>
          <p:cNvPicPr>
            <a:picLocks noChangeAspect="1"/>
          </p:cNvPicPr>
          <p:nvPr/>
        </p:nvPicPr>
        <p:blipFill>
          <a:blip r:embed="rId6"/>
          <a:stretch>
            <a:fillRect/>
          </a:stretch>
        </p:blipFill>
        <p:spPr>
          <a:xfrm>
            <a:off x="7166216" y="3687413"/>
            <a:ext cx="4444938" cy="6863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7F9A4C-3905-4505-B437-C103CECA3D7E}"/>
              </a:ext>
            </a:extLst>
          </p:cNvPr>
          <p:cNvSpPr>
            <a:spLocks noGrp="1"/>
          </p:cNvSpPr>
          <p:nvPr/>
        </p:nvSpPr>
        <p:spPr>
          <a:xfrm>
            <a:off x="167655" y="-67112"/>
            <a:ext cx="1219196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id="{45C53BE5-7B23-4C85-8B33-A0948CA887C3}"/>
              </a:ext>
            </a:extLst>
          </p:cNvPr>
          <p:cNvSpPr>
            <a:spLocks noGrp="1"/>
          </p:cNvSpPr>
          <p:nvPr/>
        </p:nvSpPr>
        <p:spPr>
          <a:xfrm>
            <a:off x="475488" y="256032"/>
            <a:ext cx="11064240" cy="467820"/>
          </a:xfrm>
          <a:prstGeom prst="rect">
            <a:avLst/>
          </a:prstGeom>
          <a:noFill/>
        </p:spPr>
        <p:txBody>
          <a:bodyPr wrap="square" lIns="18288" tIns="18288" rIns="18288" bIns="18288">
            <a:spAutoFit/>
          </a:bodyPr>
          <a:lstStyle/>
          <a:p>
            <a:pPr algn="l">
              <a:buNone/>
            </a:pPr>
            <a:r>
              <a:rPr sz="2800" b="1" dirty="0">
                <a:solidFill>
                  <a:srgbClr val="24334F"/>
                </a:solidFill>
                <a:latin typeface="Cambria" panose="02040503050406030204" pitchFamily="18" charset="0"/>
                <a:ea typeface="Cambria" panose="02040503050406030204" pitchFamily="18" charset="0"/>
                <a:cs typeface="Cambria"/>
              </a:rPr>
              <a:t>Current CPV Hints Depend on the Mass Ordering</a:t>
            </a:r>
          </a:p>
        </p:txBody>
      </p:sp>
      <p:pic>
        <p:nvPicPr>
          <p:cNvPr id="13" name="Picture 12">
            <a:extLst>
              <a:ext uri="{FF2B5EF4-FFF2-40B4-BE49-F238E27FC236}">
                <a16:creationId xmlns:a16="http://schemas.microsoft.com/office/drawing/2014/main" id="{C52F331E-3ECA-46D0-9C31-87E8DD15579E}"/>
              </a:ext>
            </a:extLst>
          </p:cNvPr>
          <p:cNvPicPr>
            <a:picLocks noChangeAspect="1"/>
          </p:cNvPicPr>
          <p:nvPr/>
        </p:nvPicPr>
        <p:blipFill>
          <a:blip r:embed="rId3"/>
          <a:stretch>
            <a:fillRect/>
          </a:stretch>
        </p:blipFill>
        <p:spPr>
          <a:xfrm>
            <a:off x="1280160" y="1737360"/>
            <a:ext cx="3247136" cy="2487168"/>
          </a:xfrm>
          <a:prstGeom prst="rect">
            <a:avLst/>
          </a:prstGeom>
        </p:spPr>
      </p:pic>
      <p:pic>
        <p:nvPicPr>
          <p:cNvPr id="14" name="Picture 13">
            <a:extLst>
              <a:ext uri="{FF2B5EF4-FFF2-40B4-BE49-F238E27FC236}">
                <a16:creationId xmlns:a16="http://schemas.microsoft.com/office/drawing/2014/main" id="{EB50072F-3F59-440E-AD95-90E4A69CEBD1}"/>
              </a:ext>
            </a:extLst>
          </p:cNvPr>
          <p:cNvPicPr>
            <a:picLocks noChangeAspect="1"/>
          </p:cNvPicPr>
          <p:nvPr/>
        </p:nvPicPr>
        <p:blipFill>
          <a:blip r:embed="rId4"/>
          <a:stretch>
            <a:fillRect/>
          </a:stretch>
        </p:blipFill>
        <p:spPr>
          <a:xfrm>
            <a:off x="6263640" y="1737360"/>
            <a:ext cx="5166360" cy="2475547"/>
          </a:xfrm>
          <a:prstGeom prst="rect">
            <a:avLst/>
          </a:prstGeom>
        </p:spPr>
      </p:pic>
      <p:sp>
        <p:nvSpPr>
          <p:cNvPr id="15" name="Rectangle 14"/>
          <p:cNvSpPr/>
          <p:nvPr/>
        </p:nvSpPr>
        <p:spPr>
          <a:xfrm>
            <a:off x="1660601" y="940589"/>
            <a:ext cx="1720163" cy="384048"/>
          </a:xfrm>
          <a:prstGeom prst="rect">
            <a:avLst/>
          </a:prstGeom>
          <a:solidFill>
            <a:srgbClr val="24334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rIns="137160" bIns="27432" rtlCol="0" anchor="ctr"/>
          <a:lstStyle/>
          <a:p>
            <a:pPr algn="l">
              <a:spcAft>
                <a:spcPts val="400"/>
              </a:spcAft>
            </a:pPr>
            <a:r>
              <a:rPr sz="1700" b="1" dirty="0">
                <a:solidFill>
                  <a:srgbClr val="FFFFFF"/>
                </a:solidFill>
                <a:latin typeface="Aptos"/>
              </a:rPr>
              <a:t>T2K frequentist</a:t>
            </a:r>
          </a:p>
        </p:txBody>
      </p:sp>
      <p:sp>
        <p:nvSpPr>
          <p:cNvPr id="16" name="TextBox 15"/>
          <p:cNvSpPr txBox="1"/>
          <p:nvPr/>
        </p:nvSpPr>
        <p:spPr>
          <a:xfrm>
            <a:off x="1090149" y="1408176"/>
            <a:ext cx="5257800" cy="320040"/>
          </a:xfrm>
          <a:prstGeom prst="rect">
            <a:avLst/>
          </a:prstGeom>
          <a:noFill/>
        </p:spPr>
        <p:txBody>
          <a:bodyPr wrap="square" lIns="73152" tIns="27432" rIns="73152" bIns="27432" anchor="t">
            <a:spAutoFit/>
          </a:bodyPr>
          <a:lstStyle/>
          <a:p>
            <a:pPr algn="l">
              <a:spcAft>
                <a:spcPts val="400"/>
              </a:spcAft>
            </a:pPr>
            <a:r>
              <a:rPr sz="1300" b="0" dirty="0">
                <a:solidFill>
                  <a:srgbClr val="667087"/>
                </a:solidFill>
                <a:latin typeface="Aptos"/>
              </a:rPr>
              <a:t>Phys. Rev. Lett. 135, 261801 (2025), Fig. 4</a:t>
            </a:r>
          </a:p>
        </p:txBody>
      </p:sp>
      <p:sp>
        <p:nvSpPr>
          <p:cNvPr id="17" name="Rectangle 16"/>
          <p:cNvSpPr/>
          <p:nvPr/>
        </p:nvSpPr>
        <p:spPr>
          <a:xfrm>
            <a:off x="7188946" y="906973"/>
            <a:ext cx="3020456" cy="384048"/>
          </a:xfrm>
          <a:prstGeom prst="rect">
            <a:avLst/>
          </a:prstGeom>
          <a:solidFill>
            <a:srgbClr val="24334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rIns="137160" bIns="27432" rtlCol="0" anchor="ctr"/>
          <a:lstStyle/>
          <a:p>
            <a:pPr algn="l">
              <a:spcAft>
                <a:spcPts val="400"/>
              </a:spcAft>
            </a:pPr>
            <a:r>
              <a:rPr sz="1700" b="1">
                <a:solidFill>
                  <a:srgbClr val="FFFFFF"/>
                </a:solidFill>
                <a:latin typeface="Aptos"/>
              </a:rPr>
              <a:t>T2K + NOvA joint — Bayesian</a:t>
            </a:r>
          </a:p>
        </p:txBody>
      </p:sp>
      <p:sp>
        <p:nvSpPr>
          <p:cNvPr id="18" name="TextBox 17"/>
          <p:cNvSpPr txBox="1"/>
          <p:nvPr/>
        </p:nvSpPr>
        <p:spPr>
          <a:xfrm>
            <a:off x="7351902" y="1354170"/>
            <a:ext cx="5715000" cy="320040"/>
          </a:xfrm>
          <a:prstGeom prst="rect">
            <a:avLst/>
          </a:prstGeom>
          <a:noFill/>
        </p:spPr>
        <p:txBody>
          <a:bodyPr wrap="square" lIns="73152" tIns="27432" rIns="73152" bIns="27432" anchor="t">
            <a:spAutoFit/>
          </a:bodyPr>
          <a:lstStyle/>
          <a:p>
            <a:pPr algn="l">
              <a:spcAft>
                <a:spcPts val="400"/>
              </a:spcAft>
            </a:pPr>
            <a:r>
              <a:rPr sz="1300" b="0" dirty="0">
                <a:solidFill>
                  <a:srgbClr val="667087"/>
                </a:solidFill>
                <a:latin typeface="Aptos"/>
              </a:rPr>
              <a:t>Nature 646, 818–824 (2025), Fig. 3</a:t>
            </a:r>
          </a:p>
        </p:txBody>
      </p:sp>
      <p:sp>
        <p:nvSpPr>
          <p:cNvPr id="19" name="TextBox 18"/>
          <p:cNvSpPr txBox="1"/>
          <p:nvPr/>
        </p:nvSpPr>
        <p:spPr>
          <a:xfrm>
            <a:off x="502920" y="4297680"/>
            <a:ext cx="5257800" cy="1371600"/>
          </a:xfrm>
          <a:prstGeom prst="rect">
            <a:avLst/>
          </a:prstGeom>
          <a:noFill/>
        </p:spPr>
        <p:txBody>
          <a:bodyPr wrap="square" lIns="73152" tIns="27432" rIns="73152" bIns="27432" anchor="t">
            <a:spAutoFit/>
          </a:bodyPr>
          <a:lstStyle/>
          <a:p>
            <a:pPr marL="228600" indent="-228600" algn="l">
              <a:spcAft>
                <a:spcPts val="400"/>
              </a:spcAft>
              <a:buFont typeface="Arial"/>
              <a:buChar char="•"/>
            </a:pPr>
            <a:r>
              <a:rPr sz="1600" b="1" dirty="0">
                <a:solidFill>
                  <a:srgbClr val="2F5D8A"/>
                </a:solidFill>
                <a:latin typeface="Aptos"/>
              </a:rPr>
              <a:t>NO: </a:t>
            </a:r>
            <a:r>
              <a:rPr sz="1600" b="0" dirty="0">
                <a:solidFill>
                  <a:srgbClr val="24334F"/>
                </a:solidFill>
                <a:latin typeface="Aptos"/>
              </a:rPr>
              <a:t>best fit near </a:t>
            </a:r>
            <a:r>
              <a:rPr sz="1600" b="0" dirty="0" err="1">
                <a:solidFill>
                  <a:srgbClr val="24334F"/>
                </a:solidFill>
                <a:latin typeface="Aptos"/>
              </a:rPr>
              <a:t>δ</a:t>
            </a:r>
            <a:r>
              <a:rPr sz="1600" b="0" baseline="-25000" dirty="0" err="1">
                <a:solidFill>
                  <a:srgbClr val="24334F"/>
                </a:solidFill>
                <a:latin typeface="Aptos"/>
              </a:rPr>
              <a:t>CP</a:t>
            </a:r>
            <a:r>
              <a:rPr sz="1600" b="0" dirty="0">
                <a:solidFill>
                  <a:srgbClr val="24334F"/>
                </a:solidFill>
                <a:latin typeface="Aptos"/>
              </a:rPr>
              <a:t> ≈ −π/2, but CP conservation is not </a:t>
            </a:r>
            <a:r>
              <a:rPr lang="en-US" sz="1600" b="0" dirty="0">
                <a:solidFill>
                  <a:srgbClr val="24334F"/>
                </a:solidFill>
                <a:latin typeface="Aptos"/>
              </a:rPr>
              <a:t>                     </a:t>
            </a:r>
            <a:r>
              <a:rPr sz="1600" b="0" dirty="0">
                <a:solidFill>
                  <a:srgbClr val="24334F"/>
                </a:solidFill>
                <a:latin typeface="Aptos"/>
              </a:rPr>
              <a:t>robustly excluded</a:t>
            </a:r>
          </a:p>
          <a:p>
            <a:pPr marL="228600" indent="-228600" algn="l">
              <a:spcAft>
                <a:spcPts val="400"/>
              </a:spcAft>
              <a:buFont typeface="Arial"/>
              <a:buChar char="•"/>
            </a:pPr>
            <a:r>
              <a:rPr sz="1600" b="1" dirty="0">
                <a:solidFill>
                  <a:srgbClr val="B4531F"/>
                </a:solidFill>
                <a:latin typeface="Aptos"/>
              </a:rPr>
              <a:t>IO: </a:t>
            </a:r>
            <a:r>
              <a:rPr sz="1600" b="0" dirty="0" err="1">
                <a:solidFill>
                  <a:srgbClr val="24334F"/>
                </a:solidFill>
                <a:latin typeface="Aptos"/>
              </a:rPr>
              <a:t>δ</a:t>
            </a:r>
            <a:r>
              <a:rPr sz="1600" b="0" baseline="-25000" dirty="0" err="1">
                <a:solidFill>
                  <a:srgbClr val="24334F"/>
                </a:solidFill>
                <a:latin typeface="Aptos"/>
              </a:rPr>
              <a:t>CP</a:t>
            </a:r>
            <a:r>
              <a:rPr sz="1600" b="0" dirty="0">
                <a:solidFill>
                  <a:srgbClr val="24334F"/>
                </a:solidFill>
                <a:latin typeface="Aptos"/>
              </a:rPr>
              <a:t> = 0 and π excluded at 3σ</a:t>
            </a:r>
          </a:p>
          <a:p>
            <a:pPr marL="228600" indent="-228600" algn="l">
              <a:spcAft>
                <a:spcPts val="400"/>
              </a:spcAft>
              <a:buFont typeface="Arial"/>
              <a:buChar char="•"/>
            </a:pPr>
            <a:r>
              <a:rPr sz="1400" b="0" dirty="0">
                <a:solidFill>
                  <a:srgbClr val="667087"/>
                </a:solidFill>
                <a:latin typeface="Aptos"/>
              </a:rPr>
              <a:t>2026 update (21.4 × 10</a:t>
            </a:r>
            <a:r>
              <a:rPr sz="1400" b="0" baseline="30000" dirty="0">
                <a:solidFill>
                  <a:srgbClr val="667087"/>
                </a:solidFill>
                <a:latin typeface="Aptos"/>
              </a:rPr>
              <a:t>21</a:t>
            </a:r>
            <a:r>
              <a:rPr sz="1400" b="0" dirty="0">
                <a:solidFill>
                  <a:srgbClr val="667087"/>
                </a:solidFill>
                <a:latin typeface="Aptos"/>
              </a:rPr>
              <a:t> POT, first Gd-loaded SK data): </a:t>
            </a:r>
            <a:endParaRPr lang="en-US" sz="1400" b="0" dirty="0">
              <a:solidFill>
                <a:srgbClr val="667087"/>
              </a:solidFill>
              <a:latin typeface="Aptos"/>
            </a:endParaRPr>
          </a:p>
          <a:p>
            <a:pPr algn="l">
              <a:spcAft>
                <a:spcPts val="400"/>
              </a:spcAft>
            </a:pPr>
            <a:r>
              <a:rPr lang="en-US" sz="1400" dirty="0">
                <a:solidFill>
                  <a:srgbClr val="667087"/>
                </a:solidFill>
                <a:latin typeface="Aptos"/>
              </a:rPr>
              <a:t>      </a:t>
            </a:r>
            <a:r>
              <a:rPr sz="1400" b="0" dirty="0">
                <a:solidFill>
                  <a:srgbClr val="667087"/>
                </a:solidFill>
                <a:latin typeface="Aptos"/>
              </a:rPr>
              <a:t>CP conservation excluded at 90% C.L.</a:t>
            </a:r>
            <a:r>
              <a:rPr lang="en-US" sz="1400" b="0" dirty="0">
                <a:solidFill>
                  <a:srgbClr val="667087"/>
                </a:solidFill>
                <a:latin typeface="Aptos"/>
              </a:rPr>
              <a:t> (PRL134,2025)</a:t>
            </a:r>
            <a:endParaRPr sz="1400" b="0" dirty="0">
              <a:solidFill>
                <a:srgbClr val="667087"/>
              </a:solidFill>
              <a:latin typeface="Aptos"/>
            </a:endParaRPr>
          </a:p>
        </p:txBody>
      </p:sp>
      <p:sp>
        <p:nvSpPr>
          <p:cNvPr id="20" name="TextBox 19"/>
          <p:cNvSpPr txBox="1"/>
          <p:nvPr/>
        </p:nvSpPr>
        <p:spPr>
          <a:xfrm>
            <a:off x="5989320" y="4297680"/>
            <a:ext cx="5715000" cy="1371600"/>
          </a:xfrm>
          <a:prstGeom prst="rect">
            <a:avLst/>
          </a:prstGeom>
          <a:noFill/>
        </p:spPr>
        <p:txBody>
          <a:bodyPr wrap="square" lIns="73152" tIns="27432" rIns="73152" bIns="27432" anchor="t">
            <a:spAutoFit/>
          </a:bodyPr>
          <a:lstStyle/>
          <a:p>
            <a:pPr marL="228600" indent="-228600" algn="l">
              <a:spcAft>
                <a:spcPts val="400"/>
              </a:spcAft>
              <a:buFont typeface="Arial"/>
              <a:buChar char="•"/>
            </a:pPr>
            <a:r>
              <a:rPr sz="1600" b="0">
                <a:solidFill>
                  <a:srgbClr val="24334F"/>
                </a:solidFill>
                <a:latin typeface="Aptos"/>
              </a:rPr>
              <a:t>No ordering preference (Bayes factor IO/NO = 1.3)</a:t>
            </a:r>
          </a:p>
          <a:p>
            <a:pPr marL="228600" indent="-228600" algn="l">
              <a:spcAft>
                <a:spcPts val="400"/>
              </a:spcAft>
              <a:buFont typeface="Arial"/>
              <a:buChar char="•"/>
            </a:pPr>
            <a:r>
              <a:rPr sz="1600" b="1">
                <a:solidFill>
                  <a:srgbClr val="B4531F"/>
                </a:solidFill>
                <a:latin typeface="Aptos"/>
              </a:rPr>
              <a:t>IO: </a:t>
            </a:r>
            <a:r>
              <a:rPr sz="1600" b="0">
                <a:solidFill>
                  <a:srgbClr val="24334F"/>
                </a:solidFill>
                <a:latin typeface="Aptos"/>
              </a:rPr>
              <a:t>J</a:t>
            </a:r>
            <a:r>
              <a:rPr sz="1600" b="0" baseline="-25000">
                <a:solidFill>
                  <a:srgbClr val="24334F"/>
                </a:solidFill>
                <a:latin typeface="Aptos"/>
              </a:rPr>
              <a:t>CP</a:t>
            </a:r>
            <a:r>
              <a:rPr sz="1600" b="0">
                <a:solidFill>
                  <a:srgbClr val="24334F"/>
                </a:solidFill>
                <a:latin typeface="Aptos"/>
              </a:rPr>
              <a:t> = 0 excluded at 3σ;  </a:t>
            </a:r>
            <a:r>
              <a:rPr sz="1600" b="1">
                <a:solidFill>
                  <a:srgbClr val="2F5D8A"/>
                </a:solidFill>
                <a:latin typeface="Aptos"/>
              </a:rPr>
              <a:t>NO: </a:t>
            </a:r>
            <a:r>
              <a:rPr sz="1600" b="0">
                <a:solidFill>
                  <a:srgbClr val="24334F"/>
                </a:solidFill>
                <a:latin typeface="Aptos"/>
              </a:rPr>
              <a:t>CP conservation allowed</a:t>
            </a:r>
          </a:p>
          <a:p>
            <a:pPr marL="228600" indent="-228600" algn="l">
              <a:spcAft>
                <a:spcPts val="400"/>
              </a:spcAft>
              <a:buFont typeface="Arial"/>
              <a:buChar char="•"/>
            </a:pPr>
            <a:r>
              <a:rPr sz="1400" b="0">
                <a:solidFill>
                  <a:srgbClr val="667087"/>
                </a:solidFill>
                <a:latin typeface="Aptos"/>
              </a:rPr>
              <a:t>T2K + SK joint fit: J</a:t>
            </a:r>
            <a:r>
              <a:rPr sz="1400" b="0" baseline="-25000">
                <a:solidFill>
                  <a:srgbClr val="667087"/>
                </a:solidFill>
                <a:latin typeface="Aptos"/>
              </a:rPr>
              <a:t>CP</a:t>
            </a:r>
            <a:r>
              <a:rPr sz="1400" b="0">
                <a:solidFill>
                  <a:srgbClr val="667087"/>
                </a:solidFill>
                <a:latin typeface="Aptos"/>
              </a:rPr>
              <a:t> = 0 excluded at 1.9σ</a:t>
            </a:r>
          </a:p>
        </p:txBody>
      </p:sp>
      <p:sp>
        <p:nvSpPr>
          <p:cNvPr id="21" name="Rounded Rectangle 20"/>
          <p:cNvSpPr/>
          <p:nvPr/>
        </p:nvSpPr>
        <p:spPr>
          <a:xfrm>
            <a:off x="999744" y="5917411"/>
            <a:ext cx="11192256" cy="502920"/>
          </a:xfrm>
          <a:prstGeom prst="roundRect">
            <a:avLst>
              <a:gd name="adj" fmla="val 12000"/>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spcAft>
                <a:spcPts val="400"/>
              </a:spcAft>
            </a:pPr>
            <a:r>
              <a:rPr sz="2200" b="1" dirty="0">
                <a:solidFill>
                  <a:srgbClr val="24334F"/>
                </a:solidFill>
                <a:latin typeface="Aptos"/>
              </a:rPr>
              <a:t>No ordering-independent evidence of leptonic CP violation has yet been established.</a:t>
            </a:r>
          </a:p>
        </p:txBody>
      </p:sp>
    </p:spTree>
    <p:extLst>
      <p:ext uri="{BB962C8B-B14F-4D97-AF65-F5344CB8AC3E}">
        <p14:creationId xmlns:p14="http://schemas.microsoft.com/office/powerpoint/2010/main" val="2313544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6EF106-18F2-4807-9FC0-A13B7112EE1C}"/>
              </a:ext>
            </a:extLst>
          </p:cNvPr>
          <p:cNvSpPr>
            <a:spLocks noGrp="1"/>
          </p:cNvSpPr>
          <p:nvPr/>
        </p:nvSpPr>
        <p:spPr>
          <a:xfrm>
            <a:off x="0" y="0"/>
            <a:ext cx="1219196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id="{98DEDDBB-92AC-4BF0-A787-D1EF59285ECC}"/>
              </a:ext>
            </a:extLst>
          </p:cNvPr>
          <p:cNvSpPr>
            <a:spLocks noGrp="1"/>
          </p:cNvSpPr>
          <p:nvPr/>
        </p:nvSpPr>
        <p:spPr>
          <a:xfrm>
            <a:off x="475488" y="256032"/>
            <a:ext cx="11064240" cy="467820"/>
          </a:xfrm>
          <a:prstGeom prst="rect">
            <a:avLst/>
          </a:prstGeom>
          <a:noFill/>
        </p:spPr>
        <p:txBody>
          <a:bodyPr wrap="square" lIns="18288" tIns="18288" rIns="18288" bIns="18288">
            <a:spAutoFit/>
          </a:bodyPr>
          <a:lstStyle/>
          <a:p>
            <a:pPr algn="l">
              <a:buNone/>
            </a:pPr>
            <a:r>
              <a:rPr sz="2800" b="1" dirty="0">
                <a:solidFill>
                  <a:srgbClr val="24334F"/>
                </a:solidFill>
                <a:latin typeface="Cambria" panose="02040503050406030204" pitchFamily="18" charset="0"/>
                <a:ea typeface="Cambria" panose="02040503050406030204" pitchFamily="18" charset="0"/>
                <a:cs typeface="Cambria"/>
              </a:rPr>
              <a:t>Global Fits: CP Conservation Remains Allowed</a:t>
            </a:r>
          </a:p>
        </p:txBody>
      </p:sp>
      <p:pic>
        <p:nvPicPr>
          <p:cNvPr id="13" name="Picture 12">
            <a:extLst>
              <a:ext uri="{FF2B5EF4-FFF2-40B4-BE49-F238E27FC236}">
                <a16:creationId xmlns:a16="http://schemas.microsoft.com/office/drawing/2014/main" id="{A930704E-2728-4AA7-ADC6-ACFB861B1872}"/>
              </a:ext>
            </a:extLst>
          </p:cNvPr>
          <p:cNvPicPr>
            <a:picLocks noChangeAspect="1"/>
          </p:cNvPicPr>
          <p:nvPr/>
        </p:nvPicPr>
        <p:blipFill>
          <a:blip r:embed="rId3"/>
          <a:stretch>
            <a:fillRect/>
          </a:stretch>
        </p:blipFill>
        <p:spPr>
          <a:xfrm>
            <a:off x="594360" y="1825025"/>
            <a:ext cx="6949440" cy="3277881"/>
          </a:xfrm>
          <a:prstGeom prst="rect">
            <a:avLst/>
          </a:prstGeom>
        </p:spPr>
      </p:pic>
      <p:sp>
        <p:nvSpPr>
          <p:cNvPr id="14" name="Rectangle 13"/>
          <p:cNvSpPr/>
          <p:nvPr/>
        </p:nvSpPr>
        <p:spPr>
          <a:xfrm>
            <a:off x="502920" y="960120"/>
            <a:ext cx="6174717" cy="384048"/>
          </a:xfrm>
          <a:prstGeom prst="rect">
            <a:avLst/>
          </a:prstGeom>
          <a:solidFill>
            <a:srgbClr val="24334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rIns="137160" bIns="27432" rtlCol="0" anchor="ctr"/>
          <a:lstStyle/>
          <a:p>
            <a:pPr algn="l">
              <a:spcAft>
                <a:spcPts val="400"/>
              </a:spcAft>
            </a:pPr>
            <a:r>
              <a:rPr sz="1700" b="1">
                <a:solidFill>
                  <a:srgbClr val="FFFFFF"/>
                </a:solidFill>
                <a:latin typeface="Aptos"/>
              </a:rPr>
              <a:t>Bari global fit, Release 2026.a (preliminary) — allowed δ</a:t>
            </a:r>
            <a:r>
              <a:rPr sz="1700" b="1" baseline="-25000">
                <a:solidFill>
                  <a:srgbClr val="FFFFFF"/>
                </a:solidFill>
                <a:latin typeface="Aptos"/>
              </a:rPr>
              <a:t>CP</a:t>
            </a:r>
            <a:r>
              <a:rPr sz="1700" b="1">
                <a:solidFill>
                  <a:srgbClr val="FFFFFF"/>
                </a:solidFill>
                <a:latin typeface="Aptos"/>
              </a:rPr>
              <a:t> range</a:t>
            </a:r>
          </a:p>
        </p:txBody>
      </p:sp>
      <p:sp>
        <p:nvSpPr>
          <p:cNvPr id="15" name="TextBox 14"/>
          <p:cNvSpPr txBox="1"/>
          <p:nvPr/>
        </p:nvSpPr>
        <p:spPr>
          <a:xfrm>
            <a:off x="502920" y="1413545"/>
            <a:ext cx="11192256" cy="320040"/>
          </a:xfrm>
          <a:prstGeom prst="rect">
            <a:avLst/>
          </a:prstGeom>
          <a:noFill/>
        </p:spPr>
        <p:txBody>
          <a:bodyPr wrap="square" lIns="73152" tIns="27432" rIns="73152" bIns="27432" anchor="t">
            <a:spAutoFit/>
          </a:bodyPr>
          <a:lstStyle/>
          <a:p>
            <a:pPr algn="l">
              <a:spcAft>
                <a:spcPts val="400"/>
              </a:spcAft>
            </a:pPr>
            <a:r>
              <a:rPr sz="1300" b="0">
                <a:solidFill>
                  <a:srgbClr val="667087"/>
                </a:solidFill>
                <a:latin typeface="Aptos"/>
              </a:rPr>
              <a:t>Normal ordering;  LBL + solar + reactors + atmosphere</a:t>
            </a:r>
          </a:p>
        </p:txBody>
      </p:sp>
      <p:sp>
        <p:nvSpPr>
          <p:cNvPr id="16" name="TextBox 15"/>
          <p:cNvSpPr txBox="1"/>
          <p:nvPr/>
        </p:nvSpPr>
        <p:spPr>
          <a:xfrm>
            <a:off x="7680960" y="1828800"/>
            <a:ext cx="4023360" cy="3566160"/>
          </a:xfrm>
          <a:prstGeom prst="rect">
            <a:avLst/>
          </a:prstGeom>
          <a:noFill/>
        </p:spPr>
        <p:txBody>
          <a:bodyPr wrap="square" lIns="73152" tIns="27432" rIns="73152" bIns="27432" anchor="t">
            <a:spAutoFit/>
          </a:bodyPr>
          <a:lstStyle/>
          <a:p>
            <a:pPr algn="l">
              <a:spcAft>
                <a:spcPts val="200"/>
              </a:spcAft>
            </a:pPr>
            <a:r>
              <a:rPr sz="1800" b="1">
                <a:solidFill>
                  <a:srgbClr val="24334F"/>
                </a:solidFill>
                <a:latin typeface="Aptos"/>
              </a:rPr>
              <a:t>Best fit:  δ</a:t>
            </a:r>
            <a:r>
              <a:rPr sz="1800" b="1" baseline="-25000">
                <a:solidFill>
                  <a:srgbClr val="24334F"/>
                </a:solidFill>
                <a:latin typeface="Aptos"/>
              </a:rPr>
              <a:t>CP</a:t>
            </a:r>
            <a:r>
              <a:rPr sz="1800" b="1">
                <a:solidFill>
                  <a:srgbClr val="24334F"/>
                </a:solidFill>
                <a:latin typeface="Aptos"/>
              </a:rPr>
              <a:t>/π = 1.19</a:t>
            </a:r>
          </a:p>
          <a:p>
            <a:pPr algn="l">
              <a:spcAft>
                <a:spcPts val="1400"/>
              </a:spcAft>
            </a:pPr>
            <a:r>
              <a:rPr sz="1600" b="0">
                <a:solidFill>
                  <a:srgbClr val="24334F"/>
                </a:solidFill>
                <a:latin typeface="Aptos"/>
              </a:rPr>
              <a:t>3σ range  [0.79, 1.95]</a:t>
            </a:r>
          </a:p>
          <a:p>
            <a:pPr algn="l">
              <a:spcAft>
                <a:spcPts val="600"/>
              </a:spcAft>
            </a:pPr>
            <a:r>
              <a:rPr sz="1600" b="0">
                <a:solidFill>
                  <a:srgbClr val="24334F"/>
                </a:solidFill>
                <a:latin typeface="Aptos"/>
              </a:rPr>
              <a:t>CP conservation requires δ</a:t>
            </a:r>
            <a:r>
              <a:rPr sz="1600" b="0" baseline="-25000">
                <a:solidFill>
                  <a:srgbClr val="24334F"/>
                </a:solidFill>
                <a:latin typeface="Aptos"/>
              </a:rPr>
              <a:t>CP</a:t>
            </a:r>
            <a:r>
              <a:rPr sz="1600" b="0">
                <a:solidFill>
                  <a:srgbClr val="24334F"/>
                </a:solidFill>
                <a:latin typeface="Aptos"/>
              </a:rPr>
              <a:t> = 0 or π (J</a:t>
            </a:r>
            <a:r>
              <a:rPr sz="1600" b="0" baseline="-25000">
                <a:solidFill>
                  <a:srgbClr val="24334F"/>
                </a:solidFill>
                <a:latin typeface="Aptos"/>
              </a:rPr>
              <a:t>CP</a:t>
            </a:r>
            <a:r>
              <a:rPr sz="1600" b="0">
                <a:solidFill>
                  <a:srgbClr val="24334F"/>
                </a:solidFill>
                <a:latin typeface="Aptos"/>
              </a:rPr>
              <a:t> = 0):</a:t>
            </a:r>
          </a:p>
          <a:p>
            <a:pPr marL="228600" indent="-228600" algn="l">
              <a:spcAft>
                <a:spcPts val="400"/>
              </a:spcAft>
              <a:buFont typeface="Arial"/>
              <a:buChar char="•"/>
            </a:pPr>
            <a:r>
              <a:rPr sz="1700" b="1">
                <a:solidFill>
                  <a:srgbClr val="C00000"/>
                </a:solidFill>
                <a:latin typeface="Aptos"/>
              </a:rPr>
              <a:t>δ</a:t>
            </a:r>
            <a:r>
              <a:rPr sz="1700" b="1" baseline="-25000">
                <a:solidFill>
                  <a:srgbClr val="C00000"/>
                </a:solidFill>
                <a:latin typeface="Aptos"/>
              </a:rPr>
              <a:t>CP</a:t>
            </a:r>
            <a:r>
              <a:rPr sz="1700" b="1">
                <a:solidFill>
                  <a:srgbClr val="C00000"/>
                </a:solidFill>
                <a:latin typeface="Aptos"/>
              </a:rPr>
              <a:t> = 0:  </a:t>
            </a:r>
            <a:r>
              <a:rPr sz="1700" b="0">
                <a:solidFill>
                  <a:srgbClr val="24334F"/>
                </a:solidFill>
                <a:latin typeface="Aptos"/>
              </a:rPr>
              <a:t>disfavored at 3.2σ</a:t>
            </a:r>
          </a:p>
          <a:p>
            <a:pPr marL="228600" indent="-228600" algn="l">
              <a:spcAft>
                <a:spcPts val="1400"/>
              </a:spcAft>
              <a:buFont typeface="Arial"/>
              <a:buChar char="•"/>
            </a:pPr>
            <a:r>
              <a:rPr sz="1700" b="1">
                <a:solidFill>
                  <a:srgbClr val="2F5D8A"/>
                </a:solidFill>
                <a:latin typeface="Aptos"/>
              </a:rPr>
              <a:t>δ</a:t>
            </a:r>
            <a:r>
              <a:rPr sz="1700" b="1" baseline="-25000">
                <a:solidFill>
                  <a:srgbClr val="2F5D8A"/>
                </a:solidFill>
                <a:latin typeface="Aptos"/>
              </a:rPr>
              <a:t>CP</a:t>
            </a:r>
            <a:r>
              <a:rPr sz="1700" b="1">
                <a:solidFill>
                  <a:srgbClr val="2F5D8A"/>
                </a:solidFill>
                <a:latin typeface="Aptos"/>
              </a:rPr>
              <a:t> = π:  </a:t>
            </a:r>
            <a:r>
              <a:rPr sz="1700" b="0">
                <a:solidFill>
                  <a:srgbClr val="24334F"/>
                </a:solidFill>
                <a:latin typeface="Aptos"/>
              </a:rPr>
              <a:t>only 1.4σ — still fits reasonably well</a:t>
            </a:r>
          </a:p>
          <a:p>
            <a:pPr algn="l">
              <a:spcAft>
                <a:spcPts val="400"/>
              </a:spcAft>
            </a:pPr>
            <a:r>
              <a:rPr sz="1300" b="0">
                <a:solidFill>
                  <a:srgbClr val="667087"/>
                </a:solidFill>
                <a:latin typeface="Aptos"/>
              </a:rPr>
              <a:t>Numbers are Bari 2026.a; NuFIT 6.1 publishes its own Δχ</a:t>
            </a:r>
            <a:r>
              <a:rPr sz="1300" b="0" baseline="30000">
                <a:solidFill>
                  <a:srgbClr val="667087"/>
                </a:solidFill>
                <a:latin typeface="Aptos"/>
              </a:rPr>
              <a:t>2</a:t>
            </a:r>
            <a:r>
              <a:rPr sz="1300" b="0">
                <a:solidFill>
                  <a:srgbClr val="667087"/>
                </a:solidFill>
                <a:latin typeface="Aptos"/>
              </a:rPr>
              <a:t>(J</a:t>
            </a:r>
            <a:r>
              <a:rPr sz="1300" b="0" baseline="-25000">
                <a:solidFill>
                  <a:srgbClr val="667087"/>
                </a:solidFill>
                <a:latin typeface="Aptos"/>
              </a:rPr>
              <a:t>CP</a:t>
            </a:r>
            <a:r>
              <a:rPr sz="1300" b="0">
                <a:solidFill>
                  <a:srgbClr val="667087"/>
                </a:solidFill>
                <a:latin typeface="Aptos"/>
              </a:rPr>
              <a:t>) profiles for NO and IO.</a:t>
            </a:r>
          </a:p>
        </p:txBody>
      </p:sp>
      <p:sp>
        <p:nvSpPr>
          <p:cNvPr id="17" name="Rounded Rectangle 16"/>
          <p:cNvSpPr/>
          <p:nvPr/>
        </p:nvSpPr>
        <p:spPr>
          <a:xfrm>
            <a:off x="502920" y="5779008"/>
            <a:ext cx="11192256" cy="502920"/>
          </a:xfrm>
          <a:prstGeom prst="roundRect">
            <a:avLst>
              <a:gd name="adj" fmla="val 12000"/>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spcAft>
                <a:spcPts val="400"/>
              </a:spcAft>
            </a:pPr>
            <a:r>
              <a:rPr sz="2200" b="1" dirty="0">
                <a:solidFill>
                  <a:srgbClr val="24334F"/>
                </a:solidFill>
                <a:latin typeface="Aptos"/>
              </a:rPr>
              <a:t>A CP-violating best fit is not a discovery: both CP-conserving values must be excluded.</a:t>
            </a:r>
          </a:p>
        </p:txBody>
      </p:sp>
      <p:sp>
        <p:nvSpPr>
          <p:cNvPr id="18" name="TextBox 17"/>
          <p:cNvSpPr txBox="1"/>
          <p:nvPr/>
        </p:nvSpPr>
        <p:spPr>
          <a:xfrm>
            <a:off x="502920" y="6327648"/>
            <a:ext cx="11192256" cy="224677"/>
          </a:xfrm>
          <a:prstGeom prst="rect">
            <a:avLst/>
          </a:prstGeom>
          <a:noFill/>
        </p:spPr>
        <p:txBody>
          <a:bodyPr wrap="square" lIns="73152" tIns="27432" rIns="73152" bIns="27432" anchor="t">
            <a:spAutoFit/>
          </a:bodyPr>
          <a:lstStyle/>
          <a:p>
            <a:pPr algn="l">
              <a:spcAft>
                <a:spcPts val="400"/>
              </a:spcAft>
            </a:pPr>
            <a:r>
              <a:rPr sz="1100" b="0" dirty="0">
                <a:solidFill>
                  <a:srgbClr val="667087"/>
                </a:solidFill>
                <a:latin typeface="Aptos"/>
              </a:rPr>
              <a:t>Bari global fit Release 2026.a, global-nu.org/results.html (15 Oct. 2026; preliminary, not peer-reviewed)  · 6.1 (data through Nov. 2025), nu-fit.org/node/309</a:t>
            </a:r>
          </a:p>
        </p:txBody>
      </p:sp>
    </p:spTree>
    <p:extLst>
      <p:ext uri="{BB962C8B-B14F-4D97-AF65-F5344CB8AC3E}">
        <p14:creationId xmlns:p14="http://schemas.microsoft.com/office/powerpoint/2010/main" val="3868240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lstStyle/>
          <a:p>
            <a:pPr marL="0" indent="0" algn="l">
              <a:buNone/>
            </a:pPr>
            <a:r>
              <a:rPr lang="en-US" sz="2800" b="1" dirty="0">
                <a:solidFill>
                  <a:srgbClr val="1B2A49"/>
                </a:solidFill>
                <a:latin typeface="Cambria" pitchFamily="34" charset="0"/>
                <a:ea typeface="Cambria" pitchFamily="34" charset="-122"/>
                <a:cs typeface="Cambria" pitchFamily="34" charset="-120"/>
              </a:rPr>
              <a:t>Matter Effects: Coherent Forward Scattering</a:t>
            </a:r>
            <a:endParaRPr lang="en-US" sz="2800" dirty="0"/>
          </a:p>
        </p:txBody>
      </p:sp>
      <p:sp>
        <p:nvSpPr>
          <p:cNvPr id="3" name="Evidence status"/>
          <p:cNvSpPr/>
          <p:nvPr/>
        </p:nvSpPr>
        <p:spPr>
          <a:xfrm>
            <a:off x="502920" y="1024128"/>
            <a:ext cx="5089550" cy="292608"/>
          </a:xfrm>
          <a:prstGeom prst="roundRect">
            <a:avLst>
              <a:gd name="adj" fmla="val 25000"/>
            </a:avLst>
          </a:prstGeom>
          <a:solidFill>
            <a:srgbClr val="E6EEF6"/>
          </a:solidFill>
          <a:ln/>
        </p:spPr>
        <p:txBody>
          <a:bodyPr wrap="square" lIns="0" tIns="0" rIns="0" bIns="0" rtlCol="0" anchor="ctr"/>
          <a:lstStyle/>
          <a:p>
            <a:pPr marL="0" indent="0" algn="ctr">
              <a:buNone/>
            </a:pPr>
            <a:r>
              <a:rPr lang="en-US" sz="1200" b="1" dirty="0">
                <a:solidFill>
                  <a:srgbClr val="2F5D8A"/>
                </a:solidFill>
              </a:rPr>
              <a:t>Theory background | Wolfenstein (1978); Mikheyev–Smirnov (1985)</a:t>
            </a:r>
            <a:endParaRPr lang="en-US" sz="1200" dirty="0"/>
          </a:p>
        </p:txBody>
      </p:sp>
      <p:sp>
        <p:nvSpPr>
          <p:cNvPr id="4" name="Main points"/>
          <p:cNvSpPr txBox="1"/>
          <p:nvPr/>
        </p:nvSpPr>
        <p:spPr>
          <a:xfrm>
            <a:off x="502920" y="1481328"/>
            <a:ext cx="6443980" cy="2941625"/>
          </a:xfrm>
          <a:prstGeom prst="rect">
            <a:avLst/>
          </a:prstGeom>
          <a:noFill/>
          <a:ln/>
        </p:spPr>
        <p:txBody>
          <a:bodyPr wrap="square" lIns="25400" tIns="25400" rIns="50800" bIns="25400" rtlCol="0" anchor="t"/>
          <a:lstStyle/>
          <a:p>
            <a:pPr marL="203200" indent="-203200">
              <a:spcAft>
                <a:spcPts val="900"/>
              </a:spcAft>
              <a:buSzPct val="100000"/>
              <a:buChar char="•"/>
            </a:pPr>
            <a:r>
              <a:rPr lang="en-US" sz="1500" dirty="0">
                <a:solidFill>
                  <a:srgbClr val="1F2937"/>
                </a:solidFill>
              </a:rPr>
              <a:t>In matter, neutrinos undergo coherent forward scattering on electrons, protons, and neutrons, which gives them a flavor-dependent effective potential.</a:t>
            </a:r>
            <a:endParaRPr lang="en-US" sz="1500" dirty="0"/>
          </a:p>
          <a:p>
            <a:pPr marL="203200" indent="-203200">
              <a:spcAft>
                <a:spcPts val="900"/>
              </a:spcAft>
              <a:buSzPct val="100000"/>
              <a:buChar char="•"/>
            </a:pPr>
            <a:r>
              <a:rPr lang="en-US" sz="1500" dirty="0">
                <a:solidFill>
                  <a:srgbClr val="FF0000"/>
                </a:solidFill>
              </a:rPr>
              <a:t>Only ν</a:t>
            </a:r>
            <a:r>
              <a:rPr lang="en-US" sz="1500" baseline="-40000" dirty="0">
                <a:solidFill>
                  <a:srgbClr val="FF0000"/>
                </a:solidFill>
              </a:rPr>
              <a:t>e</a:t>
            </a:r>
            <a:r>
              <a:rPr lang="en-US" sz="1500" dirty="0">
                <a:solidFill>
                  <a:srgbClr val="FF0000"/>
                </a:solidFill>
              </a:rPr>
              <a:t> has charged-current (W-exchange) scattering on electrons:     V</a:t>
            </a:r>
            <a:r>
              <a:rPr lang="en-US" sz="1500" baseline="-40000" dirty="0">
                <a:solidFill>
                  <a:srgbClr val="FF0000"/>
                </a:solidFill>
              </a:rPr>
              <a:t>CC</a:t>
            </a:r>
            <a:r>
              <a:rPr lang="en-US" sz="1500" dirty="0">
                <a:solidFill>
                  <a:srgbClr val="FF0000"/>
                </a:solidFill>
              </a:rPr>
              <a:t> = √2 G</a:t>
            </a:r>
            <a:r>
              <a:rPr lang="en-US" sz="1500" baseline="-40000" dirty="0">
                <a:solidFill>
                  <a:srgbClr val="FF0000"/>
                </a:solidFill>
              </a:rPr>
              <a:t>F</a:t>
            </a:r>
            <a:r>
              <a:rPr lang="en-US" sz="1500" dirty="0">
                <a:solidFill>
                  <a:srgbClr val="FF0000"/>
                </a:solidFill>
              </a:rPr>
              <a:t> N</a:t>
            </a:r>
            <a:r>
              <a:rPr lang="en-US" sz="1500" baseline="-40000" dirty="0">
                <a:solidFill>
                  <a:srgbClr val="FF0000"/>
                </a:solidFill>
              </a:rPr>
              <a:t>e</a:t>
            </a:r>
            <a:r>
              <a:rPr lang="en-US" sz="1500" dirty="0">
                <a:solidFill>
                  <a:srgbClr val="FF0000"/>
                </a:solidFill>
              </a:rPr>
              <a:t>.</a:t>
            </a:r>
          </a:p>
          <a:p>
            <a:pPr marL="203200" indent="-203200">
              <a:spcAft>
                <a:spcPts val="900"/>
              </a:spcAft>
              <a:buSzPct val="100000"/>
              <a:buChar char="•"/>
            </a:pPr>
            <a:r>
              <a:rPr lang="en-US" sz="1500" dirty="0">
                <a:solidFill>
                  <a:srgbClr val="1F2937"/>
                </a:solidFill>
              </a:rPr>
              <a:t>Neutral-current (Z-exchange) scattering is identical for all active flavors (V</a:t>
            </a:r>
            <a:r>
              <a:rPr lang="en-US" sz="1500" baseline="-40000" dirty="0">
                <a:solidFill>
                  <a:srgbClr val="1F2937"/>
                </a:solidFill>
              </a:rPr>
              <a:t>NC</a:t>
            </a:r>
            <a:r>
              <a:rPr lang="en-US" sz="1500" dirty="0">
                <a:solidFill>
                  <a:srgbClr val="1F2937"/>
                </a:solidFill>
              </a:rPr>
              <a:t> = −G</a:t>
            </a:r>
            <a:r>
              <a:rPr lang="en-US" sz="1500" baseline="-40000" dirty="0">
                <a:solidFill>
                  <a:srgbClr val="1F2937"/>
                </a:solidFill>
              </a:rPr>
              <a:t>F</a:t>
            </a:r>
            <a:r>
              <a:rPr lang="en-US" sz="1500" dirty="0">
                <a:solidFill>
                  <a:srgbClr val="1F2937"/>
                </a:solidFill>
              </a:rPr>
              <a:t> N</a:t>
            </a:r>
            <a:r>
              <a:rPr lang="en-US" sz="1500" baseline="-40000" dirty="0">
                <a:solidFill>
                  <a:srgbClr val="1F2937"/>
                </a:solidFill>
              </a:rPr>
              <a:t>n</a:t>
            </a:r>
            <a:r>
              <a:rPr lang="en-US" sz="1500" dirty="0">
                <a:solidFill>
                  <a:srgbClr val="1F2937"/>
                </a:solidFill>
              </a:rPr>
              <a:t>/√2 in neutral matter): a common phase, relevant only   for sterile neutrinos or NSI.</a:t>
            </a:r>
            <a:endParaRPr lang="en-US" sz="1500" dirty="0"/>
          </a:p>
          <a:p>
            <a:pPr marL="203200" indent="-203200">
              <a:spcAft>
                <a:spcPts val="900"/>
              </a:spcAft>
              <a:buSzPct val="100000"/>
              <a:buChar char="•"/>
            </a:pPr>
            <a:r>
              <a:rPr lang="en-US" sz="1500" dirty="0">
                <a:solidFill>
                  <a:srgbClr val="1F2937"/>
                </a:solidFill>
              </a:rPr>
              <a:t>In the solar (1,2) sector, </a:t>
            </a:r>
            <a:r>
              <a:rPr lang="en-US" sz="1500" dirty="0">
                <a:solidFill>
                  <a:srgbClr val="0070C0"/>
                </a:solidFill>
              </a:rPr>
              <a:t>V</a:t>
            </a:r>
            <a:r>
              <a:rPr lang="en-US" sz="1500" baseline="-40000" dirty="0">
                <a:solidFill>
                  <a:srgbClr val="0070C0"/>
                </a:solidFill>
              </a:rPr>
              <a:t>CC</a:t>
            </a:r>
            <a:r>
              <a:rPr lang="en-US" sz="1500" dirty="0">
                <a:solidFill>
                  <a:srgbClr val="0070C0"/>
                </a:solidFill>
              </a:rPr>
              <a:t> rotates the mixing angle</a:t>
            </a:r>
            <a:r>
              <a:rPr lang="en-US" sz="1500" dirty="0">
                <a:solidFill>
                  <a:srgbClr val="1F2937"/>
                </a:solidFill>
              </a:rPr>
              <a:t>; </a:t>
            </a:r>
            <a:r>
              <a:rPr lang="en-US" sz="1500" dirty="0">
                <a:solidFill>
                  <a:srgbClr val="FF0000"/>
                </a:solidFill>
              </a:rPr>
              <a:t>the MSW resonance occurs at ξ = cos 2θ</a:t>
            </a:r>
            <a:r>
              <a:rPr lang="en-US" sz="1500" baseline="-40000" dirty="0">
                <a:solidFill>
                  <a:srgbClr val="FF0000"/>
                </a:solidFill>
              </a:rPr>
              <a:t>12</a:t>
            </a:r>
            <a:r>
              <a:rPr lang="en-US" sz="1500" dirty="0">
                <a:solidFill>
                  <a:srgbClr val="FF0000"/>
                </a:solidFill>
              </a:rPr>
              <a:t>.</a:t>
            </a:r>
          </a:p>
        </p:txBody>
      </p:sp>
      <mc:AlternateContent xmlns:mc="http://schemas.openxmlformats.org/markup-compatibility/2006">
        <mc:Choice xmlns:a14="http://schemas.microsoft.com/office/drawing/2010/main" Requires="a14">
          <p:sp>
            <p:nvSpPr>
              <p:cNvPr id="5" name="Equation"/>
              <p:cNvSpPr/>
              <p:nvPr/>
            </p:nvSpPr>
            <p:spPr>
              <a:xfrm>
                <a:off x="707390" y="4385005"/>
                <a:ext cx="6035040" cy="1100023"/>
              </a:xfrm>
              <a:prstGeom prst="roundRect">
                <a:avLst>
                  <a:gd name="adj" fmla="val 4988"/>
                </a:avLst>
              </a:prstGeom>
              <a:solidFill>
                <a:srgbClr val="EEF2F7"/>
              </a:solidFill>
              <a:ln/>
            </p:spPr>
            <p:txBody>
              <a:bodyPr wrap="square" lIns="76200" tIns="76200" rIns="76200" bIns="76200" rtlCol="0" anchor="ctr"/>
              <a:lstStyle/>
              <a:p>
                <a:pPr marL="0" indent="0" algn="ctr">
                  <a:spcAft>
                    <a:spcPts val="400"/>
                  </a:spcAft>
                  <a:buNone/>
                </a:pPr>
                <a:r>
                  <a:rPr lang="en-US" sz="1400" dirty="0">
                    <a:solidFill>
                      <a:srgbClr val="1B2A49"/>
                    </a:solidFill>
                    <a:latin typeface="Cambria Math" pitchFamily="34" charset="0"/>
                    <a:ea typeface="Cambria Math" pitchFamily="34" charset="-122"/>
                    <a:cs typeface="Cambria Math" pitchFamily="34" charset="-120"/>
                  </a:rPr>
                  <a:t>H = U diag(0, Δm²</a:t>
                </a:r>
                <a:r>
                  <a:rPr lang="en-US" sz="1400" baseline="-40000" dirty="0">
                    <a:solidFill>
                      <a:srgbClr val="1B2A49"/>
                    </a:solidFill>
                    <a:latin typeface="Cambria Math" pitchFamily="34" charset="0"/>
                    <a:ea typeface="Cambria Math" pitchFamily="34" charset="-122"/>
                    <a:cs typeface="Cambria Math" pitchFamily="34" charset="-120"/>
                  </a:rPr>
                  <a:t>21</a:t>
                </a:r>
                <a:r>
                  <a:rPr lang="en-US" sz="1400" dirty="0">
                    <a:solidFill>
                      <a:srgbClr val="1B2A49"/>
                    </a:solidFill>
                    <a:latin typeface="Cambria Math" pitchFamily="34" charset="0"/>
                    <a:ea typeface="Cambria Math" pitchFamily="34" charset="-122"/>
                    <a:cs typeface="Cambria Math" pitchFamily="34" charset="-120"/>
                  </a:rPr>
                  <a:t>, Δm²</a:t>
                </a:r>
                <a:r>
                  <a:rPr lang="en-US" sz="1400" baseline="-40000" dirty="0">
                    <a:solidFill>
                      <a:srgbClr val="1B2A49"/>
                    </a:solidFill>
                    <a:latin typeface="Cambria Math" pitchFamily="34" charset="0"/>
                    <a:ea typeface="Cambria Math" pitchFamily="34" charset="-122"/>
                    <a:cs typeface="Cambria Math" pitchFamily="34" charset="-120"/>
                  </a:rPr>
                  <a:t>31</a:t>
                </a:r>
                <a:r>
                  <a:rPr lang="en-US" sz="1400" dirty="0">
                    <a:solidFill>
                      <a:srgbClr val="1B2A49"/>
                    </a:solidFill>
                    <a:latin typeface="Cambria Math" pitchFamily="34" charset="0"/>
                    <a:ea typeface="Cambria Math" pitchFamily="34" charset="-122"/>
                    <a:cs typeface="Cambria Math" pitchFamily="34" charset="-120"/>
                  </a:rPr>
                  <a:t>) U</a:t>
                </a:r>
                <a:r>
                  <a:rPr lang="en-US" sz="1400" baseline="30000" dirty="0">
                    <a:solidFill>
                      <a:srgbClr val="1B2A49"/>
                    </a:solidFill>
                    <a:latin typeface="Cambria Math" pitchFamily="34" charset="0"/>
                    <a:ea typeface="Cambria Math" pitchFamily="34" charset="-122"/>
                    <a:cs typeface="Cambria Math" pitchFamily="34" charset="-120"/>
                  </a:rPr>
                  <a:t>†</a:t>
                </a:r>
                <a:r>
                  <a:rPr lang="en-US" sz="1400" dirty="0">
                    <a:solidFill>
                      <a:srgbClr val="1B2A49"/>
                    </a:solidFill>
                    <a:latin typeface="Cambria Math" pitchFamily="34" charset="0"/>
                    <a:ea typeface="Cambria Math" pitchFamily="34" charset="-122"/>
                    <a:cs typeface="Cambria Math" pitchFamily="34" charset="-120"/>
                  </a:rPr>
                  <a:t>/2E + </a:t>
                </a:r>
                <a:r>
                  <a:rPr lang="en-US" sz="1400" dirty="0">
                    <a:solidFill>
                      <a:srgbClr val="FF0000"/>
                    </a:solidFill>
                    <a:latin typeface="Cambria Math" pitchFamily="34" charset="0"/>
                    <a:ea typeface="Cambria Math" pitchFamily="34" charset="-122"/>
                    <a:cs typeface="Cambria Math" pitchFamily="34" charset="-120"/>
                  </a:rPr>
                  <a:t>diag(V</a:t>
                </a:r>
                <a:r>
                  <a:rPr lang="en-US" sz="1400" baseline="-40000" dirty="0">
                    <a:solidFill>
                      <a:srgbClr val="FF0000"/>
                    </a:solidFill>
                    <a:latin typeface="Cambria Math" pitchFamily="34" charset="0"/>
                    <a:ea typeface="Cambria Math" pitchFamily="34" charset="-122"/>
                    <a:cs typeface="Cambria Math" pitchFamily="34" charset="-120"/>
                  </a:rPr>
                  <a:t>CC</a:t>
                </a:r>
                <a:r>
                  <a:rPr lang="en-US" sz="1400" dirty="0">
                    <a:solidFill>
                      <a:srgbClr val="FF0000"/>
                    </a:solidFill>
                    <a:latin typeface="Cambria Math" pitchFamily="34" charset="0"/>
                    <a:ea typeface="Cambria Math" pitchFamily="34" charset="-122"/>
                    <a:cs typeface="Cambria Math" pitchFamily="34" charset="-120"/>
                  </a:rPr>
                  <a:t>, 0, 0) + V</a:t>
                </a:r>
                <a:r>
                  <a:rPr lang="en-US" sz="1400" baseline="-40000" dirty="0">
                    <a:solidFill>
                      <a:srgbClr val="FF0000"/>
                    </a:solidFill>
                    <a:latin typeface="Cambria Math" pitchFamily="34" charset="0"/>
                    <a:ea typeface="Cambria Math" pitchFamily="34" charset="-122"/>
                    <a:cs typeface="Cambria Math" pitchFamily="34" charset="-120"/>
                  </a:rPr>
                  <a:t>NC</a:t>
                </a:r>
                <a:r>
                  <a:rPr lang="en-US" sz="1400" dirty="0">
                    <a:solidFill>
                      <a:srgbClr val="FF0000"/>
                    </a:solidFill>
                    <a:latin typeface="Cambria Math" pitchFamily="34" charset="0"/>
                    <a:ea typeface="Cambria Math" pitchFamily="34" charset="-122"/>
                    <a:cs typeface="Cambria Math" pitchFamily="34" charset="-120"/>
                  </a:rPr>
                  <a:t> 𝟙</a:t>
                </a:r>
                <a:endParaRPr lang="en-US" sz="1400" dirty="0">
                  <a:solidFill>
                    <a:srgbClr val="FF0000"/>
                  </a:solidFill>
                </a:endParaRPr>
              </a:p>
              <a:p>
                <a:pPr marL="0" indent="0" algn="ctr">
                  <a:spcAft>
                    <a:spcPts val="400"/>
                  </a:spcAft>
                  <a:buNone/>
                </a:pPr>
                <a14:m>
                  <m:oMath xmlns:m="http://schemas.openxmlformats.org/officeDocument/2006/math">
                    <m:func>
                      <m:funcPr>
                        <m:ctrlPr>
                          <a:rPr lang="en-US" sz="1400" i="1" smtClean="0">
                            <a:solidFill>
                              <a:srgbClr val="FF0000"/>
                            </a:solidFill>
                            <a:latin typeface="Cambria Math" panose="02040503050406030204" pitchFamily="18" charset="0"/>
                            <a:ea typeface="Cambria Math" pitchFamily="34" charset="-122"/>
                            <a:cs typeface="Cambria Math" pitchFamily="34" charset="-120"/>
                          </a:rPr>
                        </m:ctrlPr>
                      </m:funcPr>
                      <m:fName>
                        <m:r>
                          <m:rPr>
                            <m:sty m:val="p"/>
                          </m:rPr>
                          <a:rPr lang="en-US" sz="1400" i="0" smtClean="0">
                            <a:solidFill>
                              <a:srgbClr val="FF0000"/>
                            </a:solidFill>
                            <a:latin typeface="Cambria Math" panose="02040503050406030204" pitchFamily="18" charset="0"/>
                            <a:ea typeface="Cambria Math" pitchFamily="34" charset="-122"/>
                            <a:cs typeface="Cambria Math" pitchFamily="34" charset="-120"/>
                          </a:rPr>
                          <m:t>cos</m:t>
                        </m:r>
                      </m:fName>
                      <m:e>
                        <m:r>
                          <a:rPr lang="en-US" sz="1400" b="0" i="1" smtClean="0">
                            <a:solidFill>
                              <a:srgbClr val="FF0000"/>
                            </a:solidFill>
                            <a:latin typeface="Cambria Math" panose="02040503050406030204" pitchFamily="18" charset="0"/>
                            <a:ea typeface="Cambria Math" pitchFamily="34" charset="-122"/>
                            <a:cs typeface="Cambria Math" pitchFamily="34" charset="-120"/>
                          </a:rPr>
                          <m:t>2</m:t>
                        </m:r>
                        <m:sSubSup>
                          <m:sSubSupPr>
                            <m:ctrlPr>
                              <a:rPr lang="en-US" altLang="ko-KR" sz="1400" b="0" i="1" smtClean="0">
                                <a:solidFill>
                                  <a:srgbClr val="FF0000"/>
                                </a:solidFill>
                                <a:latin typeface="Cambria Math" panose="02040503050406030204" pitchFamily="18" charset="0"/>
                                <a:ea typeface="Cambria Math" pitchFamily="34" charset="-122"/>
                              </a:rPr>
                            </m:ctrlPr>
                          </m:sSubSupPr>
                          <m:e>
                            <m:r>
                              <a:rPr lang="ko-KR" altLang="en-US" sz="1400" b="0" i="1" smtClean="0">
                                <a:solidFill>
                                  <a:srgbClr val="FF0000"/>
                                </a:solidFill>
                                <a:latin typeface="Cambria Math" panose="02040503050406030204" pitchFamily="18" charset="0"/>
                                <a:ea typeface="Cambria Math" pitchFamily="34" charset="-122"/>
                              </a:rPr>
                              <m:t>𝜃</m:t>
                            </m:r>
                          </m:e>
                          <m:sub>
                            <m:r>
                              <a:rPr lang="en-US" altLang="ko-KR" sz="1400" b="0" i="1" smtClean="0">
                                <a:solidFill>
                                  <a:srgbClr val="FF0000"/>
                                </a:solidFill>
                                <a:latin typeface="Cambria Math" panose="02040503050406030204" pitchFamily="18" charset="0"/>
                                <a:ea typeface="Cambria Math" pitchFamily="34" charset="-122"/>
                              </a:rPr>
                              <m:t>12</m:t>
                            </m:r>
                          </m:sub>
                          <m:sup>
                            <m:r>
                              <a:rPr lang="en-US" altLang="ko-KR" sz="1400" b="0" i="1" smtClean="0">
                                <a:solidFill>
                                  <a:srgbClr val="FF0000"/>
                                </a:solidFill>
                                <a:latin typeface="Cambria Math" panose="02040503050406030204" pitchFamily="18" charset="0"/>
                                <a:ea typeface="Cambria Math" pitchFamily="34" charset="-122"/>
                              </a:rPr>
                              <m:t>𝑚</m:t>
                            </m:r>
                          </m:sup>
                        </m:sSubSup>
                      </m:e>
                    </m:func>
                  </m:oMath>
                </a14:m>
                <a:r>
                  <a:rPr lang="en-US" sz="1400" dirty="0">
                    <a:solidFill>
                      <a:srgbClr val="1B2A49"/>
                    </a:solidFill>
                    <a:latin typeface="Cambria Math" pitchFamily="34" charset="0"/>
                    <a:ea typeface="Cambria Math" pitchFamily="34" charset="-122"/>
                    <a:cs typeface="Cambria Math" pitchFamily="34" charset="-120"/>
                  </a:rPr>
                  <a:t>= (cos 2θ</a:t>
                </a:r>
                <a:r>
                  <a:rPr lang="en-US" sz="1400" baseline="-40000" dirty="0">
                    <a:solidFill>
                      <a:srgbClr val="1B2A49"/>
                    </a:solidFill>
                    <a:latin typeface="Cambria Math" pitchFamily="34" charset="0"/>
                    <a:ea typeface="Cambria Math" pitchFamily="34" charset="-122"/>
                    <a:cs typeface="Cambria Math" pitchFamily="34" charset="-120"/>
                  </a:rPr>
                  <a:t>12</a:t>
                </a:r>
                <a:r>
                  <a:rPr lang="en-US" sz="1400" dirty="0">
                    <a:solidFill>
                      <a:srgbClr val="1B2A49"/>
                    </a:solidFill>
                    <a:latin typeface="Cambria Math" pitchFamily="34" charset="0"/>
                    <a:ea typeface="Cambria Math" pitchFamily="34" charset="-122"/>
                    <a:cs typeface="Cambria Math" pitchFamily="34" charset="-120"/>
                  </a:rPr>
                  <a:t> </a:t>
                </a:r>
                <a:r>
                  <a:rPr lang="en-US" sz="1400" dirty="0">
                    <a:solidFill>
                      <a:srgbClr val="FF0000"/>
                    </a:solidFill>
                    <a:latin typeface="Cambria Math" pitchFamily="34" charset="0"/>
                    <a:ea typeface="Cambria Math" pitchFamily="34" charset="-122"/>
                    <a:cs typeface="Cambria Math" pitchFamily="34" charset="-120"/>
                  </a:rPr>
                  <a:t>− ξ)</a:t>
                </a:r>
                <a:r>
                  <a:rPr lang="en-US" sz="1400" dirty="0">
                    <a:solidFill>
                      <a:srgbClr val="1B2A49"/>
                    </a:solidFill>
                    <a:latin typeface="Cambria Math" pitchFamily="34" charset="0"/>
                    <a:ea typeface="Cambria Math" pitchFamily="34" charset="-122"/>
                    <a:cs typeface="Cambria Math" pitchFamily="34" charset="-120"/>
                  </a:rPr>
                  <a:t> / √[(cos 2θ</a:t>
                </a:r>
                <a:r>
                  <a:rPr lang="en-US" sz="1400" baseline="-40000" dirty="0">
                    <a:solidFill>
                      <a:srgbClr val="1B2A49"/>
                    </a:solidFill>
                    <a:latin typeface="Cambria Math" pitchFamily="34" charset="0"/>
                    <a:ea typeface="Cambria Math" pitchFamily="34" charset="-122"/>
                    <a:cs typeface="Cambria Math" pitchFamily="34" charset="-120"/>
                  </a:rPr>
                  <a:t>12</a:t>
                </a:r>
                <a:r>
                  <a:rPr lang="en-US" sz="1400" dirty="0">
                    <a:solidFill>
                      <a:srgbClr val="1B2A49"/>
                    </a:solidFill>
                    <a:latin typeface="Cambria Math" pitchFamily="34" charset="0"/>
                    <a:ea typeface="Cambria Math" pitchFamily="34" charset="-122"/>
                    <a:cs typeface="Cambria Math" pitchFamily="34" charset="-120"/>
                  </a:rPr>
                  <a:t> </a:t>
                </a:r>
                <a:r>
                  <a:rPr lang="en-US" sz="1400" dirty="0">
                    <a:solidFill>
                      <a:srgbClr val="FF0000"/>
                    </a:solidFill>
                    <a:latin typeface="Cambria Math" pitchFamily="34" charset="0"/>
                    <a:ea typeface="Cambria Math" pitchFamily="34" charset="-122"/>
                    <a:cs typeface="Cambria Math" pitchFamily="34" charset="-120"/>
                  </a:rPr>
                  <a:t>− ξ</a:t>
                </a:r>
                <a:r>
                  <a:rPr lang="en-US" sz="1400" dirty="0">
                    <a:solidFill>
                      <a:srgbClr val="1B2A49"/>
                    </a:solidFill>
                    <a:latin typeface="Cambria Math" pitchFamily="34" charset="0"/>
                    <a:ea typeface="Cambria Math" pitchFamily="34" charset="-122"/>
                    <a:cs typeface="Cambria Math" pitchFamily="34" charset="-120"/>
                  </a:rPr>
                  <a:t>)² + sin² 2θ</a:t>
                </a:r>
                <a:r>
                  <a:rPr lang="en-US" sz="1400" baseline="-40000" dirty="0">
                    <a:solidFill>
                      <a:srgbClr val="1B2A49"/>
                    </a:solidFill>
                    <a:latin typeface="Cambria Math" pitchFamily="34" charset="0"/>
                    <a:ea typeface="Cambria Math" pitchFamily="34" charset="-122"/>
                    <a:cs typeface="Cambria Math" pitchFamily="34" charset="-120"/>
                  </a:rPr>
                  <a:t>12</a:t>
                </a:r>
                <a:r>
                  <a:rPr lang="en-US" sz="1400" dirty="0">
                    <a:solidFill>
                      <a:srgbClr val="1B2A49"/>
                    </a:solidFill>
                    <a:latin typeface="Cambria Math" pitchFamily="34" charset="0"/>
                    <a:ea typeface="Cambria Math" pitchFamily="34" charset="-122"/>
                    <a:cs typeface="Cambria Math" pitchFamily="34" charset="-120"/>
                  </a:rPr>
                  <a:t>]</a:t>
                </a:r>
                <a:endParaRPr lang="en-US" sz="1400" dirty="0"/>
              </a:p>
              <a:p>
                <a:pPr marL="0" indent="0" algn="ctr">
                  <a:spcAft>
                    <a:spcPts val="400"/>
                  </a:spcAft>
                  <a:buNone/>
                </a:pPr>
                <a:r>
                  <a:rPr lang="en-US" sz="1400" b="1" dirty="0">
                    <a:solidFill>
                      <a:srgbClr val="7030A0"/>
                    </a:solidFill>
                    <a:latin typeface="Cambria Math" pitchFamily="34" charset="0"/>
                    <a:ea typeface="Cambria Math" pitchFamily="34" charset="-122"/>
                    <a:cs typeface="Cambria Math" pitchFamily="34" charset="-120"/>
                  </a:rPr>
                  <a:t>ξ ≡ 2 c²</a:t>
                </a:r>
                <a:r>
                  <a:rPr lang="en-US" sz="1400" b="1" baseline="-40000" dirty="0">
                    <a:solidFill>
                      <a:srgbClr val="7030A0"/>
                    </a:solidFill>
                    <a:latin typeface="Cambria Math" pitchFamily="34" charset="0"/>
                    <a:ea typeface="Cambria Math" pitchFamily="34" charset="-122"/>
                    <a:cs typeface="Cambria Math" pitchFamily="34" charset="-120"/>
                  </a:rPr>
                  <a:t>13</a:t>
                </a:r>
                <a:r>
                  <a:rPr lang="en-US" sz="1400" b="1" dirty="0">
                    <a:solidFill>
                      <a:srgbClr val="7030A0"/>
                    </a:solidFill>
                    <a:latin typeface="Cambria Math" pitchFamily="34" charset="0"/>
                    <a:ea typeface="Cambria Math" pitchFamily="34" charset="-122"/>
                    <a:cs typeface="Cambria Math" pitchFamily="34" charset="-120"/>
                  </a:rPr>
                  <a:t> V</a:t>
                </a:r>
                <a:r>
                  <a:rPr lang="en-US" sz="1400" b="1" baseline="-40000" dirty="0">
                    <a:solidFill>
                      <a:srgbClr val="7030A0"/>
                    </a:solidFill>
                    <a:latin typeface="Cambria Math" pitchFamily="34" charset="0"/>
                    <a:ea typeface="Cambria Math" pitchFamily="34" charset="-122"/>
                    <a:cs typeface="Cambria Math" pitchFamily="34" charset="-120"/>
                  </a:rPr>
                  <a:t>CC</a:t>
                </a:r>
                <a:r>
                  <a:rPr lang="en-US" sz="1400" b="1" dirty="0">
                    <a:solidFill>
                      <a:srgbClr val="7030A0"/>
                    </a:solidFill>
                    <a:latin typeface="Cambria Math" pitchFamily="34" charset="0"/>
                    <a:ea typeface="Cambria Math" pitchFamily="34" charset="-122"/>
                    <a:cs typeface="Cambria Math" pitchFamily="34" charset="-120"/>
                  </a:rPr>
                  <a:t> E / Δm²</a:t>
                </a:r>
                <a:r>
                  <a:rPr lang="en-US" sz="1400" b="1" baseline="-40000" dirty="0">
                    <a:solidFill>
                      <a:srgbClr val="7030A0"/>
                    </a:solidFill>
                    <a:latin typeface="Cambria Math" pitchFamily="34" charset="0"/>
                    <a:ea typeface="Cambria Math" pitchFamily="34" charset="-122"/>
                    <a:cs typeface="Cambria Math" pitchFamily="34" charset="-120"/>
                  </a:rPr>
                  <a:t>21</a:t>
                </a:r>
                <a:r>
                  <a:rPr lang="en-US" sz="1400" b="1" dirty="0">
                    <a:solidFill>
                      <a:srgbClr val="7030A0"/>
                    </a:solidFill>
                    <a:latin typeface="Cambria Math" pitchFamily="34" charset="0"/>
                    <a:ea typeface="Cambria Math" pitchFamily="34" charset="-122"/>
                    <a:cs typeface="Cambria Math" pitchFamily="34" charset="-120"/>
                  </a:rPr>
                  <a:t> = 2√2 G</a:t>
                </a:r>
                <a:r>
                  <a:rPr lang="en-US" sz="1400" b="1" baseline="-40000" dirty="0">
                    <a:solidFill>
                      <a:srgbClr val="7030A0"/>
                    </a:solidFill>
                    <a:latin typeface="Cambria Math" pitchFamily="34" charset="0"/>
                    <a:ea typeface="Cambria Math" pitchFamily="34" charset="-122"/>
                    <a:cs typeface="Cambria Math" pitchFamily="34" charset="-120"/>
                  </a:rPr>
                  <a:t>F</a:t>
                </a:r>
                <a:r>
                  <a:rPr lang="en-US" sz="1400" b="1" dirty="0">
                    <a:solidFill>
                      <a:srgbClr val="7030A0"/>
                    </a:solidFill>
                    <a:latin typeface="Cambria Math" pitchFamily="34" charset="0"/>
                    <a:ea typeface="Cambria Math" pitchFamily="34" charset="-122"/>
                    <a:cs typeface="Cambria Math" pitchFamily="34" charset="-120"/>
                  </a:rPr>
                  <a:t> N</a:t>
                </a:r>
                <a:r>
                  <a:rPr lang="en-US" sz="1400" b="1" baseline="-40000" dirty="0">
                    <a:solidFill>
                      <a:srgbClr val="7030A0"/>
                    </a:solidFill>
                    <a:latin typeface="Cambria Math" pitchFamily="34" charset="0"/>
                    <a:ea typeface="Cambria Math" pitchFamily="34" charset="-122"/>
                    <a:cs typeface="Cambria Math" pitchFamily="34" charset="-120"/>
                  </a:rPr>
                  <a:t>e</a:t>
                </a:r>
                <a:r>
                  <a:rPr lang="en-US" sz="1400" b="1" dirty="0">
                    <a:solidFill>
                      <a:srgbClr val="7030A0"/>
                    </a:solidFill>
                    <a:latin typeface="Cambria Math" pitchFamily="34" charset="0"/>
                    <a:ea typeface="Cambria Math" pitchFamily="34" charset="-122"/>
                    <a:cs typeface="Cambria Math" pitchFamily="34" charset="-120"/>
                  </a:rPr>
                  <a:t> c²</a:t>
                </a:r>
                <a:r>
                  <a:rPr lang="en-US" sz="1400" b="1" baseline="-40000" dirty="0">
                    <a:solidFill>
                      <a:srgbClr val="7030A0"/>
                    </a:solidFill>
                    <a:latin typeface="Cambria Math" pitchFamily="34" charset="0"/>
                    <a:ea typeface="Cambria Math" pitchFamily="34" charset="-122"/>
                    <a:cs typeface="Cambria Math" pitchFamily="34" charset="-120"/>
                  </a:rPr>
                  <a:t>13</a:t>
                </a:r>
                <a:r>
                  <a:rPr lang="en-US" sz="1400" b="1" dirty="0">
                    <a:solidFill>
                      <a:srgbClr val="7030A0"/>
                    </a:solidFill>
                    <a:latin typeface="Cambria Math" pitchFamily="34" charset="0"/>
                    <a:ea typeface="Cambria Math" pitchFamily="34" charset="-122"/>
                    <a:cs typeface="Cambria Math" pitchFamily="34" charset="-120"/>
                  </a:rPr>
                  <a:t> E / Δm²</a:t>
                </a:r>
                <a:r>
                  <a:rPr lang="en-US" sz="1400" b="1" baseline="-40000" dirty="0">
                    <a:solidFill>
                      <a:srgbClr val="7030A0"/>
                    </a:solidFill>
                    <a:latin typeface="Cambria Math" pitchFamily="34" charset="0"/>
                    <a:ea typeface="Cambria Math" pitchFamily="34" charset="-122"/>
                    <a:cs typeface="Cambria Math" pitchFamily="34" charset="-120"/>
                  </a:rPr>
                  <a:t>21</a:t>
                </a:r>
                <a:endParaRPr lang="en-US" sz="1400" b="1" dirty="0">
                  <a:solidFill>
                    <a:srgbClr val="7030A0"/>
                  </a:solidFill>
                </a:endParaRPr>
              </a:p>
            </p:txBody>
          </p:sp>
        </mc:Choice>
        <mc:Fallback>
          <p:sp>
            <p:nvSpPr>
              <p:cNvPr id="5" name="Equation"/>
              <p:cNvSpPr>
                <a:spLocks noRot="1" noChangeAspect="1" noMove="1" noResize="1" noEditPoints="1" noAdjustHandles="1" noChangeArrowheads="1" noChangeShapeType="1" noTextEdit="1"/>
              </p:cNvSpPr>
              <p:nvPr/>
            </p:nvSpPr>
            <p:spPr>
              <a:xfrm>
                <a:off x="707390" y="4385005"/>
                <a:ext cx="6035040" cy="1100023"/>
              </a:xfrm>
              <a:prstGeom prst="roundRect">
                <a:avLst>
                  <a:gd name="adj" fmla="val 4988"/>
                </a:avLst>
              </a:prstGeom>
              <a:blipFill>
                <a:blip r:embed="rId3"/>
                <a:stretch>
                  <a:fillRect/>
                </a:stretch>
              </a:blipFill>
              <a:ln/>
            </p:spPr>
            <p:txBody>
              <a:bodyPr/>
              <a:lstStyle/>
              <a:p>
                <a:r>
                  <a:rPr lang="ko-KR" altLang="en-US">
                    <a:noFill/>
                  </a:rPr>
                  <a:t> </a:t>
                </a:r>
              </a:p>
            </p:txBody>
          </p:sp>
        </mc:Fallback>
      </mc:AlternateContent>
      <p:pic>
        <p:nvPicPr>
          <p:cNvPr id="6" name="Figure" descr="Drawn for this presentation. Left: W exchange with electrons, felt only by νe. Right: Z exchange with f = e, p, n, identical for all active flavors; in neutral matter the e and p contributions cancel."/>
          <p:cNvPicPr>
            <a:picLocks noChangeAspect="1"/>
          </p:cNvPicPr>
          <p:nvPr/>
        </p:nvPicPr>
        <p:blipFill>
          <a:blip r:embed="rId4"/>
          <a:stretch>
            <a:fillRect/>
          </a:stretch>
        </p:blipFill>
        <p:spPr>
          <a:xfrm>
            <a:off x="6858000" y="1481328"/>
            <a:ext cx="4846320" cy="2713939"/>
          </a:xfrm>
          <a:prstGeom prst="rect">
            <a:avLst/>
          </a:prstGeom>
        </p:spPr>
      </p:pic>
      <p:sp>
        <p:nvSpPr>
          <p:cNvPr id="7" name="Figure credit"/>
          <p:cNvSpPr txBox="1"/>
          <p:nvPr/>
        </p:nvSpPr>
        <p:spPr>
          <a:xfrm>
            <a:off x="7029450" y="4243781"/>
            <a:ext cx="4846320" cy="512064"/>
          </a:xfrm>
          <a:prstGeom prst="rect">
            <a:avLst/>
          </a:prstGeom>
          <a:noFill/>
          <a:ln/>
        </p:spPr>
        <p:txBody>
          <a:bodyPr wrap="square" lIns="0" tIns="0" rIns="0" bIns="0" rtlCol="0" anchor="t"/>
          <a:lstStyle/>
          <a:p>
            <a:pPr marL="0" indent="0">
              <a:buNone/>
            </a:pPr>
            <a:r>
              <a:rPr lang="en-US" sz="1000" dirty="0">
                <a:solidFill>
                  <a:srgbClr val="6B7280"/>
                </a:solidFill>
              </a:rPr>
              <a:t>- Left: W exchange with electrons, felt only by ν</a:t>
            </a:r>
            <a:r>
              <a:rPr lang="en-US" sz="1000" baseline="-40000" dirty="0">
                <a:solidFill>
                  <a:srgbClr val="6B7280"/>
                </a:solidFill>
              </a:rPr>
              <a:t>e</a:t>
            </a:r>
            <a:r>
              <a:rPr lang="en-US" sz="1000" dirty="0">
                <a:solidFill>
                  <a:srgbClr val="6B7280"/>
                </a:solidFill>
              </a:rPr>
              <a:t>. </a:t>
            </a:r>
          </a:p>
          <a:p>
            <a:pPr marL="0" indent="0">
              <a:buNone/>
            </a:pPr>
            <a:r>
              <a:rPr lang="en-US" sz="1000" dirty="0">
                <a:solidFill>
                  <a:srgbClr val="6B7280"/>
                </a:solidFill>
              </a:rPr>
              <a:t>- Right: Z exchange with f = e, p, n, identical for all active flavors;</a:t>
            </a:r>
          </a:p>
          <a:p>
            <a:pPr marL="0" indent="0">
              <a:buNone/>
            </a:pPr>
            <a:r>
              <a:rPr lang="en-US" sz="1000" dirty="0">
                <a:solidFill>
                  <a:srgbClr val="6B7280"/>
                </a:solidFill>
              </a:rPr>
              <a:t>   in neutral matter the e and p contributions cancel.</a:t>
            </a:r>
            <a:endParaRPr lang="en-US" sz="10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7280"/>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172142"/>
            <a:ext cx="11201400" cy="713232"/>
          </a:xfrm>
          <a:prstGeom prst="rect">
            <a:avLst/>
          </a:prstGeom>
          <a:noFill/>
          <a:ln/>
        </p:spPr>
        <p:txBody>
          <a:bodyPr wrap="square" lIns="0" tIns="0" rIns="0" bIns="0" rtlCol="0" anchor="ctr"/>
          <a:lstStyle/>
          <a:p>
            <a:pPr marL="0" indent="0" algn="l">
              <a:buNone/>
            </a:pPr>
            <a:r>
              <a:rPr lang="en-US" sz="2800" b="1" dirty="0">
                <a:solidFill>
                  <a:srgbClr val="1B2A49"/>
                </a:solidFill>
                <a:latin typeface="Cambria" pitchFamily="34" charset="0"/>
                <a:ea typeface="Cambria" pitchFamily="34" charset="-122"/>
                <a:cs typeface="Cambria" pitchFamily="34" charset="-120"/>
              </a:rPr>
              <a:t>Solar Survival Probability: From Vacuum to Matter</a:t>
            </a:r>
            <a:endParaRPr lang="en-US" sz="2800" dirty="0"/>
          </a:p>
        </p:txBody>
      </p:sp>
      <p:sp>
        <p:nvSpPr>
          <p:cNvPr id="3" name="Evidence status"/>
          <p:cNvSpPr/>
          <p:nvPr/>
        </p:nvSpPr>
        <p:spPr>
          <a:xfrm>
            <a:off x="6839712" y="1049966"/>
            <a:ext cx="4864608" cy="292608"/>
          </a:xfrm>
          <a:prstGeom prst="roundRect">
            <a:avLst>
              <a:gd name="adj" fmla="val 25000"/>
            </a:avLst>
          </a:prstGeom>
          <a:solidFill>
            <a:srgbClr val="EFEAF5"/>
          </a:solidFill>
          <a:ln/>
        </p:spPr>
        <p:txBody>
          <a:bodyPr wrap="square" lIns="0" tIns="0" rIns="0" bIns="0" rtlCol="0" anchor="ctr"/>
          <a:lstStyle/>
          <a:p>
            <a:pPr marL="0" indent="0" algn="ctr">
              <a:buNone/>
            </a:pPr>
            <a:r>
              <a:rPr lang="en-US" sz="1200" b="1" dirty="0">
                <a:solidFill>
                  <a:srgbClr val="6A4C93"/>
                </a:solidFill>
              </a:rPr>
              <a:t>band calculated with JUNO 2026 parameters</a:t>
            </a:r>
            <a:endParaRPr lang="en-US" sz="1200" dirty="0"/>
          </a:p>
        </p:txBody>
      </p:sp>
      <p:sp>
        <p:nvSpPr>
          <p:cNvPr id="4" name="Equation"/>
          <p:cNvSpPr/>
          <p:nvPr/>
        </p:nvSpPr>
        <p:spPr>
          <a:xfrm>
            <a:off x="487680" y="1142892"/>
            <a:ext cx="5806440" cy="1159002"/>
          </a:xfrm>
          <a:prstGeom prst="roundRect">
            <a:avLst>
              <a:gd name="adj" fmla="val 4734"/>
            </a:avLst>
          </a:prstGeom>
          <a:solidFill>
            <a:srgbClr val="EEF2F7"/>
          </a:solidFill>
          <a:ln/>
        </p:spPr>
        <p:txBody>
          <a:bodyPr wrap="square" lIns="76200" tIns="76200" rIns="76200" bIns="76200" rtlCol="0" anchor="ctr"/>
          <a:lstStyle/>
          <a:p>
            <a:pPr marL="0" indent="0" algn="ctr">
              <a:spcAft>
                <a:spcPts val="400"/>
              </a:spcAft>
              <a:buNone/>
            </a:pPr>
            <a:endParaRPr lang="en-US" sz="1500" dirty="0">
              <a:solidFill>
                <a:srgbClr val="1B2A49"/>
              </a:solidFill>
              <a:latin typeface="Cambria Math" pitchFamily="34" charset="0"/>
              <a:ea typeface="Cambria Math" pitchFamily="34" charset="-122"/>
              <a:cs typeface="Cambria Math" pitchFamily="34" charset="-120"/>
            </a:endParaRPr>
          </a:p>
          <a:p>
            <a:pPr marL="0" indent="0" algn="ctr">
              <a:spcAft>
                <a:spcPts val="400"/>
              </a:spcAft>
              <a:buNone/>
            </a:pPr>
            <a:endParaRPr lang="en-US" sz="1500" dirty="0">
              <a:solidFill>
                <a:srgbClr val="1B2A49"/>
              </a:solidFill>
              <a:latin typeface="Cambria Math" pitchFamily="34" charset="0"/>
              <a:ea typeface="Cambria Math" pitchFamily="34" charset="-122"/>
              <a:cs typeface="Cambria Math" pitchFamily="34" charset="-120"/>
            </a:endParaRPr>
          </a:p>
          <a:p>
            <a:pPr marL="0" indent="0" algn="ctr">
              <a:spcAft>
                <a:spcPts val="400"/>
              </a:spcAft>
              <a:buNone/>
            </a:pPr>
            <a:r>
              <a:rPr lang="en-US" sz="1500" dirty="0">
                <a:solidFill>
                  <a:srgbClr val="1B2A49"/>
                </a:solidFill>
                <a:latin typeface="Cambria Math" pitchFamily="34" charset="0"/>
                <a:ea typeface="Cambria Math" pitchFamily="34" charset="-122"/>
                <a:cs typeface="Cambria Math" pitchFamily="34" charset="-120"/>
              </a:rPr>
              <a:t>ξ = 2√2 G</a:t>
            </a:r>
            <a:r>
              <a:rPr lang="en-US" sz="1500" baseline="-40000" dirty="0">
                <a:solidFill>
                  <a:srgbClr val="1B2A49"/>
                </a:solidFill>
                <a:latin typeface="Cambria Math" pitchFamily="34" charset="0"/>
                <a:ea typeface="Cambria Math" pitchFamily="34" charset="-122"/>
                <a:cs typeface="Cambria Math" pitchFamily="34" charset="-120"/>
              </a:rPr>
              <a:t>F</a:t>
            </a:r>
            <a:r>
              <a:rPr lang="en-US" sz="1500" dirty="0">
                <a:solidFill>
                  <a:srgbClr val="1B2A49"/>
                </a:solidFill>
                <a:latin typeface="Cambria Math" pitchFamily="34" charset="0"/>
                <a:ea typeface="Cambria Math" pitchFamily="34" charset="-122"/>
                <a:cs typeface="Cambria Math" pitchFamily="34" charset="-120"/>
              </a:rPr>
              <a:t> N</a:t>
            </a:r>
            <a:r>
              <a:rPr lang="en-US" sz="1500" baseline="-40000" dirty="0">
                <a:solidFill>
                  <a:srgbClr val="1B2A49"/>
                </a:solidFill>
                <a:latin typeface="Cambria Math" pitchFamily="34" charset="0"/>
                <a:ea typeface="Cambria Math" pitchFamily="34" charset="-122"/>
                <a:cs typeface="Cambria Math" pitchFamily="34" charset="-120"/>
              </a:rPr>
              <a:t>e</a:t>
            </a:r>
            <a:r>
              <a:rPr lang="en-US" sz="1500" dirty="0">
                <a:solidFill>
                  <a:srgbClr val="1B2A49"/>
                </a:solidFill>
                <a:latin typeface="Cambria Math" pitchFamily="34" charset="0"/>
                <a:ea typeface="Cambria Math" pitchFamily="34" charset="-122"/>
                <a:cs typeface="Cambria Math" pitchFamily="34" charset="-120"/>
              </a:rPr>
              <a:t> c²</a:t>
            </a:r>
            <a:r>
              <a:rPr lang="en-US" sz="1500" baseline="-40000" dirty="0">
                <a:solidFill>
                  <a:srgbClr val="1B2A49"/>
                </a:solidFill>
                <a:latin typeface="Cambria Math" pitchFamily="34" charset="0"/>
                <a:ea typeface="Cambria Math" pitchFamily="34" charset="-122"/>
                <a:cs typeface="Cambria Math" pitchFamily="34" charset="-120"/>
              </a:rPr>
              <a:t>13</a:t>
            </a:r>
            <a:r>
              <a:rPr lang="en-US" sz="1500" dirty="0">
                <a:solidFill>
                  <a:srgbClr val="1B2A49"/>
                </a:solidFill>
                <a:latin typeface="Cambria Math" pitchFamily="34" charset="0"/>
                <a:ea typeface="Cambria Math" pitchFamily="34" charset="-122"/>
                <a:cs typeface="Cambria Math" pitchFamily="34" charset="-120"/>
              </a:rPr>
              <a:t> E / Δm²</a:t>
            </a:r>
            <a:r>
              <a:rPr lang="en-US" sz="1500" baseline="-40000" dirty="0">
                <a:solidFill>
                  <a:srgbClr val="1B2A49"/>
                </a:solidFill>
                <a:latin typeface="Cambria Math" pitchFamily="34" charset="0"/>
                <a:ea typeface="Cambria Math" pitchFamily="34" charset="-122"/>
                <a:cs typeface="Cambria Math" pitchFamily="34" charset="-120"/>
              </a:rPr>
              <a:t>21</a:t>
            </a:r>
            <a:endParaRPr lang="en-US" sz="1500" dirty="0"/>
          </a:p>
          <a:p>
            <a:pPr marL="0" indent="0" algn="ctr">
              <a:spcAft>
                <a:spcPts val="400"/>
              </a:spcAft>
              <a:buNone/>
            </a:pPr>
            <a:r>
              <a:rPr lang="en-US" sz="1500" dirty="0">
                <a:solidFill>
                  <a:srgbClr val="1B2A49"/>
                </a:solidFill>
                <a:latin typeface="Cambria Math" pitchFamily="34" charset="0"/>
                <a:ea typeface="Cambria Math" pitchFamily="34" charset="-122"/>
                <a:cs typeface="Cambria Math" pitchFamily="34" charset="-120"/>
              </a:rPr>
              <a:t>≈ 0.206 A</a:t>
            </a:r>
            <a:r>
              <a:rPr lang="en-US" sz="1500" baseline="-40000" dirty="0">
                <a:solidFill>
                  <a:srgbClr val="1B2A49"/>
                </a:solidFill>
                <a:latin typeface="Cambria Math" pitchFamily="34" charset="0"/>
                <a:ea typeface="Cambria Math" pitchFamily="34" charset="-122"/>
                <a:cs typeface="Cambria Math" pitchFamily="34" charset="-120"/>
              </a:rPr>
              <a:t>MSW</a:t>
            </a:r>
            <a:r>
              <a:rPr lang="en-US" sz="1500" dirty="0">
                <a:solidFill>
                  <a:srgbClr val="1B2A49"/>
                </a:solidFill>
                <a:latin typeface="Cambria Math" pitchFamily="34" charset="0"/>
                <a:ea typeface="Cambria Math" pitchFamily="34" charset="-122"/>
                <a:cs typeface="Cambria Math" pitchFamily="34" charset="-120"/>
              </a:rPr>
              <a:t> c²</a:t>
            </a:r>
            <a:r>
              <a:rPr lang="en-US" sz="1500" baseline="-40000" dirty="0">
                <a:solidFill>
                  <a:srgbClr val="1B2A49"/>
                </a:solidFill>
                <a:latin typeface="Cambria Math" pitchFamily="34" charset="0"/>
                <a:ea typeface="Cambria Math" pitchFamily="34" charset="-122"/>
                <a:cs typeface="Cambria Math" pitchFamily="34" charset="-120"/>
              </a:rPr>
              <a:t>13</a:t>
            </a:r>
            <a:r>
              <a:rPr lang="en-US" sz="1500" dirty="0">
                <a:solidFill>
                  <a:srgbClr val="1B2A49"/>
                </a:solidFill>
                <a:latin typeface="Cambria Math" pitchFamily="34" charset="0"/>
                <a:ea typeface="Cambria Math" pitchFamily="34" charset="-122"/>
                <a:cs typeface="Cambria Math" pitchFamily="34" charset="-120"/>
              </a:rPr>
              <a:t> (E / 1 MeV)(ρY</a:t>
            </a:r>
            <a:r>
              <a:rPr lang="en-US" sz="1500" baseline="-40000" dirty="0">
                <a:solidFill>
                  <a:srgbClr val="1B2A49"/>
                </a:solidFill>
                <a:latin typeface="Cambria Math" pitchFamily="34" charset="0"/>
                <a:ea typeface="Cambria Math" pitchFamily="34" charset="-122"/>
                <a:cs typeface="Cambria Math" pitchFamily="34" charset="-120"/>
              </a:rPr>
              <a:t>e</a:t>
            </a:r>
            <a:r>
              <a:rPr lang="en-US" sz="1500" dirty="0">
                <a:solidFill>
                  <a:srgbClr val="1B2A49"/>
                </a:solidFill>
                <a:latin typeface="Cambria Math" pitchFamily="34" charset="0"/>
                <a:ea typeface="Cambria Math" pitchFamily="34" charset="-122"/>
                <a:cs typeface="Cambria Math" pitchFamily="34" charset="-120"/>
              </a:rPr>
              <a:t> / 100 g cm</a:t>
            </a:r>
            <a:r>
              <a:rPr lang="en-US" sz="1500" baseline="30000" dirty="0">
                <a:solidFill>
                  <a:srgbClr val="1B2A49"/>
                </a:solidFill>
                <a:latin typeface="Cambria Math" pitchFamily="34" charset="0"/>
                <a:ea typeface="Cambria Math" pitchFamily="34" charset="-122"/>
                <a:cs typeface="Cambria Math" pitchFamily="34" charset="-120"/>
              </a:rPr>
              <a:t>−3</a:t>
            </a:r>
            <a:r>
              <a:rPr lang="en-US" sz="1500" dirty="0">
                <a:solidFill>
                  <a:srgbClr val="1B2A49"/>
                </a:solidFill>
                <a:latin typeface="Cambria Math" pitchFamily="34" charset="0"/>
                <a:ea typeface="Cambria Math" pitchFamily="34" charset="-122"/>
                <a:cs typeface="Cambria Math" pitchFamily="34" charset="-120"/>
              </a:rPr>
              <a:t>)</a:t>
            </a:r>
            <a:endParaRPr lang="en-US" sz="1500" dirty="0"/>
          </a:p>
        </p:txBody>
      </p:sp>
      <mc:AlternateContent xmlns:mc="http://schemas.openxmlformats.org/markup-compatibility/2006" xmlns:a14="http://schemas.microsoft.com/office/drawing/2010/main">
        <mc:Choice Requires="a14">
          <p:graphicFrame>
            <p:nvGraphicFramePr>
              <p:cNvPr id="5" name="Table"/>
              <p:cNvGraphicFramePr>
                <a:graphicFrameLocks noGrp="1"/>
              </p:cNvGraphicFramePr>
              <p:nvPr>
                <p:extLst>
                  <p:ext uri="{D42A27DB-BD31-4B8C-83A1-F6EECF244321}">
                    <p14:modId xmlns:p14="http://schemas.microsoft.com/office/powerpoint/2010/main" val="964445394"/>
                  </p:ext>
                </p:extLst>
              </p:nvPr>
            </p:nvGraphicFramePr>
            <p:xfrm>
              <a:off x="287323" y="2523744"/>
              <a:ext cx="6080760" cy="1463040"/>
            </p:xfrm>
            <a:graphic>
              <a:graphicData uri="http://schemas.openxmlformats.org/drawingml/2006/table">
                <a:tbl>
                  <a:tblPr/>
                  <a:tblGrid>
                    <a:gridCol w="1824228">
                      <a:extLst>
                        <a:ext uri="{9D8B030D-6E8A-4147-A177-3AD203B41FA5}">
                          <a16:colId xmlns:a16="http://schemas.microsoft.com/office/drawing/2014/main" val="20000"/>
                        </a:ext>
                      </a:extLst>
                    </a:gridCol>
                    <a:gridCol w="1459383">
                      <a:extLst>
                        <a:ext uri="{9D8B030D-6E8A-4147-A177-3AD203B41FA5}">
                          <a16:colId xmlns:a16="http://schemas.microsoft.com/office/drawing/2014/main" val="20001"/>
                        </a:ext>
                      </a:extLst>
                    </a:gridCol>
                    <a:gridCol w="2797149">
                      <a:extLst>
                        <a:ext uri="{9D8B030D-6E8A-4147-A177-3AD203B41FA5}">
                          <a16:colId xmlns:a16="http://schemas.microsoft.com/office/drawing/2014/main" val="20002"/>
                        </a:ext>
                      </a:extLst>
                    </a:gridCol>
                  </a:tblGrid>
                  <a:tr h="0">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Regime</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Condition</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pPr marL="0" indent="0" algn="ctr">
                            <a:buNone/>
                          </a:pPr>
                          <a14:m>
                            <m:oMathPara xmlns:m="http://schemas.openxmlformats.org/officeDocument/2006/math">
                              <m:oMathParaPr>
                                <m:jc m:val="centerGroup"/>
                              </m:oMathParaPr>
                              <m:oMath xmlns:m="http://schemas.openxmlformats.org/officeDocument/2006/math">
                                <m:sSubSup>
                                  <m:sSubSupPr>
                                    <m:ctrlPr>
                                      <a:rPr lang="en-US" altLang="ko-KR" sz="1600" b="1" i="1" smtClean="0">
                                        <a:solidFill>
                                          <a:schemeClr val="bg1"/>
                                        </a:solidFill>
                                        <a:latin typeface="Cambria Math" panose="02040503050406030204" pitchFamily="18" charset="0"/>
                                      </a:rPr>
                                    </m:ctrlPr>
                                  </m:sSubSupPr>
                                  <m:e>
                                    <m:r>
                                      <a:rPr lang="en-US" altLang="ko-KR" sz="1600" b="1" i="1" smtClean="0">
                                        <a:solidFill>
                                          <a:schemeClr val="bg1"/>
                                        </a:solidFill>
                                        <a:latin typeface="Cambria Math" panose="02040503050406030204" pitchFamily="18" charset="0"/>
                                      </a:rPr>
                                      <m:t>𝑷</m:t>
                                    </m:r>
                                  </m:e>
                                  <m:sub>
                                    <m:r>
                                      <a:rPr lang="en-US" altLang="ko-KR" sz="1600" b="1" i="1" smtClean="0">
                                        <a:solidFill>
                                          <a:schemeClr val="bg1"/>
                                        </a:solidFill>
                                        <a:latin typeface="Cambria Math" panose="02040503050406030204" pitchFamily="18" charset="0"/>
                                      </a:rPr>
                                      <m:t>𝒆𝒆</m:t>
                                    </m:r>
                                  </m:sub>
                                  <m:sup>
                                    <m:r>
                                      <a:rPr lang="en-US" altLang="ko-KR" sz="1600" b="1" i="1" smtClean="0">
                                        <a:solidFill>
                                          <a:schemeClr val="bg1"/>
                                        </a:solidFill>
                                        <a:latin typeface="Cambria Math" panose="02040503050406030204" pitchFamily="18" charset="0"/>
                                      </a:rPr>
                                      <m:t>𝒎</m:t>
                                    </m:r>
                                  </m:sup>
                                </m:sSubSup>
                              </m:oMath>
                            </m:oMathPara>
                          </a14:m>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extLst>
                      <a:ext uri="{0D108BD9-81ED-4DB2-BD59-A6C34878D82A}">
                        <a16:rowId xmlns:a16="http://schemas.microsoft.com/office/drawing/2014/main" val="10000"/>
                      </a:ext>
                    </a:extLst>
                  </a:tr>
                  <a:tr h="0">
                    <a:tc>
                      <a:txBody>
                        <a:bodyPr/>
                        <a:lstStyle/>
                        <a:p>
                          <a:pPr marL="0" indent="0">
                            <a:buNone/>
                          </a:pPr>
                          <a:r>
                            <a:rPr lang="en-US" sz="1500" b="1" dirty="0">
                              <a:solidFill>
                                <a:srgbClr val="1F2937"/>
                              </a:solidFill>
                              <a:latin typeface="Calibri" pitchFamily="34" charset="0"/>
                              <a:ea typeface="Calibri" pitchFamily="34" charset="-122"/>
                              <a:cs typeface="Calibri" pitchFamily="34" charset="-120"/>
                            </a:rPr>
                            <a:t>Low E</a:t>
                          </a:r>
                          <a:r>
                            <a:rPr lang="en-US" sz="1500" dirty="0">
                              <a:solidFill>
                                <a:srgbClr val="1F2937"/>
                              </a:solidFill>
                              <a:latin typeface="Calibri" pitchFamily="34" charset="0"/>
                              <a:ea typeface="Calibri" pitchFamily="34" charset="-122"/>
                              <a:cs typeface="Calibri" pitchFamily="34" charset="-120"/>
                            </a:rPr>
                            <a:t>: </a:t>
                          </a:r>
                          <a:r>
                            <a:rPr lang="en-US" sz="1400" dirty="0">
                              <a:solidFill>
                                <a:srgbClr val="1F2937"/>
                              </a:solidFill>
                              <a:latin typeface="Calibri" pitchFamily="34" charset="0"/>
                              <a:ea typeface="Calibri" pitchFamily="34" charset="-122"/>
                              <a:cs typeface="Calibri" pitchFamily="34" charset="-120"/>
                            </a:rPr>
                            <a:t>vac-dominated</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ξ ≪ cos 2θ</a:t>
                          </a:r>
                          <a:r>
                            <a:rPr lang="en-US" sz="1500" baseline="-40000" dirty="0">
                              <a:solidFill>
                                <a:srgbClr val="1F2937"/>
                              </a:solidFill>
                              <a:latin typeface="Calibri" pitchFamily="34" charset="0"/>
                              <a:ea typeface="Calibri" pitchFamily="34" charset="-122"/>
                              <a:cs typeface="Calibri" pitchFamily="34" charset="-120"/>
                            </a:rPr>
                            <a:t>12</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c⁴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[1 − ½ sin²2θ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(1 + ξ cos 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 s⁴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  ≈ </a:t>
                          </a:r>
                          <a:r>
                            <a:rPr lang="en-US" sz="1500" b="1" dirty="0">
                              <a:solidFill>
                                <a:srgbClr val="FF0000"/>
                              </a:solidFill>
                              <a:latin typeface="Calibri" pitchFamily="34" charset="0"/>
                              <a:ea typeface="Calibri" pitchFamily="34" charset="-122"/>
                              <a:cs typeface="Calibri" pitchFamily="34" charset="-120"/>
                            </a:rPr>
                            <a:t>0.55</a:t>
                          </a:r>
                          <a:endParaRPr lang="en-US" sz="1500" b="1" dirty="0">
                            <a:solidFill>
                              <a:srgbClr val="FF0000"/>
                            </a:solidFill>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500" b="1" dirty="0">
                              <a:solidFill>
                                <a:srgbClr val="1F2937"/>
                              </a:solidFill>
                              <a:latin typeface="Calibri" pitchFamily="34" charset="0"/>
                              <a:ea typeface="Calibri" pitchFamily="34" charset="-122"/>
                              <a:cs typeface="Calibri" pitchFamily="34" charset="-120"/>
                            </a:rPr>
                            <a:t>High E</a:t>
                          </a:r>
                          <a:r>
                            <a:rPr lang="en-US" sz="1500" dirty="0">
                              <a:solidFill>
                                <a:srgbClr val="1F2937"/>
                              </a:solidFill>
                              <a:latin typeface="Calibri" pitchFamily="34" charset="0"/>
                              <a:ea typeface="Calibri" pitchFamily="34" charset="-122"/>
                              <a:cs typeface="Calibri" pitchFamily="34" charset="-120"/>
                            </a:rPr>
                            <a:t>: </a:t>
                          </a:r>
                          <a:r>
                            <a:rPr lang="en-US" sz="1400" dirty="0">
                              <a:solidFill>
                                <a:srgbClr val="1F2937"/>
                              </a:solidFill>
                              <a:latin typeface="Calibri" pitchFamily="34" charset="0"/>
                              <a:ea typeface="Calibri" pitchFamily="34" charset="-122"/>
                              <a:cs typeface="Calibri" pitchFamily="34" charset="-120"/>
                            </a:rPr>
                            <a:t>matter-</a:t>
                          </a:r>
                        </a:p>
                        <a:p>
                          <a:pPr marL="0" indent="0">
                            <a:buNone/>
                          </a:pPr>
                          <a:r>
                            <a:rPr lang="en-US" sz="1400" dirty="0">
                              <a:solidFill>
                                <a:srgbClr val="1F2937"/>
                              </a:solidFill>
                              <a:latin typeface="Calibri" pitchFamily="34" charset="0"/>
                              <a:ea typeface="Calibri" pitchFamily="34" charset="-122"/>
                              <a:cs typeface="Calibri" pitchFamily="34" charset="-120"/>
                            </a:rPr>
                            <a:t>             dominated</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ξ ≫ 1</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c⁴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[sin²θ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 ¼ sin²2θ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cos 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 ξ²] + s⁴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 → </a:t>
                          </a:r>
                          <a:r>
                            <a:rPr lang="en-US" sz="1500" b="1" dirty="0">
                              <a:solidFill>
                                <a:srgbClr val="FF0000"/>
                              </a:solidFill>
                              <a:latin typeface="Calibri" pitchFamily="34" charset="0"/>
                              <a:ea typeface="Calibri" pitchFamily="34" charset="-122"/>
                              <a:cs typeface="Calibri" pitchFamily="34" charset="-120"/>
                            </a:rPr>
                            <a:t>≈ 0.29</a:t>
                          </a:r>
                          <a:endParaRPr lang="en-US" sz="1500" b="1" dirty="0">
                            <a:solidFill>
                              <a:srgbClr val="FF0000"/>
                            </a:solidFill>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mc:Choice>
        <mc:Fallback xmlns="">
          <p:graphicFrame>
            <p:nvGraphicFramePr>
              <p:cNvPr id="5" name="Table"/>
              <p:cNvGraphicFramePr>
                <a:graphicFrameLocks noGrp="1"/>
              </p:cNvGraphicFramePr>
              <p:nvPr>
                <p:extLst>
                  <p:ext uri="{D42A27DB-BD31-4B8C-83A1-F6EECF244321}">
                    <p14:modId xmlns:p14="http://schemas.microsoft.com/office/powerpoint/2010/main" val="964445394"/>
                  </p:ext>
                </p:extLst>
              </p:nvPr>
            </p:nvGraphicFramePr>
            <p:xfrm>
              <a:off x="287323" y="2523744"/>
              <a:ext cx="6080760" cy="1463040"/>
            </p:xfrm>
            <a:graphic>
              <a:graphicData uri="http://schemas.openxmlformats.org/drawingml/2006/table">
                <a:tbl>
                  <a:tblPr/>
                  <a:tblGrid>
                    <a:gridCol w="1824228">
                      <a:extLst>
                        <a:ext uri="{9D8B030D-6E8A-4147-A177-3AD203B41FA5}">
                          <a16:colId xmlns:a16="http://schemas.microsoft.com/office/drawing/2014/main" val="20000"/>
                        </a:ext>
                      </a:extLst>
                    </a:gridCol>
                    <a:gridCol w="1459383">
                      <a:extLst>
                        <a:ext uri="{9D8B030D-6E8A-4147-A177-3AD203B41FA5}">
                          <a16:colId xmlns:a16="http://schemas.microsoft.com/office/drawing/2014/main" val="20001"/>
                        </a:ext>
                      </a:extLst>
                    </a:gridCol>
                    <a:gridCol w="2797149">
                      <a:extLst>
                        <a:ext uri="{9D8B030D-6E8A-4147-A177-3AD203B41FA5}">
                          <a16:colId xmlns:a16="http://schemas.microsoft.com/office/drawing/2014/main" val="20002"/>
                        </a:ext>
                      </a:extLst>
                    </a:gridCol>
                  </a:tblGrid>
                  <a:tr h="345440">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Regime</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Condition</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endParaRPr lang="ko-K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blipFill>
                          <a:blip r:embed="rId3"/>
                          <a:stretch>
                            <a:fillRect l="-117647" t="-1754" r="-436" b="-347368"/>
                          </a:stretch>
                        </a:blipFill>
                      </a:tcPr>
                    </a:tc>
                    <a:extLst>
                      <a:ext uri="{0D108BD9-81ED-4DB2-BD59-A6C34878D82A}">
                        <a16:rowId xmlns:a16="http://schemas.microsoft.com/office/drawing/2014/main" val="10000"/>
                      </a:ext>
                    </a:extLst>
                  </a:tr>
                  <a:tr h="558800">
                    <a:tc>
                      <a:txBody>
                        <a:bodyPr/>
                        <a:lstStyle/>
                        <a:p>
                          <a:pPr marL="0" indent="0">
                            <a:buNone/>
                          </a:pPr>
                          <a:r>
                            <a:rPr lang="en-US" sz="1500" b="1" dirty="0">
                              <a:solidFill>
                                <a:srgbClr val="1F2937"/>
                              </a:solidFill>
                              <a:latin typeface="Calibri" pitchFamily="34" charset="0"/>
                              <a:ea typeface="Calibri" pitchFamily="34" charset="-122"/>
                              <a:cs typeface="Calibri" pitchFamily="34" charset="-120"/>
                            </a:rPr>
                            <a:t>Low E</a:t>
                          </a:r>
                          <a:r>
                            <a:rPr lang="en-US" sz="1500" dirty="0">
                              <a:solidFill>
                                <a:srgbClr val="1F2937"/>
                              </a:solidFill>
                              <a:latin typeface="Calibri" pitchFamily="34" charset="0"/>
                              <a:ea typeface="Calibri" pitchFamily="34" charset="-122"/>
                              <a:cs typeface="Calibri" pitchFamily="34" charset="-120"/>
                            </a:rPr>
                            <a:t>: </a:t>
                          </a:r>
                          <a:r>
                            <a:rPr lang="en-US" sz="1400" dirty="0">
                              <a:solidFill>
                                <a:srgbClr val="1F2937"/>
                              </a:solidFill>
                              <a:latin typeface="Calibri" pitchFamily="34" charset="0"/>
                              <a:ea typeface="Calibri" pitchFamily="34" charset="-122"/>
                              <a:cs typeface="Calibri" pitchFamily="34" charset="-120"/>
                            </a:rPr>
                            <a:t>vac-dominated</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ξ ≪ cos 2θ</a:t>
                          </a:r>
                          <a:r>
                            <a:rPr lang="en-US" sz="1500" baseline="-40000" dirty="0">
                              <a:solidFill>
                                <a:srgbClr val="1F2937"/>
                              </a:solidFill>
                              <a:latin typeface="Calibri" pitchFamily="34" charset="0"/>
                              <a:ea typeface="Calibri" pitchFamily="34" charset="-122"/>
                              <a:cs typeface="Calibri" pitchFamily="34" charset="-120"/>
                            </a:rPr>
                            <a:t>12</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c⁴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[1 − ½ sin²2θ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(1 + ξ cos 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 s⁴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  ≈ </a:t>
                          </a:r>
                          <a:r>
                            <a:rPr lang="en-US" sz="1500" b="1" dirty="0">
                              <a:solidFill>
                                <a:srgbClr val="FF0000"/>
                              </a:solidFill>
                              <a:latin typeface="Calibri" pitchFamily="34" charset="0"/>
                              <a:ea typeface="Calibri" pitchFamily="34" charset="-122"/>
                              <a:cs typeface="Calibri" pitchFamily="34" charset="-120"/>
                            </a:rPr>
                            <a:t>0.55</a:t>
                          </a:r>
                          <a:endParaRPr lang="en-US" sz="1500" b="1" dirty="0">
                            <a:solidFill>
                              <a:srgbClr val="FF0000"/>
                            </a:solidFill>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58800">
                    <a:tc>
                      <a:txBody>
                        <a:bodyPr/>
                        <a:lstStyle/>
                        <a:p>
                          <a:pPr marL="0" indent="0">
                            <a:buNone/>
                          </a:pPr>
                          <a:r>
                            <a:rPr lang="en-US" sz="1500" b="1" dirty="0">
                              <a:solidFill>
                                <a:srgbClr val="1F2937"/>
                              </a:solidFill>
                              <a:latin typeface="Calibri" pitchFamily="34" charset="0"/>
                              <a:ea typeface="Calibri" pitchFamily="34" charset="-122"/>
                              <a:cs typeface="Calibri" pitchFamily="34" charset="-120"/>
                            </a:rPr>
                            <a:t>High E</a:t>
                          </a:r>
                          <a:r>
                            <a:rPr lang="en-US" sz="1500" dirty="0">
                              <a:solidFill>
                                <a:srgbClr val="1F2937"/>
                              </a:solidFill>
                              <a:latin typeface="Calibri" pitchFamily="34" charset="0"/>
                              <a:ea typeface="Calibri" pitchFamily="34" charset="-122"/>
                              <a:cs typeface="Calibri" pitchFamily="34" charset="-120"/>
                            </a:rPr>
                            <a:t>: </a:t>
                          </a:r>
                          <a:r>
                            <a:rPr lang="en-US" sz="1400" dirty="0">
                              <a:solidFill>
                                <a:srgbClr val="1F2937"/>
                              </a:solidFill>
                              <a:latin typeface="Calibri" pitchFamily="34" charset="0"/>
                              <a:ea typeface="Calibri" pitchFamily="34" charset="-122"/>
                              <a:cs typeface="Calibri" pitchFamily="34" charset="-120"/>
                            </a:rPr>
                            <a:t>matter-</a:t>
                          </a:r>
                        </a:p>
                        <a:p>
                          <a:pPr marL="0" indent="0">
                            <a:buNone/>
                          </a:pPr>
                          <a:r>
                            <a:rPr lang="en-US" sz="1400" dirty="0">
                              <a:solidFill>
                                <a:srgbClr val="1F2937"/>
                              </a:solidFill>
                              <a:latin typeface="Calibri" pitchFamily="34" charset="0"/>
                              <a:ea typeface="Calibri" pitchFamily="34" charset="-122"/>
                              <a:cs typeface="Calibri" pitchFamily="34" charset="-120"/>
                            </a:rPr>
                            <a:t>             dominated</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ξ ≫ 1</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c⁴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[sin²θ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 ¼ sin²2θ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cos 2θ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 ξ²] + s⁴</a:t>
                          </a:r>
                          <a:r>
                            <a:rPr lang="en-US" sz="1500" baseline="-40000" dirty="0">
                              <a:solidFill>
                                <a:srgbClr val="1F2937"/>
                              </a:solidFill>
                              <a:latin typeface="Calibri" pitchFamily="34" charset="0"/>
                              <a:ea typeface="Calibri" pitchFamily="34" charset="-122"/>
                              <a:cs typeface="Calibri" pitchFamily="34" charset="-120"/>
                            </a:rPr>
                            <a:t>13</a:t>
                          </a:r>
                          <a:r>
                            <a:rPr lang="en-US" sz="1500" dirty="0">
                              <a:solidFill>
                                <a:srgbClr val="1F2937"/>
                              </a:solidFill>
                              <a:latin typeface="Calibri" pitchFamily="34" charset="0"/>
                              <a:ea typeface="Calibri" pitchFamily="34" charset="-122"/>
                              <a:cs typeface="Calibri" pitchFamily="34" charset="-120"/>
                            </a:rPr>
                            <a:t> → </a:t>
                          </a:r>
                          <a:r>
                            <a:rPr lang="en-US" sz="1500" b="1" dirty="0">
                              <a:solidFill>
                                <a:srgbClr val="FF0000"/>
                              </a:solidFill>
                              <a:latin typeface="Calibri" pitchFamily="34" charset="0"/>
                              <a:ea typeface="Calibri" pitchFamily="34" charset="-122"/>
                              <a:cs typeface="Calibri" pitchFamily="34" charset="-120"/>
                            </a:rPr>
                            <a:t>≈ 0.29</a:t>
                          </a:r>
                          <a:endParaRPr lang="en-US" sz="1500" b="1" dirty="0">
                            <a:solidFill>
                              <a:srgbClr val="FF0000"/>
                            </a:solidFill>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mc:Fallback>
      </mc:AlternateContent>
      <p:sp>
        <p:nvSpPr>
          <p:cNvPr id="6" name="Upturn status"/>
          <p:cNvSpPr/>
          <p:nvPr/>
        </p:nvSpPr>
        <p:spPr>
          <a:xfrm>
            <a:off x="424483" y="4352544"/>
            <a:ext cx="5806440" cy="658368"/>
          </a:xfrm>
          <a:prstGeom prst="roundRect">
            <a:avLst>
              <a:gd name="adj" fmla="val 8333"/>
            </a:avLst>
          </a:prstGeom>
          <a:solidFill>
            <a:srgbClr val="FBEDE4"/>
          </a:solidFill>
          <a:ln/>
        </p:spPr>
        <p:txBody>
          <a:bodyPr wrap="square" lIns="101600" tIns="50800" rIns="101600" bIns="50800" rtlCol="0" anchor="ctr"/>
          <a:lstStyle/>
          <a:p>
            <a:pPr marL="0" indent="0">
              <a:buNone/>
            </a:pPr>
            <a:r>
              <a:rPr lang="en-US" sz="1200" b="1" dirty="0">
                <a:solidFill>
                  <a:srgbClr val="B4531F"/>
                </a:solidFill>
              </a:rPr>
              <a:t>Upturn status:  </a:t>
            </a:r>
            <a:r>
              <a:rPr lang="en-US" sz="1200" dirty="0">
                <a:solidFill>
                  <a:srgbClr val="1F2937"/>
                </a:solidFill>
              </a:rPr>
              <a:t>fitting P</a:t>
            </a:r>
            <a:r>
              <a:rPr lang="en-US" sz="1200" baseline="-40000" dirty="0">
                <a:solidFill>
                  <a:srgbClr val="1F2937"/>
                </a:solidFill>
              </a:rPr>
              <a:t>ee</a:t>
            </a:r>
            <a:r>
              <a:rPr lang="en-US" sz="1200" dirty="0">
                <a:solidFill>
                  <a:srgbClr val="1F2937"/>
                </a:solidFill>
              </a:rPr>
              <a:t>(E) with exponential, quadratic, or cubic forms, SK favors a distorted (upturn) spectrum over a flat one at 1.2σ; with SNO, 2.1σ (SK-IV, PRD 109 (2024) 092001; arXiv:2512.19887).</a:t>
            </a:r>
            <a:endParaRPr lang="en-US" sz="1200" dirty="0"/>
          </a:p>
        </p:txBody>
      </p:sp>
      <p:sp>
        <p:nvSpPr>
          <p:cNvPr id="7" name="Table note"/>
          <p:cNvSpPr txBox="1"/>
          <p:nvPr/>
        </p:nvSpPr>
        <p:spPr>
          <a:xfrm>
            <a:off x="502920" y="5349240"/>
            <a:ext cx="5806440" cy="411480"/>
          </a:xfrm>
          <a:prstGeom prst="rect">
            <a:avLst/>
          </a:prstGeom>
          <a:noFill/>
          <a:ln/>
        </p:spPr>
        <p:txBody>
          <a:bodyPr wrap="square" lIns="0" tIns="0" rIns="0" bIns="0" rtlCol="0" anchor="t"/>
          <a:lstStyle/>
          <a:p>
            <a:pPr marL="0" indent="0">
              <a:buNone/>
            </a:pPr>
            <a:endParaRPr lang="en-US" sz="1100" dirty="0"/>
          </a:p>
        </p:txBody>
      </p:sp>
      <p:pic>
        <p:nvPicPr>
          <p:cNvPr id="8" name="Figure" descr="Calculated for this presentation: MSW-LMA band with JUNO 2026 sin²θ12 and Δm²21 (±1σ), Daya Bay θ13, ρYe = 85–105 g cm−3; gray band, vacuum-LMA. Points: Borexino Phase II (HZ-SSM), Nature 562 (2018) 505."/>
          <p:cNvPicPr>
            <a:picLocks noChangeAspect="1"/>
          </p:cNvPicPr>
          <p:nvPr/>
        </p:nvPicPr>
        <p:blipFill>
          <a:blip r:embed="rId4"/>
          <a:stretch>
            <a:fillRect/>
          </a:stretch>
        </p:blipFill>
        <p:spPr>
          <a:xfrm>
            <a:off x="6583680" y="1481328"/>
            <a:ext cx="5120640" cy="3072384"/>
          </a:xfrm>
          <a:prstGeom prst="rect">
            <a:avLst/>
          </a:prstGeom>
        </p:spPr>
      </p:pic>
      <p:sp>
        <p:nvSpPr>
          <p:cNvPr id="9" name="Figure credit"/>
          <p:cNvSpPr txBox="1"/>
          <p:nvPr/>
        </p:nvSpPr>
        <p:spPr>
          <a:xfrm>
            <a:off x="6583680" y="4608576"/>
            <a:ext cx="5120640" cy="512064"/>
          </a:xfrm>
          <a:prstGeom prst="rect">
            <a:avLst/>
          </a:prstGeom>
          <a:noFill/>
          <a:ln/>
        </p:spPr>
        <p:txBody>
          <a:bodyPr wrap="square" lIns="0" tIns="0" rIns="0" bIns="0" rtlCol="0" anchor="t"/>
          <a:lstStyle/>
          <a:p>
            <a:pPr marL="0" indent="0">
              <a:buNone/>
            </a:pPr>
            <a:r>
              <a:rPr lang="en-US" sz="1000" dirty="0">
                <a:solidFill>
                  <a:srgbClr val="6B7280"/>
                </a:solidFill>
              </a:rPr>
              <a:t>Calculated for this presentation: MSW-LMA band with JUNO 2026 sin²θ</a:t>
            </a:r>
            <a:r>
              <a:rPr lang="en-US" sz="1000" baseline="-40000" dirty="0">
                <a:solidFill>
                  <a:srgbClr val="6B7280"/>
                </a:solidFill>
              </a:rPr>
              <a:t>12</a:t>
            </a:r>
            <a:r>
              <a:rPr lang="en-US" sz="1000" dirty="0">
                <a:solidFill>
                  <a:srgbClr val="6B7280"/>
                </a:solidFill>
              </a:rPr>
              <a:t> and Δm²</a:t>
            </a:r>
            <a:r>
              <a:rPr lang="en-US" sz="1000" baseline="-40000" dirty="0">
                <a:solidFill>
                  <a:srgbClr val="6B7280"/>
                </a:solidFill>
              </a:rPr>
              <a:t>21</a:t>
            </a:r>
            <a:r>
              <a:rPr lang="en-US" sz="1000" dirty="0">
                <a:solidFill>
                  <a:srgbClr val="6B7280"/>
                </a:solidFill>
              </a:rPr>
              <a:t> (±1σ), Daya Bay θ</a:t>
            </a:r>
            <a:r>
              <a:rPr lang="en-US" sz="1000" baseline="-40000" dirty="0">
                <a:solidFill>
                  <a:srgbClr val="6B7280"/>
                </a:solidFill>
              </a:rPr>
              <a:t>13</a:t>
            </a:r>
            <a:r>
              <a:rPr lang="en-US" sz="1000" dirty="0">
                <a:solidFill>
                  <a:srgbClr val="6B7280"/>
                </a:solidFill>
              </a:rPr>
              <a:t>, ρY</a:t>
            </a:r>
            <a:r>
              <a:rPr lang="en-US" sz="1000" baseline="-40000" dirty="0">
                <a:solidFill>
                  <a:srgbClr val="6B7280"/>
                </a:solidFill>
              </a:rPr>
              <a:t>e</a:t>
            </a:r>
            <a:r>
              <a:rPr lang="en-US" sz="1000" dirty="0">
                <a:solidFill>
                  <a:srgbClr val="6B7280"/>
                </a:solidFill>
              </a:rPr>
              <a:t> = 85–105 g cm</a:t>
            </a:r>
            <a:r>
              <a:rPr lang="en-US" sz="1000" baseline="30000" dirty="0">
                <a:solidFill>
                  <a:srgbClr val="6B7280"/>
                </a:solidFill>
              </a:rPr>
              <a:t>−3</a:t>
            </a:r>
            <a:r>
              <a:rPr lang="en-US" sz="1000" dirty="0">
                <a:solidFill>
                  <a:srgbClr val="6B7280"/>
                </a:solidFill>
              </a:rPr>
              <a:t>; gray band, vacuum-LMA. Points: Borexino Phase II (HZ-SSM), Nature 562 (2018) 505.</a:t>
            </a:r>
            <a:endParaRPr lang="en-US" sz="1000" dirty="0"/>
          </a:p>
        </p:txBody>
      </p:sp>
      <p:sp>
        <p:nvSpPr>
          <p:cNvPr id="10" name="Key message"/>
          <p:cNvSpPr/>
          <p:nvPr/>
        </p:nvSpPr>
        <p:spPr>
          <a:xfrm>
            <a:off x="800099" y="5248656"/>
            <a:ext cx="10642483" cy="713231"/>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2000" b="1" dirty="0">
                <a:solidFill>
                  <a:srgbClr val="1B2A49"/>
                </a:solidFill>
              </a:rPr>
              <a:t>With reactor-fixed parameters the MSW curve has no free parameters; the 1–5 MeV region tests the size of the matter potential.</a:t>
            </a:r>
            <a:endParaRPr lang="en-US" sz="2000" dirty="0"/>
          </a:p>
        </p:txBody>
      </p:sp>
      <p:sp>
        <p:nvSpPr>
          <p:cNvPr id="11"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[R52] Borexino Collab., Nature 562 (2018) 505  ·  [R07] Super-K Collab., PRD 109 (2024) 092001  ·  [R38] Super-K Collab., arXiv:2512.19887  ·  [R01] JUNO Collab., arXiv:2609.37895  ·  [R30] Daya Bay Collab., PRL 130 (2023) 161802</a:t>
            </a:r>
            <a:endParaRPr lang="en-US" sz="10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7280"/>
                </a:solidFill>
              </a:defRPr>
            </a:lvl1pPr>
          </a:lstStyle>
          <a:p>
            <a:pPr algn="r"/>
            <a:fld id="{F7021451-1387-4CA6-816F-3879F97B5CBC}" type="slidenum">
              <a:rPr lang="en-US" b="0"/>
              <a:t>19</a:t>
            </a:fld>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851E78B-918E-4998-9564-32769AB8B9D1}"/>
                  </a:ext>
                </a:extLst>
              </p:cNvPr>
              <p:cNvSpPr txBox="1"/>
              <p:nvPr/>
            </p:nvSpPr>
            <p:spPr>
              <a:xfrm>
                <a:off x="1637392" y="1078800"/>
                <a:ext cx="4051881" cy="5682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altLang="ko-KR" b="1" i="1" smtClean="0">
                              <a:solidFill>
                                <a:srgbClr val="0070C0"/>
                              </a:solidFill>
                              <a:latin typeface="Cambria Math" panose="02040503050406030204" pitchFamily="18" charset="0"/>
                            </a:rPr>
                          </m:ctrlPr>
                        </m:sSubSupPr>
                        <m:e>
                          <m:r>
                            <a:rPr lang="en-US" altLang="ko-KR" b="1" i="1" smtClean="0">
                              <a:solidFill>
                                <a:srgbClr val="0070C0"/>
                              </a:solidFill>
                              <a:latin typeface="Cambria Math" panose="02040503050406030204" pitchFamily="18" charset="0"/>
                            </a:rPr>
                            <m:t>𝑷</m:t>
                          </m:r>
                        </m:e>
                        <m:sub>
                          <m:r>
                            <a:rPr lang="en-US" altLang="ko-KR" b="1" i="1" smtClean="0">
                              <a:solidFill>
                                <a:srgbClr val="0070C0"/>
                              </a:solidFill>
                              <a:latin typeface="Cambria Math" panose="02040503050406030204" pitchFamily="18" charset="0"/>
                            </a:rPr>
                            <m:t>𝒆𝒆</m:t>
                          </m:r>
                        </m:sub>
                        <m:sup>
                          <m:r>
                            <a:rPr lang="en-US" altLang="ko-KR" b="1" i="1" smtClean="0">
                              <a:solidFill>
                                <a:srgbClr val="0070C0"/>
                              </a:solidFill>
                              <a:latin typeface="Cambria Math" panose="02040503050406030204" pitchFamily="18" charset="0"/>
                            </a:rPr>
                            <m:t>𝒎</m:t>
                          </m:r>
                        </m:sup>
                      </m:sSubSup>
                      <m:r>
                        <a:rPr lang="en-US" altLang="ko-KR" b="1" i="1" smtClean="0">
                          <a:solidFill>
                            <a:srgbClr val="0070C0"/>
                          </a:solidFill>
                          <a:latin typeface="Cambria Math" panose="02040503050406030204" pitchFamily="18" charset="0"/>
                        </a:rPr>
                        <m:t>=</m:t>
                      </m:r>
                      <m:sSubSup>
                        <m:sSubSupPr>
                          <m:ctrlPr>
                            <a:rPr lang="en-US" altLang="ko-KR" b="1" i="1" smtClean="0">
                              <a:latin typeface="Cambria Math" panose="02040503050406030204" pitchFamily="18" charset="0"/>
                            </a:rPr>
                          </m:ctrlPr>
                        </m:sSubSupPr>
                        <m:e>
                          <m:f>
                            <m:fPr>
                              <m:ctrlPr>
                                <a:rPr lang="en-US" altLang="ko-KR" b="1" i="1" smtClean="0">
                                  <a:solidFill>
                                    <a:srgbClr val="0070C0"/>
                                  </a:solidFill>
                                  <a:latin typeface="Cambria Math" panose="02040503050406030204" pitchFamily="18" charset="0"/>
                                </a:rPr>
                              </m:ctrlPr>
                            </m:fPr>
                            <m:num>
                              <m:sSubSup>
                                <m:sSubSupPr>
                                  <m:ctrlPr>
                                    <a:rPr lang="en-US" altLang="ko-KR" b="1" i="1" smtClean="0">
                                      <a:solidFill>
                                        <a:srgbClr val="0070C0"/>
                                      </a:solidFill>
                                      <a:latin typeface="Cambria Math" panose="02040503050406030204" pitchFamily="18" charset="0"/>
                                    </a:rPr>
                                  </m:ctrlPr>
                                </m:sSubSupPr>
                                <m:e>
                                  <m:r>
                                    <a:rPr lang="en-US" altLang="ko-KR" b="1" i="1" smtClean="0">
                                      <a:solidFill>
                                        <a:srgbClr val="0070C0"/>
                                      </a:solidFill>
                                      <a:latin typeface="Cambria Math" panose="02040503050406030204" pitchFamily="18" charset="0"/>
                                    </a:rPr>
                                    <m:t>𝒄</m:t>
                                  </m:r>
                                </m:e>
                                <m:sub>
                                  <m:r>
                                    <a:rPr lang="en-US" altLang="ko-KR" b="1" i="1" smtClean="0">
                                      <a:solidFill>
                                        <a:srgbClr val="0070C0"/>
                                      </a:solidFill>
                                      <a:latin typeface="Cambria Math" panose="02040503050406030204" pitchFamily="18" charset="0"/>
                                    </a:rPr>
                                    <m:t>𝟏𝟑</m:t>
                                  </m:r>
                                </m:sub>
                                <m:sup>
                                  <m:r>
                                    <a:rPr lang="en-US" altLang="ko-KR" b="1" i="1" smtClean="0">
                                      <a:solidFill>
                                        <a:srgbClr val="0070C0"/>
                                      </a:solidFill>
                                      <a:latin typeface="Cambria Math" panose="02040503050406030204" pitchFamily="18" charset="0"/>
                                    </a:rPr>
                                    <m:t>𝟒</m:t>
                                  </m:r>
                                </m:sup>
                              </m:sSubSup>
                            </m:num>
                            <m:den>
                              <m:r>
                                <a:rPr lang="en-US" altLang="ko-KR" b="1" i="1" smtClean="0">
                                  <a:solidFill>
                                    <a:srgbClr val="0070C0"/>
                                  </a:solidFill>
                                  <a:latin typeface="Cambria Math" panose="02040503050406030204" pitchFamily="18" charset="0"/>
                                </a:rPr>
                                <m:t>𝟐</m:t>
                              </m:r>
                            </m:den>
                          </m:f>
                          <m:r>
                            <a:rPr lang="en-US" altLang="ko-KR" b="1" i="1" smtClean="0">
                              <a:solidFill>
                                <a:srgbClr val="0070C0"/>
                              </a:solidFill>
                              <a:latin typeface="Cambria Math" panose="02040503050406030204" pitchFamily="18" charset="0"/>
                            </a:rPr>
                            <m:t>(</m:t>
                          </m:r>
                          <m:r>
                            <a:rPr lang="en-US" altLang="ko-KR" b="1" i="1" smtClean="0">
                              <a:solidFill>
                                <a:srgbClr val="0070C0"/>
                              </a:solidFill>
                              <a:latin typeface="Cambria Math" panose="02040503050406030204" pitchFamily="18" charset="0"/>
                            </a:rPr>
                            <m:t>𝟏</m:t>
                          </m:r>
                          <m:r>
                            <a:rPr lang="en-US" altLang="ko-KR" b="1" i="1" smtClean="0">
                              <a:solidFill>
                                <a:srgbClr val="0070C0"/>
                              </a:solidFill>
                              <a:latin typeface="Cambria Math" panose="02040503050406030204" pitchFamily="18" charset="0"/>
                            </a:rPr>
                            <m:t>+</m:t>
                          </m:r>
                          <m:func>
                            <m:funcPr>
                              <m:ctrlPr>
                                <a:rPr lang="en-US" altLang="ko-KR" b="1" i="1" smtClean="0">
                                  <a:latin typeface="Cambria Math" panose="02040503050406030204" pitchFamily="18" charset="0"/>
                                </a:rPr>
                              </m:ctrlPr>
                            </m:funcPr>
                            <m:fName>
                              <m:r>
                                <a:rPr lang="en-US" altLang="ko-KR" b="1" i="0" smtClean="0">
                                  <a:solidFill>
                                    <a:srgbClr val="0070C0"/>
                                  </a:solidFill>
                                  <a:latin typeface="Cambria Math" panose="02040503050406030204" pitchFamily="18" charset="0"/>
                                </a:rPr>
                                <m:t>𝐜𝐨𝐬</m:t>
                              </m:r>
                            </m:fName>
                            <m:e>
                              <m:r>
                                <a:rPr lang="en-US" altLang="ko-KR" b="1" i="1" smtClean="0">
                                  <a:solidFill>
                                    <a:srgbClr val="0070C0"/>
                                  </a:solidFill>
                                  <a:latin typeface="Cambria Math" panose="02040503050406030204" pitchFamily="18" charset="0"/>
                                </a:rPr>
                                <m:t>𝟐</m:t>
                              </m:r>
                              <m:sSub>
                                <m:sSubPr>
                                  <m:ctrlPr>
                                    <a:rPr lang="en-US" altLang="ko-KR" b="1" i="1" smtClean="0">
                                      <a:solidFill>
                                        <a:srgbClr val="0070C0"/>
                                      </a:solidFill>
                                      <a:latin typeface="Cambria Math" panose="02040503050406030204" pitchFamily="18" charset="0"/>
                                    </a:rPr>
                                  </m:ctrlPr>
                                </m:sSubPr>
                                <m:e>
                                  <m:r>
                                    <a:rPr lang="ko-KR" altLang="en-US" b="1" i="1" smtClean="0">
                                      <a:solidFill>
                                        <a:srgbClr val="0070C0"/>
                                      </a:solidFill>
                                      <a:latin typeface="Cambria Math" panose="02040503050406030204" pitchFamily="18" charset="0"/>
                                    </a:rPr>
                                    <m:t>𝜽</m:t>
                                  </m:r>
                                </m:e>
                                <m:sub>
                                  <m:r>
                                    <a:rPr lang="en-US" altLang="ko-KR" b="1" i="1" smtClean="0">
                                      <a:solidFill>
                                        <a:srgbClr val="0070C0"/>
                                      </a:solidFill>
                                      <a:latin typeface="Cambria Math" panose="02040503050406030204" pitchFamily="18" charset="0"/>
                                    </a:rPr>
                                    <m:t>𝟏𝟐</m:t>
                                  </m:r>
                                </m:sub>
                              </m:sSub>
                              <m:func>
                                <m:funcPr>
                                  <m:ctrlPr>
                                    <a:rPr lang="en-US" altLang="ko-KR" b="1" i="1" smtClean="0">
                                      <a:solidFill>
                                        <a:srgbClr val="FF0000"/>
                                      </a:solidFill>
                                      <a:latin typeface="Cambria Math" panose="02040503050406030204" pitchFamily="18" charset="0"/>
                                    </a:rPr>
                                  </m:ctrlPr>
                                </m:funcPr>
                                <m:fName>
                                  <m:r>
                                    <a:rPr lang="en-US" altLang="ko-KR" b="1" i="0" smtClean="0">
                                      <a:solidFill>
                                        <a:srgbClr val="FF0000"/>
                                      </a:solidFill>
                                      <a:latin typeface="Cambria Math" panose="02040503050406030204" pitchFamily="18" charset="0"/>
                                    </a:rPr>
                                    <m:t>𝐜𝐨𝐬</m:t>
                                  </m:r>
                                </m:fName>
                                <m:e>
                                  <m:r>
                                    <a:rPr lang="en-US" altLang="ko-KR" b="1" i="1" smtClean="0">
                                      <a:solidFill>
                                        <a:srgbClr val="FF0000"/>
                                      </a:solidFill>
                                      <a:latin typeface="Cambria Math" panose="02040503050406030204" pitchFamily="18" charset="0"/>
                                    </a:rPr>
                                    <m:t>𝟐</m:t>
                                  </m:r>
                                  <m:sSubSup>
                                    <m:sSubSupPr>
                                      <m:ctrlPr>
                                        <a:rPr lang="en-US" altLang="ko-KR" b="1" i="1" smtClean="0">
                                          <a:solidFill>
                                            <a:srgbClr val="FF0000"/>
                                          </a:solidFill>
                                          <a:latin typeface="Cambria Math" panose="02040503050406030204" pitchFamily="18" charset="0"/>
                                        </a:rPr>
                                      </m:ctrlPr>
                                    </m:sSubSupPr>
                                    <m:e>
                                      <m:r>
                                        <a:rPr lang="ko-KR" altLang="en-US" b="1" i="1" smtClean="0">
                                          <a:solidFill>
                                            <a:srgbClr val="FF0000"/>
                                          </a:solidFill>
                                          <a:latin typeface="Cambria Math" panose="02040503050406030204" pitchFamily="18" charset="0"/>
                                        </a:rPr>
                                        <m:t>𝜽</m:t>
                                      </m:r>
                                    </m:e>
                                    <m:sub>
                                      <m:r>
                                        <a:rPr lang="en-US" altLang="ko-KR" b="1" i="1" smtClean="0">
                                          <a:solidFill>
                                            <a:srgbClr val="FF0000"/>
                                          </a:solidFill>
                                          <a:latin typeface="Cambria Math" panose="02040503050406030204" pitchFamily="18" charset="0"/>
                                        </a:rPr>
                                        <m:t>𝟏𝟐</m:t>
                                      </m:r>
                                    </m:sub>
                                    <m:sup>
                                      <m:r>
                                        <a:rPr lang="en-US" altLang="ko-KR" b="1" i="1" smtClean="0">
                                          <a:solidFill>
                                            <a:srgbClr val="FF0000"/>
                                          </a:solidFill>
                                          <a:latin typeface="Cambria Math" panose="02040503050406030204" pitchFamily="18" charset="0"/>
                                        </a:rPr>
                                        <m:t>𝒎</m:t>
                                      </m:r>
                                    </m:sup>
                                  </m:sSubSup>
                                  <m:r>
                                    <a:rPr lang="en-US" altLang="ko-KR" b="1" i="1" smtClean="0">
                                      <a:solidFill>
                                        <a:srgbClr val="0070C0"/>
                                      </a:solidFill>
                                      <a:latin typeface="Cambria Math" panose="02040503050406030204" pitchFamily="18" charset="0"/>
                                    </a:rPr>
                                    <m:t>)+</m:t>
                                  </m:r>
                                </m:e>
                              </m:func>
                            </m:e>
                          </m:func>
                          <m:r>
                            <a:rPr lang="en-US" altLang="ko-KR" b="1" i="1" smtClean="0">
                              <a:solidFill>
                                <a:srgbClr val="0070C0"/>
                              </a:solidFill>
                              <a:latin typeface="Cambria Math" panose="02040503050406030204" pitchFamily="18" charset="0"/>
                            </a:rPr>
                            <m:t>𝒔</m:t>
                          </m:r>
                        </m:e>
                        <m:sub>
                          <m:r>
                            <a:rPr lang="en-US" altLang="ko-KR" b="1" i="1" smtClean="0">
                              <a:solidFill>
                                <a:srgbClr val="0070C0"/>
                              </a:solidFill>
                              <a:latin typeface="Cambria Math" panose="02040503050406030204" pitchFamily="18" charset="0"/>
                            </a:rPr>
                            <m:t>𝟏𝟑</m:t>
                          </m:r>
                        </m:sub>
                        <m:sup>
                          <m:r>
                            <a:rPr lang="en-US" altLang="ko-KR" b="1" i="1" smtClean="0">
                              <a:solidFill>
                                <a:srgbClr val="0070C0"/>
                              </a:solidFill>
                              <a:latin typeface="Cambria Math" panose="02040503050406030204" pitchFamily="18" charset="0"/>
                            </a:rPr>
                            <m:t>𝟒</m:t>
                          </m:r>
                        </m:sup>
                      </m:sSubSup>
                    </m:oMath>
                  </m:oMathPara>
                </a14:m>
                <a:endParaRPr lang="ko-KR" altLang="en-US" b="1" dirty="0"/>
              </a:p>
            </p:txBody>
          </p:sp>
        </mc:Choice>
        <mc:Fallback xmlns="">
          <p:sp>
            <p:nvSpPr>
              <p:cNvPr id="12" name="TextBox 11">
                <a:extLst>
                  <a:ext uri="{FF2B5EF4-FFF2-40B4-BE49-F238E27FC236}">
                    <a16:creationId xmlns:a16="http://schemas.microsoft.com/office/drawing/2014/main" id="{3851E78B-918E-4998-9564-32769AB8B9D1}"/>
                  </a:ext>
                </a:extLst>
              </p:cNvPr>
              <p:cNvSpPr txBox="1">
                <a:spLocks noRot="1" noChangeAspect="1" noMove="1" noResize="1" noEditPoints="1" noAdjustHandles="1" noChangeArrowheads="1" noChangeShapeType="1" noTextEdit="1"/>
              </p:cNvSpPr>
              <p:nvPr/>
            </p:nvSpPr>
            <p:spPr>
              <a:xfrm>
                <a:off x="1637392" y="1078800"/>
                <a:ext cx="4051881" cy="568232"/>
              </a:xfrm>
              <a:prstGeom prst="rect">
                <a:avLst/>
              </a:prstGeom>
              <a:blipFill>
                <a:blip r:embed="rId5"/>
                <a:stretch>
                  <a:fillRect/>
                </a:stretch>
              </a:blipFill>
            </p:spPr>
            <p:txBody>
              <a:bodyPr/>
              <a:lstStyle/>
              <a:p>
                <a:r>
                  <a:rPr lang="ko-KR" altLang="en-US">
                    <a:noFill/>
                  </a:rPr>
                  <a:t> </a:t>
                </a:r>
              </a:p>
            </p:txBody>
          </p:sp>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lstStyle/>
          <a:p>
            <a:pPr marL="0" indent="0" algn="l">
              <a:buNone/>
            </a:pPr>
            <a:r>
              <a:rPr lang="en-US" sz="2800" b="1" dirty="0">
                <a:solidFill>
                  <a:srgbClr val="1B2A49"/>
                </a:solidFill>
                <a:latin typeface="Cambria" pitchFamily="34" charset="0"/>
                <a:ea typeface="Cambria" pitchFamily="34" charset="-122"/>
                <a:cs typeface="Cambria" pitchFamily="34" charset="-120"/>
              </a:rPr>
              <a:t>Where Matter Effects Matter</a:t>
            </a:r>
            <a:endParaRPr lang="en-US" sz="2800" dirty="0"/>
          </a:p>
        </p:txBody>
      </p:sp>
      <p:graphicFrame>
        <p:nvGraphicFramePr>
          <p:cNvPr id="6" name="Table"/>
          <p:cNvGraphicFramePr>
            <a:graphicFrameLocks noGrp="1"/>
          </p:cNvGraphicFramePr>
          <p:nvPr>
            <p:extLst>
              <p:ext uri="{D42A27DB-BD31-4B8C-83A1-F6EECF244321}">
                <p14:modId xmlns:p14="http://schemas.microsoft.com/office/powerpoint/2010/main" val="466852643"/>
              </p:ext>
            </p:extLst>
          </p:nvPr>
        </p:nvGraphicFramePr>
        <p:xfrm>
          <a:off x="479710" y="1064279"/>
          <a:ext cx="11209370" cy="4140200"/>
        </p:xfrm>
        <a:graphic>
          <a:graphicData uri="http://schemas.openxmlformats.org/drawingml/2006/table">
            <a:tbl>
              <a:tblPr/>
              <a:tblGrid>
                <a:gridCol w="2136236">
                  <a:extLst>
                    <a:ext uri="{9D8B030D-6E8A-4147-A177-3AD203B41FA5}">
                      <a16:colId xmlns:a16="http://schemas.microsoft.com/office/drawing/2014/main" val="20000"/>
                    </a:ext>
                  </a:extLst>
                </a:gridCol>
                <a:gridCol w="3696462">
                  <a:extLst>
                    <a:ext uri="{9D8B030D-6E8A-4147-A177-3AD203B41FA5}">
                      <a16:colId xmlns:a16="http://schemas.microsoft.com/office/drawing/2014/main" val="20001"/>
                    </a:ext>
                  </a:extLst>
                </a:gridCol>
                <a:gridCol w="5376672">
                  <a:extLst>
                    <a:ext uri="{9D8B030D-6E8A-4147-A177-3AD203B41FA5}">
                      <a16:colId xmlns:a16="http://schemas.microsoft.com/office/drawing/2014/main" val="20002"/>
                    </a:ext>
                  </a:extLst>
                </a:gridCol>
              </a:tblGrid>
              <a:tr h="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Environment</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What the matter effect determines or tests</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Current experimental status (October 2026)</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extLst>
                  <a:ext uri="{0D108BD9-81ED-4DB2-BD59-A6C34878D82A}">
                    <a16:rowId xmlns:a16="http://schemas.microsoft.com/office/drawing/2014/main" val="10000"/>
                  </a:ext>
                </a:extLst>
              </a:tr>
              <a:tr h="0">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Sun (MeV, Δm²</a:t>
                      </a:r>
                      <a:r>
                        <a:rPr lang="en-US" sz="1500" baseline="-40000" dirty="0">
                          <a:solidFill>
                            <a:srgbClr val="1F2937"/>
                          </a:solidFill>
                          <a:latin typeface="Calibri" pitchFamily="34" charset="0"/>
                          <a:ea typeface="Calibri" pitchFamily="34" charset="-122"/>
                          <a:cs typeface="Calibri" pitchFamily="34" charset="-120"/>
                        </a:rPr>
                        <a:t>21</a:t>
                      </a:r>
                      <a:r>
                        <a:rPr lang="en-US" sz="1500" dirty="0">
                          <a:solidFill>
                            <a:srgbClr val="1F2937"/>
                          </a:solidFill>
                          <a:latin typeface="Calibri" pitchFamily="34" charset="0"/>
                          <a:ea typeface="Calibri" pitchFamily="34" charset="-122"/>
                          <a:cs typeface="Calibri" pitchFamily="34" charset="-120"/>
                        </a:rPr>
                        <a:t>)</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Sign of Δm²</a:t>
                      </a:r>
                      <a:r>
                        <a:rPr lang="en-US" sz="1500" baseline="-40000" dirty="0">
                          <a:solidFill>
                            <a:srgbClr val="1F2937"/>
                          </a:solidFill>
                          <a:latin typeface="Calibri" pitchFamily="34" charset="0"/>
                          <a:ea typeface="Calibri" pitchFamily="34" charset="-122"/>
                          <a:cs typeface="Calibri" pitchFamily="34" charset="-120"/>
                        </a:rPr>
                        <a:t>21</a:t>
                      </a:r>
                      <a:r>
                        <a:rPr lang="en-US" sz="1500" dirty="0">
                          <a:solidFill>
                            <a:srgbClr val="1F2937"/>
                          </a:solidFill>
                          <a:latin typeface="Calibri" pitchFamily="34" charset="0"/>
                          <a:ea typeface="Calibri" pitchFamily="34" charset="-122"/>
                          <a:cs typeface="Calibri" pitchFamily="34" charset="-120"/>
                        </a:rPr>
                        <a:t>; 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&lt; 45°; shape of the MSW     transition;  standard potential and NSI</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SNO CC/NC: P</a:t>
                      </a:r>
                      <a:r>
                        <a:rPr lang="en-US" sz="1500" baseline="-40000" dirty="0">
                          <a:solidFill>
                            <a:srgbClr val="1F2937"/>
                          </a:solidFill>
                          <a:latin typeface="Calibri" pitchFamily="34" charset="0"/>
                          <a:ea typeface="Calibri" pitchFamily="34" charset="-122"/>
                          <a:cs typeface="Calibri" pitchFamily="34" charset="-120"/>
                        </a:rPr>
                        <a:t>ee</a:t>
                      </a:r>
                      <a:r>
                        <a:rPr lang="en-US" sz="1500" dirty="0">
                          <a:solidFill>
                            <a:srgbClr val="1F2937"/>
                          </a:solidFill>
                          <a:latin typeface="Calibri" pitchFamily="34" charset="0"/>
                          <a:ea typeface="Calibri" pitchFamily="34" charset="-122"/>
                          <a:cs typeface="Calibri" pitchFamily="34" charset="-120"/>
                        </a:rPr>
                        <a:t> ≈ 0.3 at high energy; Borexino pp and ⁷Be: P</a:t>
                      </a:r>
                      <a:r>
                        <a:rPr lang="en-US" sz="1500" baseline="-40000" dirty="0">
                          <a:solidFill>
                            <a:srgbClr val="1F2937"/>
                          </a:solidFill>
                          <a:latin typeface="Calibri" pitchFamily="34" charset="0"/>
                          <a:ea typeface="Calibri" pitchFamily="34" charset="-122"/>
                          <a:cs typeface="Calibri" pitchFamily="34" charset="-120"/>
                        </a:rPr>
                        <a:t>ee</a:t>
                      </a:r>
                      <a:r>
                        <a:rPr lang="en-US" sz="1500" dirty="0">
                          <a:solidFill>
                            <a:srgbClr val="1F2937"/>
                          </a:solidFill>
                          <a:latin typeface="Calibri" pitchFamily="34" charset="0"/>
                          <a:ea typeface="Calibri" pitchFamily="34" charset="-122"/>
                          <a:cs typeface="Calibri" pitchFamily="34" charset="-120"/>
                        </a:rPr>
                        <a:t> ≈ 0.55 (vacuum-like); upturn favored over a flat spectrum at only ~1.2σ (SK) and ~2.1σ (SK+SNO)</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Earth, solar ν </a:t>
                      </a:r>
                    </a:p>
                    <a:p>
                      <a:pPr marL="0" indent="0">
                        <a:buNone/>
                      </a:pPr>
                      <a:r>
                        <a:rPr lang="en-US" sz="1500" dirty="0">
                          <a:solidFill>
                            <a:srgbClr val="1F2937"/>
                          </a:solidFill>
                          <a:latin typeface="Calibri" pitchFamily="34" charset="0"/>
                          <a:ea typeface="Calibri" pitchFamily="34" charset="-122"/>
                          <a:cs typeface="Calibri" pitchFamily="34" charset="-120"/>
                        </a:rPr>
                        <a:t>   (MeV, Δm²</a:t>
                      </a:r>
                      <a:r>
                        <a:rPr lang="en-US" sz="1500" baseline="-40000" dirty="0">
                          <a:solidFill>
                            <a:srgbClr val="1F2937"/>
                          </a:solidFill>
                          <a:latin typeface="Calibri" pitchFamily="34" charset="0"/>
                          <a:ea typeface="Calibri" pitchFamily="34" charset="-122"/>
                          <a:cs typeface="Calibri" pitchFamily="34" charset="-120"/>
                        </a:rPr>
                        <a:t>21</a:t>
                      </a:r>
                      <a:r>
                        <a:rPr lang="en-US" sz="1500" dirty="0">
                          <a:solidFill>
                            <a:srgbClr val="1F2937"/>
                          </a:solidFill>
                          <a:latin typeface="Calibri" pitchFamily="34" charset="0"/>
                          <a:ea typeface="Calibri" pitchFamily="34" charset="-122"/>
                          <a:cs typeface="Calibri" pitchFamily="34" charset="-120"/>
                        </a:rPr>
                        <a:t>)</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Regeneration of ν</a:t>
                      </a:r>
                      <a:r>
                        <a:rPr lang="en-US" sz="1500" baseline="-40000" dirty="0">
                          <a:solidFill>
                            <a:srgbClr val="1F2937"/>
                          </a:solidFill>
                          <a:latin typeface="Calibri" pitchFamily="34" charset="0"/>
                          <a:ea typeface="Calibri" pitchFamily="34" charset="-122"/>
                          <a:cs typeface="Calibri" pitchFamily="34" charset="-120"/>
                        </a:rPr>
                        <a:t>e</a:t>
                      </a:r>
                      <a:r>
                        <a:rPr lang="en-US" sz="1500" dirty="0">
                          <a:solidFill>
                            <a:srgbClr val="1F2937"/>
                          </a:solidFill>
                          <a:latin typeface="Calibri" pitchFamily="34" charset="0"/>
                          <a:ea typeface="Calibri" pitchFamily="34" charset="-122"/>
                          <a:cs typeface="Calibri" pitchFamily="34" charset="-120"/>
                        </a:rPr>
                        <a:t> at night; Δm²</a:t>
                      </a:r>
                      <a:r>
                        <a:rPr lang="en-US" sz="1500" baseline="-40000" dirty="0">
                          <a:solidFill>
                            <a:srgbClr val="1F2937"/>
                          </a:solidFill>
                          <a:latin typeface="Calibri" pitchFamily="34" charset="0"/>
                          <a:ea typeface="Calibri" pitchFamily="34" charset="-122"/>
                          <a:cs typeface="Calibri" pitchFamily="34" charset="-120"/>
                        </a:rPr>
                        <a:t>21</a:t>
                      </a:r>
                      <a:r>
                        <a:rPr lang="en-US" sz="1500" dirty="0">
                          <a:solidFill>
                            <a:srgbClr val="1F2937"/>
                          </a:solidFill>
                          <a:latin typeface="Calibri" pitchFamily="34" charset="0"/>
                          <a:ea typeface="Calibri" pitchFamily="34" charset="-122"/>
                          <a:cs typeface="Calibri" pitchFamily="34" charset="-120"/>
                        </a:rPr>
                        <a:t> probed in matter</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SK I–IV: A</a:t>
                      </a:r>
                      <a:r>
                        <a:rPr lang="en-US" sz="1500" baseline="-40000" dirty="0">
                          <a:solidFill>
                            <a:srgbClr val="1F2937"/>
                          </a:solidFill>
                          <a:latin typeface="Calibri" pitchFamily="34" charset="0"/>
                          <a:ea typeface="Calibri" pitchFamily="34" charset="-122"/>
                          <a:cs typeface="Calibri" pitchFamily="34" charset="-120"/>
                        </a:rPr>
                        <a:t>DN</a:t>
                      </a:r>
                      <a:r>
                        <a:rPr lang="en-US" sz="1500" dirty="0">
                          <a:solidFill>
                            <a:srgbClr val="1F2937"/>
                          </a:solidFill>
                          <a:latin typeface="Calibri" pitchFamily="34" charset="0"/>
                          <a:ea typeface="Calibri" pitchFamily="34" charset="-122"/>
                          <a:cs typeface="Calibri" pitchFamily="34" charset="-120"/>
                        </a:rPr>
                        <a:t> = (−2.86 ± 0.85 ± 0.32)%, evidence at ~3.2σ; solar-only Δm²</a:t>
                      </a:r>
                      <a:r>
                        <a:rPr lang="en-US" sz="1500" baseline="-40000" dirty="0">
                          <a:solidFill>
                            <a:srgbClr val="1F2937"/>
                          </a:solidFill>
                          <a:latin typeface="Calibri" pitchFamily="34" charset="0"/>
                          <a:ea typeface="Calibri" pitchFamily="34" charset="-122"/>
                          <a:cs typeface="Calibri" pitchFamily="34" charset="-120"/>
                        </a:rPr>
                        <a:t>21</a:t>
                      </a:r>
                      <a:r>
                        <a:rPr lang="en-US" sz="1500" dirty="0">
                          <a:solidFill>
                            <a:srgbClr val="1F2937"/>
                          </a:solidFill>
                          <a:latin typeface="Calibri" pitchFamily="34" charset="0"/>
                          <a:ea typeface="Calibri" pitchFamily="34" charset="-122"/>
                          <a:cs typeface="Calibri" pitchFamily="34" charset="-120"/>
                        </a:rPr>
                        <a:t> = 6.10 vs. JUNO 7.388 (×10</a:t>
                      </a:r>
                      <a:r>
                        <a:rPr lang="en-US" sz="1500" baseline="30000" dirty="0">
                          <a:solidFill>
                            <a:srgbClr val="1F2937"/>
                          </a:solidFill>
                          <a:latin typeface="Calibri" pitchFamily="34" charset="0"/>
                          <a:ea typeface="Calibri" pitchFamily="34" charset="-122"/>
                          <a:cs typeface="Calibri" pitchFamily="34" charset="-120"/>
                        </a:rPr>
                        <a:t>−5</a:t>
                      </a:r>
                      <a:r>
                        <a:rPr lang="en-US" sz="1500" dirty="0">
                          <a:solidFill>
                            <a:srgbClr val="1F2937"/>
                          </a:solidFill>
                          <a:latin typeface="Calibri" pitchFamily="34" charset="0"/>
                          <a:ea typeface="Calibri" pitchFamily="34" charset="-122"/>
                          <a:cs typeface="Calibri" pitchFamily="34" charset="-120"/>
                        </a:rPr>
                        <a:t> eV²), a ~1.5σ difference</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extLst>
                  <a:ext uri="{0D108BD9-81ED-4DB2-BD59-A6C34878D82A}">
                    <a16:rowId xmlns:a16="http://schemas.microsoft.com/office/drawing/2014/main" val="10002"/>
                  </a:ext>
                </a:extLst>
              </a:tr>
              <a:tr h="0">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Earth, atmospheric ν </a:t>
                      </a:r>
                    </a:p>
                    <a:p>
                      <a:pPr marL="0" indent="0">
                        <a:buNone/>
                      </a:pPr>
                      <a:r>
                        <a:rPr lang="en-US" sz="1500" dirty="0">
                          <a:solidFill>
                            <a:srgbClr val="1F2937"/>
                          </a:solidFill>
                          <a:latin typeface="Calibri" pitchFamily="34" charset="0"/>
                          <a:ea typeface="Calibri" pitchFamily="34" charset="-122"/>
                          <a:cs typeface="Calibri" pitchFamily="34" charset="-120"/>
                        </a:rPr>
                        <a:t>   (GeV, Δm²</a:t>
                      </a:r>
                      <a:r>
                        <a:rPr lang="en-US" sz="1500" baseline="-40000" dirty="0">
                          <a:solidFill>
                            <a:srgbClr val="1F2937"/>
                          </a:solidFill>
                          <a:latin typeface="Calibri" pitchFamily="34" charset="0"/>
                          <a:ea typeface="Calibri" pitchFamily="34" charset="-122"/>
                          <a:cs typeface="Calibri" pitchFamily="34" charset="-120"/>
                        </a:rPr>
                        <a:t>31</a:t>
                      </a:r>
                      <a:r>
                        <a:rPr lang="en-US" sz="1500" dirty="0">
                          <a:solidFill>
                            <a:srgbClr val="1F2937"/>
                          </a:solidFill>
                          <a:latin typeface="Calibri" pitchFamily="34" charset="0"/>
                          <a:ea typeface="Calibri" pitchFamily="34" charset="-122"/>
                          <a:cs typeface="Calibri" pitchFamily="34" charset="-120"/>
                        </a:rPr>
                        <a:t>)</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Sign of Δm²</a:t>
                      </a:r>
                      <a:r>
                        <a:rPr lang="en-US" sz="1500" baseline="-40000" dirty="0">
                          <a:solidFill>
                            <a:srgbClr val="1F2937"/>
                          </a:solidFill>
                          <a:latin typeface="Calibri" pitchFamily="34" charset="0"/>
                          <a:ea typeface="Calibri" pitchFamily="34" charset="-122"/>
                          <a:cs typeface="Calibri" pitchFamily="34" charset="-120"/>
                        </a:rPr>
                        <a:t>31</a:t>
                      </a:r>
                      <a:r>
                        <a:rPr lang="en-US" sz="1500" dirty="0">
                          <a:solidFill>
                            <a:srgbClr val="1F2937"/>
                          </a:solidFill>
                          <a:latin typeface="Calibri" pitchFamily="34" charset="0"/>
                          <a:ea typeface="Calibri" pitchFamily="34" charset="-122"/>
                          <a:cs typeface="Calibri" pitchFamily="34" charset="-120"/>
                        </a:rPr>
                        <a:t> (ordering); θ</a:t>
                      </a:r>
                      <a:r>
                        <a:rPr lang="en-US" sz="1500" baseline="-40000" dirty="0">
                          <a:solidFill>
                            <a:srgbClr val="1F2937"/>
                          </a:solidFill>
                          <a:latin typeface="Calibri" pitchFamily="34" charset="0"/>
                          <a:ea typeface="Calibri" pitchFamily="34" charset="-122"/>
                          <a:cs typeface="Calibri" pitchFamily="34" charset="-120"/>
                        </a:rPr>
                        <a:t>23</a:t>
                      </a:r>
                      <a:r>
                        <a:rPr lang="en-US" sz="1500" dirty="0">
                          <a:solidFill>
                            <a:srgbClr val="1F2937"/>
                          </a:solidFill>
                          <a:latin typeface="Calibri" pitchFamily="34" charset="0"/>
                          <a:ea typeface="Calibri" pitchFamily="34" charset="-122"/>
                          <a:cs typeface="Calibri" pitchFamily="34" charset="-120"/>
                        </a:rPr>
                        <a:t> octant; μ–τ NSI;   Earth’s e    density</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SK: Δχ²(IO−NO) = 5.2; ORCA: no significant preference; combined atmospheric reanalyses ~3σ for NO (not official); DeepCore reanalysis: −0.0094 &lt; ε</a:t>
                      </a:r>
                      <a:r>
                        <a:rPr lang="en-US" sz="1500" baseline="-40000" dirty="0">
                          <a:solidFill>
                            <a:srgbClr val="1F2937"/>
                          </a:solidFill>
                          <a:latin typeface="Calibri" pitchFamily="34" charset="0"/>
                          <a:ea typeface="Calibri" pitchFamily="34" charset="-122"/>
                          <a:cs typeface="Calibri" pitchFamily="34" charset="-120"/>
                        </a:rPr>
                        <a:t>μτ</a:t>
                      </a:r>
                      <a:r>
                        <a:rPr lang="en-US" sz="1500" dirty="0">
                          <a:solidFill>
                            <a:srgbClr val="1F2937"/>
                          </a:solidFill>
                          <a:latin typeface="Calibri" pitchFamily="34" charset="0"/>
                          <a:ea typeface="Calibri" pitchFamily="34" charset="-122"/>
                          <a:cs typeface="Calibri" pitchFamily="34" charset="-120"/>
                        </a:rPr>
                        <a:t> &lt; 0.0079 (90%)</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Long-baseline beams </a:t>
                      </a:r>
                    </a:p>
                    <a:p>
                      <a:pPr marL="0" indent="0">
                        <a:buNone/>
                      </a:pPr>
                      <a:r>
                        <a:rPr lang="en-US" sz="1500" dirty="0">
                          <a:solidFill>
                            <a:srgbClr val="1F2937"/>
                          </a:solidFill>
                          <a:latin typeface="Calibri" pitchFamily="34" charset="0"/>
                          <a:ea typeface="Calibri" pitchFamily="34" charset="-122"/>
                          <a:cs typeface="Calibri" pitchFamily="34" charset="-120"/>
                        </a:rPr>
                        <a:t>    (295–1300 km)</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Separating intrinsic CP violation from the      matter-induced ν/ν̄ asymmetry; ordering</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T2K+NOvA: no strong ordering preference; CP conservation excluded at 3σ only if IO; NOvA NSI: |ε</a:t>
                      </a:r>
                      <a:r>
                        <a:rPr lang="en-US" sz="1500" baseline="-40000" dirty="0">
                          <a:solidFill>
                            <a:srgbClr val="1F2937"/>
                          </a:solidFill>
                          <a:latin typeface="Calibri" pitchFamily="34" charset="0"/>
                          <a:ea typeface="Calibri" pitchFamily="34" charset="-122"/>
                          <a:cs typeface="Calibri" pitchFamily="34" charset="-120"/>
                        </a:rPr>
                        <a:t>eμ</a:t>
                      </a:r>
                      <a:r>
                        <a:rPr lang="en-US" sz="1500" dirty="0">
                          <a:solidFill>
                            <a:srgbClr val="1F2937"/>
                          </a:solidFill>
                          <a:latin typeface="Calibri" pitchFamily="34" charset="0"/>
                          <a:ea typeface="Calibri" pitchFamily="34" charset="-122"/>
                          <a:cs typeface="Calibri" pitchFamily="34" charset="-120"/>
                        </a:rPr>
                        <a:t>| ≲ 0.3, |ε</a:t>
                      </a:r>
                      <a:r>
                        <a:rPr lang="en-US" sz="1500" baseline="-40000" dirty="0">
                          <a:solidFill>
                            <a:srgbClr val="1F2937"/>
                          </a:solidFill>
                          <a:latin typeface="Calibri" pitchFamily="34" charset="0"/>
                          <a:ea typeface="Calibri" pitchFamily="34" charset="-122"/>
                          <a:cs typeface="Calibri" pitchFamily="34" charset="-120"/>
                        </a:rPr>
                        <a:t>eτ</a:t>
                      </a:r>
                      <a:r>
                        <a:rPr lang="en-US" sz="1500" dirty="0">
                          <a:solidFill>
                            <a:srgbClr val="1F2937"/>
                          </a:solidFill>
                          <a:latin typeface="Calibri" pitchFamily="34" charset="0"/>
                          <a:ea typeface="Calibri" pitchFamily="34" charset="-122"/>
                          <a:cs typeface="Calibri" pitchFamily="34" charset="-120"/>
                        </a:rPr>
                        <a:t>| ≲ 0.4 (90%)</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extLst>
                  <a:ext uri="{0D108BD9-81ED-4DB2-BD59-A6C34878D82A}">
                    <a16:rowId xmlns:a16="http://schemas.microsoft.com/office/drawing/2014/main" val="10004"/>
                  </a:ext>
                </a:extLst>
              </a:tr>
              <a:tr h="0">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Supernova </a:t>
                      </a:r>
                    </a:p>
                    <a:p>
                      <a:pPr marL="0" indent="0">
                        <a:buNone/>
                      </a:pPr>
                      <a:r>
                        <a:rPr lang="en-US" sz="1500" dirty="0">
                          <a:solidFill>
                            <a:srgbClr val="1F2937"/>
                          </a:solidFill>
                          <a:latin typeface="Calibri" pitchFamily="34" charset="0"/>
                          <a:ea typeface="Calibri" pitchFamily="34" charset="-122"/>
                          <a:cs typeface="Calibri" pitchFamily="34" charset="-120"/>
                        </a:rPr>
                        <a:t>  (very high density)</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Ordering through the ν</a:t>
                      </a:r>
                      <a:r>
                        <a:rPr lang="en-US" sz="1500" baseline="-40000" dirty="0">
                          <a:solidFill>
                            <a:srgbClr val="1F2937"/>
                          </a:solidFill>
                          <a:latin typeface="Calibri" pitchFamily="34" charset="0"/>
                          <a:ea typeface="Calibri" pitchFamily="34" charset="-122"/>
                          <a:cs typeface="Calibri" pitchFamily="34" charset="-120"/>
                        </a:rPr>
                        <a:t>e</a:t>
                      </a:r>
                      <a:r>
                        <a:rPr lang="en-US" sz="1500" dirty="0">
                          <a:solidFill>
                            <a:srgbClr val="1F2937"/>
                          </a:solidFill>
                          <a:latin typeface="Calibri" pitchFamily="34" charset="0"/>
                          <a:ea typeface="Calibri" pitchFamily="34" charset="-122"/>
                          <a:cs typeface="Calibri" pitchFamily="34" charset="-120"/>
                        </a:rPr>
                        <a:t> neutronization burst; collective   ν–ν oscillations</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SN 1987A: about two dozen events, no flavor information; awaiting a Galactic supernova (DUNE, Hyper-K, JUNO, IceCube)</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0">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Reactor at 52.5 km</a:t>
                      </a:r>
                    </a:p>
                    <a:p>
                      <a:pPr marL="0" indent="0">
                        <a:buNone/>
                      </a:pPr>
                      <a:r>
                        <a:rPr lang="en-US" sz="1500" dirty="0">
                          <a:solidFill>
                            <a:srgbClr val="1F2937"/>
                          </a:solidFill>
                          <a:latin typeface="Calibri" pitchFamily="34" charset="0"/>
                          <a:ea typeface="Calibri" pitchFamily="34" charset="-122"/>
                          <a:cs typeface="Calibri" pitchFamily="34" charset="-120"/>
                        </a:rPr>
                        <a:t> (reference)</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Matter effect small but included at JUNO        precision; ordering from vacuum interference</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500" dirty="0">
                          <a:solidFill>
                            <a:srgbClr val="1F2937"/>
                          </a:solidFill>
                          <a:latin typeface="Calibri" pitchFamily="34" charset="0"/>
                          <a:ea typeface="Calibri" pitchFamily="34" charset="-122"/>
                          <a:cs typeface="Calibri" pitchFamily="34" charset="-120"/>
                        </a:rPr>
                        <a:t>JUNO: Δm²</a:t>
                      </a:r>
                      <a:r>
                        <a:rPr lang="en-US" sz="1500" baseline="-40000" dirty="0">
                          <a:solidFill>
                            <a:srgbClr val="1F2937"/>
                          </a:solidFill>
                          <a:latin typeface="Calibri" pitchFamily="34" charset="0"/>
                          <a:ea typeface="Calibri" pitchFamily="34" charset="-122"/>
                          <a:cs typeface="Calibri" pitchFamily="34" charset="-120"/>
                        </a:rPr>
                        <a:t>21</a:t>
                      </a:r>
                      <a:r>
                        <a:rPr lang="en-US" sz="1500" dirty="0">
                          <a:solidFill>
                            <a:srgbClr val="1F2937"/>
                          </a:solidFill>
                          <a:latin typeface="Calibri" pitchFamily="34" charset="0"/>
                          <a:ea typeface="Calibri" pitchFamily="34" charset="-122"/>
                          <a:cs typeface="Calibri" pitchFamily="34" charset="-120"/>
                        </a:rPr>
                        <a:t> to 1.1%, sin²θ</a:t>
                      </a:r>
                      <a:r>
                        <a:rPr lang="en-US" sz="1500" baseline="-40000" dirty="0">
                          <a:solidFill>
                            <a:srgbClr val="1F2937"/>
                          </a:solidFill>
                          <a:latin typeface="Calibri" pitchFamily="34" charset="0"/>
                          <a:ea typeface="Calibri" pitchFamily="34" charset="-122"/>
                          <a:cs typeface="Calibri" pitchFamily="34" charset="-120"/>
                        </a:rPr>
                        <a:t>12</a:t>
                      </a:r>
                      <a:r>
                        <a:rPr lang="en-US" sz="1500" dirty="0">
                          <a:solidFill>
                            <a:srgbClr val="1F2937"/>
                          </a:solidFill>
                          <a:latin typeface="Calibri" pitchFamily="34" charset="0"/>
                          <a:ea typeface="Calibri" pitchFamily="34" charset="-122"/>
                          <a:cs typeface="Calibri" pitchFamily="34" charset="-120"/>
                        </a:rPr>
                        <a:t> to 2.1%; NO preferred at ≥ 2.1σ with external Δm²</a:t>
                      </a:r>
                      <a:r>
                        <a:rPr lang="en-US" sz="1500" baseline="-40000" dirty="0">
                          <a:solidFill>
                            <a:srgbClr val="1F2937"/>
                          </a:solidFill>
                          <a:latin typeface="Calibri" pitchFamily="34" charset="0"/>
                          <a:ea typeface="Calibri" pitchFamily="34" charset="-122"/>
                          <a:cs typeface="Calibri" pitchFamily="34" charset="-120"/>
                        </a:rPr>
                        <a:t>31     </a:t>
                      </a:r>
                      <a:r>
                        <a:rPr lang="en-US" sz="1500" dirty="0">
                          <a:solidFill>
                            <a:srgbClr val="1F2937"/>
                          </a:solidFill>
                          <a:latin typeface="Calibri" pitchFamily="34" charset="0"/>
                          <a:ea typeface="Calibri" pitchFamily="34" charset="-122"/>
                          <a:cs typeface="Calibri" pitchFamily="34" charset="-120"/>
                        </a:rPr>
                        <a:t>constraints</a:t>
                      </a:r>
                      <a:endParaRPr lang="en-US" sz="15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extLst>
                  <a:ext uri="{0D108BD9-81ED-4DB2-BD59-A6C34878D82A}">
                    <a16:rowId xmlns:a16="http://schemas.microsoft.com/office/drawing/2014/main" val="10006"/>
                  </a:ext>
                </a:extLst>
              </a:tr>
            </a:tbl>
          </a:graphicData>
        </a:graphic>
      </p:graphicFrame>
      <p:sp>
        <p:nvSpPr>
          <p:cNvPr id="4" name="Key message"/>
          <p:cNvSpPr/>
          <p:nvPr/>
        </p:nvSpPr>
        <p:spPr>
          <a:xfrm>
            <a:off x="479710" y="5592327"/>
            <a:ext cx="11201400" cy="438912"/>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1600" b="1" dirty="0">
                <a:solidFill>
                  <a:srgbClr val="1B2A49"/>
                </a:solidFill>
              </a:rPr>
              <a:t>Vacuum oscillations measure magnitudes; matter effects determine signs and test the interaction itself.</a:t>
            </a:r>
            <a:endParaRPr lang="en-US" sz="1600" dirty="0"/>
          </a:p>
        </p:txBody>
      </p:sp>
      <p:sp>
        <p:nvSpPr>
          <p:cNvPr id="7"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[R53] SNO Collab., PRC 88 (2013) 025501  ·  [R52] Borexino Collab., Nature 562 (2018) 505  ·  [R07] Super-K Collab., PRD 109 (2024) 092001  ·  [R54] Super-K Collab., arXiv:2311.05105  ·  [R02] T2K &amp; NOvA Collabs., Nature 646 (2025) 818  ·  [R01] JUNO Collab., arXiv:2609.37895</a:t>
            </a:r>
            <a:endParaRPr lang="en-US" sz="10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62000" y="560000"/>
            <a:ext cx="10668000" cy="500000"/>
          </a:xfrm>
        </p:spPr>
        <p:txBody>
          <a:bodyPr wrap="square" lIns="0" tIns="0" rIns="0" bIns="0" rtlCol="0" anchor="t">
            <a:noAutofit/>
          </a:bodyPr>
          <a:lstStyle/>
          <a:p>
            <a:pPr marL="0" indent="0" algn="l">
              <a:buNone/>
            </a:pPr>
            <a:r>
              <a:rPr lang="en-US" altLang="ko-KR" sz="3000" b="1" dirty="0">
                <a:solidFill>
                  <a:srgbClr val="0070C0"/>
                </a:solidFill>
                <a:latin typeface="Cambria" panose="02040503050406030204" pitchFamily="18" charset="0"/>
                <a:ea typeface="Cambria" panose="02040503050406030204" pitchFamily="18" charset="0"/>
              </a:rPr>
              <a:t>Theory Meets Experiment: Testable Predictions</a:t>
            </a:r>
            <a:endParaRPr lang="en-US" altLang="ko-KR" sz="3000" b="0" i="0" dirty="0">
              <a:solidFill>
                <a:srgbClr val="0070C0"/>
              </a:solidFill>
              <a:latin typeface="Cambria" panose="02040503050406030204" pitchFamily="18" charset="0"/>
              <a:ea typeface="Cambria" panose="02040503050406030204" pitchFamily="18" charset="0"/>
            </a:endParaRPr>
          </a:p>
        </p:txBody>
      </p:sp>
      <p:sp>
        <p:nvSpPr>
          <p:cNvPr id="3" name="내용 개체 틀 2"/>
          <p:cNvSpPr>
            <a:spLocks noGrp="1"/>
          </p:cNvSpPr>
          <p:nvPr>
            <p:ph idx="1"/>
          </p:nvPr>
        </p:nvSpPr>
        <p:spPr>
          <a:xfrm>
            <a:off x="945160" y="1533089"/>
            <a:ext cx="10972800" cy="4525963"/>
          </a:xfrm>
        </p:spPr>
        <p:txBody>
          <a:bodyPr>
            <a:normAutofit/>
          </a:bodyPr>
          <a:lstStyle/>
          <a:p>
            <a:pPr marL="285750" indent="-285750" algn="l">
              <a:spcAft>
                <a:spcPts val="1200"/>
              </a:spcAft>
              <a:buFont typeface="Arial"/>
              <a:buChar char="•"/>
            </a:pPr>
            <a:r>
              <a:rPr lang="en-US" altLang="ko-KR" sz="2600" dirty="0"/>
              <a:t>Why is lepton mixing so different from quark mixing?</a:t>
            </a:r>
          </a:p>
          <a:p>
            <a:pPr marL="285750" indent="-285750" algn="l">
              <a:spcAft>
                <a:spcPts val="1200"/>
              </a:spcAft>
              <a:buFont typeface="Arial"/>
              <a:buChar char="•"/>
            </a:pPr>
            <a:r>
              <a:rPr lang="en-US" altLang="ko-KR" sz="2600" dirty="0"/>
              <a:t>Flavor symmetry: what it predicts for θ</a:t>
            </a:r>
            <a:r>
              <a:rPr lang="en-US" altLang="ko-KR" sz="2600" baseline="-25000" dirty="0"/>
              <a:t>12</a:t>
            </a:r>
            <a:r>
              <a:rPr lang="en-US" altLang="ko-KR" sz="2600" dirty="0"/>
              <a:t>, θ</a:t>
            </a:r>
            <a:r>
              <a:rPr lang="en-US" altLang="ko-KR" sz="2600" baseline="-25000" dirty="0"/>
              <a:t>23</a:t>
            </a:r>
            <a:r>
              <a:rPr lang="en-US" altLang="ko-KR" sz="2600" dirty="0"/>
              <a:t> and δ</a:t>
            </a:r>
            <a:r>
              <a:rPr lang="en-US" altLang="ko-KR" sz="2600" baseline="-25000" dirty="0"/>
              <a:t>CP</a:t>
            </a:r>
          </a:p>
          <a:p>
            <a:pPr marL="285750" indent="-285750" algn="l">
              <a:spcAft>
                <a:spcPts val="1200"/>
              </a:spcAft>
              <a:buFont typeface="Arial"/>
              <a:buChar char="•"/>
            </a:pPr>
            <a:r>
              <a:rPr lang="en-US" altLang="ko-KR" sz="2600" dirty="0"/>
              <a:t>How precise oscillation experiments can test these predictions</a:t>
            </a:r>
          </a:p>
          <a:p>
            <a:pPr marL="285750" indent="-285750" algn="l">
              <a:buFont typeface="Arial"/>
              <a:buChar char="•"/>
            </a:pPr>
            <a:r>
              <a:rPr lang="en-US" altLang="ko-KR" sz="2600" dirty="0"/>
              <a:t>New physics in neutrino oscillation</a:t>
            </a:r>
          </a:p>
        </p:txBody>
      </p:sp>
    </p:spTree>
    <p:extLst>
      <p:ext uri="{BB962C8B-B14F-4D97-AF65-F5344CB8AC3E}">
        <p14:creationId xmlns:p14="http://schemas.microsoft.com/office/powerpoint/2010/main" val="1488538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62000" y="560000"/>
            <a:ext cx="10668000" cy="500000"/>
          </a:xfrm>
        </p:spPr>
        <p:txBody>
          <a:bodyPr wrap="square" lIns="0" tIns="0" rIns="0" bIns="0" rtlCol="0" anchor="t">
            <a:noAutofit/>
          </a:bodyPr>
          <a:lstStyle/>
          <a:p>
            <a:pPr marL="0" indent="0" algn="l">
              <a:buNone/>
            </a:pPr>
            <a:r>
              <a:rPr lang="en-US" altLang="ko-KR" sz="2800" b="1" i="0" dirty="0">
                <a:solidFill>
                  <a:srgbClr val="2E6DB4"/>
                </a:solidFill>
                <a:latin typeface="Cambria" panose="02040503050406030204" pitchFamily="18" charset="0"/>
                <a:ea typeface="Cambria" panose="02040503050406030204" pitchFamily="18" charset="0"/>
              </a:rPr>
              <a:t>Lepton Mixing Is Very Different from Quark Mixing</a:t>
            </a:r>
          </a:p>
        </p:txBody>
      </p:sp>
      <p:sp>
        <p:nvSpPr>
          <p:cNvPr id="3" name="내용 개체 틀 2"/>
          <p:cNvSpPr>
            <a:spLocks noGrp="1"/>
          </p:cNvSpPr>
          <p:nvPr>
            <p:ph idx="1"/>
          </p:nvPr>
        </p:nvSpPr>
        <p:spPr>
          <a:xfrm>
            <a:off x="609600" y="1298276"/>
            <a:ext cx="7888448" cy="421715"/>
          </a:xfrm>
          <a:solidFill>
            <a:schemeClr val="tx1"/>
          </a:solidFill>
        </p:spPr>
        <p:txBody>
          <a:bodyPr>
            <a:normAutofit lnSpcReduction="10000"/>
          </a:bodyPr>
          <a:lstStyle/>
          <a:p>
            <a:pPr marL="0" indent="0" algn="l">
              <a:buNone/>
            </a:pPr>
            <a:r>
              <a:rPr lang="en-US" altLang="ko-KR" sz="2200" dirty="0"/>
              <a:t> </a:t>
            </a:r>
            <a:r>
              <a:rPr lang="en-US" altLang="ko-KR" sz="2200" dirty="0">
                <a:solidFill>
                  <a:schemeClr val="bg1"/>
                </a:solidFill>
              </a:rPr>
              <a:t>Magnitudes of mixing-matrix elements from 3ν global fits</a:t>
            </a:r>
          </a:p>
        </p:txBody>
      </p:sp>
      <mc:AlternateContent xmlns:mc="http://schemas.openxmlformats.org/markup-compatibility/2006" xmlns:a14="http://schemas.microsoft.com/office/drawing/2010/main">
        <mc:Choice Requires="a14">
          <p:sp>
            <p:nvSpPr>
              <p:cNvPr id="5" name="TextBox 4"/>
              <p:cNvSpPr txBox="1"/>
              <p:nvPr/>
            </p:nvSpPr>
            <p:spPr>
              <a:xfrm>
                <a:off x="3143672" y="2595681"/>
                <a:ext cx="6650988" cy="9841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altLang="ko-KR" sz="2400" i="1">
                              <a:latin typeface="Cambria Math" panose="02040503050406030204" pitchFamily="18" charset="0"/>
                            </a:rPr>
                          </m:ctrlPr>
                        </m:dPr>
                        <m:e>
                          <m:m>
                            <m:mPr>
                              <m:mcs>
                                <m:mc>
                                  <m:mcPr>
                                    <m:count m:val="3"/>
                                    <m:mcJc m:val="center"/>
                                  </m:mcPr>
                                </m:mc>
                              </m:mcs>
                              <m:ctrlPr>
                                <a:rPr lang="en-US" altLang="ko-KR" sz="2400" i="1">
                                  <a:latin typeface="Cambria Math" panose="02040503050406030204" pitchFamily="18" charset="0"/>
                                </a:rPr>
                              </m:ctrlPr>
                            </m:mPr>
                            <m:mr>
                              <m:e>
                                <m:r>
                                  <m:rPr>
                                    <m:brk m:alnAt="7"/>
                                  </m:rPr>
                                  <a:rPr lang="en-US" altLang="ko-KR" sz="2400" i="1">
                                    <a:latin typeface="Cambria Math" panose="02040503050406030204" pitchFamily="18" charset="0"/>
                                  </a:rPr>
                                  <m:t>0</m:t>
                                </m:r>
                                <m:r>
                                  <a:rPr lang="en-US" altLang="ko-KR" sz="2400" i="1">
                                    <a:latin typeface="Cambria Math" panose="02040503050406030204" pitchFamily="18" charset="0"/>
                                  </a:rPr>
                                  <m:t>.800−0.844</m:t>
                                </m:r>
                              </m:e>
                              <m:e>
                                <m:r>
                                  <a:rPr lang="en-US" altLang="ko-KR" sz="2400" i="1">
                                    <a:latin typeface="Cambria Math" panose="02040503050406030204" pitchFamily="18" charset="0"/>
                                  </a:rPr>
                                  <m:t>0.515−0.581</m:t>
                                </m:r>
                              </m:e>
                              <m:e>
                                <m:r>
                                  <a:rPr lang="en-US" altLang="ko-KR" sz="2400" i="1">
                                    <a:latin typeface="Cambria Math" panose="02040503050406030204" pitchFamily="18" charset="0"/>
                                  </a:rPr>
                                  <m:t>0.139−0.155</m:t>
                                </m:r>
                              </m:e>
                            </m:mr>
                            <m:mr>
                              <m:e>
                                <m:r>
                                  <a:rPr lang="en-US" altLang="ko-KR" sz="2400" i="1">
                                    <a:latin typeface="Cambria Math" panose="02040503050406030204" pitchFamily="18" charset="0"/>
                                  </a:rPr>
                                  <m:t>0.229−0.516</m:t>
                                </m:r>
                              </m:e>
                              <m:e>
                                <m:r>
                                  <a:rPr lang="en-US" altLang="ko-KR" sz="2400" i="1">
                                    <a:latin typeface="Cambria Math" panose="02040503050406030204" pitchFamily="18" charset="0"/>
                                  </a:rPr>
                                  <m:t>0.438−0.699</m:t>
                                </m:r>
                              </m:e>
                              <m:e>
                                <m:r>
                                  <a:rPr lang="en-US" altLang="ko-KR" sz="2400" i="1">
                                    <a:latin typeface="Cambria Math" panose="02040503050406030204" pitchFamily="18" charset="0"/>
                                  </a:rPr>
                                  <m:t>0.614−0.790</m:t>
                                </m:r>
                              </m:e>
                            </m:mr>
                            <m:mr>
                              <m:e>
                                <m:r>
                                  <a:rPr lang="en-US" altLang="ko-KR" sz="2400" i="1">
                                    <a:latin typeface="Cambria Math" panose="02040503050406030204" pitchFamily="18" charset="0"/>
                                  </a:rPr>
                                  <m:t>0.249−0.528</m:t>
                                </m:r>
                              </m:e>
                              <m:e>
                                <m:r>
                                  <a:rPr lang="en-US" altLang="ko-KR" sz="2400" i="1">
                                    <a:latin typeface="Cambria Math" panose="02040503050406030204" pitchFamily="18" charset="0"/>
                                  </a:rPr>
                                  <m:t>0.462−0.715</m:t>
                                </m:r>
                              </m:e>
                              <m:e>
                                <m:r>
                                  <a:rPr lang="en-US" altLang="ko-KR" sz="2400" i="1">
                                    <a:latin typeface="Cambria Math" panose="02040503050406030204" pitchFamily="18" charset="0"/>
                                  </a:rPr>
                                  <m:t>0.595−0.776</m:t>
                                </m:r>
                              </m:e>
                            </m:mr>
                          </m:m>
                        </m:e>
                      </m:d>
                    </m:oMath>
                  </m:oMathPara>
                </a14:m>
                <a:endParaRPr lang="ko-KR" alt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3143672" y="2595681"/>
                <a:ext cx="6650988" cy="984116"/>
              </a:xfrm>
              <a:prstGeom prst="rect">
                <a:avLst/>
              </a:prstGeom>
              <a:blipFill>
                <a:blip r:embed="rId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457315" y="4725144"/>
                <a:ext cx="4345741" cy="9841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altLang="ko-KR" sz="2400" i="1">
                              <a:latin typeface="Cambria Math" panose="02040503050406030204" pitchFamily="18" charset="0"/>
                            </a:rPr>
                          </m:ctrlPr>
                        </m:dPr>
                        <m:e>
                          <m:m>
                            <m:mPr>
                              <m:mcs>
                                <m:mc>
                                  <m:mcPr>
                                    <m:count m:val="3"/>
                                    <m:mcJc m:val="center"/>
                                  </m:mcPr>
                                </m:mc>
                              </m:mcs>
                              <m:ctrlPr>
                                <a:rPr lang="en-US" altLang="ko-KR" sz="2400" i="1">
                                  <a:latin typeface="Cambria Math" panose="02040503050406030204" pitchFamily="18" charset="0"/>
                                </a:rPr>
                              </m:ctrlPr>
                            </m:mPr>
                            <m:mr>
                              <m:e>
                                <m:r>
                                  <m:rPr>
                                    <m:brk m:alnAt="7"/>
                                  </m:rPr>
                                  <a:rPr lang="en-US" altLang="ko-KR" sz="2400" i="1">
                                    <a:latin typeface="Cambria Math" panose="02040503050406030204" pitchFamily="18" charset="0"/>
                                  </a:rPr>
                                  <m:t>0</m:t>
                                </m:r>
                                <m:r>
                                  <a:rPr lang="en-US" altLang="ko-KR" sz="2400" i="1">
                                    <a:latin typeface="Cambria Math" panose="02040503050406030204" pitchFamily="18" charset="0"/>
                                  </a:rPr>
                                  <m:t>.97434</m:t>
                                </m:r>
                              </m:e>
                              <m:e>
                                <m:r>
                                  <a:rPr lang="en-US" altLang="ko-KR" sz="2400" i="1">
                                    <a:latin typeface="Cambria Math" panose="02040503050406030204" pitchFamily="18" charset="0"/>
                                  </a:rPr>
                                  <m:t>0.22506</m:t>
                                </m:r>
                              </m:e>
                              <m:e>
                                <m:r>
                                  <a:rPr lang="en-US" altLang="ko-KR" sz="2400" i="1">
                                    <a:latin typeface="Cambria Math" panose="02040503050406030204" pitchFamily="18" charset="0"/>
                                  </a:rPr>
                                  <m:t>0.00357</m:t>
                                </m:r>
                              </m:e>
                            </m:mr>
                            <m:mr>
                              <m:e>
                                <m:r>
                                  <a:rPr lang="en-US" altLang="ko-KR" sz="2400" i="1">
                                    <a:latin typeface="Cambria Math" panose="02040503050406030204" pitchFamily="18" charset="0"/>
                                  </a:rPr>
                                  <m:t>0.22492</m:t>
                                </m:r>
                              </m:e>
                              <m:e>
                                <m:r>
                                  <a:rPr lang="en-US" altLang="ko-KR" sz="2400" i="1">
                                    <a:latin typeface="Cambria Math" panose="02040503050406030204" pitchFamily="18" charset="0"/>
                                  </a:rPr>
                                  <m:t>0.97351</m:t>
                                </m:r>
                              </m:e>
                              <m:e>
                                <m:r>
                                  <a:rPr lang="en-US" altLang="ko-KR" sz="2400" i="1">
                                    <a:latin typeface="Cambria Math" panose="02040503050406030204" pitchFamily="18" charset="0"/>
                                  </a:rPr>
                                  <m:t>0.0414</m:t>
                                </m:r>
                              </m:e>
                            </m:mr>
                            <m:mr>
                              <m:e>
                                <m:r>
                                  <a:rPr lang="en-US" altLang="ko-KR" sz="2400" i="1">
                                    <a:latin typeface="Cambria Math" panose="02040503050406030204" pitchFamily="18" charset="0"/>
                                  </a:rPr>
                                  <m:t>0.00875</m:t>
                                </m:r>
                              </m:e>
                              <m:e>
                                <m:r>
                                  <a:rPr lang="en-US" altLang="ko-KR" sz="2400" i="1">
                                    <a:latin typeface="Cambria Math" panose="02040503050406030204" pitchFamily="18" charset="0"/>
                                  </a:rPr>
                                  <m:t>00403</m:t>
                                </m:r>
                              </m:e>
                              <m:e>
                                <m:r>
                                  <a:rPr lang="en-US" altLang="ko-KR" sz="2400" i="1">
                                    <a:latin typeface="Cambria Math" panose="02040503050406030204" pitchFamily="18" charset="0"/>
                                  </a:rPr>
                                  <m:t>0.99915</m:t>
                                </m:r>
                              </m:e>
                            </m:mr>
                          </m:m>
                        </m:e>
                      </m:d>
                    </m:oMath>
                  </m:oMathPara>
                </a14:m>
                <a:endParaRPr lang="ko-KR" altLang="en-US" sz="2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457315" y="4725144"/>
                <a:ext cx="4345741" cy="984116"/>
              </a:xfrm>
              <a:prstGeom prst="rect">
                <a:avLst/>
              </a:prstGeom>
              <a:blipFill>
                <a:blip r:embed="rId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 name="직사각형 5"/>
              <p:cNvSpPr/>
              <p:nvPr/>
            </p:nvSpPr>
            <p:spPr>
              <a:xfrm>
                <a:off x="1981200" y="2872297"/>
                <a:ext cx="1337354" cy="430887"/>
              </a:xfrm>
              <a:prstGeom prst="rect">
                <a:avLst/>
              </a:prstGeom>
            </p:spPr>
            <p:txBody>
              <a:bodyPr wrap="none">
                <a:spAutoFit/>
              </a:bodyPr>
              <a:lstStyle/>
              <a:p>
                <a14:m>
                  <m:oMath xmlns:m="http://schemas.openxmlformats.org/officeDocument/2006/math">
                    <m:sSub>
                      <m:sSubPr>
                        <m:ctrlPr>
                          <a:rPr lang="en-US" altLang="ko-KR" sz="2200" i="1">
                            <a:latin typeface="Cambria Math" panose="02040503050406030204" pitchFamily="18" charset="0"/>
                          </a:rPr>
                        </m:ctrlPr>
                      </m:sSubPr>
                      <m:e>
                        <m:r>
                          <a:rPr lang="en-US" altLang="ko-KR" sz="2200" i="1">
                            <a:latin typeface="Cambria Math" panose="02040503050406030204" pitchFamily="18" charset="0"/>
                          </a:rPr>
                          <m:t>|</m:t>
                        </m:r>
                        <m:r>
                          <a:rPr lang="en-US" altLang="ko-KR" sz="2200" i="1">
                            <a:latin typeface="Cambria Math" panose="02040503050406030204" pitchFamily="18" charset="0"/>
                          </a:rPr>
                          <m:t>𝑈</m:t>
                        </m:r>
                      </m:e>
                      <m:sub>
                        <m:r>
                          <a:rPr lang="en-US" altLang="ko-KR" sz="2200" i="1">
                            <a:latin typeface="Cambria Math" panose="02040503050406030204" pitchFamily="18" charset="0"/>
                          </a:rPr>
                          <m:t>𝑃𝑀𝑁𝑆</m:t>
                        </m:r>
                      </m:sub>
                    </m:sSub>
                    <m:r>
                      <a:rPr lang="en-US" altLang="ko-KR" sz="2200" i="1">
                        <a:latin typeface="Cambria Math" panose="02040503050406030204" pitchFamily="18" charset="0"/>
                      </a:rPr>
                      <m:t>|</m:t>
                    </m:r>
                  </m:oMath>
                </a14:m>
                <a:r>
                  <a:rPr lang="en-US" altLang="ko-KR" sz="2200" dirty="0"/>
                  <a:t>=</a:t>
                </a:r>
                <a:endParaRPr lang="ko-KR" altLang="en-US" sz="2200" dirty="0"/>
              </a:p>
            </p:txBody>
          </p:sp>
        </mc:Choice>
        <mc:Fallback xmlns="">
          <p:sp>
            <p:nvSpPr>
              <p:cNvPr id="6" name="직사각형 5"/>
              <p:cNvSpPr>
                <a:spLocks noRot="1" noChangeAspect="1" noMove="1" noResize="1" noEditPoints="1" noAdjustHandles="1" noChangeArrowheads="1" noChangeShapeType="1" noTextEdit="1"/>
              </p:cNvSpPr>
              <p:nvPr/>
            </p:nvSpPr>
            <p:spPr>
              <a:xfrm>
                <a:off x="1981200" y="2872297"/>
                <a:ext cx="1337354" cy="430887"/>
              </a:xfrm>
              <a:prstGeom prst="rect">
                <a:avLst/>
              </a:prstGeom>
              <a:blipFill>
                <a:blip r:embed="rId4"/>
                <a:stretch>
                  <a:fillRect l="-2740" t="-9859" r="-5023" b="-28169"/>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0" name="직사각형 9"/>
              <p:cNvSpPr/>
              <p:nvPr/>
            </p:nvSpPr>
            <p:spPr>
              <a:xfrm>
                <a:off x="3069005" y="4986370"/>
                <a:ext cx="146899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m:t>
                          </m:r>
                          <m:r>
                            <a:rPr lang="en-US" altLang="ko-KR" sz="2400" i="1">
                              <a:latin typeface="Cambria Math" panose="02040503050406030204" pitchFamily="18" charset="0"/>
                            </a:rPr>
                            <m:t>𝑉</m:t>
                          </m:r>
                        </m:e>
                        <m:sub>
                          <m:r>
                            <a:rPr lang="en-US" altLang="ko-KR" sz="2400" i="1">
                              <a:latin typeface="Cambria Math" panose="02040503050406030204" pitchFamily="18" charset="0"/>
                            </a:rPr>
                            <m:t>𝐶𝐾𝑀</m:t>
                          </m:r>
                        </m:sub>
                      </m:sSub>
                      <m:r>
                        <a:rPr lang="en-US" altLang="ko-KR" sz="2400" i="1">
                          <a:latin typeface="Cambria Math" panose="02040503050406030204" pitchFamily="18" charset="0"/>
                        </a:rPr>
                        <m:t>|=</m:t>
                      </m:r>
                    </m:oMath>
                  </m:oMathPara>
                </a14:m>
                <a:endParaRPr lang="ko-KR" altLang="en-US" sz="2400" dirty="0"/>
              </a:p>
            </p:txBody>
          </p:sp>
        </mc:Choice>
        <mc:Fallback xmlns="">
          <p:sp>
            <p:nvSpPr>
              <p:cNvPr id="10" name="직사각형 9"/>
              <p:cNvSpPr>
                <a:spLocks noRot="1" noChangeAspect="1" noMove="1" noResize="1" noEditPoints="1" noAdjustHandles="1" noChangeArrowheads="1" noChangeShapeType="1" noTextEdit="1"/>
              </p:cNvSpPr>
              <p:nvPr/>
            </p:nvSpPr>
            <p:spPr>
              <a:xfrm>
                <a:off x="3069005" y="4986370"/>
                <a:ext cx="1468992" cy="461665"/>
              </a:xfrm>
              <a:prstGeom prst="rect">
                <a:avLst/>
              </a:prstGeom>
              <a:blipFill>
                <a:blip r:embed="rId5"/>
                <a:stretch>
                  <a:fillRect b="-19737"/>
                </a:stretch>
              </a:blipFill>
            </p:spPr>
            <p:txBody>
              <a:bodyPr/>
              <a:lstStyle/>
              <a:p>
                <a:r>
                  <a:rPr lang="ko-KR" altLang="en-US">
                    <a:noFill/>
                  </a:rPr>
                  <a:t> </a:t>
                </a:r>
              </a:p>
            </p:txBody>
          </p:sp>
        </mc:Fallback>
      </mc:AlternateContent>
      <p:sp>
        <p:nvSpPr>
          <p:cNvPr id="12" name="TextBox 11"/>
          <p:cNvSpPr txBox="1"/>
          <p:nvPr/>
        </p:nvSpPr>
        <p:spPr>
          <a:xfrm>
            <a:off x="8803055" y="5639573"/>
            <a:ext cx="1290738" cy="369332"/>
          </a:xfrm>
          <a:prstGeom prst="rect">
            <a:avLst/>
          </a:prstGeom>
          <a:noFill/>
        </p:spPr>
        <p:txBody>
          <a:bodyPr wrap="none" rtlCol="0">
            <a:spAutoFit/>
          </a:bodyPr>
          <a:lstStyle/>
          <a:p>
            <a:r>
              <a:rPr lang="en-US" altLang="ko-KR" dirty="0"/>
              <a:t>PDG(2016)</a:t>
            </a:r>
            <a:endParaRPr lang="ko-KR" altLang="en-US" dirty="0"/>
          </a:p>
        </p:txBody>
      </p:sp>
      <p:pic>
        <p:nvPicPr>
          <p:cNvPr id="13" name="그림 12">
            <a:extLst>
              <a:ext uri="{FF2B5EF4-FFF2-40B4-BE49-F238E27FC236}">
                <a16:creationId xmlns:a16="http://schemas.microsoft.com/office/drawing/2014/main" id="{09503EC5-DD1D-41B2-8027-EED38D95497A}"/>
              </a:ext>
            </a:extLst>
          </p:cNvPr>
          <p:cNvPicPr>
            <a:picLocks noChangeAspect="1"/>
          </p:cNvPicPr>
          <p:nvPr/>
        </p:nvPicPr>
        <p:blipFill>
          <a:blip r:embed="rId6"/>
          <a:stretch>
            <a:fillRect/>
          </a:stretch>
        </p:blipFill>
        <p:spPr>
          <a:xfrm>
            <a:off x="1647657" y="1996604"/>
            <a:ext cx="8467420" cy="4692631"/>
          </a:xfrm>
          <a:prstGeom prst="rect">
            <a:avLst/>
          </a:prstGeom>
        </p:spPr>
      </p:pic>
    </p:spTree>
    <p:extLst>
      <p:ext uri="{BB962C8B-B14F-4D97-AF65-F5344CB8AC3E}">
        <p14:creationId xmlns:p14="http://schemas.microsoft.com/office/powerpoint/2010/main" val="2514639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1077985" y="458124"/>
                <a:ext cx="10733713" cy="6336704"/>
              </a:xfrm>
            </p:spPr>
            <p:txBody>
              <a:bodyPr>
                <a:normAutofit/>
              </a:bodyPr>
              <a:lstStyle/>
              <a:p>
                <a:endParaRPr lang="en-US" altLang="ko-KR" sz="4600" dirty="0"/>
              </a:p>
              <a:p>
                <a:pPr marL="0" indent="0">
                  <a:buNone/>
                </a:pPr>
                <a:r>
                  <a:rPr lang="en-US" altLang="ko-KR" sz="2100" dirty="0"/>
                  <a:t>        </a:t>
                </a:r>
              </a:p>
              <a:p>
                <a:pPr marL="0" indent="0">
                  <a:buNone/>
                </a:pPr>
                <a:r>
                  <a:rPr lang="en-US" altLang="ko-KR" sz="2100" dirty="0"/>
                  <a:t>              - </a:t>
                </a:r>
                <a14:m>
                  <m:oMath xmlns:m="http://schemas.openxmlformats.org/officeDocument/2006/math">
                    <m:sSup>
                      <m:sSupPr>
                        <m:ctrlPr>
                          <a:rPr lang="en-US" altLang="ko-KR" sz="2100" i="1">
                            <a:latin typeface="Cambria Math" panose="02040503050406030204" pitchFamily="18" charset="0"/>
                          </a:rPr>
                        </m:ctrlPr>
                      </m:sSupPr>
                      <m:e>
                        <m:r>
                          <a:rPr lang="en-US" altLang="ko-KR" sz="2100" i="1">
                            <a:latin typeface="Cambria Math"/>
                          </a:rPr>
                          <m:t>𝑈</m:t>
                        </m:r>
                      </m:e>
                      <m:sup>
                        <m:r>
                          <a:rPr lang="en-US" altLang="ko-KR" sz="2100" b="0" i="1" smtClean="0">
                            <a:latin typeface="Cambria Math"/>
                          </a:rPr>
                          <m:t>𝑇</m:t>
                        </m:r>
                        <m:r>
                          <a:rPr lang="en-US" altLang="ko-KR" sz="2100" i="1">
                            <a:latin typeface="Cambria Math"/>
                          </a:rPr>
                          <m:t>𝐵𝑀</m:t>
                        </m:r>
                      </m:sup>
                    </m:sSup>
                    <m:r>
                      <a:rPr lang="en-US" altLang="ko-KR" sz="2100" i="1">
                        <a:latin typeface="Cambria Math"/>
                      </a:rPr>
                      <m:t>=</m:t>
                    </m:r>
                    <m:d>
                      <m:dPr>
                        <m:ctrlPr>
                          <a:rPr lang="en-US" altLang="ko-KR" sz="2100" i="1">
                            <a:latin typeface="Cambria Math" panose="02040503050406030204" pitchFamily="18" charset="0"/>
                          </a:rPr>
                        </m:ctrlPr>
                      </m:dPr>
                      <m:e>
                        <m:m>
                          <m:mPr>
                            <m:mcs>
                              <m:mc>
                                <m:mcPr>
                                  <m:count m:val="3"/>
                                  <m:mcJc m:val="center"/>
                                </m:mcPr>
                              </m:mc>
                            </m:mcs>
                            <m:ctrlPr>
                              <a:rPr lang="en-US" altLang="ko-KR" sz="2100" i="1">
                                <a:latin typeface="Cambria Math" panose="02040503050406030204" pitchFamily="18" charset="0"/>
                              </a:rPr>
                            </m:ctrlPr>
                          </m:mPr>
                          <m:mr>
                            <m:e>
                              <m:f>
                                <m:fPr>
                                  <m:ctrlPr>
                                    <a:rPr lang="en-US" altLang="ko-KR" sz="2100" i="1">
                                      <a:latin typeface="Cambria Math" panose="02040503050406030204" pitchFamily="18" charset="0"/>
                                    </a:rPr>
                                  </m:ctrlPr>
                                </m:fPr>
                                <m:num>
                                  <m:r>
                                    <a:rPr lang="en-US" altLang="ko-KR" sz="2100" b="0" i="1" smtClean="0">
                                      <a:latin typeface="Cambria Math"/>
                                    </a:rPr>
                                    <m:t>2</m:t>
                                  </m:r>
                                </m:num>
                                <m:den>
                                  <m:r>
                                    <a:rPr lang="en-US" altLang="ko-KR" sz="2100" i="1">
                                      <a:latin typeface="Cambria Math"/>
                                      <a:ea typeface="Cambria Math"/>
                                    </a:rPr>
                                    <m:t>√</m:t>
                                  </m:r>
                                  <m:r>
                                    <a:rPr lang="en-US" altLang="ko-KR" sz="2100" b="0" i="1" smtClean="0">
                                      <a:latin typeface="Cambria Math"/>
                                      <a:ea typeface="Cambria Math"/>
                                    </a:rPr>
                                    <m:t>6</m:t>
                                  </m:r>
                                </m:den>
                              </m:f>
                            </m:e>
                            <m:e>
                              <m:r>
                                <a:rPr lang="en-US" altLang="ko-KR" sz="2100" i="1">
                                  <a:latin typeface="Cambria Math"/>
                                </a:rPr>
                                <m:t>−</m:t>
                              </m:r>
                              <m:f>
                                <m:fPr>
                                  <m:ctrlPr>
                                    <a:rPr lang="en-US" altLang="ko-KR" sz="2100" i="1">
                                      <a:latin typeface="Cambria Math" panose="02040503050406030204" pitchFamily="18" charset="0"/>
                                    </a:rPr>
                                  </m:ctrlPr>
                                </m:fPr>
                                <m:num>
                                  <m:r>
                                    <a:rPr lang="en-US" altLang="ko-KR" sz="2100" i="1">
                                      <a:latin typeface="Cambria Math"/>
                                    </a:rPr>
                                    <m:t>1</m:t>
                                  </m:r>
                                </m:num>
                                <m:den>
                                  <m:r>
                                    <a:rPr lang="en-US" altLang="ko-KR" sz="2100" i="1">
                                      <a:latin typeface="Cambria Math"/>
                                      <a:ea typeface="Cambria Math"/>
                                    </a:rPr>
                                    <m:t>√</m:t>
                                  </m:r>
                                  <m:r>
                                    <a:rPr lang="en-US" altLang="ko-KR" sz="2100" b="0" i="1" smtClean="0">
                                      <a:latin typeface="Cambria Math"/>
                                      <a:ea typeface="Cambria Math"/>
                                    </a:rPr>
                                    <m:t>3</m:t>
                                  </m:r>
                                </m:den>
                              </m:f>
                            </m:e>
                            <m:e>
                              <m:r>
                                <a:rPr lang="en-US" altLang="ko-KR" sz="2100" i="1">
                                  <a:latin typeface="Cambria Math"/>
                                </a:rPr>
                                <m:t>0</m:t>
                              </m:r>
                            </m:e>
                          </m:mr>
                          <m:mr>
                            <m:e>
                              <m:f>
                                <m:fPr>
                                  <m:ctrlPr>
                                    <a:rPr lang="en-US" altLang="ko-KR" sz="2100" i="1" smtClean="0">
                                      <a:latin typeface="Cambria Math" panose="02040503050406030204" pitchFamily="18" charset="0"/>
                                    </a:rPr>
                                  </m:ctrlPr>
                                </m:fPr>
                                <m:num>
                                  <m:r>
                                    <a:rPr lang="en-US" altLang="ko-KR" sz="2100" i="1">
                                      <a:latin typeface="Cambria Math"/>
                                    </a:rPr>
                                    <m:t>1</m:t>
                                  </m:r>
                                </m:num>
                                <m:den>
                                  <m:rad>
                                    <m:radPr>
                                      <m:degHide m:val="on"/>
                                      <m:ctrlPr>
                                        <a:rPr lang="en-US" altLang="ko-KR" sz="2100" i="1" smtClean="0">
                                          <a:latin typeface="Cambria Math" panose="02040503050406030204" pitchFamily="18" charset="0"/>
                                        </a:rPr>
                                      </m:ctrlPr>
                                    </m:radPr>
                                    <m:deg/>
                                    <m:e>
                                      <m:r>
                                        <a:rPr lang="en-US" altLang="ko-KR" sz="2100" b="0" i="1" smtClean="0">
                                          <a:latin typeface="Cambria Math"/>
                                        </a:rPr>
                                        <m:t>6</m:t>
                                      </m:r>
                                    </m:e>
                                  </m:rad>
                                </m:den>
                              </m:f>
                            </m:e>
                            <m:e>
                              <m:f>
                                <m:fPr>
                                  <m:ctrlPr>
                                    <a:rPr lang="en-US" altLang="ko-KR" sz="2100" i="1">
                                      <a:latin typeface="Cambria Math" panose="02040503050406030204" pitchFamily="18" charset="0"/>
                                    </a:rPr>
                                  </m:ctrlPr>
                                </m:fPr>
                                <m:num>
                                  <m:r>
                                    <a:rPr lang="en-US" altLang="ko-KR" sz="2100" i="1">
                                      <a:latin typeface="Cambria Math"/>
                                    </a:rPr>
                                    <m:t>1</m:t>
                                  </m:r>
                                </m:num>
                                <m:den>
                                  <m:rad>
                                    <m:radPr>
                                      <m:degHide m:val="on"/>
                                      <m:ctrlPr>
                                        <a:rPr lang="en-US" altLang="ko-KR" sz="2100" i="1" smtClean="0">
                                          <a:latin typeface="Cambria Math" panose="02040503050406030204" pitchFamily="18" charset="0"/>
                                        </a:rPr>
                                      </m:ctrlPr>
                                    </m:radPr>
                                    <m:deg/>
                                    <m:e>
                                      <m:r>
                                        <a:rPr lang="en-US" altLang="ko-KR" sz="2100" b="0" i="1" smtClean="0">
                                          <a:latin typeface="Cambria Math"/>
                                        </a:rPr>
                                        <m:t>3</m:t>
                                      </m:r>
                                    </m:e>
                                  </m:rad>
                                </m:den>
                              </m:f>
                            </m:e>
                            <m:e>
                              <m:r>
                                <a:rPr lang="en-US" altLang="ko-KR" sz="2100" i="1">
                                  <a:latin typeface="Cambria Math"/>
                                </a:rPr>
                                <m:t>−</m:t>
                              </m:r>
                              <m:f>
                                <m:fPr>
                                  <m:ctrlPr>
                                    <a:rPr lang="en-US" altLang="ko-KR" sz="2100" i="1">
                                      <a:latin typeface="Cambria Math" panose="02040503050406030204" pitchFamily="18" charset="0"/>
                                    </a:rPr>
                                  </m:ctrlPr>
                                </m:fPr>
                                <m:num>
                                  <m:r>
                                    <a:rPr lang="en-US" altLang="ko-KR" sz="2100" i="1">
                                      <a:latin typeface="Cambria Math"/>
                                    </a:rPr>
                                    <m:t>1</m:t>
                                  </m:r>
                                </m:num>
                                <m:den>
                                  <m:r>
                                    <a:rPr lang="en-US" altLang="ko-KR" sz="2100" i="1">
                                      <a:latin typeface="Cambria Math"/>
                                      <a:ea typeface="Cambria Math"/>
                                    </a:rPr>
                                    <m:t>√2</m:t>
                                  </m:r>
                                </m:den>
                              </m:f>
                            </m:e>
                          </m:mr>
                          <m:mr>
                            <m:e>
                              <m:f>
                                <m:fPr>
                                  <m:ctrlPr>
                                    <a:rPr lang="en-US" altLang="ko-KR" sz="2100" i="1">
                                      <a:latin typeface="Cambria Math" panose="02040503050406030204" pitchFamily="18" charset="0"/>
                                      <a:ea typeface="Cambria Math"/>
                                    </a:rPr>
                                  </m:ctrlPr>
                                </m:fPr>
                                <m:num>
                                  <m:r>
                                    <a:rPr lang="en-US" altLang="ko-KR" sz="2100" i="1">
                                      <a:latin typeface="Cambria Math"/>
                                      <a:ea typeface="Cambria Math"/>
                                    </a:rPr>
                                    <m:t>1</m:t>
                                  </m:r>
                                </m:num>
                                <m:den>
                                  <m:rad>
                                    <m:radPr>
                                      <m:degHide m:val="on"/>
                                      <m:ctrlPr>
                                        <a:rPr lang="en-US" altLang="ko-KR" sz="2100" i="1" smtClean="0">
                                          <a:latin typeface="Cambria Math" panose="02040503050406030204" pitchFamily="18" charset="0"/>
                                          <a:ea typeface="Cambria Math"/>
                                        </a:rPr>
                                      </m:ctrlPr>
                                    </m:radPr>
                                    <m:deg/>
                                    <m:e>
                                      <m:r>
                                        <a:rPr lang="en-US" altLang="ko-KR" sz="2100" b="0" i="1" smtClean="0">
                                          <a:latin typeface="Cambria Math"/>
                                          <a:ea typeface="Cambria Math"/>
                                        </a:rPr>
                                        <m:t>6</m:t>
                                      </m:r>
                                    </m:e>
                                  </m:rad>
                                </m:den>
                              </m:f>
                            </m:e>
                            <m:e>
                              <m:f>
                                <m:fPr>
                                  <m:ctrlPr>
                                    <a:rPr lang="en-US" altLang="ko-KR" sz="2100" i="1">
                                      <a:latin typeface="Cambria Math" panose="02040503050406030204" pitchFamily="18" charset="0"/>
                                    </a:rPr>
                                  </m:ctrlPr>
                                </m:fPr>
                                <m:num>
                                  <m:r>
                                    <a:rPr lang="en-US" altLang="ko-KR" sz="2100" i="1">
                                      <a:latin typeface="Cambria Math"/>
                                    </a:rPr>
                                    <m:t>1</m:t>
                                  </m:r>
                                </m:num>
                                <m:den>
                                  <m:rad>
                                    <m:radPr>
                                      <m:degHide m:val="on"/>
                                      <m:ctrlPr>
                                        <a:rPr lang="en-US" altLang="ko-KR" sz="2100" i="1" smtClean="0">
                                          <a:latin typeface="Cambria Math" panose="02040503050406030204" pitchFamily="18" charset="0"/>
                                        </a:rPr>
                                      </m:ctrlPr>
                                    </m:radPr>
                                    <m:deg/>
                                    <m:e>
                                      <m:r>
                                        <a:rPr lang="en-US" altLang="ko-KR" sz="2100" b="0" i="1" smtClean="0">
                                          <a:latin typeface="Cambria Math"/>
                                        </a:rPr>
                                        <m:t>3</m:t>
                                      </m:r>
                                    </m:e>
                                  </m:rad>
                                </m:den>
                              </m:f>
                            </m:e>
                            <m:e>
                              <m:f>
                                <m:fPr>
                                  <m:ctrlPr>
                                    <a:rPr lang="en-US" altLang="ko-KR" sz="2100" i="1">
                                      <a:latin typeface="Cambria Math" panose="02040503050406030204" pitchFamily="18" charset="0"/>
                                    </a:rPr>
                                  </m:ctrlPr>
                                </m:fPr>
                                <m:num>
                                  <m:r>
                                    <a:rPr lang="en-US" altLang="ko-KR" sz="2100" i="1">
                                      <a:latin typeface="Cambria Math"/>
                                    </a:rPr>
                                    <m:t>1</m:t>
                                  </m:r>
                                </m:num>
                                <m:den>
                                  <m:r>
                                    <a:rPr lang="en-US" altLang="ko-KR" sz="2100" i="1">
                                      <a:latin typeface="Cambria Math"/>
                                      <a:ea typeface="Cambria Math"/>
                                    </a:rPr>
                                    <m:t>√2</m:t>
                                  </m:r>
                                </m:den>
                              </m:f>
                            </m:e>
                          </m:mr>
                        </m:m>
                      </m:e>
                    </m:d>
                  </m:oMath>
                </a14:m>
                <a:endParaRPr lang="en-US" altLang="ko-KR" sz="2100" dirty="0"/>
              </a:p>
              <a:p>
                <a:pPr marL="0" indent="0">
                  <a:buNone/>
                </a:pPr>
                <a:r>
                  <a:rPr lang="en-US" altLang="ko-KR" sz="2100" dirty="0"/>
                  <a:t>    </a:t>
                </a:r>
                <a:r>
                  <a:rPr lang="en-US" altLang="ko-KR" sz="2100" dirty="0">
                    <a:sym typeface="Wingdings" panose="05000000000000000000" pitchFamily="2" charset="2"/>
                  </a:rPr>
                  <a:t> </a:t>
                </a:r>
                <a:r>
                  <a:rPr lang="en-US" altLang="ko-KR" sz="2100" dirty="0">
                    <a:solidFill>
                      <a:srgbClr val="C00000"/>
                    </a:solidFill>
                    <a:sym typeface="Wingdings" panose="05000000000000000000" pitchFamily="2" charset="2"/>
                  </a:rPr>
                  <a:t>TBM pattern can be derived from discrete symmetries but ruled out</a:t>
                </a:r>
                <a:endParaRPr lang="en-US" altLang="ko-KR" sz="2100" dirty="0"/>
              </a:p>
              <a:p>
                <a:pPr marL="0" indent="0">
                  <a:buNone/>
                </a:pPr>
                <a:endParaRPr lang="en-US" altLang="ko-KR" sz="2100" dirty="0"/>
              </a:p>
              <a:p>
                <a:pPr marL="0" indent="0">
                  <a:buNone/>
                </a:pPr>
                <a:r>
                  <a:rPr lang="en-US" altLang="ko-KR" sz="2100" dirty="0"/>
                  <a:t>  - Modifications of TBM :</a:t>
                </a:r>
              </a:p>
              <a:p>
                <a:pPr marL="0" indent="0">
                  <a:buNone/>
                </a:pPr>
                <a:endParaRPr lang="en-US" altLang="ko-KR" dirty="0"/>
              </a:p>
              <a:p>
                <a:pPr marL="0" indent="0">
                  <a:buNone/>
                </a:pPr>
                <a:endParaRPr lang="en-US" altLang="ko-KR" sz="2900" dirty="0"/>
              </a:p>
              <a:p>
                <a:pPr marL="0" indent="0">
                  <a:buNone/>
                </a:pPr>
                <a:endParaRPr lang="en-US" altLang="ko-KR" sz="2900" dirty="0"/>
              </a:p>
              <a:p>
                <a:pPr marL="0" indent="0">
                  <a:buNone/>
                </a:pPr>
                <a:r>
                  <a:rPr lang="en-US" altLang="ko-KR" sz="2800" dirty="0"/>
                  <a:t>            </a:t>
                </a:r>
              </a:p>
              <a:p>
                <a:endParaRPr lang="ko-KR" altLang="en-US" dirty="0"/>
              </a:p>
              <a:p>
                <a:endParaRPr lang="ko-KR" altLang="en-US" baseline="-25000"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1077985" y="458124"/>
                <a:ext cx="10733713" cy="6336704"/>
              </a:xfrm>
              <a:blipFill>
                <a:blip r:embed="rId2"/>
                <a:stretch>
                  <a:fillRect/>
                </a:stretch>
              </a:blipFill>
            </p:spPr>
            <p:txBody>
              <a:bodyPr/>
              <a:lstStyle/>
              <a:p>
                <a:r>
                  <a:rPr lang="ko-KR" altLang="en-US">
                    <a:noFill/>
                  </a:rPr>
                  <a:t> </a:t>
                </a:r>
              </a:p>
            </p:txBody>
          </p:sp>
        </mc:Fallback>
      </mc:AlternateContent>
      <p:sp>
        <p:nvSpPr>
          <p:cNvPr id="4" name="Text Box 3"/>
          <p:cNvSpPr txBox="1">
            <a:spLocks noChangeArrowheads="1"/>
          </p:cNvSpPr>
          <p:nvPr/>
        </p:nvSpPr>
        <p:spPr bwMode="auto">
          <a:xfrm>
            <a:off x="6814892" y="1820028"/>
            <a:ext cx="3803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맑은 고딕" pitchFamily="50" charset="-127"/>
                <a:ea typeface="굴림" charset="-127"/>
              </a:defRPr>
            </a:lvl1pPr>
            <a:lvl2pPr marL="742950" indent="-285750" eaLnBrk="0" hangingPunct="0">
              <a:defRPr kumimoji="1">
                <a:solidFill>
                  <a:schemeClr val="tx1"/>
                </a:solidFill>
                <a:latin typeface="맑은 고딕" pitchFamily="50" charset="-127"/>
                <a:ea typeface="굴림" charset="-127"/>
              </a:defRPr>
            </a:lvl2pPr>
            <a:lvl3pPr marL="1143000" indent="-228600" eaLnBrk="0" hangingPunct="0">
              <a:defRPr kumimoji="1">
                <a:solidFill>
                  <a:schemeClr val="tx1"/>
                </a:solidFill>
                <a:latin typeface="맑은 고딕" pitchFamily="50" charset="-127"/>
                <a:ea typeface="굴림" charset="-127"/>
              </a:defRPr>
            </a:lvl3pPr>
            <a:lvl4pPr marL="1600200" indent="-228600" eaLnBrk="0" hangingPunct="0">
              <a:defRPr kumimoji="1">
                <a:solidFill>
                  <a:schemeClr val="tx1"/>
                </a:solidFill>
                <a:latin typeface="맑은 고딕" pitchFamily="50" charset="-127"/>
                <a:ea typeface="굴림" charset="-127"/>
              </a:defRPr>
            </a:lvl4pPr>
            <a:lvl5pPr marL="2057400" indent="-228600" eaLnBrk="0" hangingPunct="0">
              <a:defRPr kumimoji="1">
                <a:solidFill>
                  <a:schemeClr val="tx1"/>
                </a:solidFill>
                <a:latin typeface="맑은 고딕" pitchFamily="50" charset="-127"/>
                <a:ea typeface="굴림"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charset="-127"/>
              </a:defRPr>
            </a:lvl9pPr>
          </a:lstStyle>
          <a:p>
            <a:pPr eaLnBrk="1" hangingPunct="1"/>
            <a:r>
              <a:rPr kumimoji="0" lang="en-US" altLang="zh-CN" dirty="0">
                <a:solidFill>
                  <a:prstClr val="black"/>
                </a:solidFill>
                <a:ea typeface="SimSun" pitchFamily="2" charset="-122"/>
              </a:rPr>
              <a:t>Harrison &amp; Perkins &amp; Scott </a:t>
            </a:r>
            <a:r>
              <a:rPr kumimoji="0" lang="en-US" altLang="zh-CN" dirty="0">
                <a:solidFill>
                  <a:srgbClr val="0000FF"/>
                </a:solidFill>
                <a:ea typeface="SimSun" pitchFamily="2" charset="-122"/>
              </a:rPr>
              <a:t>(2002) </a:t>
            </a: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4751" y="2485945"/>
            <a:ext cx="310515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3" name="Title"/>
          <p:cNvSpPr txBox="1"/>
          <p:nvPr/>
        </p:nvSpPr>
        <p:spPr>
          <a:xfrm>
            <a:off x="762000" y="560000"/>
            <a:ext cx="10668000" cy="500000"/>
          </a:xfrm>
          <a:prstGeom prst="rect">
            <a:avLst/>
          </a:prstGeom>
          <a:noFill/>
        </p:spPr>
        <p:txBody>
          <a:bodyPr wrap="square" lIns="0" tIns="0" rIns="0" bIns="0" rtlCol="0" anchor="t">
            <a:noAutofit/>
          </a:bodyPr>
          <a:lstStyle/>
          <a:p>
            <a:pPr marL="0" indent="0" algn="l">
              <a:buNone/>
            </a:pPr>
            <a:r>
              <a:rPr lang="en-US" altLang="ko-KR" sz="2800" b="1" i="0" dirty="0">
                <a:solidFill>
                  <a:srgbClr val="2E6DB4"/>
                </a:solidFill>
                <a:latin typeface="Cambria" panose="02040503050406030204" pitchFamily="18" charset="0"/>
                <a:ea typeface="Cambria" panose="02040503050406030204" pitchFamily="18" charset="0"/>
              </a:rPr>
              <a:t>Tri-bimaximal Mixing: A Hint of Discrete Symmetry</a:t>
            </a:r>
          </a:p>
        </p:txBody>
      </p:sp>
      <p:pic>
        <p:nvPicPr>
          <p:cNvPr id="6" name="그림 5">
            <a:extLst>
              <a:ext uri="{FF2B5EF4-FFF2-40B4-BE49-F238E27FC236}">
                <a16:creationId xmlns:a16="http://schemas.microsoft.com/office/drawing/2014/main" id="{B96302BE-5860-42C5-809C-100E5C0E3604}"/>
              </a:ext>
            </a:extLst>
          </p:cNvPr>
          <p:cNvPicPr>
            <a:picLocks noChangeAspect="1"/>
          </p:cNvPicPr>
          <p:nvPr/>
        </p:nvPicPr>
        <p:blipFill>
          <a:blip r:embed="rId4"/>
          <a:stretch>
            <a:fillRect/>
          </a:stretch>
        </p:blipFill>
        <p:spPr>
          <a:xfrm>
            <a:off x="1479126" y="4779225"/>
            <a:ext cx="4376541" cy="1620651"/>
          </a:xfrm>
          <a:prstGeom prst="rect">
            <a:avLst/>
          </a:prstGeom>
        </p:spPr>
      </p:pic>
      <p:pic>
        <p:nvPicPr>
          <p:cNvPr id="11" name="그림 10">
            <a:extLst>
              <a:ext uri="{FF2B5EF4-FFF2-40B4-BE49-F238E27FC236}">
                <a16:creationId xmlns:a16="http://schemas.microsoft.com/office/drawing/2014/main" id="{063DADFC-E4B1-461F-B7B7-B60F907EBF4A}"/>
              </a:ext>
            </a:extLst>
          </p:cNvPr>
          <p:cNvPicPr>
            <a:picLocks noChangeAspect="1"/>
          </p:cNvPicPr>
          <p:nvPr/>
        </p:nvPicPr>
        <p:blipFill>
          <a:blip r:embed="rId5"/>
          <a:stretch>
            <a:fillRect/>
          </a:stretch>
        </p:blipFill>
        <p:spPr>
          <a:xfrm>
            <a:off x="6171652" y="4721634"/>
            <a:ext cx="4624979" cy="1600036"/>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5EA2F24-1753-4B07-8BDE-4EBA68C9DC65}"/>
                  </a:ext>
                </a:extLst>
              </p:cNvPr>
              <p:cNvSpPr txBox="1"/>
              <p:nvPr/>
            </p:nvSpPr>
            <p:spPr>
              <a:xfrm>
                <a:off x="1077985" y="1239143"/>
                <a:ext cx="6876875" cy="369332"/>
              </a:xfrm>
              <a:prstGeom prst="rect">
                <a:avLst/>
              </a:prstGeom>
              <a:solidFill>
                <a:schemeClr val="tx1"/>
              </a:solidFill>
            </p:spPr>
            <p:txBody>
              <a:bodyPr wrap="square">
                <a:spAutoFit/>
              </a:bodyPr>
              <a:lstStyle/>
              <a:p>
                <a:pPr marL="0" indent="0">
                  <a:buNone/>
                </a:pPr>
                <a:r>
                  <a:rPr lang="en-US" altLang="ko-KR" sz="1800" dirty="0">
                    <a:solidFill>
                      <a:schemeClr val="bg1"/>
                    </a:solidFill>
                  </a:rPr>
                  <a:t>Before measuring </a:t>
                </a:r>
                <a14:m>
                  <m:oMath xmlns:m="http://schemas.openxmlformats.org/officeDocument/2006/math">
                    <m:r>
                      <a:rPr lang="ko-KR" altLang="en-US" sz="1800" i="1">
                        <a:solidFill>
                          <a:schemeClr val="bg1"/>
                        </a:solidFill>
                        <a:latin typeface="Cambria Math" panose="02040503050406030204" pitchFamily="18" charset="0"/>
                      </a:rPr>
                      <m:t>𝜃</m:t>
                    </m:r>
                  </m:oMath>
                </a14:m>
                <a:r>
                  <a:rPr lang="en-US" altLang="ko-KR" sz="1800" baseline="-25000" dirty="0">
                    <a:solidFill>
                      <a:schemeClr val="bg1"/>
                    </a:solidFill>
                  </a:rPr>
                  <a:t>13  ,  </a:t>
                </a:r>
                <a:r>
                  <a:rPr lang="en-US" altLang="ko-KR" sz="1800" dirty="0">
                    <a:solidFill>
                      <a:schemeClr val="bg1"/>
                    </a:solidFill>
                  </a:rPr>
                  <a:t>tri-bimaximal mixing (TBM) hypothesis :</a:t>
                </a:r>
              </a:p>
            </p:txBody>
          </p:sp>
        </mc:Choice>
        <mc:Fallback xmlns="">
          <p:sp>
            <p:nvSpPr>
              <p:cNvPr id="9" name="TextBox 8">
                <a:extLst>
                  <a:ext uri="{FF2B5EF4-FFF2-40B4-BE49-F238E27FC236}">
                    <a16:creationId xmlns:a16="http://schemas.microsoft.com/office/drawing/2014/main" id="{C5EA2F24-1753-4B07-8BDE-4EBA68C9DC65}"/>
                  </a:ext>
                </a:extLst>
              </p:cNvPr>
              <p:cNvSpPr txBox="1">
                <a:spLocks noRot="1" noChangeAspect="1" noMove="1" noResize="1" noEditPoints="1" noAdjustHandles="1" noChangeArrowheads="1" noChangeShapeType="1" noTextEdit="1"/>
              </p:cNvSpPr>
              <p:nvPr/>
            </p:nvSpPr>
            <p:spPr>
              <a:xfrm>
                <a:off x="1077985" y="1239143"/>
                <a:ext cx="6876875" cy="369332"/>
              </a:xfrm>
              <a:prstGeom prst="rect">
                <a:avLst/>
              </a:prstGeom>
              <a:blipFill>
                <a:blip r:embed="rId6"/>
                <a:stretch>
                  <a:fillRect l="-798" t="-8197" b="-24590"/>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3834889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746621" y="487364"/>
            <a:ext cx="11241248"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600">
                <a:solidFill>
                  <a:schemeClr val="tx1"/>
                </a:solidFill>
                <a:latin typeface="Arial" panose="020B0604020202020204" pitchFamily="34" charset="0"/>
                <a:ea typeface="ＭＳ Ｐゴシック" panose="020B0600070205080204" pitchFamily="34" charset="-128"/>
              </a:defRPr>
            </a:lvl1pPr>
            <a:lvl2pPr marL="742950" indent="-285750">
              <a:defRPr kumimoji="1" sz="3600">
                <a:solidFill>
                  <a:schemeClr val="tx1"/>
                </a:solidFill>
                <a:latin typeface="Arial" panose="020B0604020202020204" pitchFamily="34" charset="0"/>
                <a:ea typeface="ＭＳ Ｐゴシック" panose="020B0600070205080204" pitchFamily="34" charset="-128"/>
              </a:defRPr>
            </a:lvl2pPr>
            <a:lvl3pPr marL="1143000" indent="-228600">
              <a:defRPr kumimoji="1" sz="3600">
                <a:solidFill>
                  <a:schemeClr val="tx1"/>
                </a:solidFill>
                <a:latin typeface="Arial" panose="020B0604020202020204" pitchFamily="34" charset="0"/>
                <a:ea typeface="ＭＳ Ｐゴシック" panose="020B0600070205080204" pitchFamily="34" charset="-128"/>
              </a:defRPr>
            </a:lvl3pPr>
            <a:lvl4pPr marL="1600200" indent="-228600">
              <a:defRPr kumimoji="1" sz="3600">
                <a:solidFill>
                  <a:schemeClr val="tx1"/>
                </a:solidFill>
                <a:latin typeface="Arial" panose="020B0604020202020204" pitchFamily="34" charset="0"/>
                <a:ea typeface="ＭＳ Ｐゴシック" panose="020B0600070205080204" pitchFamily="34" charset="-128"/>
              </a:defRPr>
            </a:lvl4pPr>
            <a:lvl5pPr marL="2057400" indent="-228600">
              <a:defRPr kumimoji="1" sz="3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9pPr>
          </a:lstStyle>
          <a:p>
            <a:pPr>
              <a:lnSpc>
                <a:spcPct val="150000"/>
              </a:lnSpc>
              <a:buNone/>
            </a:pPr>
            <a:endParaRPr lang="en-US" sz="2800" dirty="0"/>
          </a:p>
          <a:p>
            <a:pPr eaLnBrk="1" hangingPunct="1">
              <a:lnSpc>
                <a:spcPct val="150000"/>
              </a:lnSpc>
            </a:pPr>
            <a:r>
              <a:rPr lang="en-US" altLang="ja-JP" sz="2600" dirty="0">
                <a:solidFill>
                  <a:srgbClr val="CC00FF"/>
                </a:solidFill>
                <a:latin typeface="+mn-lt"/>
              </a:rPr>
              <a:t>     A</a:t>
            </a:r>
            <a:r>
              <a:rPr lang="en-US" altLang="ja-JP" sz="2600" baseline="-25000" dirty="0">
                <a:solidFill>
                  <a:srgbClr val="CC00FF"/>
                </a:solidFill>
                <a:latin typeface="+mn-lt"/>
              </a:rPr>
              <a:t>4 </a:t>
            </a:r>
            <a:r>
              <a:rPr lang="en-US" altLang="ja-JP" sz="2600" dirty="0">
                <a:solidFill>
                  <a:srgbClr val="CC00FF"/>
                </a:solidFill>
                <a:latin typeface="+mn-lt"/>
              </a:rPr>
              <a:t>has subgroups:  three</a:t>
            </a:r>
            <a:r>
              <a:rPr lang="en-US" altLang="ja-JP" sz="2600" dirty="0">
                <a:solidFill>
                  <a:srgbClr val="FF0000"/>
                </a:solidFill>
                <a:latin typeface="+mn-lt"/>
              </a:rPr>
              <a:t> Z</a:t>
            </a:r>
            <a:r>
              <a:rPr lang="en-US" altLang="ja-JP" sz="2600" baseline="-25000" dirty="0">
                <a:solidFill>
                  <a:srgbClr val="FF0000"/>
                </a:solidFill>
                <a:latin typeface="+mn-lt"/>
              </a:rPr>
              <a:t>2</a:t>
            </a:r>
            <a:r>
              <a:rPr lang="en-US" altLang="ja-JP" sz="2600" dirty="0">
                <a:latin typeface="+mn-lt"/>
              </a:rPr>
              <a:t>,</a:t>
            </a:r>
            <a:r>
              <a:rPr lang="en-US" altLang="ja-JP" sz="2600" dirty="0">
                <a:solidFill>
                  <a:srgbClr val="FF0000"/>
                </a:solidFill>
                <a:latin typeface="+mn-lt"/>
              </a:rPr>
              <a:t>  </a:t>
            </a:r>
            <a:r>
              <a:rPr lang="en-US" altLang="ja-JP" sz="2600" dirty="0">
                <a:latin typeface="+mn-lt"/>
              </a:rPr>
              <a:t>four</a:t>
            </a:r>
            <a:r>
              <a:rPr lang="en-US" altLang="ja-JP" sz="2600" dirty="0">
                <a:solidFill>
                  <a:srgbClr val="FF0000"/>
                </a:solidFill>
                <a:latin typeface="+mn-lt"/>
              </a:rPr>
              <a:t> Z</a:t>
            </a:r>
            <a:r>
              <a:rPr lang="en-US" altLang="ja-JP" sz="2600" baseline="-25000" dirty="0">
                <a:solidFill>
                  <a:srgbClr val="FF0000"/>
                </a:solidFill>
                <a:latin typeface="+mn-lt"/>
              </a:rPr>
              <a:t>3</a:t>
            </a:r>
            <a:r>
              <a:rPr lang="en-US" altLang="ja-JP" sz="2600" dirty="0">
                <a:latin typeface="+mn-lt"/>
              </a:rPr>
              <a:t>,</a:t>
            </a:r>
            <a:r>
              <a:rPr lang="en-US" altLang="ja-JP" sz="2600" dirty="0">
                <a:solidFill>
                  <a:srgbClr val="FF0000"/>
                </a:solidFill>
                <a:latin typeface="+mn-lt"/>
              </a:rPr>
              <a:t> </a:t>
            </a:r>
            <a:r>
              <a:rPr lang="en-US" altLang="ja-JP" sz="2600" dirty="0">
                <a:latin typeface="+mn-lt"/>
              </a:rPr>
              <a:t> one</a:t>
            </a:r>
            <a:r>
              <a:rPr lang="en-US" altLang="ja-JP" sz="2600" dirty="0">
                <a:solidFill>
                  <a:srgbClr val="FF0000"/>
                </a:solidFill>
                <a:latin typeface="+mn-lt"/>
              </a:rPr>
              <a:t> Z</a:t>
            </a:r>
            <a:r>
              <a:rPr lang="en-US" altLang="ja-JP" sz="2600" baseline="-25000" dirty="0">
                <a:solidFill>
                  <a:srgbClr val="FF0000"/>
                </a:solidFill>
                <a:latin typeface="+mn-lt"/>
              </a:rPr>
              <a:t>2</a:t>
            </a:r>
            <a:r>
              <a:rPr lang="en-US" altLang="ja-JP" sz="2600" dirty="0">
                <a:solidFill>
                  <a:srgbClr val="FF0000"/>
                </a:solidFill>
                <a:latin typeface="+mn-lt"/>
              </a:rPr>
              <a:t>×Z</a:t>
            </a:r>
            <a:r>
              <a:rPr lang="en-US" altLang="ja-JP" sz="2600" baseline="-25000" dirty="0">
                <a:solidFill>
                  <a:srgbClr val="FF0000"/>
                </a:solidFill>
                <a:latin typeface="+mn-lt"/>
              </a:rPr>
              <a:t>2</a:t>
            </a:r>
            <a:endParaRPr lang="en-US" altLang="ja-JP" sz="2600" dirty="0">
              <a:solidFill>
                <a:srgbClr val="009900"/>
              </a:solidFill>
              <a:latin typeface="+mn-lt"/>
            </a:endParaRPr>
          </a:p>
          <a:p>
            <a:pPr eaLnBrk="1" hangingPunct="1"/>
            <a:r>
              <a:rPr lang="en-US" altLang="ja-JP" sz="2600" dirty="0">
                <a:solidFill>
                  <a:srgbClr val="009900"/>
                </a:solidFill>
                <a:latin typeface="+mn-lt"/>
              </a:rPr>
              <a:t>   </a:t>
            </a:r>
          </a:p>
          <a:p>
            <a:pPr eaLnBrk="1" hangingPunct="1"/>
            <a:endParaRPr lang="en-US" altLang="ja-JP" sz="2600" dirty="0">
              <a:solidFill>
                <a:srgbClr val="009900"/>
              </a:solidFill>
              <a:latin typeface="+mn-lt"/>
            </a:endParaRPr>
          </a:p>
          <a:p>
            <a:pPr eaLnBrk="1" hangingPunct="1"/>
            <a:endParaRPr lang="en-US" altLang="ja-JP" sz="2600" dirty="0">
              <a:solidFill>
                <a:srgbClr val="009900"/>
              </a:solidFill>
              <a:latin typeface="+mn-lt"/>
            </a:endParaRPr>
          </a:p>
          <a:p>
            <a:pPr eaLnBrk="1" hangingPunct="1"/>
            <a:endParaRPr lang="en-US" altLang="ja-JP" sz="2600" dirty="0">
              <a:solidFill>
                <a:srgbClr val="009900"/>
              </a:solidFill>
              <a:latin typeface="+mn-lt"/>
            </a:endParaRPr>
          </a:p>
          <a:p>
            <a:pPr eaLnBrk="1" hangingPunct="1"/>
            <a:endParaRPr lang="en-US" altLang="ja-JP" sz="2600" dirty="0">
              <a:solidFill>
                <a:srgbClr val="009900"/>
              </a:solidFill>
              <a:latin typeface="+mn-lt"/>
            </a:endParaRPr>
          </a:p>
          <a:p>
            <a:pPr eaLnBrk="1" hangingPunct="1"/>
            <a:endParaRPr lang="en-US" altLang="ja-JP" sz="2600" dirty="0">
              <a:solidFill>
                <a:srgbClr val="009900"/>
              </a:solidFill>
              <a:latin typeface="+mn-lt"/>
            </a:endParaRPr>
          </a:p>
          <a:p>
            <a:pPr marL="342900" indent="-342900">
              <a:lnSpc>
                <a:spcPct val="150000"/>
              </a:lnSpc>
              <a:buFont typeface="Arial" panose="020B0604020202020204" pitchFamily="34" charset="0"/>
              <a:buChar char="•"/>
            </a:pPr>
            <a:r>
              <a:rPr lang="en-US" altLang="ja-JP" sz="2600" dirty="0">
                <a:latin typeface="+mn-lt"/>
              </a:rPr>
              <a:t>A</a:t>
            </a:r>
            <a:r>
              <a:rPr lang="en-US" altLang="ja-JP" sz="2600" baseline="-25000" dirty="0">
                <a:latin typeface="+mn-lt"/>
              </a:rPr>
              <a:t>4</a:t>
            </a:r>
            <a:r>
              <a:rPr lang="en-US" altLang="ja-JP" sz="2600" dirty="0">
                <a:latin typeface="+mn-lt"/>
              </a:rPr>
              <a:t> is spontaneously broken to subgroups:</a:t>
            </a:r>
          </a:p>
          <a:p>
            <a:pPr>
              <a:lnSpc>
                <a:spcPct val="150000"/>
              </a:lnSpc>
            </a:pPr>
            <a:r>
              <a:rPr lang="en-US" altLang="ja-JP" sz="2600" dirty="0">
                <a:solidFill>
                  <a:srgbClr val="009900"/>
                </a:solidFill>
                <a:latin typeface="+mn-lt"/>
              </a:rPr>
              <a:t>   </a:t>
            </a:r>
            <a:r>
              <a:rPr lang="en-US" altLang="ja-JP" sz="2600" dirty="0" err="1">
                <a:solidFill>
                  <a:srgbClr val="0000FF"/>
                </a:solidFill>
              </a:rPr>
              <a:t>i</a:t>
            </a:r>
            <a:r>
              <a:rPr lang="en-US" altLang="ja-JP" sz="2600" dirty="0">
                <a:solidFill>
                  <a:srgbClr val="0000FF"/>
                </a:solidFill>
              </a:rPr>
              <a:t>) </a:t>
            </a:r>
            <a:r>
              <a:rPr lang="en-US" altLang="ja-JP" sz="2600" dirty="0">
                <a:solidFill>
                  <a:srgbClr val="0000FF"/>
                </a:solidFill>
                <a:latin typeface="+mn-lt"/>
              </a:rPr>
              <a:t>Neutrino sector preserves </a:t>
            </a:r>
            <a:r>
              <a:rPr lang="en-US" altLang="ja-JP" sz="2600" dirty="0">
                <a:solidFill>
                  <a:srgbClr val="FF0000"/>
                </a:solidFill>
              </a:rPr>
              <a:t>Z</a:t>
            </a:r>
            <a:r>
              <a:rPr lang="en-US" altLang="ja-JP" sz="2600" baseline="-25000" dirty="0">
                <a:solidFill>
                  <a:srgbClr val="FF0000"/>
                </a:solidFill>
              </a:rPr>
              <a:t>2,</a:t>
            </a:r>
            <a:r>
              <a:rPr lang="en-US" altLang="ja-JP" sz="2600" dirty="0">
                <a:solidFill>
                  <a:srgbClr val="0000FF"/>
                </a:solidFill>
                <a:latin typeface="+mn-lt"/>
              </a:rPr>
              <a:t> </a:t>
            </a:r>
            <a:r>
              <a:rPr lang="en-US" altLang="ja-JP" sz="2600" dirty="0">
                <a:solidFill>
                  <a:srgbClr val="FF0000"/>
                </a:solidFill>
              </a:rPr>
              <a:t>Z</a:t>
            </a:r>
            <a:r>
              <a:rPr lang="en-US" altLang="ja-JP" sz="2600" baseline="-25000" dirty="0">
                <a:solidFill>
                  <a:srgbClr val="FF0000"/>
                </a:solidFill>
              </a:rPr>
              <a:t>2</a:t>
            </a:r>
            <a:r>
              <a:rPr lang="en-US" altLang="ja-JP" sz="2600" dirty="0">
                <a:solidFill>
                  <a:srgbClr val="FF0000"/>
                </a:solidFill>
              </a:rPr>
              <a:t>×Z</a:t>
            </a:r>
            <a:r>
              <a:rPr lang="en-US" altLang="ja-JP" sz="2600" baseline="-25000" dirty="0">
                <a:solidFill>
                  <a:srgbClr val="FF0000"/>
                </a:solidFill>
              </a:rPr>
              <a:t>2…  </a:t>
            </a:r>
            <a:endParaRPr lang="en-US" altLang="ja-JP" sz="2600" dirty="0">
              <a:solidFill>
                <a:srgbClr val="0000FF"/>
              </a:solidFill>
              <a:latin typeface="+mn-lt"/>
            </a:endParaRPr>
          </a:p>
          <a:p>
            <a:pPr>
              <a:lnSpc>
                <a:spcPct val="150000"/>
              </a:lnSpc>
            </a:pPr>
            <a:r>
              <a:rPr lang="en-US" altLang="ja-JP" sz="2600" dirty="0">
                <a:solidFill>
                  <a:srgbClr val="0000FF"/>
                </a:solidFill>
                <a:latin typeface="+mn-lt"/>
              </a:rPr>
              <a:t>   ii) Charged lepton sector preserves </a:t>
            </a:r>
            <a:r>
              <a:rPr lang="en-US" altLang="ja-JP" sz="2600" dirty="0">
                <a:solidFill>
                  <a:srgbClr val="FF0000"/>
                </a:solidFill>
                <a:latin typeface="+mn-lt"/>
              </a:rPr>
              <a:t>Z</a:t>
            </a:r>
            <a:r>
              <a:rPr lang="en-US" altLang="ja-JP" sz="2600" baseline="-25000" dirty="0">
                <a:solidFill>
                  <a:srgbClr val="FF0000"/>
                </a:solidFill>
                <a:latin typeface="+mn-lt"/>
              </a:rPr>
              <a:t>3</a:t>
            </a:r>
            <a:r>
              <a:rPr lang="en-US" altLang="ja-JP" sz="2600" dirty="0">
                <a:solidFill>
                  <a:srgbClr val="FF0000"/>
                </a:solidFill>
                <a:latin typeface="+mn-lt"/>
              </a:rPr>
              <a:t> </a:t>
            </a:r>
          </a:p>
        </p:txBody>
      </p:sp>
      <mc:AlternateContent xmlns:mc="http://schemas.openxmlformats.org/markup-compatibility/2006" xmlns:a14="http://schemas.microsoft.com/office/drawing/2010/main">
        <mc:Choice Requires="a14">
          <p:sp>
            <p:nvSpPr>
              <p:cNvPr id="6" name="TextBox 5"/>
              <p:cNvSpPr txBox="1"/>
              <p:nvPr/>
            </p:nvSpPr>
            <p:spPr>
              <a:xfrm>
                <a:off x="10425197" y="3143505"/>
                <a:ext cx="1562672" cy="830997"/>
              </a:xfrm>
              <a:prstGeom prst="rect">
                <a:avLst/>
              </a:prstGeom>
              <a:solidFill>
                <a:schemeClr val="accent3">
                  <a:lumMod val="40000"/>
                  <a:lumOff val="60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1" i="1">
                              <a:latin typeface="Cambria Math" panose="02040503050406030204" pitchFamily="18" charset="0"/>
                            </a:rPr>
                          </m:ctrlPr>
                        </m:sSubPr>
                        <m:e>
                          <m:r>
                            <a:rPr lang="en-US" altLang="ko-KR" sz="2400" b="1" i="1">
                              <a:latin typeface="Cambria Math" panose="02040503050406030204" pitchFamily="18" charset="0"/>
                            </a:rPr>
                            <m:t>𝒁</m:t>
                          </m:r>
                        </m:e>
                        <m:sub>
                          <m:r>
                            <a:rPr lang="en-US" altLang="ko-KR" sz="2400" b="1" i="1">
                              <a:latin typeface="Cambria Math" panose="02040503050406030204" pitchFamily="18" charset="0"/>
                            </a:rPr>
                            <m:t>𝟐</m:t>
                          </m:r>
                        </m:sub>
                      </m:sSub>
                      <m:r>
                        <a:rPr lang="en-US" altLang="ko-KR" sz="2400" b="1" i="1">
                          <a:latin typeface="Cambria Math" panose="02040503050406030204" pitchFamily="18" charset="0"/>
                          <a:ea typeface="Cambria Math" panose="02040503050406030204" pitchFamily="18" charset="0"/>
                        </a:rPr>
                        <m:t>×</m:t>
                      </m:r>
                      <m:sSub>
                        <m:sSubPr>
                          <m:ctrlPr>
                            <a:rPr lang="en-US" altLang="ko-KR" sz="2400" b="1" i="1">
                              <a:latin typeface="Cambria Math" panose="02040503050406030204" pitchFamily="18" charset="0"/>
                              <a:ea typeface="Cambria Math" panose="02040503050406030204" pitchFamily="18" charset="0"/>
                            </a:rPr>
                          </m:ctrlPr>
                        </m:sSubPr>
                        <m:e>
                          <m:r>
                            <a:rPr lang="en-US" altLang="ko-KR" sz="2400" b="1" i="1">
                              <a:latin typeface="Cambria Math" panose="02040503050406030204" pitchFamily="18" charset="0"/>
                              <a:ea typeface="Cambria Math" panose="02040503050406030204" pitchFamily="18" charset="0"/>
                            </a:rPr>
                            <m:t>𝒁</m:t>
                          </m:r>
                        </m:e>
                        <m:sub>
                          <m:r>
                            <a:rPr lang="en-US" altLang="ko-KR" sz="2400" b="1" i="1">
                              <a:latin typeface="Cambria Math" panose="02040503050406030204" pitchFamily="18" charset="0"/>
                              <a:ea typeface="Cambria Math" panose="02040503050406030204" pitchFamily="18" charset="0"/>
                            </a:rPr>
                            <m:t>𝟐</m:t>
                          </m:r>
                        </m:sub>
                      </m:sSub>
                    </m:oMath>
                  </m:oMathPara>
                </a14:m>
                <a:endParaRPr lang="en-US" altLang="ko-KR" sz="2400" b="1" dirty="0"/>
              </a:p>
              <a:p>
                <a:r>
                  <a:rPr lang="en-US" altLang="ko-KR" sz="2400" b="1" dirty="0"/>
                  <a:t> </a:t>
                </a:r>
                <a14:m>
                  <m:oMath xmlns:m="http://schemas.openxmlformats.org/officeDocument/2006/math">
                    <m:sSub>
                      <m:sSubPr>
                        <m:ctrlPr>
                          <a:rPr lang="en-US" altLang="ko-KR" sz="2400" b="1" i="1" smtClean="0">
                            <a:latin typeface="Cambria Math" panose="02040503050406030204" pitchFamily="18" charset="0"/>
                          </a:rPr>
                        </m:ctrlPr>
                      </m:sSubPr>
                      <m:e>
                        <m:r>
                          <a:rPr lang="en-US" altLang="ko-KR" sz="2400" b="1" i="1">
                            <a:latin typeface="Cambria Math" panose="02040503050406030204" pitchFamily="18" charset="0"/>
                          </a:rPr>
                          <m:t>𝒁</m:t>
                        </m:r>
                      </m:e>
                      <m:sub>
                        <m:r>
                          <a:rPr lang="en-US" altLang="ko-KR" sz="2400" b="1" i="1">
                            <a:latin typeface="Cambria Math" panose="02040503050406030204" pitchFamily="18" charset="0"/>
                          </a:rPr>
                          <m:t>𝟐</m:t>
                        </m:r>
                      </m:sub>
                    </m:sSub>
                  </m:oMath>
                </a14:m>
                <a:r>
                  <a:rPr lang="ko-KR" altLang="en-US" sz="2400" b="1" dirty="0"/>
                  <a:t> </a:t>
                </a:r>
                <a:r>
                  <a:rPr lang="en-US" altLang="ko-KR" sz="2000" dirty="0"/>
                  <a:t>etc</a:t>
                </a:r>
                <a:endParaRPr lang="ko-KR" altLang="en-US" sz="2000" dirty="0"/>
              </a:p>
            </p:txBody>
          </p:sp>
        </mc:Choice>
        <mc:Fallback xmlns="">
          <p:sp>
            <p:nvSpPr>
              <p:cNvPr id="6" name="TextBox 5"/>
              <p:cNvSpPr txBox="1">
                <a:spLocks noRot="1" noChangeAspect="1" noMove="1" noResize="1" noEditPoints="1" noAdjustHandles="1" noChangeArrowheads="1" noChangeShapeType="1" noTextEdit="1"/>
              </p:cNvSpPr>
              <p:nvPr/>
            </p:nvSpPr>
            <p:spPr>
              <a:xfrm>
                <a:off x="10425197" y="3143505"/>
                <a:ext cx="1562672" cy="830997"/>
              </a:xfrm>
              <a:prstGeom prst="rect">
                <a:avLst/>
              </a:prstGeom>
              <a:blipFill>
                <a:blip r:embed="rId2"/>
                <a:stretch>
                  <a:fillRect b="-11029"/>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565857" y="3560947"/>
                <a:ext cx="635046" cy="461665"/>
              </a:xfrm>
              <a:prstGeom prst="rect">
                <a:avLst/>
              </a:prstGeom>
              <a:solidFill>
                <a:schemeClr val="accent5">
                  <a:lumMod val="20000"/>
                  <a:lumOff val="80000"/>
                </a:schemeClr>
              </a:solidFill>
            </p:spPr>
            <p:txBody>
              <a:bodyPr wrap="none" rtlCol="0">
                <a:spAutoFit/>
              </a:bodyPr>
              <a:lstStyle/>
              <a:p>
                <a:r>
                  <a:rPr lang="en-US" altLang="ko-KR" sz="2400" b="1" dirty="0"/>
                  <a:t> </a:t>
                </a:r>
                <a14:m>
                  <m:oMath xmlns:m="http://schemas.openxmlformats.org/officeDocument/2006/math">
                    <m:sSub>
                      <m:sSubPr>
                        <m:ctrlPr>
                          <a:rPr lang="en-US" altLang="ko-KR" sz="2400" b="1" i="1">
                            <a:latin typeface="Cambria Math" panose="02040503050406030204" pitchFamily="18" charset="0"/>
                          </a:rPr>
                        </m:ctrlPr>
                      </m:sSubPr>
                      <m:e>
                        <m:r>
                          <a:rPr lang="en-US" altLang="ko-KR" sz="2400" b="1" i="1">
                            <a:latin typeface="Cambria Math" panose="02040503050406030204" pitchFamily="18" charset="0"/>
                          </a:rPr>
                          <m:t>𝒁</m:t>
                        </m:r>
                      </m:e>
                      <m:sub>
                        <m:r>
                          <a:rPr lang="en-US" altLang="ko-KR" sz="2400" b="1" i="1">
                            <a:latin typeface="Cambria Math" panose="02040503050406030204" pitchFamily="18" charset="0"/>
                          </a:rPr>
                          <m:t>𝟑</m:t>
                        </m:r>
                      </m:sub>
                    </m:sSub>
                  </m:oMath>
                </a14:m>
                <a:endParaRPr lang="ko-KR" altLang="en-US" sz="2400" b="1" dirty="0"/>
              </a:p>
            </p:txBody>
          </p:sp>
        </mc:Choice>
        <mc:Fallback xmlns="">
          <p:sp>
            <p:nvSpPr>
              <p:cNvPr id="7" name="TextBox 6"/>
              <p:cNvSpPr txBox="1">
                <a:spLocks noRot="1" noChangeAspect="1" noMove="1" noResize="1" noEditPoints="1" noAdjustHandles="1" noChangeArrowheads="1" noChangeShapeType="1" noTextEdit="1"/>
              </p:cNvSpPr>
              <p:nvPr/>
            </p:nvSpPr>
            <p:spPr>
              <a:xfrm>
                <a:off x="7565857" y="3560947"/>
                <a:ext cx="635046" cy="461665"/>
              </a:xfrm>
              <a:prstGeom prst="rect">
                <a:avLst/>
              </a:prstGeom>
              <a:blipFill>
                <a:blip r:embed="rId3"/>
                <a:stretch>
                  <a:fillRect b="-5263"/>
                </a:stretch>
              </a:blipFill>
            </p:spPr>
            <p:txBody>
              <a:bodyPr/>
              <a:lstStyle/>
              <a:p>
                <a:r>
                  <a:rPr lang="ko-KR" altLang="en-US">
                    <a:noFill/>
                  </a:rPr>
                  <a:t> </a:t>
                </a:r>
              </a:p>
            </p:txBody>
          </p:sp>
        </mc:Fallback>
      </mc:AlternateContent>
      <p:sp>
        <p:nvSpPr>
          <p:cNvPr id="8" name="직사각형 7"/>
          <p:cNvSpPr/>
          <p:nvPr/>
        </p:nvSpPr>
        <p:spPr>
          <a:xfrm>
            <a:off x="8764375" y="2084273"/>
            <a:ext cx="1438116" cy="69837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800" b="1" dirty="0">
                <a:solidFill>
                  <a:srgbClr val="FF0000"/>
                </a:solidFill>
              </a:rPr>
              <a:t>G(</a:t>
            </a:r>
            <a:r>
              <a:rPr lang="en-US" altLang="ja-JP" sz="2800" dirty="0">
                <a:solidFill>
                  <a:srgbClr val="CC00FF"/>
                </a:solidFill>
              </a:rPr>
              <a:t>A</a:t>
            </a:r>
            <a:r>
              <a:rPr lang="en-US" altLang="ja-JP" sz="2800" baseline="-25000" dirty="0">
                <a:solidFill>
                  <a:srgbClr val="CC00FF"/>
                </a:solidFill>
              </a:rPr>
              <a:t>4</a:t>
            </a:r>
            <a:r>
              <a:rPr lang="en-US" altLang="ko-KR" sz="2800" b="1" dirty="0">
                <a:solidFill>
                  <a:srgbClr val="FF0000"/>
                </a:solidFill>
              </a:rPr>
              <a:t>)</a:t>
            </a:r>
            <a:endParaRPr lang="ko-KR" altLang="en-US" sz="2800" b="1" dirty="0">
              <a:solidFill>
                <a:srgbClr val="FF0000"/>
              </a:solidFill>
            </a:endParaRPr>
          </a:p>
        </p:txBody>
      </p:sp>
      <p:sp>
        <p:nvSpPr>
          <p:cNvPr id="9" name="아래쪽 화살표 8"/>
          <p:cNvSpPr/>
          <p:nvPr/>
        </p:nvSpPr>
        <p:spPr>
          <a:xfrm rot="-1800000">
            <a:off x="9862651" y="3071743"/>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아래쪽 화살표 9"/>
          <p:cNvSpPr/>
          <p:nvPr/>
        </p:nvSpPr>
        <p:spPr>
          <a:xfrm rot="1800000">
            <a:off x="8421534" y="300762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그림 10"/>
          <p:cNvPicPr>
            <a:picLocks noChangeAspect="1"/>
          </p:cNvPicPr>
          <p:nvPr/>
        </p:nvPicPr>
        <p:blipFill>
          <a:blip r:embed="rId4"/>
          <a:stretch>
            <a:fillRect/>
          </a:stretch>
        </p:blipFill>
        <p:spPr>
          <a:xfrm>
            <a:off x="7816044" y="4162844"/>
            <a:ext cx="3829275" cy="1890968"/>
          </a:xfrm>
          <a:prstGeom prst="rect">
            <a:avLst/>
          </a:prstGeom>
        </p:spPr>
      </p:pic>
      <p:sp>
        <p:nvSpPr>
          <p:cNvPr id="12" name="Rectangle 6"/>
          <p:cNvSpPr>
            <a:spLocks noChangeArrowheads="1"/>
          </p:cNvSpPr>
          <p:nvPr/>
        </p:nvSpPr>
        <p:spPr bwMode="auto">
          <a:xfrm>
            <a:off x="2175851" y="6048815"/>
            <a:ext cx="546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600">
                <a:solidFill>
                  <a:schemeClr val="tx1"/>
                </a:solidFill>
                <a:latin typeface="Arial" panose="020B0604020202020204" pitchFamily="34" charset="0"/>
                <a:ea typeface="ＭＳ Ｐゴシック" panose="020B0600070205080204" pitchFamily="34" charset="-128"/>
              </a:defRPr>
            </a:lvl1pPr>
            <a:lvl2pPr marL="742950" indent="-285750">
              <a:defRPr kumimoji="1" sz="3600">
                <a:solidFill>
                  <a:schemeClr val="tx1"/>
                </a:solidFill>
                <a:latin typeface="Arial" panose="020B0604020202020204" pitchFamily="34" charset="0"/>
                <a:ea typeface="ＭＳ Ｐゴシック" panose="020B0600070205080204" pitchFamily="34" charset="-128"/>
              </a:defRPr>
            </a:lvl2pPr>
            <a:lvl3pPr marL="1143000" indent="-228600">
              <a:defRPr kumimoji="1" sz="3600">
                <a:solidFill>
                  <a:schemeClr val="tx1"/>
                </a:solidFill>
                <a:latin typeface="Arial" panose="020B0604020202020204" pitchFamily="34" charset="0"/>
                <a:ea typeface="ＭＳ Ｐゴシック" panose="020B0600070205080204" pitchFamily="34" charset="-128"/>
              </a:defRPr>
            </a:lvl3pPr>
            <a:lvl4pPr marL="1600200" indent="-228600">
              <a:defRPr kumimoji="1" sz="3600">
                <a:solidFill>
                  <a:schemeClr val="tx1"/>
                </a:solidFill>
                <a:latin typeface="Arial" panose="020B0604020202020204" pitchFamily="34" charset="0"/>
                <a:ea typeface="ＭＳ Ｐゴシック" panose="020B0600070205080204" pitchFamily="34" charset="-128"/>
              </a:defRPr>
            </a:lvl4pPr>
            <a:lvl5pPr marL="2057400" indent="-228600">
              <a:defRPr kumimoji="1" sz="3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1600" dirty="0">
                <a:solidFill>
                  <a:srgbClr val="990000"/>
                </a:solidFill>
              </a:rPr>
              <a:t>(</a:t>
            </a:r>
            <a:r>
              <a:rPr lang="en-US" altLang="ja-JP" sz="1600" dirty="0" err="1">
                <a:solidFill>
                  <a:srgbClr val="990000"/>
                </a:solidFill>
              </a:rPr>
              <a:t>arXiv</a:t>
            </a:r>
            <a:r>
              <a:rPr lang="en-US" altLang="ja-JP" sz="1600" dirty="0">
                <a:solidFill>
                  <a:srgbClr val="990000"/>
                </a:solidFill>
              </a:rPr>
              <a:t>: 1402.4271  King, Merle, </a:t>
            </a:r>
            <a:r>
              <a:rPr lang="en-US" altLang="ja-JP" sz="1600" dirty="0" err="1">
                <a:solidFill>
                  <a:srgbClr val="990000"/>
                </a:solidFill>
              </a:rPr>
              <a:t>Morisi</a:t>
            </a:r>
            <a:r>
              <a:rPr lang="en-US" altLang="ja-JP" sz="1600" dirty="0">
                <a:solidFill>
                  <a:srgbClr val="990000"/>
                </a:solidFill>
              </a:rPr>
              <a:t>, </a:t>
            </a:r>
            <a:r>
              <a:rPr lang="en-US" altLang="ja-JP" sz="1600" dirty="0" err="1">
                <a:solidFill>
                  <a:srgbClr val="990000"/>
                </a:solidFill>
              </a:rPr>
              <a:t>Simizu</a:t>
            </a:r>
            <a:r>
              <a:rPr lang="en-US" altLang="ja-JP" sz="1600" dirty="0">
                <a:solidFill>
                  <a:srgbClr val="990000"/>
                </a:solidFill>
              </a:rPr>
              <a:t>, </a:t>
            </a:r>
            <a:r>
              <a:rPr lang="en-US" altLang="ja-JP" sz="1600" dirty="0" err="1">
                <a:solidFill>
                  <a:srgbClr val="990000"/>
                </a:solidFill>
              </a:rPr>
              <a:t>Tanimoto</a:t>
            </a:r>
            <a:r>
              <a:rPr lang="en-US" altLang="ja-JP" sz="1600" dirty="0">
                <a:solidFill>
                  <a:srgbClr val="990000"/>
                </a:solidFill>
              </a:rPr>
              <a:t>)</a:t>
            </a:r>
          </a:p>
        </p:txBody>
      </p:sp>
      <p:pic>
        <p:nvPicPr>
          <p:cNvPr id="59394" name="Picture 2" descr="A4 symmetry, tetrahedral에 대한 이미지 검색결과">
            <a:hlinkClick r:id="rId5"/>
            <a:extLst>
              <a:ext uri="{FF2B5EF4-FFF2-40B4-BE49-F238E27FC236}">
                <a16:creationId xmlns:a16="http://schemas.microsoft.com/office/drawing/2014/main" id="{D621CF58-1CF7-48EB-98F6-4AE3CB050F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1216" y="1886053"/>
            <a:ext cx="2031498" cy="2022469"/>
          </a:xfrm>
          <a:prstGeom prst="rect">
            <a:avLst/>
          </a:prstGeom>
          <a:noFill/>
          <a:extLst>
            <a:ext uri="{909E8E84-426E-40DD-AFC4-6F175D3DCCD1}">
              <a14:hiddenFill xmlns:a14="http://schemas.microsoft.com/office/drawing/2010/main">
                <a:solidFill>
                  <a:srgbClr val="FFFFFF"/>
                </a:solidFill>
              </a14:hiddenFill>
            </a:ext>
          </a:extLst>
        </p:spPr>
      </p:pic>
      <p:sp>
        <p:nvSpPr>
          <p:cNvPr id="59395" name="Title"/>
          <p:cNvSpPr txBox="1"/>
          <p:nvPr/>
        </p:nvSpPr>
        <p:spPr>
          <a:xfrm>
            <a:off x="762000" y="560000"/>
            <a:ext cx="10668000" cy="500000"/>
          </a:xfrm>
          <a:prstGeom prst="rect">
            <a:avLst/>
          </a:prstGeom>
          <a:noFill/>
        </p:spPr>
        <p:txBody>
          <a:bodyPr wrap="square" lIns="0" tIns="0" rIns="0" bIns="0" rtlCol="0" anchor="t">
            <a:noAutofit/>
          </a:bodyPr>
          <a:lstStyle/>
          <a:p>
            <a:pPr marL="0" indent="0" algn="l">
              <a:buNone/>
            </a:pPr>
            <a:r>
              <a:rPr lang="en-US" altLang="ko-KR" sz="2800" dirty="0">
                <a:solidFill>
                  <a:srgbClr val="2E6DB4"/>
                </a:solidFill>
                <a:latin typeface="IBM Plex Sans"/>
              </a:rPr>
              <a:t> </a:t>
            </a:r>
            <a:r>
              <a:rPr lang="en-US" altLang="ko-KR" sz="2800" b="1" dirty="0">
                <a:solidFill>
                  <a:srgbClr val="0070C0"/>
                </a:solidFill>
                <a:latin typeface="Cambria" panose="02040503050406030204" pitchFamily="18" charset="0"/>
                <a:ea typeface="Cambria" panose="02040503050406030204" pitchFamily="18" charset="0"/>
              </a:rPr>
              <a:t>Origin of Mixing Patterns: Residual Discrete Symmetries</a:t>
            </a:r>
            <a:endParaRPr lang="en-US" altLang="ko-KR" sz="2800" b="1" i="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01414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a:spLocks noGrp="1"/>
          </p:cNvSpPr>
          <p:nvPr>
            <p:ph type="title"/>
          </p:nvPr>
        </p:nvSpPr>
        <p:spPr>
          <a:xfrm>
            <a:off x="762000" y="560000"/>
            <a:ext cx="10668000" cy="500000"/>
          </a:xfrm>
          <a:prstGeom prst="rect">
            <a:avLst/>
          </a:prstGeom>
          <a:noFill/>
          <a:ln/>
        </p:spPr>
        <p:txBody>
          <a:bodyPr wrap="square" lIns="0" tIns="0" rIns="0" bIns="0" rtlCol="0" anchor="t">
            <a:noAutofit/>
          </a:bodyPr>
          <a:lstStyle/>
          <a:p>
            <a:pPr marL="0" indent="0" algn="l">
              <a:buNone/>
            </a:pPr>
            <a:r>
              <a:rPr lang="en-US" altLang="ko-KR" sz="2800" b="1" i="0" dirty="0">
                <a:solidFill>
                  <a:srgbClr val="2E6DB4"/>
                </a:solidFill>
                <a:latin typeface="Cambria" panose="02040503050406030204" pitchFamily="18" charset="0"/>
                <a:ea typeface="Cambria" panose="02040503050406030204" pitchFamily="18" charset="0"/>
              </a:rPr>
              <a:t>JUNO θ</a:t>
            </a:r>
            <a:r>
              <a:rPr lang="en-US" altLang="ko-KR" sz="2800" b="1" i="0" baseline="-25000" dirty="0">
                <a:solidFill>
                  <a:srgbClr val="2E6DB4"/>
                </a:solidFill>
                <a:latin typeface="Cambria" panose="02040503050406030204" pitchFamily="18" charset="0"/>
                <a:ea typeface="Cambria" panose="02040503050406030204" pitchFamily="18" charset="0"/>
              </a:rPr>
              <a:t>12</a:t>
            </a:r>
            <a:r>
              <a:rPr lang="en-US" altLang="ko-KR" sz="2800" b="1" i="0" dirty="0">
                <a:solidFill>
                  <a:srgbClr val="2E6DB4"/>
                </a:solidFill>
                <a:latin typeface="Cambria" panose="02040503050406030204" pitchFamily="18" charset="0"/>
                <a:ea typeface="Cambria" panose="02040503050406030204" pitchFamily="18" charset="0"/>
              </a:rPr>
              <a:t> Already Tests Flavor-Symmetry Predictions</a:t>
            </a:r>
          </a:p>
        </p:txBody>
      </p:sp>
      <p:sp>
        <p:nvSpPr>
          <p:cNvPr id="4" name="Text 2"/>
          <p:cNvSpPr/>
          <p:nvPr/>
        </p:nvSpPr>
        <p:spPr>
          <a:xfrm>
            <a:off x="735584" y="2660256"/>
            <a:ext cx="6488176" cy="254000"/>
          </a:xfrm>
          <a:prstGeom prst="rect">
            <a:avLst/>
          </a:prstGeom>
          <a:noFill/>
          <a:ln/>
        </p:spPr>
        <p:txBody>
          <a:bodyPr wrap="square" lIns="0" tIns="0" rIns="0" bIns="0" rtlCol="0" anchor="t">
            <a:normAutofit/>
          </a:bodyPr>
          <a:lstStyle/>
          <a:p>
            <a:pPr marL="0" indent="0" algn="l">
              <a:lnSpc>
                <a:spcPts val="1800"/>
              </a:lnSpc>
              <a:buNone/>
            </a:pPr>
            <a:r>
              <a:rPr lang="en-US" b="1" dirty="0">
                <a:solidFill>
                  <a:srgbClr val="1F7A8C"/>
                </a:solidFill>
                <a:latin typeface="IBM Plex Sans" pitchFamily="34" charset="0"/>
                <a:ea typeface="IBM Plex Sans" pitchFamily="34" charset="-122"/>
                <a:cs typeface="IBM Plex Sans" pitchFamily="34" charset="-120"/>
              </a:rPr>
              <a:t>JUNO 207.2 days (prelim.): sin²θ₁₂ = 0.3036 ± 0.0064</a:t>
            </a:r>
          </a:p>
          <a:p>
            <a:pPr marL="0" indent="0" algn="l">
              <a:lnSpc>
                <a:spcPts val="1800"/>
              </a:lnSpc>
              <a:buNone/>
            </a:pPr>
            <a:endParaRPr lang="en-US" dirty="0"/>
          </a:p>
        </p:txBody>
      </p:sp>
      <p:graphicFrame>
        <p:nvGraphicFramePr>
          <p:cNvPr id="5" name="Table 0"/>
          <p:cNvGraphicFramePr>
            <a:graphicFrameLocks noGrp="1"/>
          </p:cNvGraphicFramePr>
          <p:nvPr/>
        </p:nvGraphicFramePr>
        <p:xfrm>
          <a:off x="736982" y="2990456"/>
          <a:ext cx="6297802" cy="1663235"/>
        </p:xfrm>
        <a:graphic>
          <a:graphicData uri="http://schemas.openxmlformats.org/drawingml/2006/table">
            <a:tbl>
              <a:tblPr/>
              <a:tblGrid>
                <a:gridCol w="2903092">
                  <a:extLst>
                    <a:ext uri="{9D8B030D-6E8A-4147-A177-3AD203B41FA5}">
                      <a16:colId xmlns:a16="http://schemas.microsoft.com/office/drawing/2014/main" val="20000"/>
                    </a:ext>
                  </a:extLst>
                </a:gridCol>
                <a:gridCol w="138303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tblGrid>
              <a:tr h="332647">
                <a:tc>
                  <a:txBody>
                    <a:bodyPr/>
                    <a:lstStyle/>
                    <a:p>
                      <a:pPr marL="0" indent="0" algn="ctr">
                        <a:lnSpc>
                          <a:spcPts val="1680"/>
                        </a:lnSpc>
                        <a:buNone/>
                      </a:pPr>
                      <a:r>
                        <a:rPr lang="en-US" sz="1700" b="1" dirty="0">
                          <a:solidFill>
                            <a:srgbClr val="3D4A57"/>
                          </a:solidFill>
                          <a:latin typeface="IBM Plex Sans" pitchFamily="34" charset="0"/>
                          <a:ea typeface="IBM Plex Sans" pitchFamily="34" charset="-122"/>
                          <a:cs typeface="IBM Plex Sans" pitchFamily="34" charset="-120"/>
                        </a:rPr>
                        <a:t>Pattern</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B6BDC2"/>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B6BDC2"/>
                      </a:solidFill>
                      <a:prstDash val="solid"/>
                      <a:round/>
                      <a:headEnd type="none" w="med" len="med"/>
                      <a:tailEnd type="none" w="med" len="med"/>
                    </a:lnB>
                    <a:solidFill>
                      <a:srgbClr val="E4EDF3"/>
                    </a:solidFill>
                  </a:tcPr>
                </a:tc>
                <a:tc>
                  <a:txBody>
                    <a:bodyPr/>
                    <a:lstStyle/>
                    <a:p>
                      <a:pPr marL="0" indent="0" algn="ctr">
                        <a:lnSpc>
                          <a:spcPts val="1680"/>
                        </a:lnSpc>
                        <a:buNone/>
                      </a:pPr>
                      <a:r>
                        <a:rPr lang="en-US" sz="1700" b="1" dirty="0">
                          <a:solidFill>
                            <a:srgbClr val="3D4A57"/>
                          </a:solidFill>
                          <a:latin typeface="IBM Plex Sans" pitchFamily="34" charset="0"/>
                          <a:ea typeface="IBM Plex Sans" pitchFamily="34" charset="-122"/>
                          <a:cs typeface="IBM Plex Sans" pitchFamily="34" charset="-120"/>
                        </a:rPr>
                        <a:t>sin²θ₁₂</a:t>
                      </a:r>
                      <a:endParaRPr lang="en-US" sz="1700" dirty="0">
                        <a:latin typeface="IBM Plex Sans" charset="0"/>
                        <a:ea typeface="IBM Plex Sans" charset="0"/>
                        <a:cs typeface="IBM Plex Sans" charset="0"/>
                      </a:endParaRPr>
                    </a:p>
                  </a:txBody>
                  <a:tcPr marL="53340" marR="53340" marT="53340" marB="53340">
                    <a:lnL w="12700" cap="flat" cmpd="sng" algn="ctr">
                      <a:solidFill>
                        <a:srgbClr val="B6BDC2"/>
                      </a:solidFill>
                      <a:prstDash val="solid"/>
                      <a:round/>
                      <a:headEnd type="none" w="med" len="med"/>
                      <a:tailEnd type="none" w="med" len="med"/>
                    </a:lnL>
                    <a:lnR w="12700" cap="flat" cmpd="sng" algn="ctr">
                      <a:solidFill>
                        <a:srgbClr val="B6BDC2"/>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B6BDC2"/>
                      </a:solidFill>
                      <a:prstDash val="solid"/>
                      <a:round/>
                      <a:headEnd type="none" w="med" len="med"/>
                      <a:tailEnd type="none" w="med" len="med"/>
                    </a:lnB>
                    <a:solidFill>
                      <a:srgbClr val="E4EDF3"/>
                    </a:solidFill>
                  </a:tcPr>
                </a:tc>
                <a:tc>
                  <a:txBody>
                    <a:bodyPr/>
                    <a:lstStyle/>
                    <a:p>
                      <a:pPr marL="0" indent="0" algn="ctr">
                        <a:lnSpc>
                          <a:spcPts val="1680"/>
                        </a:lnSpc>
                        <a:buNone/>
                      </a:pPr>
                      <a:r>
                        <a:rPr lang="en-US" sz="1700" b="1" dirty="0">
                          <a:solidFill>
                            <a:srgbClr val="3D4A57"/>
                          </a:solidFill>
                          <a:latin typeface="IBM Plex Sans" pitchFamily="34" charset="0"/>
                          <a:ea typeface="IBM Plex Sans" pitchFamily="34" charset="-122"/>
                          <a:cs typeface="IBM Plex Sans" pitchFamily="34" charset="-120"/>
                        </a:rPr>
                        <a:t>vs JUNO</a:t>
                      </a:r>
                      <a:endParaRPr lang="en-US" sz="1700" dirty="0">
                        <a:latin typeface="IBM Plex Sans" charset="0"/>
                        <a:ea typeface="IBM Plex Sans" charset="0"/>
                        <a:cs typeface="IBM Plex Sans" charset="0"/>
                      </a:endParaRPr>
                    </a:p>
                  </a:txBody>
                  <a:tcPr marL="53340" marR="53340" marT="53340" marB="53340">
                    <a:lnL w="12700" cap="flat" cmpd="sng" algn="ctr">
                      <a:solidFill>
                        <a:srgbClr val="B6BDC2"/>
                      </a:solidFill>
                      <a:prstDash val="solid"/>
                      <a:round/>
                      <a:headEnd type="none" w="med" len="med"/>
                      <a:tailEnd type="none" w="med" len="med"/>
                    </a:lnL>
                    <a:lnR w="12700" cap="flat" cmpd="sng" algn="ctr">
                      <a:solidFill>
                        <a:srgbClr val="B6BDC2"/>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B6BDC2"/>
                      </a:solidFill>
                      <a:prstDash val="solid"/>
                      <a:round/>
                      <a:headEnd type="none" w="med" len="med"/>
                      <a:tailEnd type="none" w="med" len="med"/>
                    </a:lnB>
                    <a:solidFill>
                      <a:srgbClr val="E4EDF3"/>
                    </a:solidFill>
                  </a:tcPr>
                </a:tc>
                <a:extLst>
                  <a:ext uri="{0D108BD9-81ED-4DB2-BD59-A6C34878D82A}">
                    <a16:rowId xmlns:a16="http://schemas.microsoft.com/office/drawing/2014/main" val="10000"/>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TM₁ (1st TBM column)</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B6BDC2"/>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0.318</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B6BDC2"/>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 2.2σ</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B6BDC2"/>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1"/>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TBM</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1/3</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4.6σ (and θ₁₃ ≠ 0)</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2"/>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TM₂ (|U_e2|² = 1/3)</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0.341</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 5.8σ</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3"/>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Some modular A₅ cases</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 0.269</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gn="ctr">
                        <a:lnSpc>
                          <a:spcPts val="1680"/>
                        </a:lnSpc>
                        <a:buNone/>
                      </a:pPr>
                      <a:r>
                        <a:rPr lang="en-US" sz="1700" dirty="0">
                          <a:solidFill>
                            <a:srgbClr val="3D4A57"/>
                          </a:solidFill>
                          <a:latin typeface="IBM Plex Sans" pitchFamily="34" charset="0"/>
                          <a:ea typeface="IBM Plex Sans" pitchFamily="34" charset="-122"/>
                          <a:cs typeface="IBM Plex Sans" pitchFamily="34" charset="-120"/>
                        </a:rPr>
                        <a:t>outside 3σ</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Shape 5"/>
          <p:cNvSpPr/>
          <p:nvPr/>
        </p:nvSpPr>
        <p:spPr>
          <a:xfrm>
            <a:off x="7369175" y="1395016"/>
            <a:ext cx="4057650" cy="3103100"/>
          </a:xfrm>
          <a:prstGeom prst="roundRect">
            <a:avLst>
              <a:gd name="adj" fmla="val 3990"/>
            </a:avLst>
          </a:prstGeom>
          <a:solidFill>
            <a:srgbClr val="EEF4F8"/>
          </a:solidFill>
          <a:ln w="6350">
            <a:solidFill>
              <a:srgbClr val="D6E1EA"/>
            </a:solidFill>
            <a:prstDash val="solid"/>
          </a:ln>
        </p:spPr>
      </p:sp>
      <p:sp>
        <p:nvSpPr>
          <p:cNvPr id="9" name="Text 6"/>
          <p:cNvSpPr/>
          <p:nvPr/>
        </p:nvSpPr>
        <p:spPr>
          <a:xfrm>
            <a:off x="7548034" y="1573874"/>
            <a:ext cx="3810931" cy="202142"/>
          </a:xfrm>
          <a:prstGeom prst="rect">
            <a:avLst/>
          </a:prstGeom>
          <a:noFill/>
          <a:ln/>
        </p:spPr>
        <p:txBody>
          <a:bodyPr wrap="square" lIns="0" tIns="0" rIns="0" bIns="0" rtlCol="0" anchor="t">
            <a:normAutofit/>
          </a:bodyPr>
          <a:lstStyle/>
          <a:p>
            <a:pPr marL="0" indent="0" algn="l">
              <a:lnSpc>
                <a:spcPts val="1423"/>
              </a:lnSpc>
              <a:buNone/>
            </a:pPr>
            <a:r>
              <a:rPr lang="en-US" sz="1500" b="1" dirty="0">
                <a:solidFill>
                  <a:srgbClr val="1C2733"/>
                </a:solidFill>
                <a:latin typeface="IBM Plex Sans" pitchFamily="34" charset="0"/>
                <a:ea typeface="IBM Plex Sans" pitchFamily="34" charset="-122"/>
                <a:cs typeface="IBM Plex Sans" pitchFamily="34" charset="-120"/>
              </a:rPr>
              <a:t>JUNO vs. symmetry predictions</a:t>
            </a:r>
            <a:endParaRPr lang="en-US" sz="1500" dirty="0"/>
          </a:p>
        </p:txBody>
      </p:sp>
      <p:sp>
        <p:nvSpPr>
          <p:cNvPr id="10" name="Shape 7"/>
          <p:cNvSpPr/>
          <p:nvPr/>
        </p:nvSpPr>
        <p:spPr>
          <a:xfrm>
            <a:off x="8805334" y="2284016"/>
            <a:ext cx="1117600" cy="939800"/>
          </a:xfrm>
          <a:prstGeom prst="rect">
            <a:avLst/>
          </a:prstGeom>
          <a:solidFill>
            <a:srgbClr val="DCEAF1"/>
          </a:solidFill>
          <a:ln/>
        </p:spPr>
      </p:sp>
      <p:sp>
        <p:nvSpPr>
          <p:cNvPr id="11" name="Shape 8"/>
          <p:cNvSpPr/>
          <p:nvPr/>
        </p:nvSpPr>
        <p:spPr>
          <a:xfrm>
            <a:off x="9173634" y="2284016"/>
            <a:ext cx="374650" cy="939800"/>
          </a:xfrm>
          <a:prstGeom prst="rect">
            <a:avLst/>
          </a:prstGeom>
          <a:solidFill>
            <a:srgbClr val="A9CDDC"/>
          </a:solidFill>
          <a:ln/>
        </p:spPr>
      </p:sp>
      <p:sp>
        <p:nvSpPr>
          <p:cNvPr id="12" name="Shape 9"/>
          <p:cNvSpPr/>
          <p:nvPr/>
        </p:nvSpPr>
        <p:spPr>
          <a:xfrm>
            <a:off x="9367309" y="2284016"/>
            <a:ext cx="0" cy="939800"/>
          </a:xfrm>
          <a:prstGeom prst="line">
            <a:avLst/>
          </a:prstGeom>
          <a:noFill/>
          <a:ln w="19050">
            <a:solidFill>
              <a:srgbClr val="1F7A8C"/>
            </a:solidFill>
            <a:prstDash val="solid"/>
          </a:ln>
        </p:spPr>
      </p:sp>
      <p:sp>
        <p:nvSpPr>
          <p:cNvPr id="13" name="Text 10"/>
          <p:cNvSpPr/>
          <p:nvPr/>
        </p:nvSpPr>
        <p:spPr>
          <a:xfrm>
            <a:off x="8951384" y="2055416"/>
            <a:ext cx="812800"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F7A8C"/>
                </a:solidFill>
                <a:latin typeface="IBM Plex Sans" pitchFamily="34" charset="0"/>
                <a:ea typeface="IBM Plex Sans" pitchFamily="34" charset="-122"/>
                <a:cs typeface="IBM Plex Sans" pitchFamily="34" charset="-120"/>
              </a:rPr>
              <a:t>JUNO</a:t>
            </a:r>
            <a:endParaRPr lang="en-US" sz="1200" dirty="0"/>
          </a:p>
        </p:txBody>
      </p:sp>
      <p:sp>
        <p:nvSpPr>
          <p:cNvPr id="14" name="Shape 11"/>
          <p:cNvSpPr/>
          <p:nvPr/>
        </p:nvSpPr>
        <p:spPr>
          <a:xfrm>
            <a:off x="8360834" y="2284016"/>
            <a:ext cx="0" cy="939800"/>
          </a:xfrm>
          <a:prstGeom prst="line">
            <a:avLst/>
          </a:prstGeom>
          <a:noFill/>
          <a:ln w="12700">
            <a:solidFill>
              <a:srgbClr val="C8691F"/>
            </a:solidFill>
            <a:prstDash val="dash"/>
          </a:ln>
        </p:spPr>
      </p:sp>
      <p:sp>
        <p:nvSpPr>
          <p:cNvPr id="15" name="Shape 12"/>
          <p:cNvSpPr/>
          <p:nvPr/>
        </p:nvSpPr>
        <p:spPr>
          <a:xfrm>
            <a:off x="9789584" y="2284016"/>
            <a:ext cx="0" cy="939800"/>
          </a:xfrm>
          <a:prstGeom prst="line">
            <a:avLst/>
          </a:prstGeom>
          <a:noFill/>
          <a:ln w="12700">
            <a:solidFill>
              <a:srgbClr val="C8691F"/>
            </a:solidFill>
            <a:prstDash val="dash"/>
          </a:ln>
        </p:spPr>
      </p:sp>
      <p:sp>
        <p:nvSpPr>
          <p:cNvPr id="16" name="Shape 13"/>
          <p:cNvSpPr/>
          <p:nvPr/>
        </p:nvSpPr>
        <p:spPr>
          <a:xfrm>
            <a:off x="10221384" y="2284016"/>
            <a:ext cx="0" cy="939800"/>
          </a:xfrm>
          <a:prstGeom prst="line">
            <a:avLst/>
          </a:prstGeom>
          <a:noFill/>
          <a:ln w="12700">
            <a:solidFill>
              <a:srgbClr val="C8691F"/>
            </a:solidFill>
            <a:prstDash val="dash"/>
          </a:ln>
        </p:spPr>
      </p:sp>
      <p:sp>
        <p:nvSpPr>
          <p:cNvPr id="17" name="Shape 14"/>
          <p:cNvSpPr/>
          <p:nvPr/>
        </p:nvSpPr>
        <p:spPr>
          <a:xfrm>
            <a:off x="10456334" y="2284016"/>
            <a:ext cx="0" cy="939800"/>
          </a:xfrm>
          <a:prstGeom prst="line">
            <a:avLst/>
          </a:prstGeom>
          <a:noFill/>
          <a:ln w="12700">
            <a:solidFill>
              <a:srgbClr val="C8691F"/>
            </a:solidFill>
            <a:prstDash val="dash"/>
          </a:ln>
        </p:spPr>
      </p:sp>
      <p:sp>
        <p:nvSpPr>
          <p:cNvPr id="18" name="Text 15"/>
          <p:cNvSpPr/>
          <p:nvPr/>
        </p:nvSpPr>
        <p:spPr>
          <a:xfrm>
            <a:off x="8043334" y="1826816"/>
            <a:ext cx="622300"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C8691F"/>
                </a:solidFill>
                <a:latin typeface="IBM Plex Sans" pitchFamily="34" charset="0"/>
                <a:ea typeface="IBM Plex Sans" pitchFamily="34" charset="-122"/>
                <a:cs typeface="IBM Plex Sans" pitchFamily="34" charset="-120"/>
              </a:rPr>
              <a:t>A₅</a:t>
            </a:r>
            <a:endParaRPr lang="en-US" sz="1200" dirty="0"/>
          </a:p>
        </p:txBody>
      </p:sp>
      <p:sp>
        <p:nvSpPr>
          <p:cNvPr id="19" name="Text 16"/>
          <p:cNvSpPr/>
          <p:nvPr/>
        </p:nvSpPr>
        <p:spPr>
          <a:xfrm>
            <a:off x="9472084" y="1826816"/>
            <a:ext cx="622300"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C8691F"/>
                </a:solidFill>
                <a:latin typeface="IBM Plex Sans" pitchFamily="34" charset="0"/>
                <a:ea typeface="IBM Plex Sans" pitchFamily="34" charset="-122"/>
                <a:cs typeface="IBM Plex Sans" pitchFamily="34" charset="-120"/>
              </a:rPr>
              <a:t>TM₁</a:t>
            </a:r>
            <a:endParaRPr lang="en-US" sz="1200" dirty="0"/>
          </a:p>
        </p:txBody>
      </p:sp>
      <p:sp>
        <p:nvSpPr>
          <p:cNvPr id="20" name="Text 17"/>
          <p:cNvSpPr/>
          <p:nvPr/>
        </p:nvSpPr>
        <p:spPr>
          <a:xfrm>
            <a:off x="9903884" y="2055416"/>
            <a:ext cx="622300"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C8691F"/>
                </a:solidFill>
                <a:latin typeface="IBM Plex Sans" pitchFamily="34" charset="0"/>
                <a:ea typeface="IBM Plex Sans" pitchFamily="34" charset="-122"/>
                <a:cs typeface="IBM Plex Sans" pitchFamily="34" charset="-120"/>
              </a:rPr>
              <a:t>TBM</a:t>
            </a:r>
            <a:endParaRPr lang="en-US" sz="1200" dirty="0"/>
          </a:p>
        </p:txBody>
      </p:sp>
      <p:sp>
        <p:nvSpPr>
          <p:cNvPr id="21" name="Text 18"/>
          <p:cNvSpPr/>
          <p:nvPr/>
        </p:nvSpPr>
        <p:spPr>
          <a:xfrm>
            <a:off x="10138834" y="1826816"/>
            <a:ext cx="622300"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C8691F"/>
                </a:solidFill>
                <a:latin typeface="IBM Plex Sans" pitchFamily="34" charset="0"/>
                <a:ea typeface="IBM Plex Sans" pitchFamily="34" charset="-122"/>
                <a:cs typeface="IBM Plex Sans" pitchFamily="34" charset="-120"/>
              </a:rPr>
              <a:t>TM₂</a:t>
            </a:r>
            <a:endParaRPr lang="en-US" sz="1200" dirty="0"/>
          </a:p>
        </p:txBody>
      </p:sp>
      <p:sp>
        <p:nvSpPr>
          <p:cNvPr id="22" name="Shape 19"/>
          <p:cNvSpPr/>
          <p:nvPr/>
        </p:nvSpPr>
        <p:spPr>
          <a:xfrm>
            <a:off x="7802034" y="3230166"/>
            <a:ext cx="3200400" cy="0"/>
          </a:xfrm>
          <a:prstGeom prst="line">
            <a:avLst/>
          </a:prstGeom>
          <a:noFill/>
          <a:ln w="12700">
            <a:solidFill>
              <a:srgbClr val="8796A5"/>
            </a:solidFill>
            <a:prstDash val="solid"/>
          </a:ln>
        </p:spPr>
      </p:sp>
      <p:sp>
        <p:nvSpPr>
          <p:cNvPr id="23" name="Text 20"/>
          <p:cNvSpPr/>
          <p:nvPr/>
        </p:nvSpPr>
        <p:spPr>
          <a:xfrm>
            <a:off x="7846484" y="3274616"/>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0.26</a:t>
            </a:r>
            <a:endParaRPr lang="en-US" sz="1200" dirty="0"/>
          </a:p>
        </p:txBody>
      </p:sp>
      <p:sp>
        <p:nvSpPr>
          <p:cNvPr id="24" name="Text 21"/>
          <p:cNvSpPr/>
          <p:nvPr/>
        </p:nvSpPr>
        <p:spPr>
          <a:xfrm>
            <a:off x="8424334" y="3274616"/>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0.28</a:t>
            </a:r>
            <a:endParaRPr lang="en-US" sz="1200" dirty="0"/>
          </a:p>
        </p:txBody>
      </p:sp>
      <p:sp>
        <p:nvSpPr>
          <p:cNvPr id="25" name="Text 22"/>
          <p:cNvSpPr/>
          <p:nvPr/>
        </p:nvSpPr>
        <p:spPr>
          <a:xfrm>
            <a:off x="9008534" y="3274616"/>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0.30</a:t>
            </a:r>
            <a:endParaRPr lang="en-US" sz="1200" dirty="0"/>
          </a:p>
        </p:txBody>
      </p:sp>
      <p:sp>
        <p:nvSpPr>
          <p:cNvPr id="26" name="Text 23"/>
          <p:cNvSpPr/>
          <p:nvPr/>
        </p:nvSpPr>
        <p:spPr>
          <a:xfrm>
            <a:off x="9592734" y="3274616"/>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0.32</a:t>
            </a:r>
            <a:endParaRPr lang="en-US" sz="1200" dirty="0"/>
          </a:p>
        </p:txBody>
      </p:sp>
      <p:sp>
        <p:nvSpPr>
          <p:cNvPr id="27" name="Text 24"/>
          <p:cNvSpPr/>
          <p:nvPr/>
        </p:nvSpPr>
        <p:spPr>
          <a:xfrm>
            <a:off x="10170584" y="3274616"/>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0.34</a:t>
            </a:r>
            <a:endParaRPr lang="en-US" sz="1200" dirty="0"/>
          </a:p>
        </p:txBody>
      </p:sp>
      <p:sp>
        <p:nvSpPr>
          <p:cNvPr id="28" name="Text 25"/>
          <p:cNvSpPr/>
          <p:nvPr/>
        </p:nvSpPr>
        <p:spPr>
          <a:xfrm>
            <a:off x="10754784" y="3274616"/>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0.36</a:t>
            </a:r>
            <a:endParaRPr lang="en-US" sz="1200" dirty="0"/>
          </a:p>
        </p:txBody>
      </p:sp>
      <p:sp>
        <p:nvSpPr>
          <p:cNvPr id="29" name="Text 26"/>
          <p:cNvSpPr/>
          <p:nvPr/>
        </p:nvSpPr>
        <p:spPr>
          <a:xfrm>
            <a:off x="7492408" y="3490516"/>
            <a:ext cx="381965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3D4A57"/>
                </a:solidFill>
                <a:latin typeface="IBM Plex Sans" pitchFamily="34" charset="0"/>
                <a:ea typeface="IBM Plex Sans" pitchFamily="34" charset="-122"/>
                <a:cs typeface="IBM Plex Sans" pitchFamily="34" charset="-120"/>
              </a:rPr>
              <a:t>sin²θ₁₂</a:t>
            </a:r>
            <a:endParaRPr lang="en-US" sz="1200" dirty="0"/>
          </a:p>
        </p:txBody>
      </p:sp>
      <p:sp>
        <p:nvSpPr>
          <p:cNvPr id="30" name="Text 27"/>
          <p:cNvSpPr/>
          <p:nvPr/>
        </p:nvSpPr>
        <p:spPr>
          <a:xfrm>
            <a:off x="7548034" y="3808016"/>
            <a:ext cx="3810931" cy="536641"/>
          </a:xfrm>
          <a:prstGeom prst="rect">
            <a:avLst/>
          </a:prstGeom>
          <a:noFill/>
          <a:ln/>
        </p:spPr>
        <p:txBody>
          <a:bodyPr wrap="square" lIns="0" tIns="0" rIns="0" bIns="0" rtlCol="0" anchor="t">
            <a:normAutofit/>
          </a:bodyPr>
          <a:lstStyle/>
          <a:p>
            <a:pPr marL="0" indent="0" algn="l">
              <a:lnSpc>
                <a:spcPts val="1357"/>
              </a:lnSpc>
              <a:buNone/>
            </a:pPr>
            <a:r>
              <a:rPr lang="en-US" sz="1300" dirty="0">
                <a:solidFill>
                  <a:srgbClr val="5B6977"/>
                </a:solidFill>
                <a:latin typeface="IBM Plex Sans" pitchFamily="34" charset="0"/>
                <a:ea typeface="IBM Plex Sans" pitchFamily="34" charset="-122"/>
                <a:cs typeface="IBM Plex Sans" pitchFamily="34" charset="-120"/>
              </a:rPr>
              <a:t>Bands: JUNO 207.2 d (prelim.) 0.3036 ± 0.0064,   1σ and 3σ. </a:t>
            </a:r>
          </a:p>
          <a:p>
            <a:pPr marL="0" indent="0" algn="l">
              <a:lnSpc>
                <a:spcPts val="1357"/>
              </a:lnSpc>
              <a:buNone/>
            </a:pPr>
            <a:r>
              <a:rPr lang="en-US" sz="1300" dirty="0">
                <a:solidFill>
                  <a:srgbClr val="5B6977"/>
                </a:solidFill>
                <a:latin typeface="IBM Plex Sans" pitchFamily="34" charset="0"/>
                <a:ea typeface="IBM Plex Sans" pitchFamily="34" charset="-122"/>
                <a:cs typeface="IBM Plex Sans" pitchFamily="34" charset="-120"/>
              </a:rPr>
              <a:t>Dashed: predictions with θ₁₃ from Daya Bay. </a:t>
            </a:r>
            <a:endParaRPr lang="en-US" sz="1300" dirty="0"/>
          </a:p>
        </p:txBody>
      </p:sp>
      <p:sp>
        <p:nvSpPr>
          <p:cNvPr id="31" name="Shape 28"/>
          <p:cNvSpPr/>
          <p:nvPr/>
        </p:nvSpPr>
        <p:spPr>
          <a:xfrm>
            <a:off x="7366000" y="4653691"/>
            <a:ext cx="4064000" cy="1251810"/>
          </a:xfrm>
          <a:prstGeom prst="roundRect">
            <a:avLst>
              <a:gd name="adj" fmla="val 10145"/>
            </a:avLst>
          </a:prstGeom>
          <a:solidFill>
            <a:srgbClr val="1F3A5F"/>
          </a:solidFill>
          <a:ln/>
        </p:spPr>
      </p:sp>
      <p:sp>
        <p:nvSpPr>
          <p:cNvPr id="33" name="Text 30"/>
          <p:cNvSpPr/>
          <p:nvPr/>
        </p:nvSpPr>
        <p:spPr>
          <a:xfrm>
            <a:off x="7543800" y="5095081"/>
            <a:ext cx="3819652" cy="658019"/>
          </a:xfrm>
          <a:prstGeom prst="rect">
            <a:avLst/>
          </a:prstGeom>
          <a:noFill/>
          <a:ln/>
        </p:spPr>
        <p:txBody>
          <a:bodyPr wrap="square" lIns="0" tIns="0" rIns="0" bIns="0" rtlCol="0" anchor="t">
            <a:normAutofit/>
          </a:bodyPr>
          <a:lstStyle/>
          <a:p>
            <a:pPr marL="0" indent="0" algn="l">
              <a:lnSpc>
                <a:spcPts val="1744"/>
              </a:lnSpc>
              <a:buNone/>
            </a:pPr>
            <a:r>
              <a:rPr lang="en-US" sz="1292" dirty="0">
                <a:solidFill>
                  <a:srgbClr val="EAF1F7"/>
                </a:solidFill>
                <a:latin typeface="IBM Plex Sans" pitchFamily="34" charset="0"/>
                <a:ea typeface="IBM Plex Sans" pitchFamily="34" charset="-122"/>
                <a:cs typeface="IBM Plex Sans" pitchFamily="34" charset="-120"/>
              </a:rPr>
              <a:t>A discrete symmetry is established by correlations among θ₁₂, θ₁₃, θ₂₃ and δ, not by large angles.</a:t>
            </a:r>
            <a:endParaRPr lang="en-US" sz="1292" dirty="0"/>
          </a:p>
        </p:txBody>
      </p:sp>
      <p:sp>
        <p:nvSpPr>
          <p:cNvPr id="36" name="TextBox 35">
            <a:extLst>
              <a:ext uri="{FF2B5EF4-FFF2-40B4-BE49-F238E27FC236}">
                <a16:creationId xmlns:a16="http://schemas.microsoft.com/office/drawing/2014/main" id="{D913AB5D-615C-4107-B880-AD27D277E9AA}"/>
              </a:ext>
            </a:extLst>
          </p:cNvPr>
          <p:cNvSpPr txBox="1"/>
          <p:nvPr/>
        </p:nvSpPr>
        <p:spPr>
          <a:xfrm flipH="1">
            <a:off x="833035" y="1228740"/>
            <a:ext cx="5875699" cy="400110"/>
          </a:xfrm>
          <a:prstGeom prst="rect">
            <a:avLst/>
          </a:prstGeom>
          <a:noFill/>
        </p:spPr>
        <p:txBody>
          <a:bodyPr wrap="square" rtlCol="0">
            <a:spAutoFit/>
          </a:bodyPr>
          <a:lstStyle/>
          <a:p>
            <a:r>
              <a:rPr lang="en-US" altLang="ko-KR" sz="2000" dirty="0">
                <a:solidFill>
                  <a:srgbClr val="C00000"/>
                </a:solidFill>
              </a:rPr>
              <a:t>There exist correlations between the angles </a:t>
            </a:r>
            <a:r>
              <a:rPr lang="en-US" altLang="ko-KR" sz="2000" dirty="0"/>
              <a:t>: </a:t>
            </a:r>
            <a:endParaRPr lang="ko-KR" altLang="en-US" sz="2000" dirty="0"/>
          </a:p>
        </p:txBody>
      </p:sp>
      <p:pic>
        <p:nvPicPr>
          <p:cNvPr id="38" name="그림 37">
            <a:extLst>
              <a:ext uri="{FF2B5EF4-FFF2-40B4-BE49-F238E27FC236}">
                <a16:creationId xmlns:a16="http://schemas.microsoft.com/office/drawing/2014/main" id="{42DE829E-1E59-43A0-A95F-37E4F64D6ABE}"/>
              </a:ext>
            </a:extLst>
          </p:cNvPr>
          <p:cNvPicPr>
            <a:picLocks noChangeAspect="1"/>
          </p:cNvPicPr>
          <p:nvPr/>
        </p:nvPicPr>
        <p:blipFill>
          <a:blip r:embed="rId3"/>
          <a:stretch>
            <a:fillRect/>
          </a:stretch>
        </p:blipFill>
        <p:spPr>
          <a:xfrm>
            <a:off x="785285" y="1709142"/>
            <a:ext cx="5924550" cy="600075"/>
          </a:xfrm>
          <a:prstGeom prst="rect">
            <a:avLst/>
          </a:prstGeom>
          <a:ln>
            <a:solidFill>
              <a:srgbClr val="FF0000"/>
            </a:solidFill>
          </a:ln>
        </p:spPr>
      </p:pic>
      <p:graphicFrame>
        <p:nvGraphicFramePr>
          <p:cNvPr id="39" name="표 38">
            <a:extLst>
              <a:ext uri="{FF2B5EF4-FFF2-40B4-BE49-F238E27FC236}">
                <a16:creationId xmlns:a16="http://schemas.microsoft.com/office/drawing/2014/main" id="{D72910E3-239F-4187-A94A-C6746378A2AC}"/>
              </a:ext>
            </a:extLst>
          </p:cNvPr>
          <p:cNvGraphicFramePr>
            <a:graphicFrameLocks noGrp="1"/>
          </p:cNvGraphicFramePr>
          <p:nvPr/>
        </p:nvGraphicFramePr>
        <p:xfrm>
          <a:off x="1557780" y="4739193"/>
          <a:ext cx="5145703" cy="406400"/>
        </p:xfrm>
        <a:graphic>
          <a:graphicData uri="http://schemas.openxmlformats.org/drawingml/2006/table">
            <a:tbl>
              <a:tblPr/>
              <a:tblGrid>
                <a:gridCol w="1755871">
                  <a:extLst>
                    <a:ext uri="{9D8B030D-6E8A-4147-A177-3AD203B41FA5}">
                      <a16:colId xmlns:a16="http://schemas.microsoft.com/office/drawing/2014/main" val="2826872999"/>
                    </a:ext>
                  </a:extLst>
                </a:gridCol>
                <a:gridCol w="3389832">
                  <a:extLst>
                    <a:ext uri="{9D8B030D-6E8A-4147-A177-3AD203B41FA5}">
                      <a16:colId xmlns:a16="http://schemas.microsoft.com/office/drawing/2014/main" val="3525811391"/>
                    </a:ext>
                  </a:extLst>
                </a:gridCol>
              </a:tblGrid>
              <a:tr h="402336">
                <a:tc>
                  <a:txBody>
                    <a:bodyPr/>
                    <a:lstStyle/>
                    <a:p>
                      <a:pPr marL="0" indent="0" algn="l">
                        <a:buNone/>
                      </a:pPr>
                      <a:r>
                        <a:rPr lang="en-US" sz="2000" dirty="0">
                          <a:solidFill>
                            <a:srgbClr val="1F2937"/>
                          </a:solidFill>
                          <a:latin typeface="Calibri" pitchFamily="34" charset="0"/>
                          <a:ea typeface="Calibri" pitchFamily="34" charset="-122"/>
                          <a:cs typeface="Calibri" pitchFamily="34" charset="-120"/>
                        </a:rPr>
                        <a:t>       Sin²2θ</a:t>
                      </a:r>
                      <a:r>
                        <a:rPr lang="en-US" sz="2000" baseline="-40000" dirty="0">
                          <a:solidFill>
                            <a:srgbClr val="1F2937"/>
                          </a:solidFill>
                          <a:latin typeface="Calibri" pitchFamily="34" charset="0"/>
                          <a:ea typeface="Calibri" pitchFamily="34" charset="-122"/>
                          <a:cs typeface="Calibri" pitchFamily="34" charset="-120"/>
                        </a:rPr>
                        <a:t>13  </a:t>
                      </a:r>
                      <a:endParaRPr lang="en-US" sz="2000" dirty="0">
                        <a:latin typeface="Calibri" charset="0"/>
                        <a:ea typeface="Calibri" charset="0"/>
                        <a:cs typeface="Calibri" charset="0"/>
                      </a:endParaRPr>
                    </a:p>
                  </a:txBody>
                  <a:tcPr marL="101600" marR="1016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lgn="ctr">
                        <a:buNone/>
                      </a:pPr>
                      <a:r>
                        <a:rPr lang="en-US" sz="2000" dirty="0">
                          <a:solidFill>
                            <a:srgbClr val="1F2937"/>
                          </a:solidFill>
                          <a:latin typeface="Calibri" pitchFamily="34" charset="0"/>
                          <a:ea typeface="Calibri" pitchFamily="34" charset="-122"/>
                          <a:cs typeface="Calibri" pitchFamily="34" charset="-120"/>
                        </a:rPr>
                        <a:t>0.0851 ± 0.0024 (</a:t>
                      </a:r>
                      <a:r>
                        <a:rPr lang="en-US" sz="2000" dirty="0" err="1">
                          <a:solidFill>
                            <a:srgbClr val="1F2937"/>
                          </a:solidFill>
                          <a:latin typeface="Calibri" pitchFamily="34" charset="0"/>
                          <a:ea typeface="Calibri" pitchFamily="34" charset="-122"/>
                          <a:cs typeface="Calibri" pitchFamily="34" charset="-120"/>
                        </a:rPr>
                        <a:t>Daya</a:t>
                      </a:r>
                      <a:r>
                        <a:rPr lang="en-US" sz="2000" dirty="0">
                          <a:solidFill>
                            <a:srgbClr val="1F2937"/>
                          </a:solidFill>
                          <a:latin typeface="Calibri" pitchFamily="34" charset="0"/>
                          <a:ea typeface="Calibri" pitchFamily="34" charset="-122"/>
                          <a:cs typeface="Calibri" pitchFamily="34" charset="-120"/>
                        </a:rPr>
                        <a:t> Bay)</a:t>
                      </a:r>
                      <a:endParaRPr lang="en-US" sz="2000" dirty="0">
                        <a:latin typeface="Calibri" charset="0"/>
                        <a:ea typeface="Calibri" charset="0"/>
                        <a:cs typeface="Calibri" charset="0"/>
                      </a:endParaRPr>
                    </a:p>
                  </a:txBody>
                  <a:tcPr marL="101600" marR="1016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2613884279"/>
                  </a:ext>
                </a:extLst>
              </a:tr>
            </a:tbl>
          </a:graphicData>
        </a:graphic>
      </p:graphicFrame>
      <p:sp>
        <p:nvSpPr>
          <p:cNvPr id="40" name="TextBox 39">
            <a:extLst>
              <a:ext uri="{FF2B5EF4-FFF2-40B4-BE49-F238E27FC236}">
                <a16:creationId xmlns:a16="http://schemas.microsoft.com/office/drawing/2014/main" id="{8663A8EE-873A-4E9A-B340-9CCC4398B8BE}"/>
              </a:ext>
            </a:extLst>
          </p:cNvPr>
          <p:cNvSpPr txBox="1"/>
          <p:nvPr/>
        </p:nvSpPr>
        <p:spPr>
          <a:xfrm flipH="1">
            <a:off x="761999" y="5444594"/>
            <a:ext cx="4187505" cy="369332"/>
          </a:xfrm>
          <a:prstGeom prst="rect">
            <a:avLst/>
          </a:prstGeom>
          <a:solidFill>
            <a:srgbClr val="FFFF99"/>
          </a:solidFill>
        </p:spPr>
        <p:txBody>
          <a:bodyPr wrap="square" rtlCol="0">
            <a:spAutoFit/>
          </a:bodyPr>
          <a:lstStyle/>
          <a:p>
            <a:r>
              <a:rPr lang="en-US" altLang="ko-KR" b="1" dirty="0"/>
              <a:t>  Some predictions are disfavored !</a:t>
            </a:r>
            <a:endParaRPr lang="ko-KR" altLang="en-US" b="1" dirty="0"/>
          </a:p>
        </p:txBody>
      </p:sp>
    </p:spTree>
    <p:extLst>
      <p:ext uri="{BB962C8B-B14F-4D97-AF65-F5344CB8AC3E}">
        <p14:creationId xmlns:p14="http://schemas.microsoft.com/office/powerpoint/2010/main" val="948806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a:spLocks noGrp="1"/>
          </p:cNvSpPr>
          <p:nvPr>
            <p:ph type="title"/>
          </p:nvPr>
        </p:nvSpPr>
        <p:spPr>
          <a:xfrm>
            <a:off x="761999" y="822920"/>
            <a:ext cx="11590867" cy="416520"/>
          </a:xfrm>
          <a:prstGeom prst="rect">
            <a:avLst/>
          </a:prstGeom>
          <a:noFill/>
          <a:ln/>
        </p:spPr>
        <p:txBody>
          <a:bodyPr wrap="square" lIns="0" tIns="0" rIns="0" bIns="0" rtlCol="0" anchor="t">
            <a:normAutofit fontScale="90000"/>
          </a:bodyPr>
          <a:lstStyle/>
          <a:p>
            <a:pPr marL="0" indent="0" algn="l">
              <a:lnSpc>
                <a:spcPts val="3080"/>
              </a:lnSpc>
              <a:buNone/>
            </a:pPr>
            <a:r>
              <a:rPr lang="en-US" sz="2800" b="1" dirty="0">
                <a:latin typeface="Cambria" panose="02040503050406030204" pitchFamily="18" charset="0"/>
                <a:ea typeface="Cambria" panose="02040503050406030204" pitchFamily="18" charset="0"/>
              </a:rPr>
              <a:t>Quark-Lepton Complementarity                </a:t>
            </a:r>
            <a:r>
              <a:rPr lang="en-US" sz="1400" b="1" dirty="0">
                <a:latin typeface="Cambria" panose="02040503050406030204" pitchFamily="18" charset="0"/>
                <a:ea typeface="Cambria" panose="02040503050406030204" pitchFamily="18" charset="0"/>
              </a:rPr>
              <a:t>(</a:t>
            </a:r>
            <a:r>
              <a:rPr lang="en-US" sz="1400" b="1" dirty="0" err="1">
                <a:latin typeface="Cambria" panose="02040503050406030204" pitchFamily="18" charset="0"/>
                <a:ea typeface="Cambria" panose="02040503050406030204" pitchFamily="18" charset="0"/>
              </a:rPr>
              <a:t>Raidal</a:t>
            </a:r>
            <a:r>
              <a:rPr lang="en-US" sz="1400" b="1" dirty="0">
                <a:latin typeface="Cambria" panose="02040503050406030204" pitchFamily="18" charset="0"/>
                <a:ea typeface="Cambria" panose="02040503050406030204" pitchFamily="18" charset="0"/>
              </a:rPr>
              <a:t>(2004),  </a:t>
            </a:r>
            <a:r>
              <a:rPr lang="en-US" sz="1400" b="1" dirty="0" err="1">
                <a:latin typeface="Cambria" panose="02040503050406030204" pitchFamily="18" charset="0"/>
                <a:ea typeface="Cambria" panose="02040503050406030204" pitchFamily="18" charset="0"/>
              </a:rPr>
              <a:t>Minakata</a:t>
            </a:r>
            <a:r>
              <a:rPr lang="en-US" sz="1400" b="1" dirty="0">
                <a:latin typeface="Cambria" panose="02040503050406030204" pitchFamily="18" charset="0"/>
                <a:ea typeface="Cambria" panose="02040503050406030204" pitchFamily="18" charset="0"/>
              </a:rPr>
              <a:t> &amp; Smirnov(2004), Kang , Kim &amp; Lee (2005) …)      </a:t>
            </a:r>
          </a:p>
        </p:txBody>
      </p:sp>
      <p:sp>
        <p:nvSpPr>
          <p:cNvPr id="4" name="Text 2"/>
          <p:cNvSpPr/>
          <p:nvPr/>
        </p:nvSpPr>
        <p:spPr>
          <a:xfrm>
            <a:off x="762000" y="1492150"/>
            <a:ext cx="6488176" cy="254000"/>
          </a:xfrm>
          <a:prstGeom prst="rect">
            <a:avLst/>
          </a:prstGeom>
          <a:noFill/>
          <a:ln/>
        </p:spPr>
        <p:txBody>
          <a:bodyPr wrap="square" lIns="0" tIns="0" rIns="0" bIns="0" rtlCol="0" anchor="t">
            <a:normAutofit/>
          </a:bodyPr>
          <a:lstStyle/>
          <a:p>
            <a:pPr marL="0" indent="0" algn="l">
              <a:lnSpc>
                <a:spcPts val="1800"/>
              </a:lnSpc>
              <a:buNone/>
            </a:pPr>
            <a:r>
              <a:rPr lang="en-US" sz="2000" b="1" dirty="0">
                <a:solidFill>
                  <a:srgbClr val="1F7A8C"/>
                </a:solidFill>
                <a:latin typeface="IBM Plex Sans" pitchFamily="34" charset="0"/>
                <a:ea typeface="IBM Plex Sans" pitchFamily="34" charset="-122"/>
                <a:cs typeface="IBM Plex Sans" pitchFamily="34" charset="-120"/>
              </a:rPr>
              <a:t>Latest data</a:t>
            </a:r>
            <a:endParaRPr lang="en-US" sz="2000" dirty="0"/>
          </a:p>
        </p:txBody>
      </p:sp>
      <p:sp>
        <p:nvSpPr>
          <p:cNvPr id="5" name="Text 3"/>
          <p:cNvSpPr/>
          <p:nvPr/>
        </p:nvSpPr>
        <p:spPr>
          <a:xfrm>
            <a:off x="843429" y="1796553"/>
            <a:ext cx="9647284" cy="693936"/>
          </a:xfrm>
          <a:prstGeom prst="rect">
            <a:avLst/>
          </a:prstGeom>
          <a:noFill/>
          <a:ln/>
        </p:spPr>
        <p:txBody>
          <a:bodyPr wrap="square" lIns="0" tIns="0" rIns="0" bIns="0" rtlCol="0" anchor="t">
            <a:noAutofit/>
          </a:bodyPr>
          <a:lstStyle/>
          <a:p>
            <a:pPr marL="168656" indent="-168656" algn="l">
              <a:lnSpc>
                <a:spcPct val="125000"/>
              </a:lnSpc>
              <a:buSzPct val="100000"/>
              <a:buChar char="•"/>
            </a:pPr>
            <a:r>
              <a:rPr lang="en-US" dirty="0">
                <a:solidFill>
                  <a:srgbClr val="3D4A57"/>
                </a:solidFill>
                <a:latin typeface="IBM Plex Sans" pitchFamily="34" charset="0"/>
                <a:ea typeface="IBM Plex Sans" pitchFamily="34" charset="-122"/>
                <a:cs typeface="IBM Plex Sans" pitchFamily="34" charset="-120"/>
              </a:rPr>
              <a:t>JUNO : sin²θ₁₂ = 0.3036 ± 0.0064, so θ₁₂ = 33.44° ± 0.40°</a:t>
            </a:r>
            <a:endParaRPr lang="en-US" dirty="0"/>
          </a:p>
          <a:p>
            <a:pPr marL="168656" indent="-168656" algn="l">
              <a:lnSpc>
                <a:spcPct val="125000"/>
              </a:lnSpc>
              <a:buSzPct val="100000"/>
              <a:buChar char="•"/>
            </a:pPr>
            <a:r>
              <a:rPr lang="en-US" dirty="0">
                <a:solidFill>
                  <a:srgbClr val="3D4A57"/>
                </a:solidFill>
                <a:latin typeface="IBM Plex Sans" pitchFamily="34" charset="0"/>
                <a:ea typeface="IBM Plex Sans" pitchFamily="34" charset="-122"/>
                <a:cs typeface="IBM Plex Sans" pitchFamily="34" charset="-120"/>
              </a:rPr>
              <a:t>With </a:t>
            </a:r>
            <a:r>
              <a:rPr lang="en-US" dirty="0" err="1">
                <a:solidFill>
                  <a:srgbClr val="3D4A57"/>
                </a:solidFill>
                <a:latin typeface="IBM Plex Sans" pitchFamily="34" charset="0"/>
                <a:ea typeface="IBM Plex Sans" pitchFamily="34" charset="-122"/>
                <a:cs typeface="IBM Plex Sans" pitchFamily="34" charset="-120"/>
              </a:rPr>
              <a:t>θc</a:t>
            </a:r>
            <a:r>
              <a:rPr lang="en-US" dirty="0">
                <a:solidFill>
                  <a:srgbClr val="3D4A57"/>
                </a:solidFill>
                <a:latin typeface="IBM Plex Sans" pitchFamily="34" charset="0"/>
                <a:ea typeface="IBM Plex Sans" pitchFamily="34" charset="-122"/>
                <a:cs typeface="IBM Plex Sans" pitchFamily="34" charset="-120"/>
              </a:rPr>
              <a:t> ≈ 12.96° (PDG |</a:t>
            </a:r>
            <a:r>
              <a:rPr lang="en-US" dirty="0" err="1">
                <a:solidFill>
                  <a:srgbClr val="3D4A57"/>
                </a:solidFill>
                <a:latin typeface="IBM Plex Sans" pitchFamily="34" charset="0"/>
                <a:ea typeface="IBM Plex Sans" pitchFamily="34" charset="-122"/>
                <a:cs typeface="IBM Plex Sans" pitchFamily="34" charset="-120"/>
              </a:rPr>
              <a:t>V_us</a:t>
            </a:r>
            <a:r>
              <a:rPr lang="en-US" dirty="0">
                <a:solidFill>
                  <a:srgbClr val="3D4A57"/>
                </a:solidFill>
                <a:latin typeface="IBM Plex Sans" pitchFamily="34" charset="0"/>
                <a:ea typeface="IBM Plex Sans" pitchFamily="34" charset="-122"/>
                <a:cs typeface="IBM Plex Sans" pitchFamily="34" charset="-120"/>
              </a:rPr>
              <a:t>|): </a:t>
            </a:r>
            <a:r>
              <a:rPr lang="en-US" dirty="0">
                <a:solidFill>
                  <a:srgbClr val="3D4A57"/>
                </a:solidFill>
                <a:latin typeface="IBM Plex Sans" pitchFamily="34" charset="0"/>
                <a:ea typeface="IBM Plex Sans" pitchFamily="34" charset="-122"/>
                <a:cs typeface="IBM Plex Sans" pitchFamily="34" charset="-120"/>
                <a:sym typeface="Wingdings" panose="05000000000000000000" pitchFamily="2" charset="2"/>
              </a:rPr>
              <a:t>   </a:t>
            </a:r>
            <a:r>
              <a:rPr lang="en-US" dirty="0">
                <a:solidFill>
                  <a:srgbClr val="C00000"/>
                </a:solidFill>
                <a:latin typeface="IBM Plex Sans" pitchFamily="34" charset="0"/>
                <a:ea typeface="IBM Plex Sans" pitchFamily="34" charset="-122"/>
                <a:cs typeface="IBM Plex Sans" pitchFamily="34" charset="-120"/>
              </a:rPr>
              <a:t>θ₁₂ + </a:t>
            </a:r>
            <a:r>
              <a:rPr lang="en-US" dirty="0" err="1">
                <a:solidFill>
                  <a:srgbClr val="C00000"/>
                </a:solidFill>
                <a:latin typeface="IBM Plex Sans" pitchFamily="34" charset="0"/>
                <a:ea typeface="IBM Plex Sans" pitchFamily="34" charset="-122"/>
                <a:cs typeface="IBM Plex Sans" pitchFamily="34" charset="-120"/>
              </a:rPr>
              <a:t>θc</a:t>
            </a:r>
            <a:r>
              <a:rPr lang="en-US" dirty="0">
                <a:solidFill>
                  <a:srgbClr val="C00000"/>
                </a:solidFill>
                <a:latin typeface="IBM Plex Sans" pitchFamily="34" charset="0"/>
                <a:ea typeface="IBM Plex Sans" pitchFamily="34" charset="-122"/>
                <a:cs typeface="IBM Plex Sans" pitchFamily="34" charset="-120"/>
              </a:rPr>
              <a:t> = </a:t>
            </a:r>
            <a:r>
              <a:rPr lang="en-US" b="1" dirty="0">
                <a:solidFill>
                  <a:srgbClr val="C00000"/>
                </a:solidFill>
                <a:latin typeface="IBM Plex Sans" pitchFamily="34" charset="0"/>
                <a:ea typeface="IBM Plex Sans" pitchFamily="34" charset="-122"/>
                <a:cs typeface="IBM Plex Sans" pitchFamily="34" charset="-120"/>
              </a:rPr>
              <a:t>46.40° ± 0.40°</a:t>
            </a:r>
            <a:r>
              <a:rPr lang="en-US" dirty="0">
                <a:solidFill>
                  <a:srgbClr val="C00000"/>
                </a:solidFill>
                <a:latin typeface="IBM Plex Sans" pitchFamily="34" charset="0"/>
                <a:ea typeface="IBM Plex Sans" pitchFamily="34" charset="-122"/>
                <a:cs typeface="IBM Plex Sans" pitchFamily="34" charset="-120"/>
              </a:rPr>
              <a:t>, 3.5σ from 45° (exact QLC)</a:t>
            </a:r>
            <a:endParaRPr lang="en-US" dirty="0">
              <a:solidFill>
                <a:srgbClr val="C00000"/>
              </a:solidFill>
            </a:endParaRPr>
          </a:p>
          <a:p>
            <a:pPr marL="168656" indent="-168656" algn="l">
              <a:lnSpc>
                <a:spcPct val="125000"/>
              </a:lnSpc>
              <a:buSzPct val="100000"/>
              <a:buChar char="•"/>
            </a:pPr>
            <a:r>
              <a:rPr lang="en-US" dirty="0">
                <a:solidFill>
                  <a:srgbClr val="3D4A57"/>
                </a:solidFill>
                <a:latin typeface="IBM Plex Sans" pitchFamily="34" charset="0"/>
                <a:ea typeface="IBM Plex Sans" pitchFamily="34" charset="-122"/>
                <a:cs typeface="IBM Plex Sans" pitchFamily="34" charset="-120"/>
              </a:rPr>
              <a:t>Companion relation </a:t>
            </a:r>
            <a:r>
              <a:rPr lang="en-US" dirty="0">
                <a:solidFill>
                  <a:srgbClr val="0070C0"/>
                </a:solidFill>
                <a:latin typeface="IBM Plex Sans" pitchFamily="34" charset="0"/>
                <a:ea typeface="IBM Plex Sans" pitchFamily="34" charset="-122"/>
                <a:cs typeface="IBM Plex Sans" pitchFamily="34" charset="-120"/>
              </a:rPr>
              <a:t>θ₂₃ + </a:t>
            </a:r>
            <a:r>
              <a:rPr lang="en-US" dirty="0" err="1">
                <a:solidFill>
                  <a:srgbClr val="0070C0"/>
                </a:solidFill>
                <a:latin typeface="IBM Plex Sans" pitchFamily="34" charset="0"/>
                <a:ea typeface="IBM Plex Sans" pitchFamily="34" charset="-122"/>
                <a:cs typeface="IBM Plex Sans" pitchFamily="34" charset="-120"/>
              </a:rPr>
              <a:t>θc</a:t>
            </a:r>
            <a:r>
              <a:rPr lang="en-US" dirty="0">
                <a:solidFill>
                  <a:srgbClr val="0070C0"/>
                </a:solidFill>
                <a:latin typeface="IBM Plex Sans" pitchFamily="34" charset="0"/>
                <a:ea typeface="IBM Plex Sans" pitchFamily="34" charset="-122"/>
                <a:cs typeface="IBM Plex Sans" pitchFamily="34" charset="-120"/>
              </a:rPr>
              <a:t>≈ 45° predicts θ₂₃ ≈ 42.6° </a:t>
            </a:r>
            <a:r>
              <a:rPr lang="en-US" dirty="0">
                <a:solidFill>
                  <a:srgbClr val="0070C0"/>
                </a:solidFill>
                <a:latin typeface="IBM Plex Sans" pitchFamily="34" charset="0"/>
                <a:ea typeface="IBM Plex Sans" pitchFamily="34" charset="-122"/>
                <a:cs typeface="IBM Plex Sans" pitchFamily="34" charset="-120"/>
                <a:sym typeface="Wingdings" panose="05000000000000000000" pitchFamily="2" charset="2"/>
              </a:rPr>
              <a:t> </a:t>
            </a:r>
            <a:r>
              <a:rPr lang="en-US" dirty="0">
                <a:solidFill>
                  <a:srgbClr val="0070C0"/>
                </a:solidFill>
                <a:latin typeface="IBM Plex Sans" pitchFamily="34" charset="0"/>
                <a:ea typeface="IBM Plex Sans" pitchFamily="34" charset="-122"/>
                <a:cs typeface="IBM Plex Sans" pitchFamily="34" charset="-120"/>
              </a:rPr>
              <a:t>the lower octant</a:t>
            </a:r>
            <a:endParaRPr lang="en-US" dirty="0">
              <a:solidFill>
                <a:srgbClr val="0070C0"/>
              </a:solidFill>
            </a:endParaRPr>
          </a:p>
        </p:txBody>
      </p:sp>
      <p:sp>
        <p:nvSpPr>
          <p:cNvPr id="6" name="Text 4"/>
          <p:cNvSpPr/>
          <p:nvPr/>
        </p:nvSpPr>
        <p:spPr>
          <a:xfrm>
            <a:off x="828548" y="3162697"/>
            <a:ext cx="6488176" cy="254000"/>
          </a:xfrm>
          <a:prstGeom prst="rect">
            <a:avLst/>
          </a:prstGeom>
          <a:noFill/>
          <a:ln/>
        </p:spPr>
        <p:txBody>
          <a:bodyPr wrap="square" lIns="0" tIns="0" rIns="0" bIns="0" rtlCol="0" anchor="t">
            <a:normAutofit/>
          </a:bodyPr>
          <a:lstStyle/>
          <a:p>
            <a:pPr marL="0" indent="0" algn="l">
              <a:lnSpc>
                <a:spcPts val="1800"/>
              </a:lnSpc>
              <a:buNone/>
            </a:pPr>
            <a:r>
              <a:rPr lang="en-US" sz="2000" b="1" dirty="0">
                <a:solidFill>
                  <a:srgbClr val="1F7A8C"/>
                </a:solidFill>
                <a:latin typeface="IBM Plex Sans" pitchFamily="34" charset="0"/>
                <a:ea typeface="IBM Plex Sans" pitchFamily="34" charset="-122"/>
                <a:cs typeface="IBM Plex Sans" pitchFamily="34" charset="-120"/>
              </a:rPr>
              <a:t>Physical meaning</a:t>
            </a:r>
            <a:endParaRPr lang="en-US" sz="2000" dirty="0"/>
          </a:p>
        </p:txBody>
      </p:sp>
      <p:sp>
        <p:nvSpPr>
          <p:cNvPr id="7" name="Text 5"/>
          <p:cNvSpPr/>
          <p:nvPr/>
        </p:nvSpPr>
        <p:spPr>
          <a:xfrm>
            <a:off x="843429" y="3416697"/>
            <a:ext cx="9718310" cy="1808163"/>
          </a:xfrm>
          <a:prstGeom prst="rect">
            <a:avLst/>
          </a:prstGeom>
          <a:noFill/>
          <a:ln/>
        </p:spPr>
        <p:txBody>
          <a:bodyPr wrap="square" lIns="0" tIns="0" rIns="0" bIns="0" rtlCol="0" anchor="t">
            <a:noAutofit/>
          </a:bodyPr>
          <a:lstStyle/>
          <a:p>
            <a:pPr marL="168656" indent="-168656" algn="just">
              <a:lnSpc>
                <a:spcPct val="125000"/>
              </a:lnSpc>
              <a:buSzPct val="100000"/>
              <a:buChar char="•"/>
            </a:pPr>
            <a:r>
              <a:rPr lang="en-US" b="1" dirty="0">
                <a:solidFill>
                  <a:srgbClr val="3D4A57"/>
                </a:solidFill>
                <a:latin typeface="IBM Plex Sans" pitchFamily="34" charset="0"/>
                <a:ea typeface="IBM Plex Sans" pitchFamily="34" charset="-122"/>
                <a:cs typeface="IBM Plex Sans" pitchFamily="34" charset="-120"/>
              </a:rPr>
              <a:t>GUT hint : </a:t>
            </a:r>
            <a:r>
              <a:rPr lang="en-US" dirty="0">
                <a:solidFill>
                  <a:srgbClr val="3D4A57"/>
                </a:solidFill>
                <a:latin typeface="IBM Plex Sans" pitchFamily="34" charset="0"/>
                <a:ea typeface="IBM Plex Sans" pitchFamily="34" charset="-122"/>
                <a:cs typeface="IBM Plex Sans" pitchFamily="34" charset="-120"/>
              </a:rPr>
              <a:t>QLC implies </a:t>
            </a:r>
            <a:r>
              <a:rPr lang="en-US" dirty="0" err="1">
                <a:solidFill>
                  <a:srgbClr val="3D4A57"/>
                </a:solidFill>
                <a:latin typeface="IBM Plex Sans" pitchFamily="34" charset="0"/>
                <a:ea typeface="IBM Plex Sans" pitchFamily="34" charset="-122"/>
                <a:cs typeface="IBM Plex Sans" pitchFamily="34" charset="-120"/>
              </a:rPr>
              <a:t>M_e</a:t>
            </a:r>
            <a:r>
              <a:rPr lang="en-US" dirty="0">
                <a:solidFill>
                  <a:srgbClr val="3D4A57"/>
                </a:solidFill>
                <a:latin typeface="IBM Plex Sans" pitchFamily="34" charset="0"/>
                <a:ea typeface="IBM Plex Sans" pitchFamily="34" charset="-122"/>
                <a:cs typeface="IBM Plex Sans" pitchFamily="34" charset="-120"/>
              </a:rPr>
              <a:t> ∝ M_dᵀ (SU(5), Pati–Salam,  SO(10)) </a:t>
            </a:r>
          </a:p>
          <a:p>
            <a:pPr algn="just">
              <a:lnSpc>
                <a:spcPct val="125000"/>
              </a:lnSpc>
              <a:buSzPct val="100000"/>
            </a:pPr>
            <a:r>
              <a:rPr lang="en-US" dirty="0">
                <a:solidFill>
                  <a:srgbClr val="3D4A57"/>
                </a:solidFill>
                <a:latin typeface="IBM Plex Sans" pitchFamily="34" charset="0"/>
                <a:ea typeface="IBM Plex Sans" pitchFamily="34" charset="-122"/>
                <a:cs typeface="IBM Plex Sans" pitchFamily="34" charset="-120"/>
              </a:rPr>
              <a:t>                       the Cabibbo angle becomes a universal flavor parameter.</a:t>
            </a:r>
            <a:endParaRPr lang="en-US" dirty="0"/>
          </a:p>
          <a:p>
            <a:pPr marL="168656" indent="-168656" algn="just">
              <a:lnSpc>
                <a:spcPct val="125000"/>
              </a:lnSpc>
              <a:buSzPct val="100000"/>
              <a:buChar char="•"/>
            </a:pPr>
            <a:r>
              <a:rPr lang="en-US" b="1" dirty="0">
                <a:solidFill>
                  <a:srgbClr val="3D4A57"/>
                </a:solidFill>
                <a:latin typeface="IBM Plex Sans" pitchFamily="34" charset="0"/>
                <a:ea typeface="IBM Plex Sans" pitchFamily="34" charset="-122"/>
                <a:cs typeface="IBM Plex Sans" pitchFamily="34" charset="-120"/>
              </a:rPr>
              <a:t>Correlated θ₁₃ : </a:t>
            </a:r>
            <a:r>
              <a:rPr lang="en-US" dirty="0">
                <a:solidFill>
                  <a:srgbClr val="3D4A57"/>
                </a:solidFill>
                <a:latin typeface="IBM Plex Sans" pitchFamily="34" charset="0"/>
                <a:ea typeface="IBM Plex Sans" pitchFamily="34" charset="-122"/>
                <a:cs typeface="IBM Plex Sans" pitchFamily="34" charset="-120"/>
              </a:rPr>
              <a:t> The same structure gives sin θ₁₃ ≈ λ/√2, i.e. θ₁₃ ≈ 9.2° vs. 8.5° measured.</a:t>
            </a:r>
            <a:endParaRPr lang="en-US" dirty="0"/>
          </a:p>
          <a:p>
            <a:pPr marL="168656" indent="-168656" algn="just">
              <a:lnSpc>
                <a:spcPct val="125000"/>
              </a:lnSpc>
              <a:buSzPct val="100000"/>
              <a:buChar char="•"/>
            </a:pPr>
            <a:r>
              <a:rPr lang="en-US" b="1" dirty="0">
                <a:solidFill>
                  <a:srgbClr val="3D4A57"/>
                </a:solidFill>
                <a:latin typeface="IBM Plex Sans" pitchFamily="34" charset="0"/>
                <a:ea typeface="IBM Plex Sans" pitchFamily="34" charset="-122"/>
                <a:cs typeface="IBM Plex Sans" pitchFamily="34" charset="-120"/>
              </a:rPr>
              <a:t>What survives: </a:t>
            </a:r>
            <a:r>
              <a:rPr lang="en-US" dirty="0">
                <a:solidFill>
                  <a:srgbClr val="3D4A57"/>
                </a:solidFill>
                <a:latin typeface="IBM Plex Sans" pitchFamily="34" charset="0"/>
                <a:ea typeface="IBM Plex Sans" pitchFamily="34" charset="-122"/>
                <a:cs typeface="IBM Plex Sans" pitchFamily="34" charset="-120"/>
              </a:rPr>
              <a:t> Clebsch factors (Georgi–Jarlskog), θ₁₃ᵉ ≠ 0, or RG running from M_GUT, </a:t>
            </a:r>
          </a:p>
          <a:p>
            <a:pPr algn="just">
              <a:lnSpc>
                <a:spcPct val="125000"/>
              </a:lnSpc>
              <a:buSzPct val="100000"/>
            </a:pPr>
            <a:r>
              <a:rPr lang="en-US" dirty="0">
                <a:solidFill>
                  <a:srgbClr val="3D4A57"/>
                </a:solidFill>
                <a:latin typeface="IBM Plex Sans" pitchFamily="34" charset="0"/>
                <a:ea typeface="IBM Plex Sans" pitchFamily="34" charset="-122"/>
                <a:cs typeface="IBM Plex Sans" pitchFamily="34" charset="-120"/>
              </a:rPr>
              <a:t>                                  unless QLC is an accident.</a:t>
            </a:r>
            <a:endParaRPr lang="en-US" dirty="0"/>
          </a:p>
        </p:txBody>
      </p:sp>
      <p:sp>
        <p:nvSpPr>
          <p:cNvPr id="27" name="Text 25"/>
          <p:cNvSpPr/>
          <p:nvPr/>
        </p:nvSpPr>
        <p:spPr>
          <a:xfrm>
            <a:off x="7543800" y="4788562"/>
            <a:ext cx="3819652"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EAF1F7"/>
                </a:solidFill>
                <a:latin typeface="IBM Plex Sans" pitchFamily="34" charset="0"/>
                <a:ea typeface="IBM Plex Sans" pitchFamily="34" charset="-122"/>
                <a:cs typeface="IBM Plex Sans" pitchFamily="34" charset="-120"/>
              </a:rPr>
              <a:t>Exact QLC is disfavored at 3.5σ. The 1.4° offset is now a measurement of GUT-scale flavor structure.</a:t>
            </a:r>
            <a:endParaRPr lang="en-US" sz="1300" dirty="0"/>
          </a:p>
        </p:txBody>
      </p:sp>
      <p:sp>
        <p:nvSpPr>
          <p:cNvPr id="28" name="Text 26"/>
          <p:cNvSpPr/>
          <p:nvPr/>
        </p:nvSpPr>
        <p:spPr>
          <a:xfrm>
            <a:off x="762000" y="6238280"/>
            <a:ext cx="1098804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683"/>
                </a:solidFill>
                <a:latin typeface="IBM Plex Sans" pitchFamily="34" charset="0"/>
                <a:ea typeface="IBM Plex Sans" pitchFamily="34" charset="-122"/>
                <a:cs typeface="IBM Plex Sans" pitchFamily="34" charset="-120"/>
              </a:rPr>
              <a:t>[1] JUNO 59.1 d: arXiv:2511.14593 (Nature 2026); 207.2 d preliminary, quoted in arXiv:2608.21521 [2] PDG 2025, |V_us| and Cabibbo angle</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a:spLocks noGrp="1"/>
          </p:cNvSpPr>
          <p:nvPr>
            <p:ph type="title"/>
          </p:nvPr>
        </p:nvSpPr>
        <p:spPr>
          <a:xfrm>
            <a:off x="601980" y="626071"/>
            <a:ext cx="10988040"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2E6DB4"/>
                </a:solidFill>
                <a:latin typeface="Cambria" panose="02040503050406030204" pitchFamily="18" charset="0"/>
                <a:ea typeface="Cambria" panose="02040503050406030204" pitchFamily="18" charset="0"/>
              </a:rPr>
              <a:t>The θ₂₃ octant: measuring μ–τ symmetry breaking</a:t>
            </a:r>
            <a:endParaRPr lang="en-US" sz="2800" b="1" dirty="0">
              <a:latin typeface="Cambria" panose="02040503050406030204" pitchFamily="18" charset="0"/>
              <a:ea typeface="Cambria" panose="02040503050406030204" pitchFamily="18" charset="0"/>
            </a:endParaRPr>
          </a:p>
        </p:txBody>
      </p:sp>
      <p:sp>
        <p:nvSpPr>
          <p:cNvPr id="4" name="Text 2"/>
          <p:cNvSpPr/>
          <p:nvPr/>
        </p:nvSpPr>
        <p:spPr>
          <a:xfrm>
            <a:off x="748361" y="1330290"/>
            <a:ext cx="4763206" cy="238720"/>
          </a:xfrm>
          <a:prstGeom prst="rect">
            <a:avLst/>
          </a:prstGeom>
          <a:noFill/>
          <a:ln/>
        </p:spPr>
        <p:txBody>
          <a:bodyPr wrap="square" lIns="0" tIns="0" rIns="0" bIns="0" rtlCol="0" anchor="t">
            <a:noAutofit/>
          </a:bodyPr>
          <a:lstStyle/>
          <a:p>
            <a:pPr marL="0" indent="0" algn="l">
              <a:lnSpc>
                <a:spcPts val="1800"/>
              </a:lnSpc>
              <a:buNone/>
            </a:pPr>
            <a:r>
              <a:rPr lang="en-US" sz="2200" b="1" dirty="0">
                <a:solidFill>
                  <a:srgbClr val="1F7A8C"/>
                </a:solidFill>
                <a:latin typeface="IBM Plex Sans" pitchFamily="34" charset="0"/>
                <a:ea typeface="IBM Plex Sans" pitchFamily="34" charset="-122"/>
                <a:cs typeface="IBM Plex Sans" pitchFamily="34" charset="-120"/>
              </a:rPr>
              <a:t>Latest data: global fits still disagree</a:t>
            </a:r>
            <a:endParaRPr lang="en-US" sz="2200" dirty="0"/>
          </a:p>
        </p:txBody>
      </p:sp>
      <p:graphicFrame>
        <p:nvGraphicFramePr>
          <p:cNvPr id="5" name="Table 0"/>
          <p:cNvGraphicFramePr>
            <a:graphicFrameLocks noGrp="1"/>
          </p:cNvGraphicFramePr>
          <p:nvPr>
            <p:extLst>
              <p:ext uri="{D42A27DB-BD31-4B8C-83A1-F6EECF244321}">
                <p14:modId xmlns:p14="http://schemas.microsoft.com/office/powerpoint/2010/main" val="2315604589"/>
              </p:ext>
            </p:extLst>
          </p:nvPr>
        </p:nvGraphicFramePr>
        <p:xfrm>
          <a:off x="774699" y="1722041"/>
          <a:ext cx="6381487" cy="1663235"/>
        </p:xfrm>
        <a:graphic>
          <a:graphicData uri="http://schemas.openxmlformats.org/drawingml/2006/table">
            <a:tbl>
              <a:tblPr/>
              <a:tblGrid>
                <a:gridCol w="2424965">
                  <a:extLst>
                    <a:ext uri="{9D8B030D-6E8A-4147-A177-3AD203B41FA5}">
                      <a16:colId xmlns:a16="http://schemas.microsoft.com/office/drawing/2014/main" val="20000"/>
                    </a:ext>
                  </a:extLst>
                </a:gridCol>
                <a:gridCol w="3956522">
                  <a:extLst>
                    <a:ext uri="{9D8B030D-6E8A-4147-A177-3AD203B41FA5}">
                      <a16:colId xmlns:a16="http://schemas.microsoft.com/office/drawing/2014/main" val="20001"/>
                    </a:ext>
                  </a:extLst>
                </a:gridCol>
              </a:tblGrid>
              <a:tr h="332647">
                <a:tc>
                  <a:txBody>
                    <a:bodyPr/>
                    <a:lstStyle/>
                    <a:p>
                      <a:pPr marL="0" indent="0">
                        <a:lnSpc>
                          <a:spcPts val="1680"/>
                        </a:lnSpc>
                        <a:buNone/>
                      </a:pPr>
                      <a:r>
                        <a:rPr lang="en-US" sz="1700" b="1" dirty="0">
                          <a:solidFill>
                            <a:srgbClr val="3D4A57"/>
                          </a:solidFill>
                          <a:latin typeface="IBM Plex Sans" pitchFamily="34" charset="0"/>
                          <a:ea typeface="IBM Plex Sans" pitchFamily="34" charset="-122"/>
                          <a:cs typeface="IBM Plex Sans" pitchFamily="34" charset="-120"/>
                        </a:rPr>
                        <a:t>Global fit</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B6BDC2"/>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B6BDC2"/>
                      </a:solidFill>
                      <a:prstDash val="solid"/>
                      <a:round/>
                      <a:headEnd type="none" w="med" len="med"/>
                      <a:tailEnd type="none" w="med" len="med"/>
                    </a:lnB>
                    <a:solidFill>
                      <a:srgbClr val="E4EDF3"/>
                    </a:solidFill>
                  </a:tcPr>
                </a:tc>
                <a:tc>
                  <a:txBody>
                    <a:bodyPr/>
                    <a:lstStyle/>
                    <a:p>
                      <a:pPr marL="0" indent="0">
                        <a:lnSpc>
                          <a:spcPts val="1680"/>
                        </a:lnSpc>
                        <a:buNone/>
                      </a:pPr>
                      <a:r>
                        <a:rPr lang="en-US" sz="1700" b="1" dirty="0">
                          <a:solidFill>
                            <a:srgbClr val="3D4A57"/>
                          </a:solidFill>
                          <a:latin typeface="IBM Plex Sans" pitchFamily="34" charset="0"/>
                          <a:ea typeface="IBM Plex Sans" pitchFamily="34" charset="-122"/>
                          <a:cs typeface="IBM Plex Sans" pitchFamily="34" charset="-120"/>
                        </a:rPr>
                        <a:t>Octant information</a:t>
                      </a:r>
                      <a:endParaRPr lang="en-US" sz="1700" dirty="0">
                        <a:latin typeface="IBM Plex Sans" charset="0"/>
                        <a:ea typeface="IBM Plex Sans" charset="0"/>
                        <a:cs typeface="IBM Plex Sans" charset="0"/>
                      </a:endParaRPr>
                    </a:p>
                  </a:txBody>
                  <a:tcPr marL="53340" marR="53340" marT="53340" marB="53340">
                    <a:lnL w="12700" cap="flat" cmpd="sng" algn="ctr">
                      <a:solidFill>
                        <a:srgbClr val="B6BDC2"/>
                      </a:solidFill>
                      <a:prstDash val="solid"/>
                      <a:round/>
                      <a:headEnd type="none" w="med" len="med"/>
                      <a:tailEnd type="none" w="med" len="med"/>
                    </a:lnL>
                    <a:lnR w="12700" cap="flat" cmpd="sng" algn="ctr">
                      <a:solidFill>
                        <a:srgbClr val="B6BDC2"/>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B6BDC2"/>
                      </a:solidFill>
                      <a:prstDash val="solid"/>
                      <a:round/>
                      <a:headEnd type="none" w="med" len="med"/>
                      <a:tailEnd type="none" w="med" len="med"/>
                    </a:lnB>
                    <a:solidFill>
                      <a:srgbClr val="E4EDF3"/>
                    </a:solidFill>
                  </a:tcPr>
                </a:tc>
                <a:extLst>
                  <a:ext uri="{0D108BD9-81ED-4DB2-BD59-A6C34878D82A}">
                    <a16:rowId xmlns:a16="http://schemas.microsoft.com/office/drawing/2014/main" val="10000"/>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NuFIT 6.0 (Sept 2024)</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B6BDC2"/>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No clear preference</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B6BDC2"/>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1"/>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PDG 2025 fit</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sin²θ₂₃ = 0.553 (+0.016/−0.024): upper</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2"/>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Bari 2025 (NO)</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Lower octant favored at 1.1σ</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3"/>
                  </a:ext>
                </a:extLst>
              </a:tr>
              <a:tr h="332647">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Bari 2026 (prelim.)</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tc>
                  <a:txBody>
                    <a:bodyPr/>
                    <a:lstStyle/>
                    <a:p>
                      <a:pPr marL="0" indent="0">
                        <a:lnSpc>
                          <a:spcPts val="1680"/>
                        </a:lnSpc>
                        <a:buNone/>
                      </a:pPr>
                      <a:r>
                        <a:rPr lang="en-US" sz="1700" dirty="0">
                          <a:solidFill>
                            <a:srgbClr val="3D4A57"/>
                          </a:solidFill>
                          <a:latin typeface="IBM Plex Sans" pitchFamily="34" charset="0"/>
                          <a:ea typeface="IBM Plex Sans" pitchFamily="34" charset="-122"/>
                          <a:cs typeface="IBM Plex Sans" pitchFamily="34" charset="-120"/>
                        </a:rPr>
                        <a:t>θ₂₃ = 45° disfavored by only ≃0.3σ</a:t>
                      </a:r>
                      <a:endParaRPr lang="en-US" sz="1700" dirty="0">
                        <a:latin typeface="IBM Plex Sans" charset="0"/>
                        <a:ea typeface="IBM Plex Sans" charset="0"/>
                        <a:cs typeface="IBM Plex Sans" charset="0"/>
                      </a:endParaRPr>
                    </a:p>
                  </a:txBody>
                  <a:tcPr marL="53340" marR="53340" marT="53340" marB="53340">
                    <a:lnL w="12700" cap="flat" cmpd="sng" algn="ctr">
                      <a:solidFill>
                        <a:srgbClr val="C8C8C6"/>
                      </a:solidFill>
                      <a:prstDash val="solid"/>
                      <a:round/>
                      <a:headEnd type="none" w="med" len="med"/>
                      <a:tailEnd type="none" w="med" len="med"/>
                    </a:lnL>
                    <a:lnR w="12700" cap="flat" cmpd="sng" algn="ctr">
                      <a:solidFill>
                        <a:srgbClr val="C8C8C6"/>
                      </a:solidFill>
                      <a:prstDash val="solid"/>
                      <a:round/>
                      <a:headEnd type="none" w="med" len="med"/>
                      <a:tailEnd type="none" w="med" len="med"/>
                    </a:lnR>
                    <a:lnT w="12700" cap="flat" cmpd="sng" algn="ctr">
                      <a:solidFill>
                        <a:srgbClr val="C8C8C6"/>
                      </a:solidFill>
                      <a:prstDash val="solid"/>
                      <a:round/>
                      <a:headEnd type="none" w="med" len="med"/>
                      <a:tailEnd type="none" w="med" len="med"/>
                    </a:lnT>
                    <a:lnB w="12700" cap="flat" cmpd="sng" algn="ctr">
                      <a:solidFill>
                        <a:srgbClr val="C8C8C6"/>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3"/>
          <p:cNvSpPr/>
          <p:nvPr/>
        </p:nvSpPr>
        <p:spPr>
          <a:xfrm>
            <a:off x="800862" y="3579676"/>
            <a:ext cx="6488176" cy="254000"/>
          </a:xfrm>
          <a:prstGeom prst="rect">
            <a:avLst/>
          </a:prstGeom>
          <a:noFill/>
          <a:ln/>
        </p:spPr>
        <p:txBody>
          <a:bodyPr wrap="square" lIns="0" tIns="0" rIns="0" bIns="0" rtlCol="0" anchor="t">
            <a:normAutofit/>
          </a:bodyPr>
          <a:lstStyle/>
          <a:p>
            <a:pPr marL="0" indent="0" algn="l">
              <a:lnSpc>
                <a:spcPts val="1800"/>
              </a:lnSpc>
              <a:buNone/>
            </a:pPr>
            <a:r>
              <a:rPr lang="en-US" sz="2200" b="1" dirty="0">
                <a:solidFill>
                  <a:srgbClr val="1F7A8C"/>
                </a:solidFill>
                <a:latin typeface="IBM Plex Sans" pitchFamily="34" charset="0"/>
                <a:ea typeface="IBM Plex Sans" pitchFamily="34" charset="-122"/>
                <a:cs typeface="IBM Plex Sans" pitchFamily="34" charset="-120"/>
              </a:rPr>
              <a:t>Physical meaning</a:t>
            </a:r>
            <a:endParaRPr lang="en-US" sz="2200" dirty="0"/>
          </a:p>
        </p:txBody>
      </p:sp>
      <mc:AlternateContent xmlns:mc="http://schemas.openxmlformats.org/markup-compatibility/2006" xmlns:a14="http://schemas.microsoft.com/office/drawing/2010/main">
        <mc:Choice Requires="a14">
          <p:sp>
            <p:nvSpPr>
              <p:cNvPr id="7" name="Text 4"/>
              <p:cNvSpPr/>
              <p:nvPr/>
            </p:nvSpPr>
            <p:spPr>
              <a:xfrm>
                <a:off x="847344" y="3855178"/>
                <a:ext cx="8408840" cy="1808163"/>
              </a:xfrm>
              <a:prstGeom prst="rect">
                <a:avLst/>
              </a:prstGeom>
              <a:noFill/>
              <a:ln/>
            </p:spPr>
            <p:txBody>
              <a:bodyPr wrap="square" lIns="0" tIns="0" rIns="0" bIns="0" rtlCol="0" anchor="t">
                <a:noAutofit/>
              </a:bodyPr>
              <a:lstStyle/>
              <a:p>
                <a:pPr marL="168656" indent="-168656" algn="l">
                  <a:lnSpc>
                    <a:spcPts val="1755"/>
                  </a:lnSpc>
                  <a:buSzPct val="100000"/>
                  <a:buChar char="•"/>
                </a:pPr>
                <a:r>
                  <a:rPr lang="en-US" b="1" dirty="0">
                    <a:solidFill>
                      <a:srgbClr val="3D4A57"/>
                    </a:solidFill>
                    <a:latin typeface="IBM Plex Sans" pitchFamily="34" charset="0"/>
                    <a:ea typeface="IBM Plex Sans" pitchFamily="34" charset="-122"/>
                    <a:cs typeface="IBM Plex Sans" pitchFamily="34" charset="-120"/>
                  </a:rPr>
                  <a:t>μ–τ symmetry : </a:t>
                </a:r>
                <a:r>
                  <a:rPr lang="en-US" dirty="0">
                    <a:solidFill>
                      <a:srgbClr val="3D4A57"/>
                    </a:solidFill>
                    <a:latin typeface="IBM Plex Sans" pitchFamily="34" charset="0"/>
                    <a:ea typeface="IBM Plex Sans" pitchFamily="34" charset="-122"/>
                    <a:cs typeface="IBM Plex Sans" pitchFamily="34" charset="-120"/>
                  </a:rPr>
                  <a:t> gives θ₂₃ = 45°, θ₁₃ = 0,</a:t>
                </a:r>
              </a:p>
              <a:p>
                <a:pPr algn="l">
                  <a:lnSpc>
                    <a:spcPts val="1755"/>
                  </a:lnSpc>
                  <a:buSzPct val="100000"/>
                </a:pPr>
                <a:r>
                  <a:rPr lang="en-US" dirty="0">
                    <a:solidFill>
                      <a:srgbClr val="3D4A57"/>
                    </a:solidFill>
                    <a:latin typeface="IBM Plex Sans" pitchFamily="34" charset="0"/>
                    <a:ea typeface="IBM Plex Sans" pitchFamily="34" charset="-122"/>
                    <a:cs typeface="IBM Plex Sans" pitchFamily="34" charset="-120"/>
                  </a:rPr>
                  <a:t>                                   |θ₂₃ − 45°| measures its breaking.</a:t>
                </a:r>
              </a:p>
              <a:p>
                <a:pPr algn="l">
                  <a:lnSpc>
                    <a:spcPts val="1755"/>
                  </a:lnSpc>
                  <a:buSzPct val="100000"/>
                </a:pPr>
                <a:endParaRPr lang="en-US" dirty="0"/>
              </a:p>
              <a:p>
                <a:pPr marL="168656" indent="-168656" algn="l">
                  <a:lnSpc>
                    <a:spcPts val="1755"/>
                  </a:lnSpc>
                  <a:buSzPct val="100000"/>
                  <a:buChar char="•"/>
                </a:pPr>
                <a:r>
                  <a:rPr lang="en-US" b="1" dirty="0">
                    <a:solidFill>
                      <a:srgbClr val="3D4A57"/>
                    </a:solidFill>
                    <a:latin typeface="IBM Plex Sans" pitchFamily="34" charset="0"/>
                    <a:ea typeface="IBM Plex Sans" pitchFamily="34" charset="-122"/>
                    <a:cs typeface="IBM Plex Sans" pitchFamily="34" charset="-120"/>
                  </a:rPr>
                  <a:t>Flavor content of ν₃ : </a:t>
                </a:r>
                <a:r>
                  <a:rPr lang="en-US" dirty="0">
                    <a:solidFill>
                      <a:srgbClr val="3D4A57"/>
                    </a:solidFill>
                    <a:latin typeface="IBM Plex Sans" pitchFamily="34" charset="0"/>
                    <a:ea typeface="IBM Plex Sans" pitchFamily="34" charset="-122"/>
                    <a:cs typeface="IBM Plex Sans" pitchFamily="34" charset="-120"/>
                  </a:rPr>
                  <a:t> Upper octant: ν₃ is </a:t>
                </a:r>
                <a14:m>
                  <m:oMath xmlns:m="http://schemas.openxmlformats.org/officeDocument/2006/math">
                    <m:sSub>
                      <m:sSubPr>
                        <m:ctrlPr>
                          <a:rPr lang="en-US" altLang="ko-KR" i="1" smtClean="0">
                            <a:solidFill>
                              <a:srgbClr val="3D4A57"/>
                            </a:solidFill>
                            <a:latin typeface="Cambria Math" panose="02040503050406030204" pitchFamily="18" charset="0"/>
                          </a:rPr>
                        </m:ctrlPr>
                      </m:sSubPr>
                      <m:e>
                        <m:r>
                          <a:rPr lang="ko-KR" altLang="en-US" i="1" smtClean="0">
                            <a:solidFill>
                              <a:srgbClr val="3D4A57"/>
                            </a:solidFill>
                            <a:latin typeface="Cambria Math" panose="02040503050406030204" pitchFamily="18" charset="0"/>
                          </a:rPr>
                          <m:t>𝜈</m:t>
                        </m:r>
                      </m:e>
                      <m:sub>
                        <m:r>
                          <a:rPr lang="ko-KR" altLang="en-US" i="1" smtClean="0">
                            <a:solidFill>
                              <a:srgbClr val="3D4A57"/>
                            </a:solidFill>
                            <a:latin typeface="Cambria Math" panose="02040503050406030204" pitchFamily="18" charset="0"/>
                          </a:rPr>
                          <m:t>𝜇</m:t>
                        </m:r>
                      </m:sub>
                    </m:sSub>
                  </m:oMath>
                </a14:m>
                <a:r>
                  <a:rPr lang="en-US" dirty="0">
                    <a:solidFill>
                      <a:srgbClr val="3D4A57"/>
                    </a:solidFill>
                    <a:latin typeface="IBM Plex Sans" pitchFamily="34" charset="0"/>
                    <a:ea typeface="IBM Plex Sans" pitchFamily="34" charset="-122"/>
                    <a:cs typeface="IBM Plex Sans" pitchFamily="34" charset="-120"/>
                  </a:rPr>
                  <a:t>-rich; lower: </a:t>
                </a:r>
              </a:p>
              <a:p>
                <a:pPr algn="l">
                  <a:lnSpc>
                    <a:spcPts val="1755"/>
                  </a:lnSpc>
                  <a:buSzPct val="100000"/>
                </a:pPr>
                <a:r>
                  <a:rPr lang="en-US" dirty="0">
                    <a:solidFill>
                      <a:srgbClr val="3D4A57"/>
                    </a:solidFill>
                    <a:latin typeface="IBM Plex Sans" pitchFamily="34" charset="0"/>
                    <a:ea typeface="IBM Plex Sans" pitchFamily="34" charset="-122"/>
                    <a:cs typeface="IBM Plex Sans" pitchFamily="34" charset="-120"/>
                  </a:rPr>
                  <a:t>                                              </a:t>
                </a:r>
                <a14:m>
                  <m:oMath xmlns:m="http://schemas.openxmlformats.org/officeDocument/2006/math">
                    <m:sSub>
                      <m:sSubPr>
                        <m:ctrlPr>
                          <a:rPr lang="en-US" altLang="ko-KR" i="1" smtClean="0">
                            <a:solidFill>
                              <a:srgbClr val="3D4A57"/>
                            </a:solidFill>
                            <a:latin typeface="Cambria Math" panose="02040503050406030204" pitchFamily="18" charset="0"/>
                          </a:rPr>
                        </m:ctrlPr>
                      </m:sSubPr>
                      <m:e>
                        <m:r>
                          <a:rPr lang="ko-KR" altLang="en-US" i="1" smtClean="0">
                            <a:solidFill>
                              <a:srgbClr val="3D4A57"/>
                            </a:solidFill>
                            <a:latin typeface="Cambria Math" panose="02040503050406030204" pitchFamily="18" charset="0"/>
                          </a:rPr>
                          <m:t>𝜈</m:t>
                        </m:r>
                      </m:e>
                      <m:sub>
                        <m:r>
                          <a:rPr lang="ko-KR" altLang="en-US" i="1" smtClean="0">
                            <a:solidFill>
                              <a:srgbClr val="3D4A57"/>
                            </a:solidFill>
                            <a:latin typeface="Cambria Math" panose="02040503050406030204" pitchFamily="18" charset="0"/>
                          </a:rPr>
                          <m:t>𝜏</m:t>
                        </m:r>
                      </m:sub>
                    </m:sSub>
                  </m:oMath>
                </a14:m>
                <a:r>
                  <a:rPr lang="en-US" dirty="0">
                    <a:solidFill>
                      <a:srgbClr val="3D4A57"/>
                    </a:solidFill>
                    <a:latin typeface="IBM Plex Sans" pitchFamily="34" charset="0"/>
                    <a:ea typeface="IBM Plex Sans" pitchFamily="34" charset="-122"/>
                    <a:cs typeface="IBM Plex Sans" pitchFamily="34" charset="-120"/>
                  </a:rPr>
                  <a:t>-rich. The sign separates model.</a:t>
                </a:r>
                <a:endParaRPr lang="en-US" dirty="0"/>
              </a:p>
              <a:p>
                <a:pPr marL="168656" indent="-168656" algn="l">
                  <a:lnSpc>
                    <a:spcPts val="1755"/>
                  </a:lnSpc>
                  <a:buSzPct val="100000"/>
                  <a:buChar char="•"/>
                </a:pPr>
                <a:endParaRPr lang="en-US" b="1" dirty="0">
                  <a:solidFill>
                    <a:srgbClr val="3D4A57"/>
                  </a:solidFill>
                  <a:latin typeface="IBM Plex Sans" pitchFamily="34" charset="0"/>
                  <a:ea typeface="IBM Plex Sans" pitchFamily="34" charset="-122"/>
                  <a:cs typeface="IBM Plex Sans" pitchFamily="34" charset="-120"/>
                </a:endParaRPr>
              </a:p>
              <a:p>
                <a:pPr marL="168656" indent="-168656" algn="l">
                  <a:lnSpc>
                    <a:spcPts val="1755"/>
                  </a:lnSpc>
                  <a:buSzPct val="100000"/>
                  <a:buChar char="•"/>
                </a:pPr>
                <a:r>
                  <a:rPr lang="en-US" b="1" dirty="0">
                    <a:solidFill>
                      <a:srgbClr val="3D4A57"/>
                    </a:solidFill>
                    <a:latin typeface="IBM Plex Sans" pitchFamily="34" charset="0"/>
                    <a:ea typeface="IBM Plex Sans" pitchFamily="34" charset="-122"/>
                    <a:cs typeface="IBM Plex Sans" pitchFamily="34" charset="-120"/>
                  </a:rPr>
                  <a:t>Outlook: </a:t>
                </a:r>
                <a:r>
                  <a:rPr lang="en-US" dirty="0">
                    <a:solidFill>
                      <a:srgbClr val="3D4A57"/>
                    </a:solidFill>
                    <a:latin typeface="IBM Plex Sans" pitchFamily="34" charset="0"/>
                    <a:ea typeface="IBM Plex Sans" pitchFamily="34" charset="-122"/>
                    <a:cs typeface="IBM Plex Sans" pitchFamily="34" charset="-120"/>
                  </a:rPr>
                  <a:t> DUNE and Hyper-K reach ~3σ if |θ₂₃ − 45°| ≳ 2°;                   </a:t>
                </a:r>
              </a:p>
              <a:p>
                <a:pPr algn="l">
                  <a:lnSpc>
                    <a:spcPts val="1755"/>
                  </a:lnSpc>
                  <a:buSzPct val="100000"/>
                </a:pPr>
                <a:r>
                  <a:rPr lang="en-US" dirty="0">
                    <a:solidFill>
                      <a:srgbClr val="3D4A57"/>
                    </a:solidFill>
                    <a:latin typeface="IBM Plex Sans" pitchFamily="34" charset="0"/>
                    <a:ea typeface="IBM Plex Sans" pitchFamily="34" charset="-122"/>
                    <a:cs typeface="IBM Plex Sans" pitchFamily="34" charset="-120"/>
                  </a:rPr>
                  <a:t>                      exact maximality would itself point to μ–τ symmetry.</a:t>
                </a:r>
                <a:endParaRPr lang="en-US" dirty="0"/>
              </a:p>
            </p:txBody>
          </p:sp>
        </mc:Choice>
        <mc:Fallback xmlns="">
          <p:sp>
            <p:nvSpPr>
              <p:cNvPr id="7" name="Text 4"/>
              <p:cNvSpPr>
                <a:spLocks noRot="1" noChangeAspect="1" noMove="1" noResize="1" noEditPoints="1" noAdjustHandles="1" noChangeArrowheads="1" noChangeShapeType="1" noTextEdit="1"/>
              </p:cNvSpPr>
              <p:nvPr/>
            </p:nvSpPr>
            <p:spPr>
              <a:xfrm>
                <a:off x="847344" y="3855178"/>
                <a:ext cx="8408840" cy="1808163"/>
              </a:xfrm>
              <a:prstGeom prst="rect">
                <a:avLst/>
              </a:prstGeom>
              <a:blipFill>
                <a:blip r:embed="rId3"/>
                <a:stretch>
                  <a:fillRect l="-1813" t="-7744" b="-9091"/>
                </a:stretch>
              </a:blipFill>
              <a:ln/>
            </p:spPr>
            <p:txBody>
              <a:bodyPr/>
              <a:lstStyle/>
              <a:p>
                <a:r>
                  <a:rPr lang="ko-KR" altLang="en-US">
                    <a:noFill/>
                  </a:rPr>
                  <a:t> </a:t>
                </a:r>
              </a:p>
            </p:txBody>
          </p:sp>
        </mc:Fallback>
      </mc:AlternateContent>
      <p:sp>
        <p:nvSpPr>
          <p:cNvPr id="8" name="Shape 5"/>
          <p:cNvSpPr/>
          <p:nvPr/>
        </p:nvSpPr>
        <p:spPr>
          <a:xfrm>
            <a:off x="7369175" y="1395016"/>
            <a:ext cx="4057650" cy="3245578"/>
          </a:xfrm>
          <a:prstGeom prst="roundRect">
            <a:avLst>
              <a:gd name="adj" fmla="val 3815"/>
            </a:avLst>
          </a:prstGeom>
          <a:solidFill>
            <a:srgbClr val="EEF4F8"/>
          </a:solidFill>
          <a:ln w="6350">
            <a:solidFill>
              <a:srgbClr val="D6E1EA"/>
            </a:solidFill>
            <a:prstDash val="solid"/>
          </a:ln>
        </p:spPr>
      </p:sp>
      <p:sp>
        <p:nvSpPr>
          <p:cNvPr id="9" name="Text 6"/>
          <p:cNvSpPr/>
          <p:nvPr/>
        </p:nvSpPr>
        <p:spPr>
          <a:xfrm>
            <a:off x="7548034" y="1573874"/>
            <a:ext cx="3810931"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C2733"/>
                </a:solidFill>
                <a:latin typeface="IBM Plex Sans" pitchFamily="34" charset="0"/>
                <a:ea typeface="IBM Plex Sans" pitchFamily="34" charset="-122"/>
                <a:cs typeface="IBM Plex Sans" pitchFamily="34" charset="-120"/>
              </a:rPr>
              <a:t>Where the octant question sits</a:t>
            </a:r>
            <a:endParaRPr lang="en-US" sz="1400" dirty="0"/>
          </a:p>
        </p:txBody>
      </p:sp>
      <p:sp>
        <p:nvSpPr>
          <p:cNvPr id="10" name="Shape 7"/>
          <p:cNvSpPr/>
          <p:nvPr/>
        </p:nvSpPr>
        <p:spPr>
          <a:xfrm>
            <a:off x="8748184" y="2117395"/>
            <a:ext cx="1016000" cy="1143000"/>
          </a:xfrm>
          <a:prstGeom prst="rect">
            <a:avLst/>
          </a:prstGeom>
          <a:solidFill>
            <a:srgbClr val="F6E3D1"/>
          </a:solidFill>
          <a:ln/>
        </p:spPr>
      </p:sp>
      <p:sp>
        <p:nvSpPr>
          <p:cNvPr id="11" name="Text 8"/>
          <p:cNvSpPr/>
          <p:nvPr/>
        </p:nvSpPr>
        <p:spPr>
          <a:xfrm>
            <a:off x="7776634" y="1863395"/>
            <a:ext cx="150495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Lower octant</a:t>
            </a:r>
            <a:endParaRPr lang="en-US" sz="1200" dirty="0"/>
          </a:p>
        </p:txBody>
      </p:sp>
      <p:sp>
        <p:nvSpPr>
          <p:cNvPr id="12" name="Text 9"/>
          <p:cNvSpPr/>
          <p:nvPr/>
        </p:nvSpPr>
        <p:spPr>
          <a:xfrm>
            <a:off x="9229990" y="1863395"/>
            <a:ext cx="1798638"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Upper octant</a:t>
            </a:r>
            <a:endParaRPr lang="en-US" sz="1200" dirty="0"/>
          </a:p>
        </p:txBody>
      </p:sp>
      <p:sp>
        <p:nvSpPr>
          <p:cNvPr id="13" name="Shape 10"/>
          <p:cNvSpPr/>
          <p:nvPr/>
        </p:nvSpPr>
        <p:spPr>
          <a:xfrm>
            <a:off x="9256184" y="2117395"/>
            <a:ext cx="0" cy="1143000"/>
          </a:xfrm>
          <a:prstGeom prst="line">
            <a:avLst/>
          </a:prstGeom>
          <a:noFill/>
          <a:ln w="12700">
            <a:solidFill>
              <a:srgbClr val="C8691F"/>
            </a:solidFill>
            <a:prstDash val="dash"/>
          </a:ln>
        </p:spPr>
      </p:sp>
      <p:sp>
        <p:nvSpPr>
          <p:cNvPr id="14" name="Text 11"/>
          <p:cNvSpPr/>
          <p:nvPr/>
        </p:nvSpPr>
        <p:spPr>
          <a:xfrm>
            <a:off x="9300634" y="2130095"/>
            <a:ext cx="10033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8691F"/>
                </a:solidFill>
                <a:latin typeface="IBM Plex Sans" pitchFamily="34" charset="0"/>
                <a:ea typeface="IBM Plex Sans" pitchFamily="34" charset="-122"/>
                <a:cs typeface="IBM Plex Sans" pitchFamily="34" charset="-120"/>
              </a:rPr>
              <a:t>μ–τ: 0.5</a:t>
            </a:r>
            <a:endParaRPr lang="en-US" sz="1200" dirty="0"/>
          </a:p>
        </p:txBody>
      </p:sp>
      <p:sp>
        <p:nvSpPr>
          <p:cNvPr id="15" name="Shape 12"/>
          <p:cNvSpPr/>
          <p:nvPr/>
        </p:nvSpPr>
        <p:spPr>
          <a:xfrm>
            <a:off x="9675284" y="2685720"/>
            <a:ext cx="584200" cy="0"/>
          </a:xfrm>
          <a:prstGeom prst="line">
            <a:avLst/>
          </a:prstGeom>
          <a:noFill/>
          <a:ln w="19050">
            <a:solidFill>
              <a:srgbClr val="1F7A8C"/>
            </a:solidFill>
            <a:prstDash val="solid"/>
          </a:ln>
        </p:spPr>
      </p:sp>
      <p:sp>
        <p:nvSpPr>
          <p:cNvPr id="16" name="Shape 13"/>
          <p:cNvSpPr/>
          <p:nvPr/>
        </p:nvSpPr>
        <p:spPr>
          <a:xfrm>
            <a:off x="9973734" y="2625395"/>
            <a:ext cx="114300" cy="114300"/>
          </a:xfrm>
          <a:prstGeom prst="roundRect">
            <a:avLst>
              <a:gd name="adj" fmla="val 50000"/>
            </a:avLst>
          </a:prstGeom>
          <a:solidFill>
            <a:srgbClr val="1F7A8C"/>
          </a:solidFill>
          <a:ln/>
        </p:spPr>
      </p:sp>
      <p:sp>
        <p:nvSpPr>
          <p:cNvPr id="17" name="Text 14"/>
          <p:cNvSpPr/>
          <p:nvPr/>
        </p:nvSpPr>
        <p:spPr>
          <a:xfrm>
            <a:off x="9618134" y="2384095"/>
            <a:ext cx="1320800"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F7A8C"/>
                </a:solidFill>
                <a:latin typeface="IBM Plex Sans" pitchFamily="34" charset="0"/>
                <a:ea typeface="IBM Plex Sans" pitchFamily="34" charset="-122"/>
                <a:cs typeface="IBM Plex Sans" pitchFamily="34" charset="-120"/>
              </a:rPr>
              <a:t>PDG 2025</a:t>
            </a:r>
            <a:endParaRPr lang="en-US" sz="1200" dirty="0"/>
          </a:p>
        </p:txBody>
      </p:sp>
      <p:sp>
        <p:nvSpPr>
          <p:cNvPr id="18" name="Shape 15"/>
          <p:cNvSpPr/>
          <p:nvPr/>
        </p:nvSpPr>
        <p:spPr>
          <a:xfrm>
            <a:off x="8602134" y="2955595"/>
            <a:ext cx="114300" cy="114300"/>
          </a:xfrm>
          <a:prstGeom prst="roundRect">
            <a:avLst>
              <a:gd name="adj" fmla="val 22222"/>
            </a:avLst>
          </a:prstGeom>
          <a:solidFill>
            <a:srgbClr val="2E6DB4"/>
          </a:solidFill>
          <a:ln/>
        </p:spPr>
      </p:sp>
      <p:sp>
        <p:nvSpPr>
          <p:cNvPr id="19" name="Text 16"/>
          <p:cNvSpPr/>
          <p:nvPr/>
        </p:nvSpPr>
        <p:spPr>
          <a:xfrm>
            <a:off x="7497234" y="2892095"/>
            <a:ext cx="106680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2E6DB4"/>
                </a:solidFill>
                <a:latin typeface="IBM Plex Sans" pitchFamily="34" charset="0"/>
                <a:ea typeface="IBM Plex Sans" pitchFamily="34" charset="-122"/>
                <a:cs typeface="IBM Plex Sans" pitchFamily="34" charset="-120"/>
              </a:rPr>
              <a:t>QLC: 0.459</a:t>
            </a:r>
            <a:endParaRPr lang="en-US" sz="1200" dirty="0"/>
          </a:p>
        </p:txBody>
      </p:sp>
      <p:sp>
        <p:nvSpPr>
          <p:cNvPr id="20" name="Shape 17"/>
          <p:cNvSpPr/>
          <p:nvPr/>
        </p:nvSpPr>
        <p:spPr>
          <a:xfrm>
            <a:off x="7802034" y="3266745"/>
            <a:ext cx="3200400" cy="0"/>
          </a:xfrm>
          <a:prstGeom prst="line">
            <a:avLst/>
          </a:prstGeom>
          <a:noFill/>
          <a:ln w="12700">
            <a:solidFill>
              <a:srgbClr val="8796A5"/>
            </a:solidFill>
            <a:prstDash val="solid"/>
          </a:ln>
        </p:spPr>
      </p:sp>
      <p:sp>
        <p:nvSpPr>
          <p:cNvPr id="21" name="Text 18"/>
          <p:cNvSpPr/>
          <p:nvPr/>
        </p:nvSpPr>
        <p:spPr>
          <a:xfrm>
            <a:off x="7554384" y="3311195"/>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0.40</a:t>
            </a:r>
            <a:endParaRPr lang="en-US" sz="1200" dirty="0"/>
          </a:p>
        </p:txBody>
      </p:sp>
      <p:sp>
        <p:nvSpPr>
          <p:cNvPr id="22" name="Text 19"/>
          <p:cNvSpPr/>
          <p:nvPr/>
        </p:nvSpPr>
        <p:spPr>
          <a:xfrm>
            <a:off x="8284634" y="3311195"/>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0.45</a:t>
            </a:r>
            <a:endParaRPr lang="en-US" sz="1200" dirty="0"/>
          </a:p>
        </p:txBody>
      </p:sp>
      <p:sp>
        <p:nvSpPr>
          <p:cNvPr id="23" name="Text 20"/>
          <p:cNvSpPr/>
          <p:nvPr/>
        </p:nvSpPr>
        <p:spPr>
          <a:xfrm>
            <a:off x="9008534" y="3311195"/>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0.50</a:t>
            </a:r>
            <a:endParaRPr lang="en-US" sz="1200" dirty="0"/>
          </a:p>
        </p:txBody>
      </p:sp>
      <p:sp>
        <p:nvSpPr>
          <p:cNvPr id="24" name="Text 21"/>
          <p:cNvSpPr/>
          <p:nvPr/>
        </p:nvSpPr>
        <p:spPr>
          <a:xfrm>
            <a:off x="9738784" y="3311195"/>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0.55</a:t>
            </a:r>
            <a:endParaRPr lang="en-US" sz="1200" dirty="0"/>
          </a:p>
        </p:txBody>
      </p:sp>
      <p:sp>
        <p:nvSpPr>
          <p:cNvPr id="25" name="Text 22"/>
          <p:cNvSpPr/>
          <p:nvPr/>
        </p:nvSpPr>
        <p:spPr>
          <a:xfrm>
            <a:off x="10462684" y="3311195"/>
            <a:ext cx="49530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977"/>
                </a:solidFill>
                <a:latin typeface="IBM Plex Sans" pitchFamily="34" charset="0"/>
                <a:ea typeface="IBM Plex Sans" pitchFamily="34" charset="-122"/>
                <a:cs typeface="IBM Plex Sans" pitchFamily="34" charset="-120"/>
              </a:rPr>
              <a:t>0.60</a:t>
            </a:r>
            <a:endParaRPr lang="en-US" sz="1200" dirty="0"/>
          </a:p>
        </p:txBody>
      </p:sp>
      <p:sp>
        <p:nvSpPr>
          <p:cNvPr id="26" name="Text 23"/>
          <p:cNvSpPr/>
          <p:nvPr/>
        </p:nvSpPr>
        <p:spPr>
          <a:xfrm>
            <a:off x="7492408" y="3527095"/>
            <a:ext cx="381965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3D4A57"/>
                </a:solidFill>
                <a:latin typeface="IBM Plex Sans" pitchFamily="34" charset="0"/>
                <a:ea typeface="IBM Plex Sans" pitchFamily="34" charset="-122"/>
                <a:cs typeface="IBM Plex Sans" pitchFamily="34" charset="-120"/>
              </a:rPr>
              <a:t>sin²θ₂₃</a:t>
            </a:r>
            <a:endParaRPr lang="en-US" sz="1200" dirty="0"/>
          </a:p>
        </p:txBody>
      </p:sp>
      <p:sp>
        <p:nvSpPr>
          <p:cNvPr id="27" name="Text 24"/>
          <p:cNvSpPr/>
          <p:nvPr/>
        </p:nvSpPr>
        <p:spPr>
          <a:xfrm>
            <a:off x="7548034" y="3844595"/>
            <a:ext cx="3810931" cy="64254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977"/>
                </a:solidFill>
                <a:latin typeface="IBM Plex Sans" pitchFamily="34" charset="0"/>
                <a:ea typeface="IBM Plex Sans" pitchFamily="34" charset="-122"/>
                <a:cs typeface="IBM Plex Sans" pitchFamily="34" charset="-120"/>
              </a:rPr>
              <a:t>Shaded: |θ₂₃ − 45°| ≲ 2°, where the DUNE/Hyper-K octant reach falls below ~3σ (approx.). QLC point from θ₂₃ ≈ 42.6°.</a:t>
            </a:r>
            <a:endParaRPr lang="en-US" sz="1200" dirty="0"/>
          </a:p>
        </p:txBody>
      </p:sp>
      <p:sp>
        <p:nvSpPr>
          <p:cNvPr id="30" name="Text 27"/>
          <p:cNvSpPr/>
          <p:nvPr/>
        </p:nvSpPr>
        <p:spPr>
          <a:xfrm>
            <a:off x="7543800" y="5248275"/>
            <a:ext cx="3819652"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EAF1F7"/>
                </a:solidFill>
                <a:latin typeface="IBM Plex Sans" pitchFamily="34" charset="0"/>
                <a:ea typeface="IBM Plex Sans" pitchFamily="34" charset="-122"/>
                <a:cs typeface="IBM Plex Sans" pitchFamily="34" charset="-120"/>
              </a:rPr>
              <a:t>The octant is not a nuisance parameter: its sign and size measure μ–τ breaking and fix half of δ.</a:t>
            </a:r>
            <a:endParaRPr lang="en-US" sz="1300" dirty="0"/>
          </a:p>
        </p:txBody>
      </p:sp>
      <p:sp>
        <p:nvSpPr>
          <p:cNvPr id="31" name="Text 28"/>
          <p:cNvSpPr/>
          <p:nvPr/>
        </p:nvSpPr>
        <p:spPr>
          <a:xfrm>
            <a:off x="762000" y="6507263"/>
            <a:ext cx="1098804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683"/>
                </a:solidFill>
                <a:latin typeface="IBM Plex Sans" pitchFamily="34" charset="0"/>
                <a:ea typeface="IBM Plex Sans" pitchFamily="34" charset="-122"/>
                <a:cs typeface="IBM Plex Sans" pitchFamily="34" charset="-120"/>
              </a:rPr>
              <a:t>[1] NuFIT 6.0, arXiv:2410.05380 [2] PDG 2025 [3] Capozzi et al., arXiv:2503.07752 [4] Bari global fit 2026 (preliminary, 15 Oct 2026)</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62000" y="560000"/>
            <a:ext cx="10668000" cy="500000"/>
          </a:xfrm>
          <a:prstGeom prst="rect">
            <a:avLst/>
          </a:prstGeom>
          <a:noFill/>
          <a:ln/>
        </p:spPr>
        <p:txBody>
          <a:bodyPr wrap="square" lIns="0" tIns="0" rIns="0" bIns="0" rtlCol="0" anchor="t">
            <a:noAutofit/>
          </a:bodyPr>
          <a:lstStyle/>
          <a:p>
            <a:pPr marL="0" indent="0" algn="l">
              <a:buNone/>
            </a:pPr>
            <a:r>
              <a:rPr lang="en-US" altLang="ko-KR" dirty="0">
                <a:solidFill>
                  <a:srgbClr val="2E6DB4"/>
                </a:solidFill>
                <a:latin typeface="Cambria" panose="02040503050406030204" pitchFamily="18" charset="0"/>
                <a:ea typeface="Cambria" panose="02040503050406030204" pitchFamily="18" charset="0"/>
              </a:rPr>
              <a:t>Theory </a:t>
            </a:r>
            <a:r>
              <a:rPr lang="en-US" altLang="ko-KR" sz="2800" i="0" dirty="0">
                <a:solidFill>
                  <a:srgbClr val="2E6DB4"/>
                </a:solidFill>
                <a:latin typeface="Cambria" panose="02040503050406030204" pitchFamily="18" charset="0"/>
                <a:ea typeface="Cambria" panose="02040503050406030204" pitchFamily="18" charset="0"/>
              </a:rPr>
              <a:t>Predicts for δ</a:t>
            </a:r>
            <a:r>
              <a:rPr lang="en-US" altLang="ko-KR" sz="2800" i="0" baseline="-25000" dirty="0">
                <a:solidFill>
                  <a:srgbClr val="2E6DB4"/>
                </a:solidFill>
                <a:latin typeface="Cambria" panose="02040503050406030204" pitchFamily="18" charset="0"/>
                <a:ea typeface="Cambria" panose="02040503050406030204" pitchFamily="18" charset="0"/>
              </a:rPr>
              <a:t>CP</a:t>
            </a:r>
          </a:p>
        </p:txBody>
      </p:sp>
      <p:sp>
        <p:nvSpPr>
          <p:cNvPr id="8" name="Key message"/>
          <p:cNvSpPr/>
          <p:nvPr/>
        </p:nvSpPr>
        <p:spPr>
          <a:xfrm>
            <a:off x="502920" y="5815584"/>
            <a:ext cx="7827348" cy="438912"/>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1600" b="1" dirty="0">
                <a:solidFill>
                  <a:srgbClr val="1B2A49"/>
                </a:solidFill>
              </a:rPr>
              <a:t>A precise δ</a:t>
            </a:r>
            <a:r>
              <a:rPr lang="en-US" sz="1600" b="1" baseline="-40000" dirty="0">
                <a:solidFill>
                  <a:srgbClr val="1B2A49"/>
                </a:solidFill>
              </a:rPr>
              <a:t>CP</a:t>
            </a:r>
            <a:r>
              <a:rPr lang="en-US" sz="1600" b="1" dirty="0">
                <a:solidFill>
                  <a:srgbClr val="1B2A49"/>
                </a:solidFill>
              </a:rPr>
              <a:t> turns flavor symmetries from fits into predictions that can fail.</a:t>
            </a:r>
            <a:endParaRPr lang="en-US" sz="1600" dirty="0"/>
          </a:p>
        </p:txBody>
      </p:sp>
      <p:sp>
        <p:nvSpPr>
          <p:cNvPr id="9"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[R36] S. T. Petcov, Nucl. Phys. B 892 (2015) 400  ·  [R37] Harrison, Scott, PLB 547 (2002) 219  ·  [R27] Ding, Li, Lu, Petcov, JHEP 07 (2026) 256  ·  [R01] JUNO 207.2 d (preliminary)</a:t>
            </a:r>
            <a:endParaRPr lang="en-US" sz="1000" dirty="0"/>
          </a:p>
        </p:txBody>
      </p:sp>
      <mc:AlternateContent xmlns:mc="http://schemas.openxmlformats.org/markup-compatibility/2006" xmlns:a14="http://schemas.microsoft.com/office/drawing/2010/main">
        <mc:Choice Requires="a14">
          <p:sp>
            <p:nvSpPr>
              <p:cNvPr id="10" name="내용 개체 틀 8">
                <a:extLst>
                  <a:ext uri="{FF2B5EF4-FFF2-40B4-BE49-F238E27FC236}">
                    <a16:creationId xmlns:a16="http://schemas.microsoft.com/office/drawing/2014/main" id="{4B282E32-2785-4B38-A924-4F9209670855}"/>
                  </a:ext>
                </a:extLst>
              </p:cNvPr>
              <p:cNvSpPr txBox="1">
                <a:spLocks/>
              </p:cNvSpPr>
              <p:nvPr/>
            </p:nvSpPr>
            <p:spPr>
              <a:xfrm>
                <a:off x="716280" y="1289621"/>
                <a:ext cx="10972800" cy="4525963"/>
              </a:xfrm>
              <a:prstGeom prst="rect">
                <a:avLst/>
              </a:prstGeom>
            </p:spPr>
            <p:txBody>
              <a:bodyPr>
                <a:normAutofit/>
              </a:bodyPr>
              <a:lst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14:m>
                  <m:oMath xmlns:m="http://schemas.openxmlformats.org/officeDocument/2006/math">
                    <m:r>
                      <a:rPr lang="ko-KR" altLang="en-US" sz="2100" i="1" smtClean="0">
                        <a:solidFill>
                          <a:srgbClr val="0070C0"/>
                        </a:solidFill>
                        <a:latin typeface="Cambria Math" panose="02040503050406030204" pitchFamily="18" charset="0"/>
                      </a:rPr>
                      <m:t>𝜇</m:t>
                    </m:r>
                    <m:r>
                      <a:rPr lang="en-US" altLang="ko-KR" sz="2100" i="1">
                        <a:solidFill>
                          <a:srgbClr val="0070C0"/>
                        </a:solidFill>
                        <a:latin typeface="Cambria Math" panose="02040503050406030204" pitchFamily="18" charset="0"/>
                      </a:rPr>
                      <m:t>−</m:t>
                    </m:r>
                    <m:r>
                      <a:rPr lang="ko-KR" altLang="en-US" sz="2100" i="1">
                        <a:solidFill>
                          <a:srgbClr val="0070C0"/>
                        </a:solidFill>
                        <a:latin typeface="Cambria Math" panose="02040503050406030204" pitchFamily="18" charset="0"/>
                      </a:rPr>
                      <m:t>𝜏</m:t>
                    </m:r>
                  </m:oMath>
                </a14:m>
                <a:r>
                  <a:rPr lang="ko-KR" altLang="en-US" sz="2100" dirty="0">
                    <a:solidFill>
                      <a:srgbClr val="0070C0"/>
                    </a:solidFill>
                  </a:rPr>
                  <a:t> </a:t>
                </a:r>
                <a:r>
                  <a:rPr lang="en-US" altLang="ko-KR" sz="2100" dirty="0">
                    <a:solidFill>
                      <a:srgbClr val="0070C0"/>
                    </a:solidFill>
                  </a:rPr>
                  <a:t>reflection symmetry </a:t>
                </a:r>
                <a:r>
                  <a:rPr lang="en-US" altLang="ko-KR" sz="2100" dirty="0"/>
                  <a:t>: </a:t>
                </a:r>
                <a14:m>
                  <m:oMath xmlns:m="http://schemas.openxmlformats.org/officeDocument/2006/math">
                    <m:sSub>
                      <m:sSubPr>
                        <m:ctrlPr>
                          <a:rPr lang="en-US" altLang="ko-KR" sz="2100" i="1">
                            <a:latin typeface="Cambria Math" panose="02040503050406030204" pitchFamily="18" charset="0"/>
                          </a:rPr>
                        </m:ctrlPr>
                      </m:sSubPr>
                      <m:e>
                        <m:r>
                          <a:rPr lang="ko-KR" altLang="en-US" sz="2100" i="1">
                            <a:latin typeface="Cambria Math" panose="02040503050406030204" pitchFamily="18" charset="0"/>
                            <a:ea typeface="Cambria Math" panose="02040503050406030204" pitchFamily="18" charset="0"/>
                          </a:rPr>
                          <m:t>𝜈</m:t>
                        </m:r>
                      </m:e>
                      <m:sub>
                        <m:r>
                          <a:rPr lang="en-US" altLang="ko-KR" sz="2100" i="1">
                            <a:latin typeface="Cambria Math" panose="02040503050406030204" pitchFamily="18" charset="0"/>
                          </a:rPr>
                          <m:t>𝑒</m:t>
                        </m:r>
                      </m:sub>
                    </m:sSub>
                    <m:r>
                      <a:rPr lang="en-US" altLang="ko-KR" sz="2100" i="1">
                        <a:latin typeface="Cambria Math" panose="02040503050406030204" pitchFamily="18" charset="0"/>
                        <a:ea typeface="Cambria Math" panose="02040503050406030204" pitchFamily="18" charset="0"/>
                      </a:rPr>
                      <m:t>↔</m:t>
                    </m:r>
                    <m:sSubSup>
                      <m:sSubSupPr>
                        <m:ctrlPr>
                          <a:rPr lang="en-US" altLang="ko-KR" sz="2100" i="1">
                            <a:latin typeface="Cambria Math" panose="02040503050406030204" pitchFamily="18" charset="0"/>
                            <a:ea typeface="Cambria Math" panose="02040503050406030204" pitchFamily="18" charset="0"/>
                          </a:rPr>
                        </m:ctrlPr>
                      </m:sSubSupPr>
                      <m:e>
                        <m:r>
                          <a:rPr lang="ko-KR" altLang="en-US" sz="2100" i="1">
                            <a:latin typeface="Cambria Math" panose="02040503050406030204" pitchFamily="18" charset="0"/>
                            <a:ea typeface="Cambria Math" panose="02040503050406030204" pitchFamily="18" charset="0"/>
                          </a:rPr>
                          <m:t>𝜈</m:t>
                        </m:r>
                      </m:e>
                      <m:sub>
                        <m:r>
                          <a:rPr lang="en-US" altLang="ko-KR" sz="2100" i="1">
                            <a:latin typeface="Cambria Math" panose="02040503050406030204" pitchFamily="18" charset="0"/>
                            <a:ea typeface="Cambria Math" panose="02040503050406030204" pitchFamily="18" charset="0"/>
                          </a:rPr>
                          <m:t>𝑒</m:t>
                        </m:r>
                      </m:sub>
                      <m:sup>
                        <m:r>
                          <a:rPr lang="en-US" altLang="ko-KR" sz="2100" i="1">
                            <a:latin typeface="Cambria Math" panose="02040503050406030204" pitchFamily="18" charset="0"/>
                            <a:ea typeface="Cambria Math" panose="02040503050406030204" pitchFamily="18" charset="0"/>
                          </a:rPr>
                          <m:t>𝐶</m:t>
                        </m:r>
                      </m:sup>
                    </m:sSubSup>
                    <m:r>
                      <a:rPr lang="en-US" altLang="ko-KR" sz="2100" i="1">
                        <a:latin typeface="Cambria Math" panose="02040503050406030204" pitchFamily="18" charset="0"/>
                        <a:ea typeface="Cambria Math" panose="02040503050406030204" pitchFamily="18" charset="0"/>
                      </a:rPr>
                      <m:t>, </m:t>
                    </m:r>
                    <m:sSub>
                      <m:sSubPr>
                        <m:ctrlPr>
                          <a:rPr lang="en-US" altLang="ko-KR" sz="2100" i="1">
                            <a:latin typeface="Cambria Math" panose="02040503050406030204" pitchFamily="18" charset="0"/>
                          </a:rPr>
                        </m:ctrlPr>
                      </m:sSubPr>
                      <m:e>
                        <m:r>
                          <a:rPr lang="ko-KR" altLang="en-US" sz="2100" i="1">
                            <a:latin typeface="Cambria Math" panose="02040503050406030204" pitchFamily="18" charset="0"/>
                            <a:ea typeface="Cambria Math" panose="02040503050406030204" pitchFamily="18" charset="0"/>
                          </a:rPr>
                          <m:t>𝜈</m:t>
                        </m:r>
                      </m:e>
                      <m:sub>
                        <m:r>
                          <a:rPr lang="ko-KR" altLang="en-US" sz="2100" i="1">
                            <a:latin typeface="Cambria Math" panose="02040503050406030204" pitchFamily="18" charset="0"/>
                            <a:ea typeface="Cambria Math" panose="02040503050406030204" pitchFamily="18" charset="0"/>
                          </a:rPr>
                          <m:t>𝜇</m:t>
                        </m:r>
                      </m:sub>
                    </m:sSub>
                    <m:r>
                      <a:rPr lang="en-US" altLang="ko-KR" sz="2100" i="1">
                        <a:latin typeface="Cambria Math" panose="02040503050406030204" pitchFamily="18" charset="0"/>
                        <a:ea typeface="Cambria Math" panose="02040503050406030204" pitchFamily="18" charset="0"/>
                      </a:rPr>
                      <m:t>↔</m:t>
                    </m:r>
                    <m:sSubSup>
                      <m:sSubSupPr>
                        <m:ctrlPr>
                          <a:rPr lang="en-US" altLang="ko-KR" sz="2100" i="1">
                            <a:latin typeface="Cambria Math" panose="02040503050406030204" pitchFamily="18" charset="0"/>
                            <a:ea typeface="Cambria Math" panose="02040503050406030204" pitchFamily="18" charset="0"/>
                          </a:rPr>
                        </m:ctrlPr>
                      </m:sSubSupPr>
                      <m:e>
                        <m:r>
                          <a:rPr lang="ko-KR" altLang="en-US" sz="2100" i="1">
                            <a:latin typeface="Cambria Math" panose="02040503050406030204" pitchFamily="18" charset="0"/>
                            <a:ea typeface="Cambria Math" panose="02040503050406030204" pitchFamily="18" charset="0"/>
                          </a:rPr>
                          <m:t>𝜈</m:t>
                        </m:r>
                      </m:e>
                      <m:sub>
                        <m:r>
                          <a:rPr lang="ko-KR" altLang="en-US" sz="2100" i="1">
                            <a:latin typeface="Cambria Math" panose="02040503050406030204" pitchFamily="18" charset="0"/>
                            <a:ea typeface="Cambria Math" panose="02040503050406030204" pitchFamily="18" charset="0"/>
                          </a:rPr>
                          <m:t>𝜏</m:t>
                        </m:r>
                      </m:sub>
                      <m:sup>
                        <m:r>
                          <a:rPr lang="en-US" altLang="ko-KR" sz="2100" i="1">
                            <a:latin typeface="Cambria Math" panose="02040503050406030204" pitchFamily="18" charset="0"/>
                            <a:ea typeface="Cambria Math" panose="02040503050406030204" pitchFamily="18" charset="0"/>
                          </a:rPr>
                          <m:t>𝐶</m:t>
                        </m:r>
                      </m:sup>
                    </m:sSubSup>
                  </m:oMath>
                </a14:m>
                <a:endParaRPr lang="en-US" altLang="ko-KR" sz="2100" dirty="0"/>
              </a:p>
              <a:p>
                <a:endParaRPr lang="en-US" altLang="ko-KR" sz="2000" dirty="0"/>
              </a:p>
              <a:p>
                <a:endParaRPr lang="en-US" altLang="ko-KR" sz="2000" dirty="0"/>
              </a:p>
              <a:p>
                <a:endParaRPr lang="en-US" altLang="ko-KR" dirty="0"/>
              </a:p>
              <a:p>
                <a:r>
                  <a:rPr lang="en-US" altLang="ko-KR" sz="2100" dirty="0">
                    <a:solidFill>
                      <a:srgbClr val="1F2937"/>
                    </a:solidFill>
                  </a:rPr>
                  <a:t>Residual flavor symmetries give sum rules: (</a:t>
                </a:r>
                <a:r>
                  <a:rPr lang="en-US" altLang="ko-KR" sz="1400" dirty="0"/>
                  <a:t>Di Zhang, arXiv:2511.15654)</a:t>
                </a:r>
              </a:p>
              <a:p>
                <a:pPr marL="0" indent="0">
                  <a:buNone/>
                </a:pPr>
                <a:endParaRPr lang="en-US" altLang="ko-KR" dirty="0"/>
              </a:p>
              <a:p>
                <a:pPr marL="0" indent="0">
                  <a:buNone/>
                </a:pPr>
                <a:endParaRPr lang="en-US" altLang="ko-KR" dirty="0"/>
              </a:p>
            </p:txBody>
          </p:sp>
        </mc:Choice>
        <mc:Fallback xmlns="">
          <p:sp>
            <p:nvSpPr>
              <p:cNvPr id="10" name="내용 개체 틀 8">
                <a:extLst>
                  <a:ext uri="{FF2B5EF4-FFF2-40B4-BE49-F238E27FC236}">
                    <a16:creationId xmlns:a16="http://schemas.microsoft.com/office/drawing/2014/main" id="{4B282E32-2785-4B38-A924-4F9209670855}"/>
                  </a:ext>
                </a:extLst>
              </p:cNvPr>
              <p:cNvSpPr txBox="1">
                <a:spLocks noRot="1" noChangeAspect="1" noMove="1" noResize="1" noEditPoints="1" noAdjustHandles="1" noChangeArrowheads="1" noChangeShapeType="1" noTextEdit="1"/>
              </p:cNvSpPr>
              <p:nvPr/>
            </p:nvSpPr>
            <p:spPr>
              <a:xfrm>
                <a:off x="716280" y="1289621"/>
                <a:ext cx="10972800" cy="4525963"/>
              </a:xfrm>
              <a:prstGeom prst="rect">
                <a:avLst/>
              </a:prstGeom>
              <a:blipFill>
                <a:blip r:embed="rId3"/>
                <a:stretch>
                  <a:fillRect l="-556" t="-943"/>
                </a:stretch>
              </a:blipFill>
            </p:spPr>
            <p:txBody>
              <a:bodyPr/>
              <a:lstStyle/>
              <a:p>
                <a:r>
                  <a:rPr lang="ko-KR" altLang="en-US">
                    <a:noFill/>
                  </a:rPr>
                  <a:t> </a:t>
                </a:r>
              </a:p>
            </p:txBody>
          </p:sp>
        </mc:Fallback>
      </mc:AlternateContent>
      <p:pic>
        <p:nvPicPr>
          <p:cNvPr id="11" name="그림 10">
            <a:extLst>
              <a:ext uri="{FF2B5EF4-FFF2-40B4-BE49-F238E27FC236}">
                <a16:creationId xmlns:a16="http://schemas.microsoft.com/office/drawing/2014/main" id="{3ACA9607-D79C-469C-BD1B-55407E24AE82}"/>
              </a:ext>
            </a:extLst>
          </p:cNvPr>
          <p:cNvPicPr>
            <a:picLocks noChangeAspect="1"/>
          </p:cNvPicPr>
          <p:nvPr/>
        </p:nvPicPr>
        <p:blipFill>
          <a:blip r:embed="rId4"/>
          <a:stretch>
            <a:fillRect/>
          </a:stretch>
        </p:blipFill>
        <p:spPr>
          <a:xfrm>
            <a:off x="2488262" y="1765035"/>
            <a:ext cx="2480263" cy="1097656"/>
          </a:xfrm>
          <a:prstGeom prst="rect">
            <a:avLst/>
          </a:prstGeom>
        </p:spPr>
      </p:pic>
      <p:sp>
        <p:nvSpPr>
          <p:cNvPr id="12" name="오른쪽 화살표 10">
            <a:extLst>
              <a:ext uri="{FF2B5EF4-FFF2-40B4-BE49-F238E27FC236}">
                <a16:creationId xmlns:a16="http://schemas.microsoft.com/office/drawing/2014/main" id="{11D1E217-5227-4498-80B8-DF67EBC18A77}"/>
              </a:ext>
            </a:extLst>
          </p:cNvPr>
          <p:cNvSpPr/>
          <p:nvPr/>
        </p:nvSpPr>
        <p:spPr>
          <a:xfrm>
            <a:off x="5302384" y="2025831"/>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424BD99-C87B-4CE5-9052-96729991D5B7}"/>
                  </a:ext>
                </a:extLst>
              </p:cNvPr>
              <p:cNvSpPr txBox="1"/>
              <p:nvPr/>
            </p:nvSpPr>
            <p:spPr>
              <a:xfrm>
                <a:off x="6385562" y="1856043"/>
                <a:ext cx="2487476" cy="5752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ko-KR" altLang="en-US" sz="2200" i="1">
                          <a:latin typeface="Cambria Math" panose="02040503050406030204" pitchFamily="18" charset="0"/>
                        </a:rPr>
                        <m:t>𝛿</m:t>
                      </m:r>
                      <m:r>
                        <a:rPr lang="en-US" altLang="ko-KR" sz="2200" i="1">
                          <a:latin typeface="Cambria Math" panose="02040503050406030204" pitchFamily="18" charset="0"/>
                        </a:rPr>
                        <m:t>=</m:t>
                      </m:r>
                      <m:r>
                        <a:rPr lang="en-US" altLang="ko-KR" sz="2200" i="1">
                          <a:latin typeface="Cambria Math" panose="02040503050406030204" pitchFamily="18" charset="0"/>
                          <a:ea typeface="Cambria Math" panose="02040503050406030204" pitchFamily="18" charset="0"/>
                        </a:rPr>
                        <m:t>±</m:t>
                      </m:r>
                      <m:f>
                        <m:fPr>
                          <m:ctrlPr>
                            <a:rPr lang="en-US" altLang="ko-KR" sz="2200" i="1">
                              <a:latin typeface="Cambria Math" panose="02040503050406030204" pitchFamily="18" charset="0"/>
                              <a:ea typeface="Cambria Math" panose="02040503050406030204" pitchFamily="18" charset="0"/>
                            </a:rPr>
                          </m:ctrlPr>
                        </m:fPr>
                        <m:num>
                          <m:r>
                            <a:rPr lang="ko-KR" altLang="en-US" sz="2200" i="1">
                              <a:latin typeface="Cambria Math" panose="02040503050406030204" pitchFamily="18" charset="0"/>
                              <a:ea typeface="Cambria Math" panose="02040503050406030204" pitchFamily="18" charset="0"/>
                            </a:rPr>
                            <m:t>𝜋</m:t>
                          </m:r>
                        </m:num>
                        <m:den>
                          <m:r>
                            <a:rPr lang="en-US" altLang="ko-KR" sz="2200" i="1">
                              <a:latin typeface="Cambria Math" panose="02040503050406030204" pitchFamily="18" charset="0"/>
                              <a:ea typeface="Cambria Math" panose="02040503050406030204" pitchFamily="18" charset="0"/>
                            </a:rPr>
                            <m:t>2</m:t>
                          </m:r>
                        </m:den>
                      </m:f>
                      <m:r>
                        <a:rPr lang="en-US" altLang="ko-KR" sz="2200" i="1">
                          <a:latin typeface="Cambria Math" panose="02040503050406030204" pitchFamily="18" charset="0"/>
                          <a:ea typeface="Cambria Math" panose="02040503050406030204" pitchFamily="18" charset="0"/>
                        </a:rPr>
                        <m:t>  &amp;  </m:t>
                      </m:r>
                      <m:sSub>
                        <m:sSubPr>
                          <m:ctrlPr>
                            <a:rPr lang="en-US" altLang="ko-KR" sz="2200" i="1">
                              <a:latin typeface="Cambria Math" panose="02040503050406030204" pitchFamily="18" charset="0"/>
                              <a:ea typeface="Cambria Math" panose="02040503050406030204" pitchFamily="18" charset="0"/>
                            </a:rPr>
                          </m:ctrlPr>
                        </m:sSubPr>
                        <m:e>
                          <m:r>
                            <a:rPr lang="ko-KR" altLang="en-US" sz="2200" i="1">
                              <a:latin typeface="Cambria Math" panose="02040503050406030204" pitchFamily="18" charset="0"/>
                              <a:ea typeface="Cambria Math" panose="02040503050406030204" pitchFamily="18" charset="0"/>
                            </a:rPr>
                            <m:t>𝜃</m:t>
                          </m:r>
                        </m:e>
                        <m:sub>
                          <m:r>
                            <a:rPr lang="en-US" altLang="ko-KR" sz="2200" i="1">
                              <a:latin typeface="Cambria Math" panose="02040503050406030204" pitchFamily="18" charset="0"/>
                              <a:ea typeface="Cambria Math" panose="02040503050406030204" pitchFamily="18" charset="0"/>
                            </a:rPr>
                            <m:t>23</m:t>
                          </m:r>
                        </m:sub>
                      </m:sSub>
                      <m:r>
                        <a:rPr lang="en-US" altLang="ko-KR" sz="2200" i="1">
                          <a:latin typeface="Cambria Math" panose="02040503050406030204" pitchFamily="18" charset="0"/>
                          <a:ea typeface="Cambria Math" panose="02040503050406030204" pitchFamily="18" charset="0"/>
                        </a:rPr>
                        <m:t>=</m:t>
                      </m:r>
                      <m:f>
                        <m:fPr>
                          <m:ctrlPr>
                            <a:rPr lang="en-US" altLang="ko-KR" sz="2200" i="1">
                              <a:latin typeface="Cambria Math" panose="02040503050406030204" pitchFamily="18" charset="0"/>
                              <a:ea typeface="Cambria Math" panose="02040503050406030204" pitchFamily="18" charset="0"/>
                            </a:rPr>
                          </m:ctrlPr>
                        </m:fPr>
                        <m:num>
                          <m:r>
                            <a:rPr lang="ko-KR" altLang="en-US" sz="2200" i="1">
                              <a:latin typeface="Cambria Math" panose="02040503050406030204" pitchFamily="18" charset="0"/>
                              <a:ea typeface="Cambria Math" panose="02040503050406030204" pitchFamily="18" charset="0"/>
                            </a:rPr>
                            <m:t>𝜋</m:t>
                          </m:r>
                        </m:num>
                        <m:den>
                          <m:r>
                            <a:rPr lang="en-US" altLang="ko-KR" sz="2200" i="1">
                              <a:latin typeface="Cambria Math" panose="02040503050406030204" pitchFamily="18" charset="0"/>
                              <a:ea typeface="Cambria Math" panose="02040503050406030204" pitchFamily="18" charset="0"/>
                            </a:rPr>
                            <m:t>4</m:t>
                          </m:r>
                        </m:den>
                      </m:f>
                    </m:oMath>
                  </m:oMathPara>
                </a14:m>
                <a:endParaRPr lang="ko-KR" altLang="en-US" sz="2200" dirty="0"/>
              </a:p>
            </p:txBody>
          </p:sp>
        </mc:Choice>
        <mc:Fallback xmlns="">
          <p:sp>
            <p:nvSpPr>
              <p:cNvPr id="13" name="TextBox 12">
                <a:extLst>
                  <a:ext uri="{FF2B5EF4-FFF2-40B4-BE49-F238E27FC236}">
                    <a16:creationId xmlns:a16="http://schemas.microsoft.com/office/drawing/2014/main" id="{7424BD99-C87B-4CE5-9052-96729991D5B7}"/>
                  </a:ext>
                </a:extLst>
              </p:cNvPr>
              <p:cNvSpPr txBox="1">
                <a:spLocks noRot="1" noChangeAspect="1" noMove="1" noResize="1" noEditPoints="1" noAdjustHandles="1" noChangeArrowheads="1" noChangeShapeType="1" noTextEdit="1"/>
              </p:cNvSpPr>
              <p:nvPr/>
            </p:nvSpPr>
            <p:spPr>
              <a:xfrm>
                <a:off x="6385562" y="1856043"/>
                <a:ext cx="2487476" cy="575286"/>
              </a:xfrm>
              <a:prstGeom prst="rect">
                <a:avLst/>
              </a:prstGeom>
              <a:blipFill>
                <a:blip r:embed="rId5"/>
                <a:stretch>
                  <a:fillRect/>
                </a:stretch>
              </a:blipFill>
            </p:spPr>
            <p:txBody>
              <a:bodyPr/>
              <a:lstStyle/>
              <a:p>
                <a:r>
                  <a:rPr lang="ko-KR" altLang="en-US">
                    <a:noFill/>
                  </a:rPr>
                  <a:t> </a:t>
                </a:r>
              </a:p>
            </p:txBody>
          </p:sp>
        </mc:Fallback>
      </mc:AlternateContent>
      <p:sp>
        <p:nvSpPr>
          <p:cNvPr id="14" name="TextBox 13">
            <a:extLst>
              <a:ext uri="{FF2B5EF4-FFF2-40B4-BE49-F238E27FC236}">
                <a16:creationId xmlns:a16="http://schemas.microsoft.com/office/drawing/2014/main" id="{1984C237-D8CE-4B17-B1E5-8F8D1BC994D9}"/>
              </a:ext>
            </a:extLst>
          </p:cNvPr>
          <p:cNvSpPr txBox="1"/>
          <p:nvPr/>
        </p:nvSpPr>
        <p:spPr>
          <a:xfrm>
            <a:off x="6540428" y="2518441"/>
            <a:ext cx="3389261" cy="353943"/>
          </a:xfrm>
          <a:prstGeom prst="rect">
            <a:avLst/>
          </a:prstGeom>
          <a:noFill/>
        </p:spPr>
        <p:txBody>
          <a:bodyPr wrap="none" rtlCol="0">
            <a:spAutoFit/>
          </a:bodyPr>
          <a:lstStyle/>
          <a:p>
            <a:r>
              <a:rPr lang="en-US" altLang="ko-KR" sz="1700" dirty="0"/>
              <a:t>(</a:t>
            </a:r>
            <a:r>
              <a:rPr lang="en-US" altLang="ko-KR" sz="1700" dirty="0" err="1"/>
              <a:t>Grimus</a:t>
            </a:r>
            <a:r>
              <a:rPr lang="en-US" altLang="ko-KR" sz="1700" dirty="0"/>
              <a:t>, </a:t>
            </a:r>
            <a:r>
              <a:rPr lang="en-US" altLang="ko-KR" sz="1700" dirty="0" err="1"/>
              <a:t>Lavoura</a:t>
            </a:r>
            <a:r>
              <a:rPr lang="en-US" altLang="ko-KR" sz="1700" dirty="0"/>
              <a:t>, PRB578(2004))</a:t>
            </a:r>
            <a:endParaRPr lang="ko-KR" altLang="en-US" sz="1700" dirty="0"/>
          </a:p>
        </p:txBody>
      </p:sp>
      <p:sp>
        <p:nvSpPr>
          <p:cNvPr id="15" name="TextBox 14">
            <a:extLst>
              <a:ext uri="{FF2B5EF4-FFF2-40B4-BE49-F238E27FC236}">
                <a16:creationId xmlns:a16="http://schemas.microsoft.com/office/drawing/2014/main" id="{141E2ADB-C970-44F0-B9C1-B6EEB0F8F809}"/>
              </a:ext>
            </a:extLst>
          </p:cNvPr>
          <p:cNvSpPr txBox="1"/>
          <p:nvPr/>
        </p:nvSpPr>
        <p:spPr>
          <a:xfrm>
            <a:off x="4355984" y="990145"/>
            <a:ext cx="6094602" cy="369332"/>
          </a:xfrm>
          <a:prstGeom prst="rect">
            <a:avLst/>
          </a:prstGeom>
          <a:noFill/>
        </p:spPr>
        <p:txBody>
          <a:bodyPr wrap="square">
            <a:spAutoFit/>
          </a:bodyPr>
          <a:lstStyle/>
          <a:p>
            <a:pPr marL="203200" indent="-203200">
              <a:spcAft>
                <a:spcPts val="900"/>
              </a:spcAft>
              <a:buSzPct val="100000"/>
              <a:buChar char="•"/>
            </a:pPr>
            <a:endParaRPr lang="en-US" altLang="ko-KR" sz="1800" dirty="0"/>
          </a:p>
        </p:txBody>
      </p:sp>
      <p:pic>
        <p:nvPicPr>
          <p:cNvPr id="16" name="그림 15">
            <a:extLst>
              <a:ext uri="{FF2B5EF4-FFF2-40B4-BE49-F238E27FC236}">
                <a16:creationId xmlns:a16="http://schemas.microsoft.com/office/drawing/2014/main" id="{9DF527D0-8713-4456-A9E2-EBCED5D8F1DF}"/>
              </a:ext>
            </a:extLst>
          </p:cNvPr>
          <p:cNvPicPr>
            <a:picLocks noChangeAspect="1"/>
          </p:cNvPicPr>
          <p:nvPr/>
        </p:nvPicPr>
        <p:blipFill>
          <a:blip r:embed="rId6"/>
          <a:stretch>
            <a:fillRect/>
          </a:stretch>
        </p:blipFill>
        <p:spPr>
          <a:xfrm>
            <a:off x="1376043" y="3591222"/>
            <a:ext cx="3342515" cy="843342"/>
          </a:xfrm>
          <a:prstGeom prst="rect">
            <a:avLst/>
          </a:prstGeom>
        </p:spPr>
      </p:pic>
      <p:pic>
        <p:nvPicPr>
          <p:cNvPr id="19" name="그림 18">
            <a:extLst>
              <a:ext uri="{FF2B5EF4-FFF2-40B4-BE49-F238E27FC236}">
                <a16:creationId xmlns:a16="http://schemas.microsoft.com/office/drawing/2014/main" id="{067BB2F3-43C0-42F7-A6A1-1821D65AEAAF}"/>
              </a:ext>
            </a:extLst>
          </p:cNvPr>
          <p:cNvPicPr>
            <a:picLocks noChangeAspect="1"/>
          </p:cNvPicPr>
          <p:nvPr/>
        </p:nvPicPr>
        <p:blipFill>
          <a:blip r:embed="rId7"/>
          <a:stretch>
            <a:fillRect/>
          </a:stretch>
        </p:blipFill>
        <p:spPr>
          <a:xfrm>
            <a:off x="5488559" y="3587737"/>
            <a:ext cx="2563795" cy="2315686"/>
          </a:xfrm>
          <a:prstGeom prst="rect">
            <a:avLst/>
          </a:prstGeom>
        </p:spPr>
      </p:pic>
      <p:pic>
        <p:nvPicPr>
          <p:cNvPr id="21" name="그림 20">
            <a:extLst>
              <a:ext uri="{FF2B5EF4-FFF2-40B4-BE49-F238E27FC236}">
                <a16:creationId xmlns:a16="http://schemas.microsoft.com/office/drawing/2014/main" id="{F2A12817-42BD-4057-82B4-3E28DB8103DB}"/>
              </a:ext>
            </a:extLst>
          </p:cNvPr>
          <p:cNvPicPr>
            <a:picLocks noChangeAspect="1"/>
          </p:cNvPicPr>
          <p:nvPr/>
        </p:nvPicPr>
        <p:blipFill>
          <a:blip r:embed="rId8"/>
          <a:stretch>
            <a:fillRect/>
          </a:stretch>
        </p:blipFill>
        <p:spPr>
          <a:xfrm>
            <a:off x="8235058" y="3523025"/>
            <a:ext cx="2754576" cy="2522180"/>
          </a:xfrm>
          <a:prstGeom prst="rect">
            <a:avLst/>
          </a:prstGeom>
        </p:spPr>
      </p:pic>
    </p:spTree>
    <p:extLst>
      <p:ext uri="{BB962C8B-B14F-4D97-AF65-F5344CB8AC3E}">
        <p14:creationId xmlns:p14="http://schemas.microsoft.com/office/powerpoint/2010/main" val="956364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62000" y="560000"/>
            <a:ext cx="10668000" cy="500000"/>
          </a:xfrm>
          <a:prstGeom prst="rect">
            <a:avLst/>
          </a:prstGeom>
          <a:noFill/>
          <a:ln/>
        </p:spPr>
        <p:txBody>
          <a:bodyPr wrap="square" lIns="0" tIns="0" rIns="0" bIns="0" rtlCol="0" anchor="t">
            <a:noAutofit/>
          </a:bodyPr>
          <a:lstStyle/>
          <a:p>
            <a:pPr marL="0" indent="0" algn="l">
              <a:buNone/>
            </a:pPr>
            <a:r>
              <a:rPr lang="en-US" altLang="ko-KR" dirty="0">
                <a:solidFill>
                  <a:srgbClr val="2E6DB4"/>
                </a:solidFill>
                <a:latin typeface="Cambria" panose="02040503050406030204" pitchFamily="18" charset="0"/>
                <a:ea typeface="Cambria" panose="02040503050406030204" pitchFamily="18" charset="0"/>
              </a:rPr>
              <a:t>Theory </a:t>
            </a:r>
            <a:r>
              <a:rPr lang="en-US" altLang="ko-KR" sz="2800" i="0" dirty="0">
                <a:solidFill>
                  <a:srgbClr val="2E6DB4"/>
                </a:solidFill>
                <a:latin typeface="Cambria" panose="02040503050406030204" pitchFamily="18" charset="0"/>
                <a:ea typeface="Cambria" panose="02040503050406030204" pitchFamily="18" charset="0"/>
              </a:rPr>
              <a:t>Predicts for δ</a:t>
            </a:r>
            <a:r>
              <a:rPr lang="en-US" altLang="ko-KR" sz="2800" i="0" baseline="-25000" dirty="0">
                <a:solidFill>
                  <a:srgbClr val="2E6DB4"/>
                </a:solidFill>
                <a:latin typeface="Cambria" panose="02040503050406030204" pitchFamily="18" charset="0"/>
                <a:ea typeface="Cambria" panose="02040503050406030204" pitchFamily="18" charset="0"/>
              </a:rPr>
              <a:t>CP</a:t>
            </a:r>
          </a:p>
        </p:txBody>
      </p:sp>
      <p:sp>
        <p:nvSpPr>
          <p:cNvPr id="10" name="내용 개체 틀 8">
            <a:extLst>
              <a:ext uri="{FF2B5EF4-FFF2-40B4-BE49-F238E27FC236}">
                <a16:creationId xmlns:a16="http://schemas.microsoft.com/office/drawing/2014/main" id="{4B282E32-2785-4B38-A924-4F9209670855}"/>
              </a:ext>
            </a:extLst>
          </p:cNvPr>
          <p:cNvSpPr txBox="1">
            <a:spLocks/>
          </p:cNvSpPr>
          <p:nvPr/>
        </p:nvSpPr>
        <p:spPr>
          <a:xfrm>
            <a:off x="716280" y="1289621"/>
            <a:ext cx="10972800" cy="4525963"/>
          </a:xfrm>
          <a:prstGeom prst="rect">
            <a:avLst/>
          </a:prstGeom>
        </p:spPr>
        <p:txBody>
          <a:bodyPr>
            <a:normAutofit/>
          </a:bodyPr>
          <a:lst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ko-KR" dirty="0"/>
          </a:p>
        </p:txBody>
      </p:sp>
      <p:sp>
        <p:nvSpPr>
          <p:cNvPr id="15" name="TextBox 14">
            <a:extLst>
              <a:ext uri="{FF2B5EF4-FFF2-40B4-BE49-F238E27FC236}">
                <a16:creationId xmlns:a16="http://schemas.microsoft.com/office/drawing/2014/main" id="{141E2ADB-C970-44F0-B9C1-B6EEB0F8F809}"/>
              </a:ext>
            </a:extLst>
          </p:cNvPr>
          <p:cNvSpPr txBox="1"/>
          <p:nvPr/>
        </p:nvSpPr>
        <p:spPr>
          <a:xfrm>
            <a:off x="4355984" y="990145"/>
            <a:ext cx="6094602" cy="369332"/>
          </a:xfrm>
          <a:prstGeom prst="rect">
            <a:avLst/>
          </a:prstGeom>
          <a:noFill/>
        </p:spPr>
        <p:txBody>
          <a:bodyPr wrap="square">
            <a:spAutoFit/>
          </a:bodyPr>
          <a:lstStyle/>
          <a:p>
            <a:pPr marL="203200" indent="-203200">
              <a:spcAft>
                <a:spcPts val="900"/>
              </a:spcAft>
              <a:buSzPct val="100000"/>
              <a:buChar char="•"/>
            </a:pPr>
            <a:endParaRPr lang="en-US" altLang="ko-KR" sz="1800" dirty="0"/>
          </a:p>
        </p:txBody>
      </p:sp>
      <p:sp>
        <p:nvSpPr>
          <p:cNvPr id="17" name="TextBox 16">
            <a:extLst>
              <a:ext uri="{FF2B5EF4-FFF2-40B4-BE49-F238E27FC236}">
                <a16:creationId xmlns:a16="http://schemas.microsoft.com/office/drawing/2014/main" id="{58845C96-6E5F-471A-8A65-1C361C61E3AA}"/>
              </a:ext>
            </a:extLst>
          </p:cNvPr>
          <p:cNvSpPr txBox="1"/>
          <p:nvPr/>
        </p:nvSpPr>
        <p:spPr>
          <a:xfrm>
            <a:off x="1000387" y="1305479"/>
            <a:ext cx="10106637" cy="415498"/>
          </a:xfrm>
          <a:prstGeom prst="rect">
            <a:avLst/>
          </a:prstGeom>
          <a:noFill/>
        </p:spPr>
        <p:txBody>
          <a:bodyPr wrap="square">
            <a:spAutoFit/>
          </a:bodyPr>
          <a:lstStyle/>
          <a:p>
            <a:pPr marL="285750" indent="-285750">
              <a:buFont typeface="Arial" panose="020B0604020202020204" pitchFamily="34" charset="0"/>
              <a:buChar char="•"/>
            </a:pPr>
            <a:r>
              <a:rPr lang="en-US" altLang="ko-KR" sz="2100" b="0" i="0" dirty="0">
                <a:solidFill>
                  <a:srgbClr val="2E6DB4"/>
                </a:solidFill>
                <a:latin typeface="IBM Plex Sans"/>
              </a:rPr>
              <a:t>New sum rules from TBM-Based Mixing       </a:t>
            </a:r>
            <a:r>
              <a:rPr lang="en-US" altLang="ko-KR" sz="1400" b="0" i="0" dirty="0">
                <a:solidFill>
                  <a:srgbClr val="2E6DB4"/>
                </a:solidFill>
                <a:latin typeface="IBM Plex Sans"/>
              </a:rPr>
              <a:t>(</a:t>
            </a:r>
            <a:r>
              <a:rPr lang="en-US" altLang="ko-KR" sz="1400" b="0" i="0" dirty="0" err="1">
                <a:solidFill>
                  <a:srgbClr val="2E6DB4"/>
                </a:solidFill>
                <a:latin typeface="IBM Plex Sans"/>
              </a:rPr>
              <a:t>Ahn</a:t>
            </a:r>
            <a:r>
              <a:rPr lang="en-US" altLang="ko-KR" sz="1400" b="0" i="0" dirty="0">
                <a:solidFill>
                  <a:srgbClr val="2E6DB4"/>
                </a:solidFill>
                <a:latin typeface="IBM Plex Sans"/>
              </a:rPr>
              <a:t>, Kang, Ramos, </a:t>
            </a:r>
            <a:r>
              <a:rPr lang="en-US" altLang="ko-KR" sz="1400" b="0" i="0" dirty="0" err="1">
                <a:solidFill>
                  <a:srgbClr val="2E6DB4"/>
                </a:solidFill>
                <a:latin typeface="IBM Plex Sans"/>
              </a:rPr>
              <a:t>Tanimoto</a:t>
            </a:r>
            <a:r>
              <a:rPr lang="en-US" altLang="ko-KR" sz="1400" dirty="0">
                <a:solidFill>
                  <a:srgbClr val="2E6DB4"/>
                </a:solidFill>
                <a:latin typeface="IBM Plex Sans"/>
              </a:rPr>
              <a:t> : </a:t>
            </a:r>
            <a:r>
              <a:rPr lang="en-US" altLang="ko-KR" sz="1400" b="0" i="1" dirty="0" err="1">
                <a:effectLst/>
                <a:latin typeface="-apple-system"/>
              </a:rPr>
              <a:t>Phys.Rev.D</a:t>
            </a:r>
            <a:r>
              <a:rPr lang="en-US" altLang="ko-KR" sz="1400" b="0" i="0" dirty="0">
                <a:effectLst/>
                <a:latin typeface="-apple-system"/>
              </a:rPr>
              <a:t> 106 (2022))</a:t>
            </a:r>
            <a:endParaRPr lang="ko-KR" altLang="en-US" sz="1400" dirty="0"/>
          </a:p>
        </p:txBody>
      </p:sp>
      <p:pic>
        <p:nvPicPr>
          <p:cNvPr id="18" name="그림 17">
            <a:extLst>
              <a:ext uri="{FF2B5EF4-FFF2-40B4-BE49-F238E27FC236}">
                <a16:creationId xmlns:a16="http://schemas.microsoft.com/office/drawing/2014/main" id="{F3750AD6-0D77-4DF7-846A-FBAE45968E7C}"/>
              </a:ext>
            </a:extLst>
          </p:cNvPr>
          <p:cNvPicPr>
            <a:picLocks noChangeAspect="1"/>
          </p:cNvPicPr>
          <p:nvPr/>
        </p:nvPicPr>
        <p:blipFill>
          <a:blip r:embed="rId3"/>
          <a:stretch>
            <a:fillRect/>
          </a:stretch>
        </p:blipFill>
        <p:spPr>
          <a:xfrm>
            <a:off x="1627724" y="1736835"/>
            <a:ext cx="3076194" cy="1852422"/>
          </a:xfrm>
          <a:prstGeom prst="rect">
            <a:avLst/>
          </a:prstGeom>
        </p:spPr>
      </p:pic>
      <p:pic>
        <p:nvPicPr>
          <p:cNvPr id="20" name="그림 19">
            <a:extLst>
              <a:ext uri="{FF2B5EF4-FFF2-40B4-BE49-F238E27FC236}">
                <a16:creationId xmlns:a16="http://schemas.microsoft.com/office/drawing/2014/main" id="{8024F23D-17BD-4A75-86CE-90E0F094A6AE}"/>
              </a:ext>
            </a:extLst>
          </p:cNvPr>
          <p:cNvPicPr>
            <a:picLocks noChangeAspect="1"/>
          </p:cNvPicPr>
          <p:nvPr/>
        </p:nvPicPr>
        <p:blipFill>
          <a:blip r:embed="rId4"/>
          <a:stretch>
            <a:fillRect/>
          </a:stretch>
        </p:blipFill>
        <p:spPr>
          <a:xfrm>
            <a:off x="5576073" y="1799630"/>
            <a:ext cx="5220493" cy="1851193"/>
          </a:xfrm>
          <a:prstGeom prst="rect">
            <a:avLst/>
          </a:prstGeom>
        </p:spPr>
      </p:pic>
      <p:pic>
        <p:nvPicPr>
          <p:cNvPr id="22" name="그림 21">
            <a:extLst>
              <a:ext uri="{FF2B5EF4-FFF2-40B4-BE49-F238E27FC236}">
                <a16:creationId xmlns:a16="http://schemas.microsoft.com/office/drawing/2014/main" id="{CEDBC48C-0B70-4930-9403-5B8D4CDB1D5B}"/>
              </a:ext>
            </a:extLst>
          </p:cNvPr>
          <p:cNvPicPr>
            <a:picLocks noChangeAspect="1"/>
          </p:cNvPicPr>
          <p:nvPr/>
        </p:nvPicPr>
        <p:blipFill>
          <a:blip r:embed="rId5"/>
          <a:stretch>
            <a:fillRect/>
          </a:stretch>
        </p:blipFill>
        <p:spPr>
          <a:xfrm>
            <a:off x="1960026" y="3552602"/>
            <a:ext cx="2998908" cy="3134198"/>
          </a:xfrm>
          <a:prstGeom prst="rect">
            <a:avLst/>
          </a:prstGeom>
        </p:spPr>
      </p:pic>
      <p:pic>
        <p:nvPicPr>
          <p:cNvPr id="23" name="그림 22">
            <a:extLst>
              <a:ext uri="{FF2B5EF4-FFF2-40B4-BE49-F238E27FC236}">
                <a16:creationId xmlns:a16="http://schemas.microsoft.com/office/drawing/2014/main" id="{A72899E3-FF6D-471F-A18E-77EDAEAA2861}"/>
              </a:ext>
            </a:extLst>
          </p:cNvPr>
          <p:cNvPicPr>
            <a:picLocks noChangeAspect="1"/>
          </p:cNvPicPr>
          <p:nvPr/>
        </p:nvPicPr>
        <p:blipFill>
          <a:blip r:embed="rId6"/>
          <a:stretch>
            <a:fillRect/>
          </a:stretch>
        </p:blipFill>
        <p:spPr>
          <a:xfrm>
            <a:off x="5831089" y="1799630"/>
            <a:ext cx="4514693" cy="4794019"/>
          </a:xfrm>
          <a:prstGeom prst="rect">
            <a:avLst/>
          </a:prstGeom>
        </p:spPr>
      </p:pic>
    </p:spTree>
    <p:extLst>
      <p:ext uri="{BB962C8B-B14F-4D97-AF65-F5344CB8AC3E}">
        <p14:creationId xmlns:p14="http://schemas.microsoft.com/office/powerpoint/2010/main" val="243490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62000" y="560000"/>
            <a:ext cx="10668000" cy="500000"/>
          </a:xfrm>
          <a:prstGeom prst="rect">
            <a:avLst/>
          </a:prstGeom>
          <a:noFill/>
          <a:ln/>
        </p:spPr>
        <p:txBody>
          <a:bodyPr wrap="square" lIns="0" tIns="0" rIns="0" bIns="0" rtlCol="0" anchor="t">
            <a:noAutofit/>
          </a:bodyPr>
          <a:lstStyle/>
          <a:p>
            <a:pPr marL="0" indent="0" algn="l">
              <a:buNone/>
            </a:pPr>
            <a:r>
              <a:rPr lang="en-US" altLang="ko-KR" dirty="0">
                <a:solidFill>
                  <a:srgbClr val="2E6DB4"/>
                </a:solidFill>
                <a:latin typeface="Cambria" panose="02040503050406030204" pitchFamily="18" charset="0"/>
                <a:ea typeface="Cambria" panose="02040503050406030204" pitchFamily="18" charset="0"/>
              </a:rPr>
              <a:t>Theory </a:t>
            </a:r>
            <a:r>
              <a:rPr lang="en-US" altLang="ko-KR" sz="2800" i="0" dirty="0">
                <a:solidFill>
                  <a:srgbClr val="2E6DB4"/>
                </a:solidFill>
                <a:latin typeface="Cambria" panose="02040503050406030204" pitchFamily="18" charset="0"/>
                <a:ea typeface="Cambria" panose="02040503050406030204" pitchFamily="18" charset="0"/>
              </a:rPr>
              <a:t>Predicts for δ</a:t>
            </a:r>
            <a:r>
              <a:rPr lang="en-US" altLang="ko-KR" sz="2800" i="0" baseline="-25000" dirty="0">
                <a:solidFill>
                  <a:srgbClr val="2E6DB4"/>
                </a:solidFill>
                <a:latin typeface="Cambria" panose="02040503050406030204" pitchFamily="18" charset="0"/>
                <a:ea typeface="Cambria" panose="02040503050406030204" pitchFamily="18" charset="0"/>
              </a:rPr>
              <a:t>CP</a:t>
            </a:r>
          </a:p>
        </p:txBody>
      </p:sp>
      <p:sp>
        <p:nvSpPr>
          <p:cNvPr id="11" name="TextBox 10">
            <a:extLst>
              <a:ext uri="{FF2B5EF4-FFF2-40B4-BE49-F238E27FC236}">
                <a16:creationId xmlns:a16="http://schemas.microsoft.com/office/drawing/2014/main" id="{B221327D-6596-4F15-B3CD-26A90C62F1FF}"/>
              </a:ext>
            </a:extLst>
          </p:cNvPr>
          <p:cNvSpPr txBox="1"/>
          <p:nvPr/>
        </p:nvSpPr>
        <p:spPr>
          <a:xfrm>
            <a:off x="1075888" y="1191129"/>
            <a:ext cx="6094602" cy="415498"/>
          </a:xfrm>
          <a:prstGeom prst="rect">
            <a:avLst/>
          </a:prstGeom>
          <a:noFill/>
        </p:spPr>
        <p:txBody>
          <a:bodyPr wrap="square">
            <a:spAutoFit/>
          </a:bodyPr>
          <a:lstStyle/>
          <a:p>
            <a:pPr marL="285750" indent="-285750">
              <a:buFont typeface="Arial" panose="020B0604020202020204" pitchFamily="34" charset="0"/>
              <a:buChar char="•"/>
            </a:pPr>
            <a:r>
              <a:rPr lang="en-US" altLang="ko-KR" sz="2100" b="0" i="0" dirty="0">
                <a:solidFill>
                  <a:srgbClr val="2E6DB4"/>
                </a:solidFill>
                <a:latin typeface="IBM Plex Sans"/>
              </a:rPr>
              <a:t>Predictions from A4 symmetry-breaking model</a:t>
            </a:r>
            <a:endParaRPr lang="ko-KR" altLang="en-US" sz="2100" dirty="0"/>
          </a:p>
        </p:txBody>
      </p:sp>
      <p:sp>
        <p:nvSpPr>
          <p:cNvPr id="12" name="TextBox 11">
            <a:extLst>
              <a:ext uri="{FF2B5EF4-FFF2-40B4-BE49-F238E27FC236}">
                <a16:creationId xmlns:a16="http://schemas.microsoft.com/office/drawing/2014/main" id="{EFE147ED-DAEB-476C-9356-C5ED5E8B586A}"/>
              </a:ext>
            </a:extLst>
          </p:cNvPr>
          <p:cNvSpPr txBox="1"/>
          <p:nvPr/>
        </p:nvSpPr>
        <p:spPr>
          <a:xfrm>
            <a:off x="7223543" y="920388"/>
            <a:ext cx="3944157" cy="738664"/>
          </a:xfrm>
          <a:prstGeom prst="rect">
            <a:avLst/>
          </a:prstGeom>
          <a:noFill/>
        </p:spPr>
        <p:txBody>
          <a:bodyPr wrap="none" rtlCol="0">
            <a:spAutoFit/>
          </a:bodyPr>
          <a:lstStyle/>
          <a:p>
            <a:r>
              <a:rPr lang="en-US" altLang="ko-KR" sz="1400" dirty="0" err="1"/>
              <a:t>Ahn</a:t>
            </a:r>
            <a:r>
              <a:rPr lang="en-US" altLang="ko-KR" sz="1400" dirty="0"/>
              <a:t>, Kang, PRD86 (2012)</a:t>
            </a:r>
          </a:p>
          <a:p>
            <a:r>
              <a:rPr lang="en-US" altLang="ko-KR" sz="1400" dirty="0" err="1"/>
              <a:t>Ahn</a:t>
            </a:r>
            <a:r>
              <a:rPr lang="en-US" altLang="ko-KR" sz="1400" dirty="0"/>
              <a:t>, Kang, </a:t>
            </a:r>
            <a:r>
              <a:rPr lang="en-US" altLang="ko-KR" sz="1400" dirty="0" err="1"/>
              <a:t>CSKim</a:t>
            </a:r>
            <a:r>
              <a:rPr lang="en-US" altLang="ko-KR" sz="1400" dirty="0"/>
              <a:t>, PRD87 (2013)</a:t>
            </a:r>
          </a:p>
          <a:p>
            <a:r>
              <a:rPr lang="en-US" altLang="ko-KR" sz="1400" dirty="0"/>
              <a:t>Kang, Shimizu, </a:t>
            </a:r>
            <a:r>
              <a:rPr lang="en-US" altLang="ko-KR" sz="1400" dirty="0" err="1"/>
              <a:t>Shunya</a:t>
            </a:r>
            <a:r>
              <a:rPr lang="en-US" altLang="ko-KR" sz="1400" dirty="0"/>
              <a:t> </a:t>
            </a:r>
            <a:r>
              <a:rPr lang="en-US" altLang="ko-KR" sz="1400" dirty="0" err="1"/>
              <a:t>Tanimoto</a:t>
            </a:r>
            <a:r>
              <a:rPr lang="en-US" altLang="ko-KR" sz="1400" dirty="0"/>
              <a:t>, PTEP(2018)</a:t>
            </a:r>
            <a:endParaRPr lang="ko-KR" altLang="en-US" sz="1400" dirty="0"/>
          </a:p>
        </p:txBody>
      </p:sp>
      <p:pic>
        <p:nvPicPr>
          <p:cNvPr id="16" name="Picture 8">
            <a:extLst>
              <a:ext uri="{FF2B5EF4-FFF2-40B4-BE49-F238E27FC236}">
                <a16:creationId xmlns:a16="http://schemas.microsoft.com/office/drawing/2014/main" id="{1286A0E6-B6FA-4EB6-89B6-78E259E09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2422" y="2495666"/>
            <a:ext cx="7056438"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9" name="Picture 9">
            <a:extLst>
              <a:ext uri="{FF2B5EF4-FFF2-40B4-BE49-F238E27FC236}">
                <a16:creationId xmlns:a16="http://schemas.microsoft.com/office/drawing/2014/main" id="{49AD4B23-BB4F-4D50-80AC-3FC2670B3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0622" y="2878252"/>
            <a:ext cx="368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1" name="Picture 10">
            <a:extLst>
              <a:ext uri="{FF2B5EF4-FFF2-40B4-BE49-F238E27FC236}">
                <a16:creationId xmlns:a16="http://schemas.microsoft.com/office/drawing/2014/main" id="{85AAD8E9-8217-4781-A410-C6CA62002C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0622" y="3637078"/>
            <a:ext cx="58689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4" name="Picture 11">
            <a:extLst>
              <a:ext uri="{FF2B5EF4-FFF2-40B4-BE49-F238E27FC236}">
                <a16:creationId xmlns:a16="http://schemas.microsoft.com/office/drawing/2014/main" id="{382A13B2-0C69-4D7B-9A19-AA02551470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47922" y="3660891"/>
            <a:ext cx="129540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25" name="Rectangle 10">
            <a:extLst>
              <a:ext uri="{FF2B5EF4-FFF2-40B4-BE49-F238E27FC236}">
                <a16:creationId xmlns:a16="http://schemas.microsoft.com/office/drawing/2014/main" id="{EC8896E6-6888-4005-94E0-28DAEDF1BD3E}"/>
              </a:ext>
            </a:extLst>
          </p:cNvPr>
          <p:cNvSpPr>
            <a:spLocks noChangeArrowheads="1"/>
          </p:cNvSpPr>
          <p:nvPr/>
        </p:nvSpPr>
        <p:spPr bwMode="auto">
          <a:xfrm>
            <a:off x="2355086" y="4318115"/>
            <a:ext cx="7488237" cy="400050"/>
          </a:xfrm>
          <a:prstGeom prst="rect">
            <a:avLst/>
          </a:prstGeom>
          <a:noFill/>
          <a:ln>
            <a:noFill/>
          </a:ln>
          <a:effectLst>
            <a:prstShdw prst="shdw13" dist="53882" dir="13500000">
              <a:srgbClr val="808080">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kumimoji="1" sz="3600">
                <a:solidFill>
                  <a:schemeClr val="tx1"/>
                </a:solidFill>
                <a:latin typeface="Arial" panose="020B0604020202020204" pitchFamily="34" charset="0"/>
                <a:ea typeface="ＭＳ Ｐゴシック" panose="020B0600070205080204" pitchFamily="34" charset="-128"/>
              </a:defRPr>
            </a:lvl1pPr>
            <a:lvl2pPr marL="742950" indent="-285750">
              <a:defRPr kumimoji="1" sz="3600">
                <a:solidFill>
                  <a:schemeClr val="tx1"/>
                </a:solidFill>
                <a:latin typeface="Arial" panose="020B0604020202020204" pitchFamily="34" charset="0"/>
                <a:ea typeface="ＭＳ Ｐゴシック" panose="020B0600070205080204" pitchFamily="34" charset="-128"/>
              </a:defRPr>
            </a:lvl2pPr>
            <a:lvl3pPr marL="1143000" indent="-228600">
              <a:defRPr kumimoji="1" sz="3600">
                <a:solidFill>
                  <a:schemeClr val="tx1"/>
                </a:solidFill>
                <a:latin typeface="Arial" panose="020B0604020202020204" pitchFamily="34" charset="0"/>
                <a:ea typeface="ＭＳ Ｐゴシック" panose="020B0600070205080204" pitchFamily="34" charset="-128"/>
              </a:defRPr>
            </a:lvl3pPr>
            <a:lvl4pPr marL="1600200" indent="-228600">
              <a:defRPr kumimoji="1" sz="3600">
                <a:solidFill>
                  <a:schemeClr val="tx1"/>
                </a:solidFill>
                <a:latin typeface="Arial" panose="020B0604020202020204" pitchFamily="34" charset="0"/>
                <a:ea typeface="ＭＳ Ｐゴシック" panose="020B0600070205080204" pitchFamily="34" charset="-128"/>
              </a:defRPr>
            </a:lvl4pPr>
            <a:lvl5pPr marL="2057400" indent="-228600">
              <a:defRPr kumimoji="1" sz="3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2000" dirty="0">
                <a:solidFill>
                  <a:srgbClr val="9933FF"/>
                </a:solidFill>
                <a:latin typeface="+mn-lt"/>
                <a:ea typeface="HGP創英角ﾎﾟｯﾌﾟ体" pitchFamily="50" charset="-128"/>
              </a:rPr>
              <a:t>Both normal and inverted mass hierarchies are possible.</a:t>
            </a:r>
            <a:endParaRPr lang="ja-JP" altLang="en-US" sz="2000" dirty="0">
              <a:solidFill>
                <a:srgbClr val="9933FF"/>
              </a:solidFill>
              <a:latin typeface="+mn-lt"/>
              <a:ea typeface="HGP創英角ﾎﾟｯﾌﾟ体" pitchFamily="50" charset="-128"/>
            </a:endParaRPr>
          </a:p>
        </p:txBody>
      </p:sp>
      <p:sp>
        <p:nvSpPr>
          <p:cNvPr id="26" name="Rectangle 11">
            <a:extLst>
              <a:ext uri="{FF2B5EF4-FFF2-40B4-BE49-F238E27FC236}">
                <a16:creationId xmlns:a16="http://schemas.microsoft.com/office/drawing/2014/main" id="{B51BDEF9-9034-49B0-9F55-C8C4F56046AF}"/>
              </a:ext>
            </a:extLst>
          </p:cNvPr>
          <p:cNvSpPr>
            <a:spLocks noChangeArrowheads="1"/>
          </p:cNvSpPr>
          <p:nvPr/>
        </p:nvSpPr>
        <p:spPr bwMode="auto">
          <a:xfrm>
            <a:off x="7971661" y="2070216"/>
            <a:ext cx="1944687" cy="338137"/>
          </a:xfrm>
          <a:prstGeom prst="rect">
            <a:avLst/>
          </a:prstGeom>
          <a:noFill/>
          <a:ln>
            <a:noFill/>
          </a:ln>
          <a:effectLst>
            <a:prstShdw prst="shdw13" dist="53882" dir="13500000">
              <a:srgbClr val="808080">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anose="020B0604020202020204" pitchFamily="34" charset="0"/>
                <a:ea typeface="ＭＳ Ｐゴシック" panose="020B0600070205080204" pitchFamily="34" charset="-128"/>
              </a:defRPr>
            </a:lvl1pPr>
            <a:lvl2pPr marL="742950" indent="-285750">
              <a:defRPr kumimoji="1" sz="3600">
                <a:solidFill>
                  <a:schemeClr val="tx1"/>
                </a:solidFill>
                <a:latin typeface="Arial" panose="020B0604020202020204" pitchFamily="34" charset="0"/>
                <a:ea typeface="ＭＳ Ｐゴシック" panose="020B0600070205080204" pitchFamily="34" charset="-128"/>
              </a:defRPr>
            </a:lvl2pPr>
            <a:lvl3pPr marL="1143000" indent="-228600">
              <a:defRPr kumimoji="1" sz="3600">
                <a:solidFill>
                  <a:schemeClr val="tx1"/>
                </a:solidFill>
                <a:latin typeface="Arial" panose="020B0604020202020204" pitchFamily="34" charset="0"/>
                <a:ea typeface="ＭＳ Ｐゴシック" panose="020B0600070205080204" pitchFamily="34" charset="-128"/>
              </a:defRPr>
            </a:lvl3pPr>
            <a:lvl4pPr marL="1600200" indent="-228600">
              <a:defRPr kumimoji="1" sz="3600">
                <a:solidFill>
                  <a:schemeClr val="tx1"/>
                </a:solidFill>
                <a:latin typeface="Arial" panose="020B0604020202020204" pitchFamily="34" charset="0"/>
                <a:ea typeface="ＭＳ Ｐゴシック" panose="020B0600070205080204" pitchFamily="34" charset="-128"/>
              </a:defRPr>
            </a:lvl4pPr>
            <a:lvl5pPr marL="2057400" indent="-228600">
              <a:defRPr kumimoji="1" sz="3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1600" b="1">
                <a:solidFill>
                  <a:srgbClr val="009E47"/>
                </a:solidFill>
                <a:latin typeface="Comic Sans MS" panose="030F0702030302020204" pitchFamily="66" charset="0"/>
                <a:ea typeface="HGP創英角ﾎﾟｯﾌﾟ体" pitchFamily="50" charset="-128"/>
              </a:rPr>
              <a:t>Additional Matrix</a:t>
            </a:r>
            <a:endParaRPr lang="ja-JP" altLang="en-US" sz="1600" b="1">
              <a:solidFill>
                <a:srgbClr val="009E47"/>
              </a:solidFill>
              <a:latin typeface="Comic Sans MS" panose="030F0702030302020204" pitchFamily="66" charset="0"/>
              <a:ea typeface="HGP創英角ﾎﾟｯﾌﾟ体" pitchFamily="50" charset="-128"/>
            </a:endParaRPr>
          </a:p>
        </p:txBody>
      </p:sp>
      <p:pic>
        <p:nvPicPr>
          <p:cNvPr id="27" name="Picture 14">
            <a:extLst>
              <a:ext uri="{FF2B5EF4-FFF2-40B4-BE49-F238E27FC236}">
                <a16:creationId xmlns:a16="http://schemas.microsoft.com/office/drawing/2014/main" id="{652C1824-5C09-40B7-8C48-42FC4203E9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8661" y="4714991"/>
            <a:ext cx="5373687"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15">
            <a:extLst>
              <a:ext uri="{FF2B5EF4-FFF2-40B4-BE49-F238E27FC236}">
                <a16:creationId xmlns:a16="http://schemas.microsoft.com/office/drawing/2014/main" id="{71B23CDE-D512-4F58-A036-42D50BEB9602}"/>
              </a:ext>
            </a:extLst>
          </p:cNvPr>
          <p:cNvSpPr>
            <a:spLocks noChangeArrowheads="1"/>
          </p:cNvSpPr>
          <p:nvPr/>
        </p:nvSpPr>
        <p:spPr bwMode="auto">
          <a:xfrm>
            <a:off x="7035035" y="5092816"/>
            <a:ext cx="3128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600">
                <a:solidFill>
                  <a:schemeClr val="tx1"/>
                </a:solidFill>
                <a:latin typeface="Arial" panose="020B0604020202020204" pitchFamily="34" charset="0"/>
                <a:ea typeface="ＭＳ Ｐゴシック" panose="020B0600070205080204" pitchFamily="34" charset="-128"/>
              </a:defRPr>
            </a:lvl1pPr>
            <a:lvl2pPr marL="742950" indent="-285750">
              <a:defRPr kumimoji="1" sz="3600">
                <a:solidFill>
                  <a:schemeClr val="tx1"/>
                </a:solidFill>
                <a:latin typeface="Arial" panose="020B0604020202020204" pitchFamily="34" charset="0"/>
                <a:ea typeface="ＭＳ Ｐゴシック" panose="020B0600070205080204" pitchFamily="34" charset="-128"/>
              </a:defRPr>
            </a:lvl2pPr>
            <a:lvl3pPr marL="1143000" indent="-228600">
              <a:defRPr kumimoji="1" sz="3600">
                <a:solidFill>
                  <a:schemeClr val="tx1"/>
                </a:solidFill>
                <a:latin typeface="Arial" panose="020B0604020202020204" pitchFamily="34" charset="0"/>
                <a:ea typeface="ＭＳ Ｐゴシック" panose="020B0600070205080204" pitchFamily="34" charset="-128"/>
              </a:defRPr>
            </a:lvl3pPr>
            <a:lvl4pPr marL="1600200" indent="-228600">
              <a:defRPr kumimoji="1" sz="3600">
                <a:solidFill>
                  <a:schemeClr val="tx1"/>
                </a:solidFill>
                <a:latin typeface="Arial" panose="020B0604020202020204" pitchFamily="34" charset="0"/>
                <a:ea typeface="ＭＳ Ｐゴシック" panose="020B0600070205080204" pitchFamily="34" charset="-128"/>
              </a:defRPr>
            </a:lvl4pPr>
            <a:lvl5pPr marL="2057400" indent="-228600">
              <a:defRPr kumimoji="1" sz="36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sz="36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1800" b="1" dirty="0">
                <a:solidFill>
                  <a:srgbClr val="FF0000"/>
                </a:solidFill>
                <a:latin typeface="Comic Sans MS" panose="030F0702030302020204" pitchFamily="66" charset="0"/>
                <a:ea typeface="HGP創英角ﾎﾟｯﾌﾟ体" pitchFamily="50" charset="-128"/>
              </a:rPr>
              <a:t>Tri-maximal mixing: TM2</a:t>
            </a:r>
            <a:endParaRPr lang="ja-JP" altLang="en-US" sz="1800" b="1" dirty="0">
              <a:solidFill>
                <a:srgbClr val="FF0000"/>
              </a:solidFill>
              <a:latin typeface="Comic Sans MS" panose="030F0702030302020204" pitchFamily="66" charset="0"/>
              <a:ea typeface="HGP創英角ﾎﾟｯﾌﾟ体" pitchFamily="50" charset="-128"/>
            </a:endParaRPr>
          </a:p>
        </p:txBody>
      </p:sp>
      <p:pic>
        <p:nvPicPr>
          <p:cNvPr id="29" name="Picture 13">
            <a:extLst>
              <a:ext uri="{FF2B5EF4-FFF2-40B4-BE49-F238E27FC236}">
                <a16:creationId xmlns:a16="http://schemas.microsoft.com/office/drawing/2014/main" id="{4779BF03-21C4-4E22-A2A2-02F5D0684E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4773" y="5905615"/>
            <a:ext cx="737552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角丸四角形 1">
            <a:extLst>
              <a:ext uri="{FF2B5EF4-FFF2-40B4-BE49-F238E27FC236}">
                <a16:creationId xmlns:a16="http://schemas.microsoft.com/office/drawing/2014/main" id="{29E44904-B94A-4C34-92AE-EA803609D93D}"/>
              </a:ext>
            </a:extLst>
          </p:cNvPr>
          <p:cNvSpPr/>
          <p:nvPr/>
        </p:nvSpPr>
        <p:spPr>
          <a:xfrm>
            <a:off x="8403460" y="2408352"/>
            <a:ext cx="1295400" cy="1117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extLst>
      <p:ext uri="{BB962C8B-B14F-4D97-AF65-F5344CB8AC3E}">
        <p14:creationId xmlns:p14="http://schemas.microsoft.com/office/powerpoint/2010/main" val="3710500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62000" y="560000"/>
            <a:ext cx="10668000" cy="500000"/>
          </a:xfrm>
          <a:prstGeom prst="rect">
            <a:avLst/>
          </a:prstGeom>
          <a:noFill/>
          <a:ln/>
        </p:spPr>
        <p:txBody>
          <a:bodyPr wrap="square" lIns="0" tIns="0" rIns="0" bIns="0" rtlCol="0" anchor="t">
            <a:noAutofit/>
          </a:bodyPr>
          <a:lstStyle/>
          <a:p>
            <a:pPr marL="0" indent="0" algn="l">
              <a:buNone/>
            </a:pPr>
            <a:r>
              <a:rPr lang="en-US" altLang="ko-KR" dirty="0">
                <a:solidFill>
                  <a:srgbClr val="2E6DB4"/>
                </a:solidFill>
                <a:latin typeface="Cambria" panose="02040503050406030204" pitchFamily="18" charset="0"/>
                <a:ea typeface="Cambria" panose="02040503050406030204" pitchFamily="18" charset="0"/>
              </a:rPr>
              <a:t>Theory </a:t>
            </a:r>
            <a:r>
              <a:rPr lang="en-US" altLang="ko-KR" sz="2800" i="0" dirty="0">
                <a:solidFill>
                  <a:srgbClr val="2E6DB4"/>
                </a:solidFill>
                <a:latin typeface="Cambria" panose="02040503050406030204" pitchFamily="18" charset="0"/>
                <a:ea typeface="Cambria" panose="02040503050406030204" pitchFamily="18" charset="0"/>
              </a:rPr>
              <a:t>Predicts for δ</a:t>
            </a:r>
            <a:r>
              <a:rPr lang="en-US" altLang="ko-KR" sz="2800" i="0" baseline="-25000" dirty="0">
                <a:solidFill>
                  <a:srgbClr val="2E6DB4"/>
                </a:solidFill>
                <a:latin typeface="Cambria" panose="02040503050406030204" pitchFamily="18" charset="0"/>
                <a:ea typeface="Cambria" panose="02040503050406030204" pitchFamily="18" charset="0"/>
              </a:rPr>
              <a:t>CP</a:t>
            </a:r>
          </a:p>
        </p:txBody>
      </p:sp>
      <p:sp>
        <p:nvSpPr>
          <p:cNvPr id="11" name="TextBox 10">
            <a:extLst>
              <a:ext uri="{FF2B5EF4-FFF2-40B4-BE49-F238E27FC236}">
                <a16:creationId xmlns:a16="http://schemas.microsoft.com/office/drawing/2014/main" id="{B221327D-6596-4F15-B3CD-26A90C62F1FF}"/>
              </a:ext>
            </a:extLst>
          </p:cNvPr>
          <p:cNvSpPr txBox="1"/>
          <p:nvPr/>
        </p:nvSpPr>
        <p:spPr>
          <a:xfrm>
            <a:off x="1075888" y="1191129"/>
            <a:ext cx="6094602" cy="415498"/>
          </a:xfrm>
          <a:prstGeom prst="rect">
            <a:avLst/>
          </a:prstGeom>
          <a:noFill/>
        </p:spPr>
        <p:txBody>
          <a:bodyPr wrap="square">
            <a:spAutoFit/>
          </a:bodyPr>
          <a:lstStyle/>
          <a:p>
            <a:pPr marL="285750" indent="-285750">
              <a:buFont typeface="Arial" panose="020B0604020202020204" pitchFamily="34" charset="0"/>
              <a:buChar char="•"/>
            </a:pPr>
            <a:r>
              <a:rPr lang="en-US" altLang="ko-KR" sz="2100" b="0" i="0" dirty="0">
                <a:solidFill>
                  <a:srgbClr val="2E6DB4"/>
                </a:solidFill>
                <a:latin typeface="IBM Plex Sans"/>
              </a:rPr>
              <a:t>Predictions from A4 symmetry-breaking model</a:t>
            </a:r>
            <a:endParaRPr lang="ko-KR" altLang="en-US" sz="2100" dirty="0"/>
          </a:p>
        </p:txBody>
      </p:sp>
      <p:sp>
        <p:nvSpPr>
          <p:cNvPr id="12" name="TextBox 11">
            <a:extLst>
              <a:ext uri="{FF2B5EF4-FFF2-40B4-BE49-F238E27FC236}">
                <a16:creationId xmlns:a16="http://schemas.microsoft.com/office/drawing/2014/main" id="{EFE147ED-DAEB-476C-9356-C5ED5E8B586A}"/>
              </a:ext>
            </a:extLst>
          </p:cNvPr>
          <p:cNvSpPr txBox="1"/>
          <p:nvPr/>
        </p:nvSpPr>
        <p:spPr>
          <a:xfrm>
            <a:off x="7187973" y="967489"/>
            <a:ext cx="3944157" cy="738664"/>
          </a:xfrm>
          <a:prstGeom prst="rect">
            <a:avLst/>
          </a:prstGeom>
          <a:noFill/>
        </p:spPr>
        <p:txBody>
          <a:bodyPr wrap="none" rtlCol="0">
            <a:spAutoFit/>
          </a:bodyPr>
          <a:lstStyle/>
          <a:p>
            <a:r>
              <a:rPr lang="en-US" altLang="ko-KR" sz="1400" dirty="0" err="1"/>
              <a:t>Ahn</a:t>
            </a:r>
            <a:r>
              <a:rPr lang="en-US" altLang="ko-KR" sz="1400" dirty="0"/>
              <a:t>, Kang, PRD86 (2012)</a:t>
            </a:r>
          </a:p>
          <a:p>
            <a:r>
              <a:rPr lang="en-US" altLang="ko-KR" sz="1400" dirty="0" err="1"/>
              <a:t>Ahn</a:t>
            </a:r>
            <a:r>
              <a:rPr lang="en-US" altLang="ko-KR" sz="1400" dirty="0"/>
              <a:t>, Kang, </a:t>
            </a:r>
            <a:r>
              <a:rPr lang="en-US" altLang="ko-KR" sz="1400" dirty="0" err="1"/>
              <a:t>CSKim</a:t>
            </a:r>
            <a:r>
              <a:rPr lang="en-US" altLang="ko-KR" sz="1400" dirty="0"/>
              <a:t>, PRD87 (2013)</a:t>
            </a:r>
          </a:p>
          <a:p>
            <a:r>
              <a:rPr lang="en-US" altLang="ko-KR" sz="1400" dirty="0"/>
              <a:t>Kang, Shimizu, </a:t>
            </a:r>
            <a:r>
              <a:rPr lang="en-US" altLang="ko-KR" sz="1400" dirty="0" err="1"/>
              <a:t>Shunya</a:t>
            </a:r>
            <a:r>
              <a:rPr lang="en-US" altLang="ko-KR" sz="1400" dirty="0"/>
              <a:t> </a:t>
            </a:r>
            <a:r>
              <a:rPr lang="en-US" altLang="ko-KR" sz="1400" dirty="0" err="1"/>
              <a:t>Tanimoto</a:t>
            </a:r>
            <a:r>
              <a:rPr lang="en-US" altLang="ko-KR" sz="1400" dirty="0"/>
              <a:t>, PTEP(2018)</a:t>
            </a:r>
            <a:endParaRPr lang="ko-KR" altLang="en-US" sz="1400" dirty="0"/>
          </a:p>
        </p:txBody>
      </p:sp>
      <p:pic>
        <p:nvPicPr>
          <p:cNvPr id="13" name="그림 12">
            <a:extLst>
              <a:ext uri="{FF2B5EF4-FFF2-40B4-BE49-F238E27FC236}">
                <a16:creationId xmlns:a16="http://schemas.microsoft.com/office/drawing/2014/main" id="{633FCABE-3781-432B-924C-FB178C5D46B8}"/>
              </a:ext>
            </a:extLst>
          </p:cNvPr>
          <p:cNvPicPr>
            <a:picLocks noChangeAspect="1"/>
          </p:cNvPicPr>
          <p:nvPr/>
        </p:nvPicPr>
        <p:blipFill>
          <a:blip r:embed="rId3"/>
          <a:stretch>
            <a:fillRect/>
          </a:stretch>
        </p:blipFill>
        <p:spPr>
          <a:xfrm>
            <a:off x="1701411" y="1883448"/>
            <a:ext cx="8595504" cy="2629680"/>
          </a:xfrm>
          <a:prstGeom prst="rect">
            <a:avLst/>
          </a:prstGeom>
        </p:spPr>
      </p:pic>
      <p:pic>
        <p:nvPicPr>
          <p:cNvPr id="14" name="그림 13">
            <a:extLst>
              <a:ext uri="{FF2B5EF4-FFF2-40B4-BE49-F238E27FC236}">
                <a16:creationId xmlns:a16="http://schemas.microsoft.com/office/drawing/2014/main" id="{52D4F402-805F-4222-A922-19FB054F72FB}"/>
              </a:ext>
            </a:extLst>
          </p:cNvPr>
          <p:cNvPicPr>
            <a:picLocks noChangeAspect="1"/>
          </p:cNvPicPr>
          <p:nvPr/>
        </p:nvPicPr>
        <p:blipFill>
          <a:blip r:embed="rId4"/>
          <a:stretch>
            <a:fillRect/>
          </a:stretch>
        </p:blipFill>
        <p:spPr>
          <a:xfrm>
            <a:off x="3935760" y="4513128"/>
            <a:ext cx="3873630" cy="2295872"/>
          </a:xfrm>
          <a:prstGeom prst="rect">
            <a:avLst/>
          </a:prstGeom>
        </p:spPr>
      </p:pic>
    </p:spTree>
    <p:extLst>
      <p:ext uri="{BB962C8B-B14F-4D97-AF65-F5344CB8AC3E}">
        <p14:creationId xmlns:p14="http://schemas.microsoft.com/office/powerpoint/2010/main" val="4198945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62000" y="560000"/>
            <a:ext cx="10668000" cy="500000"/>
          </a:xfrm>
          <a:prstGeom prst="rect">
            <a:avLst/>
          </a:prstGeom>
          <a:noFill/>
          <a:ln/>
        </p:spPr>
        <p:txBody>
          <a:bodyPr wrap="square" lIns="0" tIns="0" rIns="0" bIns="0" rtlCol="0" anchor="t">
            <a:noAutofit/>
          </a:bodyPr>
          <a:lstStyle/>
          <a:p>
            <a:pPr marL="0" indent="0" algn="l">
              <a:buNone/>
            </a:pPr>
            <a:r>
              <a:rPr lang="en-US" altLang="ko-KR" dirty="0">
                <a:solidFill>
                  <a:srgbClr val="2E6DB4"/>
                </a:solidFill>
                <a:latin typeface="Cambria" panose="02040503050406030204" pitchFamily="18" charset="0"/>
                <a:ea typeface="Cambria" panose="02040503050406030204" pitchFamily="18" charset="0"/>
              </a:rPr>
              <a:t>Theory </a:t>
            </a:r>
            <a:r>
              <a:rPr lang="en-US" altLang="ko-KR" sz="2800" i="0" dirty="0">
                <a:solidFill>
                  <a:srgbClr val="2E6DB4"/>
                </a:solidFill>
                <a:latin typeface="Cambria" panose="02040503050406030204" pitchFamily="18" charset="0"/>
                <a:ea typeface="Cambria" panose="02040503050406030204" pitchFamily="18" charset="0"/>
              </a:rPr>
              <a:t>Predicts for δ</a:t>
            </a:r>
            <a:r>
              <a:rPr lang="en-US" altLang="ko-KR" sz="2800" i="0" baseline="-25000" dirty="0">
                <a:solidFill>
                  <a:srgbClr val="2E6DB4"/>
                </a:solidFill>
                <a:latin typeface="Cambria" panose="02040503050406030204" pitchFamily="18" charset="0"/>
                <a:ea typeface="Cambria" panose="02040503050406030204" pitchFamily="18" charset="0"/>
              </a:rPr>
              <a:t>CP</a:t>
            </a:r>
          </a:p>
        </p:txBody>
      </p:sp>
      <p:sp>
        <p:nvSpPr>
          <p:cNvPr id="7" name="TextBox 6">
            <a:extLst>
              <a:ext uri="{FF2B5EF4-FFF2-40B4-BE49-F238E27FC236}">
                <a16:creationId xmlns:a16="http://schemas.microsoft.com/office/drawing/2014/main" id="{2AE71D6B-AECD-4718-BD1C-5EC8F002488D}"/>
              </a:ext>
            </a:extLst>
          </p:cNvPr>
          <p:cNvSpPr txBox="1"/>
          <p:nvPr/>
        </p:nvSpPr>
        <p:spPr>
          <a:xfrm>
            <a:off x="5545123" y="1090569"/>
            <a:ext cx="6188810" cy="646331"/>
          </a:xfrm>
          <a:prstGeom prst="rect">
            <a:avLst/>
          </a:prstGeom>
          <a:noFill/>
        </p:spPr>
        <p:txBody>
          <a:bodyPr wrap="none" rtlCol="0">
            <a:spAutoFit/>
          </a:bodyPr>
          <a:lstStyle/>
          <a:p>
            <a:r>
              <a:rPr lang="en-US" altLang="ko-KR" dirty="0"/>
              <a:t>L. Everett, R. Ramos, A. Rock, A. Stuart, arXiv:1912.10139</a:t>
            </a:r>
          </a:p>
          <a:p>
            <a:r>
              <a:rPr lang="en-US" altLang="ko-KR" dirty="0"/>
              <a:t>L. Delgadillo, L. Everett, R. Ramos, A. Stuart, PRD97(2018)</a:t>
            </a:r>
            <a:endParaRPr lang="ko-KR" altLang="en-US" dirty="0"/>
          </a:p>
        </p:txBody>
      </p:sp>
      <p:pic>
        <p:nvPicPr>
          <p:cNvPr id="8" name="그림 7">
            <a:extLst>
              <a:ext uri="{FF2B5EF4-FFF2-40B4-BE49-F238E27FC236}">
                <a16:creationId xmlns:a16="http://schemas.microsoft.com/office/drawing/2014/main" id="{264F46EA-91CD-4F52-B82C-ED31C45B6468}"/>
              </a:ext>
            </a:extLst>
          </p:cNvPr>
          <p:cNvPicPr>
            <a:picLocks noChangeAspect="1"/>
          </p:cNvPicPr>
          <p:nvPr/>
        </p:nvPicPr>
        <p:blipFill>
          <a:blip r:embed="rId3"/>
          <a:stretch>
            <a:fillRect/>
          </a:stretch>
        </p:blipFill>
        <p:spPr>
          <a:xfrm>
            <a:off x="1323888" y="2828595"/>
            <a:ext cx="6225072" cy="900844"/>
          </a:xfrm>
          <a:prstGeom prst="rect">
            <a:avLst/>
          </a:prstGeom>
          <a:ln w="12700">
            <a:solidFill>
              <a:srgbClr val="C00000"/>
            </a:solidFill>
          </a:ln>
        </p:spPr>
      </p:pic>
      <p:pic>
        <p:nvPicPr>
          <p:cNvPr id="9" name="그림 8">
            <a:extLst>
              <a:ext uri="{FF2B5EF4-FFF2-40B4-BE49-F238E27FC236}">
                <a16:creationId xmlns:a16="http://schemas.microsoft.com/office/drawing/2014/main" id="{6B4C6631-40EA-44C6-BE6B-19FF5F071EA4}"/>
              </a:ext>
            </a:extLst>
          </p:cNvPr>
          <p:cNvPicPr>
            <a:picLocks noChangeAspect="1"/>
          </p:cNvPicPr>
          <p:nvPr/>
        </p:nvPicPr>
        <p:blipFill>
          <a:blip r:embed="rId4"/>
          <a:stretch>
            <a:fillRect/>
          </a:stretch>
        </p:blipFill>
        <p:spPr>
          <a:xfrm>
            <a:off x="6798819" y="2015831"/>
            <a:ext cx="5060949" cy="366029"/>
          </a:xfrm>
          <a:prstGeom prst="rect">
            <a:avLst/>
          </a:prstGeom>
        </p:spPr>
      </p:pic>
      <p:pic>
        <p:nvPicPr>
          <p:cNvPr id="10" name="그림 9">
            <a:extLst>
              <a:ext uri="{FF2B5EF4-FFF2-40B4-BE49-F238E27FC236}">
                <a16:creationId xmlns:a16="http://schemas.microsoft.com/office/drawing/2014/main" id="{04915881-C8A6-4B7A-8F29-AF895CB4427C}"/>
              </a:ext>
            </a:extLst>
          </p:cNvPr>
          <p:cNvPicPr>
            <a:picLocks noChangeAspect="1"/>
          </p:cNvPicPr>
          <p:nvPr/>
        </p:nvPicPr>
        <p:blipFill>
          <a:blip r:embed="rId5"/>
          <a:stretch>
            <a:fillRect/>
          </a:stretch>
        </p:blipFill>
        <p:spPr>
          <a:xfrm>
            <a:off x="1434078" y="2000415"/>
            <a:ext cx="4307199" cy="527031"/>
          </a:xfrm>
          <a:prstGeom prst="rect">
            <a:avLst/>
          </a:prstGeom>
        </p:spPr>
      </p:pic>
      <p:pic>
        <p:nvPicPr>
          <p:cNvPr id="15" name="그림 14">
            <a:extLst>
              <a:ext uri="{FF2B5EF4-FFF2-40B4-BE49-F238E27FC236}">
                <a16:creationId xmlns:a16="http://schemas.microsoft.com/office/drawing/2014/main" id="{AB2A7027-4B6D-40AF-830F-8B55A62B88A2}"/>
              </a:ext>
            </a:extLst>
          </p:cNvPr>
          <p:cNvPicPr>
            <a:picLocks noChangeAspect="1"/>
          </p:cNvPicPr>
          <p:nvPr/>
        </p:nvPicPr>
        <p:blipFill>
          <a:blip r:embed="rId6"/>
          <a:stretch>
            <a:fillRect/>
          </a:stretch>
        </p:blipFill>
        <p:spPr>
          <a:xfrm>
            <a:off x="918520" y="3955578"/>
            <a:ext cx="7504028" cy="1051259"/>
          </a:xfrm>
          <a:prstGeom prst="rect">
            <a:avLst/>
          </a:prstGeom>
        </p:spPr>
      </p:pic>
      <p:pic>
        <p:nvPicPr>
          <p:cNvPr id="16" name="그림 15">
            <a:extLst>
              <a:ext uri="{FF2B5EF4-FFF2-40B4-BE49-F238E27FC236}">
                <a16:creationId xmlns:a16="http://schemas.microsoft.com/office/drawing/2014/main" id="{DDD7FDD5-D59E-487F-AB92-B025271D403F}"/>
              </a:ext>
            </a:extLst>
          </p:cNvPr>
          <p:cNvPicPr>
            <a:picLocks noChangeAspect="1"/>
          </p:cNvPicPr>
          <p:nvPr/>
        </p:nvPicPr>
        <p:blipFill>
          <a:blip r:embed="rId7"/>
          <a:stretch>
            <a:fillRect/>
          </a:stretch>
        </p:blipFill>
        <p:spPr>
          <a:xfrm>
            <a:off x="8446951" y="2944002"/>
            <a:ext cx="3527698" cy="3389686"/>
          </a:xfrm>
          <a:prstGeom prst="rect">
            <a:avLst/>
          </a:prstGeom>
        </p:spPr>
      </p:pic>
    </p:spTree>
    <p:extLst>
      <p:ext uri="{BB962C8B-B14F-4D97-AF65-F5344CB8AC3E}">
        <p14:creationId xmlns:p14="http://schemas.microsoft.com/office/powerpoint/2010/main" val="3956525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585831" y="292138"/>
            <a:ext cx="9405457" cy="952864"/>
          </a:xfrm>
        </p:spPr>
        <p:txBody>
          <a:bodyPr>
            <a:normAutofit/>
          </a:bodyPr>
          <a:lstStyle/>
          <a:p>
            <a:r>
              <a:rPr lang="en-US" altLang="ko-KR" sz="2800" b="1" dirty="0">
                <a:solidFill>
                  <a:srgbClr val="0070C0"/>
                </a:solidFill>
                <a:latin typeface="Cambria" panose="02040503050406030204" pitchFamily="18" charset="0"/>
                <a:ea typeface="Cambria" panose="02040503050406030204" pitchFamily="18" charset="0"/>
              </a:rPr>
              <a:t>Searching for  Non-Standard Interactions (NSI)</a:t>
            </a:r>
            <a:endParaRPr lang="ko-KR" altLang="en-US" sz="2800" b="1" dirty="0">
              <a:solidFill>
                <a:srgbClr val="0070C0"/>
              </a:solidFill>
              <a:latin typeface="Cambria" panose="02040503050406030204" pitchFamily="18" charset="0"/>
            </a:endParaRPr>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996216" y="2824673"/>
                <a:ext cx="11195784" cy="3877293"/>
              </a:xfrm>
            </p:spPr>
            <p:txBody>
              <a:bodyPr>
                <a:normAutofit lnSpcReduction="10000"/>
              </a:bodyPr>
              <a:lstStyle/>
              <a:p>
                <a:r>
                  <a:rPr lang="en-US" altLang="ko-KR" sz="2400" dirty="0">
                    <a:solidFill>
                      <a:srgbClr val="FF0000"/>
                    </a:solidFill>
                  </a:rPr>
                  <a:t>Effect of NSI in propagation </a:t>
                </a:r>
                <a:r>
                  <a:rPr lang="en-US" altLang="ko-KR" sz="2400" dirty="0"/>
                  <a:t>can be presented through modification of </a:t>
                </a:r>
                <a:r>
                  <a:rPr lang="en-US" altLang="ko-KR" sz="2400" dirty="0">
                    <a:solidFill>
                      <a:srgbClr val="0070C0"/>
                    </a:solidFill>
                  </a:rPr>
                  <a:t>matter potential</a:t>
                </a:r>
              </a:p>
              <a:p>
                <a:endParaRPr lang="en-US" altLang="ko-KR" sz="2400" dirty="0">
                  <a:solidFill>
                    <a:srgbClr val="0070C0"/>
                  </a:solidFill>
                </a:endParaRPr>
              </a:p>
              <a:p>
                <a:endParaRPr lang="en-US" altLang="ko-KR" sz="2400" dirty="0">
                  <a:solidFill>
                    <a:srgbClr val="0070C0"/>
                  </a:solidFill>
                </a:endParaRPr>
              </a:p>
              <a:p>
                <a:endParaRPr lang="en-US" altLang="ko-KR" sz="2400" dirty="0">
                  <a:solidFill>
                    <a:srgbClr val="0070C0"/>
                  </a:solidFill>
                </a:endParaRPr>
              </a:p>
              <a:p>
                <a:endParaRPr lang="en-US" altLang="ko-KR" sz="2400" dirty="0">
                  <a:solidFill>
                    <a:srgbClr val="0070C0"/>
                  </a:solidFill>
                </a:endParaRPr>
              </a:p>
              <a:p>
                <a:endParaRPr lang="en-US" altLang="ko-KR" sz="2400" dirty="0">
                  <a:solidFill>
                    <a:srgbClr val="0070C0"/>
                  </a:solidFill>
                </a:endParaRPr>
              </a:p>
              <a:p>
                <a:r>
                  <a:rPr lang="en-US" altLang="ko-KR" sz="2400" dirty="0">
                    <a:solidFill>
                      <a:srgbClr val="0070C0"/>
                    </a:solidFill>
                  </a:rPr>
                  <a:t>Even if no mixing in vacuum, </a:t>
                </a:r>
                <a14:m>
                  <m:oMath xmlns:m="http://schemas.openxmlformats.org/officeDocument/2006/math">
                    <m:sSub>
                      <m:sSubPr>
                        <m:ctrlPr>
                          <a:rPr lang="en-US" altLang="ko-KR" sz="2400" i="1">
                            <a:solidFill>
                              <a:srgbClr val="0070C0"/>
                            </a:solidFill>
                            <a:latin typeface="Cambria Math" panose="02040503050406030204" pitchFamily="18" charset="0"/>
                          </a:rPr>
                        </m:ctrlPr>
                      </m:sSubPr>
                      <m:e>
                        <m:r>
                          <a:rPr lang="ko-KR" altLang="en-US" sz="2400" i="1">
                            <a:solidFill>
                              <a:srgbClr val="0070C0"/>
                            </a:solidFill>
                            <a:latin typeface="Cambria Math" panose="02040503050406030204" pitchFamily="18" charset="0"/>
                          </a:rPr>
                          <m:t>𝜈</m:t>
                        </m:r>
                      </m:e>
                      <m:sub>
                        <m:r>
                          <a:rPr lang="ko-KR" altLang="en-US" sz="2400" i="1">
                            <a:solidFill>
                              <a:srgbClr val="0070C0"/>
                            </a:solidFill>
                            <a:latin typeface="Cambria Math" panose="02040503050406030204" pitchFamily="18" charset="0"/>
                          </a:rPr>
                          <m:t>𝛼</m:t>
                        </m:r>
                      </m:sub>
                    </m:sSub>
                    <m:r>
                      <a:rPr lang="en-US" altLang="ko-KR" sz="2400" i="1">
                        <a:solidFill>
                          <a:srgbClr val="0070C0"/>
                        </a:solidFill>
                        <a:latin typeface="Cambria Math" panose="02040503050406030204" pitchFamily="18" charset="0"/>
                        <a:ea typeface="Cambria Math" panose="02040503050406030204" pitchFamily="18" charset="0"/>
                      </a:rPr>
                      <m:t>→</m:t>
                    </m:r>
                    <m:sSub>
                      <m:sSubPr>
                        <m:ctrlPr>
                          <a:rPr lang="en-US" altLang="ko-KR" sz="2400" i="1">
                            <a:solidFill>
                              <a:srgbClr val="0070C0"/>
                            </a:solidFill>
                            <a:latin typeface="Cambria Math" panose="02040503050406030204" pitchFamily="18" charset="0"/>
                          </a:rPr>
                        </m:ctrlPr>
                      </m:sSubPr>
                      <m:e>
                        <m:r>
                          <a:rPr lang="ko-KR" altLang="en-US" sz="2400" i="1">
                            <a:solidFill>
                              <a:srgbClr val="0070C0"/>
                            </a:solidFill>
                            <a:latin typeface="Cambria Math" panose="02040503050406030204" pitchFamily="18" charset="0"/>
                          </a:rPr>
                          <m:t>𝜈</m:t>
                        </m:r>
                      </m:e>
                      <m:sub>
                        <m:r>
                          <a:rPr lang="ko-KR" altLang="en-US" sz="2400" i="1">
                            <a:solidFill>
                              <a:srgbClr val="0070C0"/>
                            </a:solidFill>
                            <a:latin typeface="Cambria Math" panose="02040503050406030204" pitchFamily="18" charset="0"/>
                          </a:rPr>
                          <m:t>𝛽</m:t>
                        </m:r>
                      </m:sub>
                    </m:sSub>
                  </m:oMath>
                </a14:m>
                <a:r>
                  <a:rPr lang="ko-KR" altLang="en-US" sz="2400" dirty="0">
                    <a:solidFill>
                      <a:srgbClr val="0070C0"/>
                    </a:solidFill>
                  </a:rPr>
                  <a:t> </a:t>
                </a:r>
                <a:r>
                  <a:rPr lang="en-US" altLang="ko-KR" sz="2400" dirty="0">
                    <a:solidFill>
                      <a:srgbClr val="0070C0"/>
                    </a:solidFill>
                  </a:rPr>
                  <a:t>can occur in matter &amp; NSI</a:t>
                </a:r>
              </a:p>
              <a:p>
                <a:r>
                  <a:rPr lang="en-US" altLang="ko-KR" sz="2400" dirty="0">
                    <a:solidFill>
                      <a:srgbClr val="0070C0"/>
                    </a:solidFill>
                  </a:rPr>
                  <a:t>Complex phases of off-diag. could be new source of CPV</a:t>
                </a:r>
                <a:endParaRPr lang="ko-KR" altLang="en-US" sz="2400" dirty="0">
                  <a:solidFill>
                    <a:srgbClr val="0070C0"/>
                  </a:solidFill>
                </a:endParaRPr>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996216" y="2824673"/>
                <a:ext cx="11195784" cy="3877293"/>
              </a:xfrm>
              <a:blipFill>
                <a:blip r:embed="rId2"/>
                <a:stretch>
                  <a:fillRect l="-708" t="-3145"/>
                </a:stretch>
              </a:blipFill>
            </p:spPr>
            <p:txBody>
              <a:bodyPr/>
              <a:lstStyle/>
              <a:p>
                <a:r>
                  <a:rPr lang="ko-KR" altLang="en-US">
                    <a:noFill/>
                  </a:rPr>
                  <a:t> </a:t>
                </a:r>
              </a:p>
            </p:txBody>
          </p:sp>
        </mc:Fallback>
      </mc:AlternateContent>
      <p:pic>
        <p:nvPicPr>
          <p:cNvPr id="5" name="그림 4"/>
          <p:cNvPicPr>
            <a:picLocks noChangeAspect="1"/>
          </p:cNvPicPr>
          <p:nvPr/>
        </p:nvPicPr>
        <p:blipFill>
          <a:blip r:embed="rId3"/>
          <a:stretch>
            <a:fillRect/>
          </a:stretch>
        </p:blipFill>
        <p:spPr>
          <a:xfrm>
            <a:off x="1733461" y="3484541"/>
            <a:ext cx="7399470" cy="1403787"/>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2631084" y="4849979"/>
                <a:ext cx="5810630" cy="666401"/>
              </a:xfrm>
              <a:prstGeom prst="rect">
                <a:avLst/>
              </a:prstGeom>
              <a:noFill/>
            </p:spPr>
            <p:txBody>
              <a:bodyPr wrap="none" rtlCol="0">
                <a:spAutoFit/>
              </a:bodyPr>
              <a:lstStyle/>
              <a:p>
                <a:r>
                  <a:rPr lang="en-US" altLang="ko-KR" sz="2400" dirty="0">
                    <a:latin typeface="+mn-ea"/>
                  </a:rPr>
                  <a:t>If</a:t>
                </a:r>
                <a:r>
                  <a:rPr lang="en-US" altLang="ko-KR" sz="2400" dirty="0"/>
                  <a:t> </a:t>
                </a:r>
                <a14:m>
                  <m:oMath xmlns:m="http://schemas.openxmlformats.org/officeDocument/2006/math">
                    <m:r>
                      <a:rPr lang="ko-KR" altLang="en-US" sz="2400" i="1">
                        <a:latin typeface="Cambria Math" panose="02040503050406030204" pitchFamily="18" charset="0"/>
                      </a:rPr>
                      <m:t>𝜀</m:t>
                    </m:r>
                    <m:r>
                      <a:rPr lang="en-US" altLang="ko-KR" sz="2400" i="1">
                        <a:latin typeface="Cambria Math" panose="02040503050406030204" pitchFamily="18" charset="0"/>
                        <a:ea typeface="Cambria Math" panose="02040503050406030204" pitchFamily="18" charset="0"/>
                      </a:rPr>
                      <m:t>∝</m:t>
                    </m:r>
                    <m:f>
                      <m:fPr>
                        <m:ctrlPr>
                          <a:rPr lang="en-US" altLang="ko-KR" sz="2400" i="1">
                            <a:latin typeface="Cambria Math" panose="02040503050406030204" pitchFamily="18" charset="0"/>
                            <a:ea typeface="Cambria Math" panose="02040503050406030204" pitchFamily="18" charset="0"/>
                          </a:rPr>
                        </m:ctrlPr>
                      </m:fPr>
                      <m:num>
                        <m:sSup>
                          <m:sSupPr>
                            <m:ctrlPr>
                              <a:rPr lang="en-US" altLang="ko-KR" sz="2400" i="1">
                                <a:latin typeface="Cambria Math" panose="02040503050406030204" pitchFamily="18" charset="0"/>
                                <a:ea typeface="Cambria Math" panose="02040503050406030204" pitchFamily="18" charset="0"/>
                              </a:rPr>
                            </m:ctrlPr>
                          </m:sSupPr>
                          <m:e>
                            <m:r>
                              <a:rPr lang="en-US" altLang="ko-KR" sz="2400" i="1">
                                <a:latin typeface="Cambria Math" panose="02040503050406030204" pitchFamily="18" charset="0"/>
                                <a:ea typeface="Cambria Math" panose="02040503050406030204" pitchFamily="18" charset="0"/>
                              </a:rPr>
                              <m:t>𝑐</m:t>
                            </m:r>
                          </m:e>
                          <m:sup>
                            <m:r>
                              <a:rPr lang="en-US" altLang="ko-KR" sz="2400" i="1">
                                <a:latin typeface="Cambria Math" panose="02040503050406030204" pitchFamily="18" charset="0"/>
                                <a:ea typeface="Cambria Math" panose="02040503050406030204" pitchFamily="18" charset="0"/>
                              </a:rPr>
                              <m:t>2</m:t>
                            </m:r>
                          </m:sup>
                        </m:sSup>
                      </m:num>
                      <m:den>
                        <m:sSup>
                          <m:sSupPr>
                            <m:ctrlPr>
                              <a:rPr lang="en-US" altLang="ko-KR" sz="2400" i="1">
                                <a:latin typeface="Cambria Math" panose="02040503050406030204" pitchFamily="18" charset="0"/>
                                <a:ea typeface="Cambria Math" panose="02040503050406030204" pitchFamily="18" charset="0"/>
                              </a:rPr>
                            </m:ctrlPr>
                          </m:sSupPr>
                          <m:e>
                            <m:r>
                              <m:rPr>
                                <m:sty m:val="p"/>
                              </m:rPr>
                              <a:rPr lang="el-GR" altLang="ko-KR" sz="2400" i="1">
                                <a:latin typeface="Cambria Math" panose="02040503050406030204" pitchFamily="18" charset="0"/>
                                <a:ea typeface="Cambria Math" panose="02040503050406030204" pitchFamily="18" charset="0"/>
                              </a:rPr>
                              <m:t>Λ</m:t>
                            </m:r>
                          </m:e>
                          <m:sup>
                            <m:r>
                              <a:rPr lang="en-US" altLang="ko-KR" sz="2400" i="1">
                                <a:latin typeface="Cambria Math" panose="02040503050406030204" pitchFamily="18" charset="0"/>
                                <a:ea typeface="Cambria Math" panose="02040503050406030204" pitchFamily="18" charset="0"/>
                              </a:rPr>
                              <m:t>2</m:t>
                            </m:r>
                          </m:sup>
                        </m:sSup>
                      </m:den>
                    </m:f>
                  </m:oMath>
                </a14:m>
                <a:r>
                  <a:rPr lang="ko-KR" altLang="en-US" dirty="0"/>
                  <a:t>  </a:t>
                </a:r>
                <a:r>
                  <a:rPr lang="en-US" altLang="ko-KR" sz="2400" dirty="0"/>
                  <a:t>, </a:t>
                </a:r>
                <a:r>
                  <a:rPr lang="en-US" altLang="ko-KR" sz="2400" dirty="0" err="1">
                    <a:latin typeface="+mn-ea"/>
                  </a:rPr>
                  <a:t>TeV</a:t>
                </a:r>
                <a:r>
                  <a:rPr lang="en-US" altLang="ko-KR" sz="2400" dirty="0">
                    <a:latin typeface="+mn-ea"/>
                  </a:rPr>
                  <a:t> scale NP leads to </a:t>
                </a:r>
                <a14:m>
                  <m:oMath xmlns:m="http://schemas.openxmlformats.org/officeDocument/2006/math">
                    <m:r>
                      <a:rPr lang="ko-KR" altLang="en-US" sz="2400" i="1">
                        <a:latin typeface="Cambria Math" panose="02040503050406030204" pitchFamily="18" charset="0"/>
                      </a:rPr>
                      <m:t>𝜀</m:t>
                    </m:r>
                  </m:oMath>
                </a14:m>
                <a:r>
                  <a:rPr lang="en-US" altLang="ko-KR" sz="2400" dirty="0"/>
                  <a:t>~0.01 </a:t>
                </a:r>
                <a:endParaRPr lang="ko-KR" alt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631084" y="4849979"/>
                <a:ext cx="5810630" cy="666401"/>
              </a:xfrm>
              <a:prstGeom prst="rect">
                <a:avLst/>
              </a:prstGeom>
              <a:blipFill>
                <a:blip r:embed="rId4"/>
                <a:stretch>
                  <a:fillRect l="-1679" r="-630" b="-7339"/>
                </a:stretch>
              </a:blipFill>
            </p:spPr>
            <p:txBody>
              <a:bodyPr/>
              <a:lstStyle/>
              <a:p>
                <a:r>
                  <a:rPr lang="ko-KR" altLang="en-US">
                    <a:noFill/>
                  </a:rPr>
                  <a:t> </a:t>
                </a:r>
              </a:p>
            </p:txBody>
          </p:sp>
        </mc:Fallback>
      </mc:AlternateContent>
      <p:sp>
        <p:nvSpPr>
          <p:cNvPr id="8" name="TextBox 7"/>
          <p:cNvSpPr txBox="1"/>
          <p:nvPr/>
        </p:nvSpPr>
        <p:spPr>
          <a:xfrm>
            <a:off x="996216" y="1367934"/>
            <a:ext cx="8071440" cy="461665"/>
          </a:xfrm>
          <a:prstGeom prst="rect">
            <a:avLst/>
          </a:prstGeom>
          <a:noFill/>
        </p:spPr>
        <p:txBody>
          <a:bodyPr wrap="none" rtlCol="0">
            <a:spAutoFit/>
          </a:bodyPr>
          <a:lstStyle/>
          <a:p>
            <a:pPr marL="285750" indent="-285750">
              <a:buFont typeface="Arial" panose="020B0604020202020204" pitchFamily="34" charset="0"/>
              <a:buChar char="•"/>
            </a:pPr>
            <a:r>
              <a:rPr lang="en-US" altLang="ko-KR" sz="2400" dirty="0">
                <a:solidFill>
                  <a:srgbClr val="FF0000"/>
                </a:solidFill>
              </a:rPr>
              <a:t>Existence of NSI indicates new physics beyond the SM</a:t>
            </a:r>
          </a:p>
        </p:txBody>
      </p:sp>
      <p:pic>
        <p:nvPicPr>
          <p:cNvPr id="6" name="그림 5"/>
          <p:cNvPicPr>
            <a:picLocks noChangeAspect="1"/>
          </p:cNvPicPr>
          <p:nvPr/>
        </p:nvPicPr>
        <p:blipFill>
          <a:blip r:embed="rId5"/>
          <a:stretch>
            <a:fillRect/>
          </a:stretch>
        </p:blipFill>
        <p:spPr>
          <a:xfrm>
            <a:off x="3078604" y="1914459"/>
            <a:ext cx="5363110" cy="986725"/>
          </a:xfrm>
          <a:prstGeom prst="rect">
            <a:avLst/>
          </a:prstGeom>
        </p:spPr>
      </p:pic>
      <p:pic>
        <p:nvPicPr>
          <p:cNvPr id="10" name="그림 9"/>
          <p:cNvPicPr>
            <a:picLocks noChangeAspect="1"/>
          </p:cNvPicPr>
          <p:nvPr/>
        </p:nvPicPr>
        <p:blipFill>
          <a:blip r:embed="rId6"/>
          <a:stretch>
            <a:fillRect/>
          </a:stretch>
        </p:blipFill>
        <p:spPr>
          <a:xfrm>
            <a:off x="9385648" y="4023401"/>
            <a:ext cx="2553635" cy="402390"/>
          </a:xfrm>
          <a:prstGeom prst="rect">
            <a:avLst/>
          </a:prstGeom>
        </p:spPr>
      </p:pic>
    </p:spTree>
    <p:extLst>
      <p:ext uri="{BB962C8B-B14F-4D97-AF65-F5344CB8AC3E}">
        <p14:creationId xmlns:p14="http://schemas.microsoft.com/office/powerpoint/2010/main" val="2722450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7536160" y="6126164"/>
            <a:ext cx="3052054" cy="646331"/>
          </a:xfrm>
          <a:prstGeom prst="rect">
            <a:avLst/>
          </a:prstGeom>
        </p:spPr>
        <p:txBody>
          <a:bodyPr wrap="none">
            <a:spAutoFit/>
          </a:bodyPr>
          <a:lstStyle/>
          <a:p>
            <a:endParaRPr lang="en-US" altLang="ko-KR" dirty="0"/>
          </a:p>
          <a:p>
            <a:r>
              <a:rPr lang="en-US" altLang="ko-KR" dirty="0"/>
              <a:t>(</a:t>
            </a:r>
            <a:r>
              <a:rPr lang="ko-KR" altLang="en-US" dirty="0" err="1"/>
              <a:t>Esteban</a:t>
            </a:r>
            <a:r>
              <a:rPr lang="ko-KR" altLang="en-US" dirty="0"/>
              <a:t> </a:t>
            </a:r>
            <a:r>
              <a:rPr lang="ko-KR" altLang="en-US" dirty="0" err="1"/>
              <a:t>et</a:t>
            </a:r>
            <a:r>
              <a:rPr lang="ko-KR" altLang="en-US" dirty="0"/>
              <a:t> </a:t>
            </a:r>
            <a:r>
              <a:rPr lang="ko-KR" altLang="en-US" dirty="0" err="1"/>
              <a:t>al</a:t>
            </a:r>
            <a:r>
              <a:rPr lang="ko-KR" altLang="en-US" dirty="0"/>
              <a:t>., 1805.04530</a:t>
            </a:r>
            <a:r>
              <a:rPr lang="en-US" altLang="ko-KR" dirty="0"/>
              <a:t>)</a:t>
            </a:r>
            <a:endParaRPr lang="ko-KR" altLang="en-US" dirty="0"/>
          </a:p>
        </p:txBody>
      </p:sp>
      <p:sp>
        <p:nvSpPr>
          <p:cNvPr id="2" name="TextBox 1">
            <a:extLst>
              <a:ext uri="{FF2B5EF4-FFF2-40B4-BE49-F238E27FC236}">
                <a16:creationId xmlns:a16="http://schemas.microsoft.com/office/drawing/2014/main" id="{21C44BF4-2D2C-48B8-98B0-38BEABDF1818}"/>
              </a:ext>
            </a:extLst>
          </p:cNvPr>
          <p:cNvSpPr txBox="1"/>
          <p:nvPr/>
        </p:nvSpPr>
        <p:spPr>
          <a:xfrm>
            <a:off x="1778561" y="427946"/>
            <a:ext cx="9055749" cy="523220"/>
          </a:xfrm>
          <a:prstGeom prst="rect">
            <a:avLst/>
          </a:prstGeom>
          <a:noFill/>
        </p:spPr>
        <p:txBody>
          <a:bodyPr wrap="none" rtlCol="0">
            <a:spAutoFit/>
          </a:bodyPr>
          <a:lstStyle/>
          <a:p>
            <a:r>
              <a:rPr lang="en-US" altLang="ko-KR" sz="2800" dirty="0">
                <a:solidFill>
                  <a:srgbClr val="0070C0"/>
                </a:solidFill>
              </a:rPr>
              <a:t>2 </a:t>
            </a:r>
            <a:r>
              <a:rPr lang="el-GR" altLang="ko-KR" sz="2800" dirty="0">
                <a:solidFill>
                  <a:srgbClr val="0070C0"/>
                </a:solidFill>
                <a:ea typeface="맑은 고딕" panose="020B0503020000020004" pitchFamily="50" charset="-127"/>
              </a:rPr>
              <a:t>σ</a:t>
            </a:r>
            <a:r>
              <a:rPr lang="en-US" altLang="ko-KR" sz="2800" dirty="0">
                <a:solidFill>
                  <a:srgbClr val="0070C0"/>
                </a:solidFill>
                <a:ea typeface="맑은 고딕" panose="020B0503020000020004" pitchFamily="50" charset="-127"/>
              </a:rPr>
              <a:t> </a:t>
            </a:r>
            <a:r>
              <a:rPr lang="en-US" altLang="ko-KR" sz="2800" dirty="0">
                <a:solidFill>
                  <a:srgbClr val="0070C0"/>
                </a:solidFill>
              </a:rPr>
              <a:t>Results from fit to oscillation data and COHERENT</a:t>
            </a:r>
            <a:endParaRPr lang="ko-KR" altLang="en-US" sz="2800" dirty="0">
              <a:solidFill>
                <a:srgbClr val="0070C0"/>
              </a:solidFill>
            </a:endParaRPr>
          </a:p>
        </p:txBody>
      </p:sp>
      <p:pic>
        <p:nvPicPr>
          <p:cNvPr id="6" name="그림 5"/>
          <p:cNvPicPr>
            <a:picLocks noChangeAspect="1"/>
          </p:cNvPicPr>
          <p:nvPr/>
        </p:nvPicPr>
        <p:blipFill>
          <a:blip r:embed="rId2"/>
          <a:stretch>
            <a:fillRect/>
          </a:stretch>
        </p:blipFill>
        <p:spPr>
          <a:xfrm>
            <a:off x="2315456" y="1041244"/>
            <a:ext cx="7795980" cy="5467385"/>
          </a:xfrm>
          <a:prstGeom prst="rect">
            <a:avLst/>
          </a:prstGeom>
        </p:spPr>
      </p:pic>
    </p:spTree>
    <p:extLst>
      <p:ext uri="{BB962C8B-B14F-4D97-AF65-F5344CB8AC3E}">
        <p14:creationId xmlns:p14="http://schemas.microsoft.com/office/powerpoint/2010/main" val="1863119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89845" y="474655"/>
            <a:ext cx="11124649" cy="2769171"/>
          </a:xfrm>
        </p:spPr>
        <p:txBody>
          <a:bodyPr>
            <a:normAutofit/>
          </a:bodyPr>
          <a:lstStyle/>
          <a:p>
            <a:r>
              <a:rPr lang="en-US" altLang="ko-KR" sz="2400" dirty="0">
                <a:solidFill>
                  <a:srgbClr val="FF0000"/>
                </a:solidFill>
              </a:rPr>
              <a:t>NSI may affect neutrinos at the production </a:t>
            </a:r>
            <a:r>
              <a:rPr lang="en-US" altLang="ko-KR" sz="2400" dirty="0"/>
              <a:t>point as well as </a:t>
            </a:r>
            <a:r>
              <a:rPr lang="en-US" altLang="ko-KR" sz="2400" dirty="0">
                <a:solidFill>
                  <a:srgbClr val="FF0000"/>
                </a:solidFill>
              </a:rPr>
              <a:t>detection point</a:t>
            </a:r>
            <a:r>
              <a:rPr lang="en-US" altLang="ko-KR" sz="2400" dirty="0"/>
              <a:t>.</a:t>
            </a:r>
          </a:p>
          <a:p>
            <a:r>
              <a:rPr lang="en-US" altLang="ko-KR" sz="2400" dirty="0"/>
              <a:t>To see those effects, we use</a:t>
            </a:r>
          </a:p>
          <a:p>
            <a:endParaRPr lang="en-US" altLang="ko-KR" dirty="0"/>
          </a:p>
        </p:txBody>
      </p:sp>
      <mc:AlternateContent xmlns:mc="http://schemas.openxmlformats.org/markup-compatibility/2006" xmlns:a14="http://schemas.microsoft.com/office/drawing/2010/main">
        <mc:Choice Requires="a14">
          <p:sp>
            <p:nvSpPr>
              <p:cNvPr id="10" name="TextBox 9"/>
              <p:cNvSpPr txBox="1"/>
              <p:nvPr/>
            </p:nvSpPr>
            <p:spPr>
              <a:xfrm>
                <a:off x="3431705" y="1484785"/>
                <a:ext cx="5800369" cy="9378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ko-KR" altLang="en-US" sz="2400" i="1">
                          <a:latin typeface="Cambria Math" panose="02040503050406030204" pitchFamily="18" charset="0"/>
                        </a:rPr>
                        <m:t>𝛿</m:t>
                      </m:r>
                      <m:sSubSup>
                        <m:sSubSupPr>
                          <m:ctrlPr>
                            <a:rPr lang="en-US" altLang="ko-KR" sz="2400" i="1">
                              <a:latin typeface="Cambria Math" panose="02040503050406030204" pitchFamily="18" charset="0"/>
                            </a:rPr>
                          </m:ctrlPr>
                        </m:sSubSupPr>
                        <m:e>
                          <m:r>
                            <a:rPr lang="en-US" altLang="ko-KR" sz="2400" i="1">
                              <a:latin typeface="Cambria Math" panose="02040503050406030204" pitchFamily="18" charset="0"/>
                              <a:ea typeface="Cambria Math" panose="02040503050406030204" pitchFamily="18" charset="0"/>
                            </a:rPr>
                            <m:t>ℒ</m:t>
                          </m:r>
                        </m:e>
                        <m:sub>
                          <m:r>
                            <a:rPr lang="en-US" altLang="ko-KR" sz="2400" i="1">
                              <a:latin typeface="Cambria Math" panose="02040503050406030204" pitchFamily="18" charset="0"/>
                            </a:rPr>
                            <m:t>𝑁𝑆𝐼</m:t>
                          </m:r>
                        </m:sub>
                        <m:sup>
                          <m:r>
                            <a:rPr lang="en-US" altLang="ko-KR" sz="2400" i="1">
                              <a:latin typeface="Cambria Math" panose="02040503050406030204" pitchFamily="18" charset="0"/>
                            </a:rPr>
                            <m:t>𝐶𝐶</m:t>
                          </m:r>
                        </m:sup>
                      </m:sSubSup>
                      <m:r>
                        <a:rPr lang="en-US" altLang="ko-KR" sz="2400" i="1">
                          <a:latin typeface="Cambria Math" panose="02040503050406030204" pitchFamily="18" charset="0"/>
                        </a:rPr>
                        <m:t>=−2</m:t>
                      </m:r>
                      <m:rad>
                        <m:radPr>
                          <m:degHide m:val="on"/>
                          <m:ctrlPr>
                            <a:rPr lang="en-US" altLang="ko-KR" sz="2400" i="1">
                              <a:latin typeface="Cambria Math" panose="02040503050406030204" pitchFamily="18" charset="0"/>
                            </a:rPr>
                          </m:ctrlPr>
                        </m:radPr>
                        <m:deg/>
                        <m:e>
                          <m:r>
                            <a:rPr lang="en-US" altLang="ko-KR" sz="2400" i="1">
                              <a:latin typeface="Cambria Math" panose="02040503050406030204" pitchFamily="18" charset="0"/>
                            </a:rPr>
                            <m:t>2</m:t>
                          </m:r>
                        </m:e>
                      </m:rad>
                      <m:nary>
                        <m:naryPr>
                          <m:chr m:val="∑"/>
                          <m:supHide m:val="on"/>
                          <m:ctrlPr>
                            <a:rPr lang="en-US" altLang="ko-KR" sz="2400" i="1">
                              <a:latin typeface="Cambria Math" panose="02040503050406030204" pitchFamily="18" charset="0"/>
                            </a:rPr>
                          </m:ctrlPr>
                        </m:naryPr>
                        <m:sub>
                          <m:r>
                            <m:rPr>
                              <m:brk m:alnAt="7"/>
                            </m:rPr>
                            <a:rPr lang="en-US" altLang="ko-KR" sz="2400" i="1">
                              <a:latin typeface="Cambria Math" panose="02040503050406030204" pitchFamily="18" charset="0"/>
                            </a:rPr>
                            <m:t>𝑓</m:t>
                          </m:r>
                          <m:r>
                            <a:rPr lang="en-US" altLang="ko-KR" sz="2400" i="1">
                              <a:latin typeface="Cambria Math" panose="02040503050406030204" pitchFamily="18" charset="0"/>
                            </a:rPr>
                            <m:t>,</m:t>
                          </m:r>
                          <m:r>
                            <a:rPr lang="en-US" altLang="ko-KR" sz="2400" i="1">
                              <a:latin typeface="Cambria Math" panose="02040503050406030204" pitchFamily="18" charset="0"/>
                            </a:rPr>
                            <m:t>𝑃</m:t>
                          </m:r>
                        </m:sub>
                        <m:sup/>
                        <m:e>
                          <m:sSubSup>
                            <m:sSubSupPr>
                              <m:ctrlPr>
                                <a:rPr lang="en-US" altLang="ko-KR" sz="2400" i="1">
                                  <a:latin typeface="Cambria Math" panose="02040503050406030204" pitchFamily="18" charset="0"/>
                                </a:rPr>
                              </m:ctrlPr>
                            </m:sSubSupPr>
                            <m:e>
                              <m:r>
                                <a:rPr lang="ko-KR" altLang="en-US" sz="2400" i="1">
                                  <a:latin typeface="Cambria Math" panose="02040503050406030204" pitchFamily="18" charset="0"/>
                                </a:rPr>
                                <m:t>𝜖</m:t>
                              </m:r>
                            </m:e>
                            <m:sub>
                              <m:r>
                                <a:rPr lang="ko-KR" altLang="en-US" sz="2400" i="1">
                                  <a:latin typeface="Cambria Math" panose="02040503050406030204" pitchFamily="18" charset="0"/>
                                </a:rPr>
                                <m:t>𝛼𝛽</m:t>
                              </m:r>
                            </m:sub>
                            <m:sup>
                              <m:r>
                                <a:rPr lang="en-US" altLang="ko-KR" sz="2400" i="1">
                                  <a:latin typeface="Cambria Math" panose="02040503050406030204" pitchFamily="18" charset="0"/>
                                </a:rPr>
                                <m:t>𝑓𝑃</m:t>
                              </m:r>
                            </m:sup>
                          </m:sSubSup>
                          <m:d>
                            <m:dPr>
                              <m:ctrlPr>
                                <a:rPr lang="en-US" altLang="ko-KR" sz="2400" i="1">
                                  <a:latin typeface="Cambria Math" panose="02040503050406030204" pitchFamily="18" charset="0"/>
                                </a:rPr>
                              </m:ctrlPr>
                            </m:dPr>
                            <m:e>
                              <m:sSub>
                                <m:sSubPr>
                                  <m:ctrlPr>
                                    <a:rPr lang="en-US" altLang="ko-KR" sz="2400" i="1">
                                      <a:latin typeface="Cambria Math" panose="02040503050406030204" pitchFamily="18" charset="0"/>
                                    </a:rPr>
                                  </m:ctrlPr>
                                </m:sSubPr>
                                <m:e>
                                  <m:acc>
                                    <m:accPr>
                                      <m:chr m:val="̅"/>
                                      <m:ctrlPr>
                                        <a:rPr lang="en-US" altLang="ko-KR" sz="2400" i="1">
                                          <a:latin typeface="Cambria Math" panose="02040503050406030204" pitchFamily="18" charset="0"/>
                                        </a:rPr>
                                      </m:ctrlPr>
                                    </m:accPr>
                                    <m:e>
                                      <m:r>
                                        <a:rPr lang="ko-KR" altLang="en-US" sz="2400" i="1">
                                          <a:latin typeface="Cambria Math" panose="02040503050406030204" pitchFamily="18" charset="0"/>
                                        </a:rPr>
                                        <m:t>𝜈</m:t>
                                      </m:r>
                                    </m:e>
                                  </m:acc>
                                </m:e>
                                <m:sub>
                                  <m:r>
                                    <a:rPr lang="ko-KR" altLang="en-US" sz="2400" i="1">
                                      <a:latin typeface="Cambria Math" panose="02040503050406030204" pitchFamily="18" charset="0"/>
                                    </a:rPr>
                                    <m:t>𝛼</m:t>
                                  </m:r>
                                </m:sub>
                              </m:sSub>
                              <m:sSup>
                                <m:sSupPr>
                                  <m:ctrlPr>
                                    <a:rPr lang="en-US" altLang="ko-KR" sz="2400" i="1">
                                      <a:latin typeface="Cambria Math" panose="02040503050406030204" pitchFamily="18" charset="0"/>
                                    </a:rPr>
                                  </m:ctrlPr>
                                </m:sSupPr>
                                <m:e>
                                  <m:r>
                                    <a:rPr lang="ko-KR" altLang="en-US" sz="2400" i="1">
                                      <a:latin typeface="Cambria Math" panose="02040503050406030204" pitchFamily="18" charset="0"/>
                                    </a:rPr>
                                    <m:t>𝛾</m:t>
                                  </m:r>
                                </m:e>
                                <m:sup>
                                  <m:r>
                                    <a:rPr lang="ko-KR" altLang="en-US" sz="2400" i="1">
                                      <a:latin typeface="Cambria Math" panose="02040503050406030204" pitchFamily="18" charset="0"/>
                                    </a:rPr>
                                    <m:t>𝜇</m:t>
                                  </m:r>
                                </m:sup>
                              </m:sSup>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𝑃</m:t>
                                  </m:r>
                                </m:e>
                                <m:sub>
                                  <m:r>
                                    <a:rPr lang="en-US" altLang="ko-KR" sz="2400" i="1">
                                      <a:latin typeface="Cambria Math" panose="02040503050406030204" pitchFamily="18" charset="0"/>
                                    </a:rPr>
                                    <m:t>𝐿</m:t>
                                  </m:r>
                                </m:sub>
                              </m:sSub>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𝑙</m:t>
                                  </m:r>
                                </m:e>
                                <m:sub>
                                  <m:r>
                                    <a:rPr lang="ko-KR" altLang="en-US" sz="2400" i="1">
                                      <a:latin typeface="Cambria Math" panose="02040503050406030204" pitchFamily="18" charset="0"/>
                                    </a:rPr>
                                    <m:t>𝛽</m:t>
                                  </m:r>
                                </m:sub>
                              </m:sSub>
                            </m:e>
                          </m:d>
                        </m:e>
                      </m:nary>
                      <m:d>
                        <m:dPr>
                          <m:ctrlPr>
                            <a:rPr lang="en-US" altLang="ko-KR" sz="2400" i="1">
                              <a:latin typeface="Cambria Math" panose="02040503050406030204" pitchFamily="18" charset="0"/>
                            </a:rPr>
                          </m:ctrlPr>
                        </m:dPr>
                        <m:e>
                          <m:acc>
                            <m:accPr>
                              <m:chr m:val="̅"/>
                              <m:ctrlPr>
                                <a:rPr lang="en-US" altLang="ko-KR" sz="2400" i="1">
                                  <a:latin typeface="Cambria Math" panose="02040503050406030204" pitchFamily="18" charset="0"/>
                                </a:rPr>
                              </m:ctrlPr>
                            </m:accPr>
                            <m:e>
                              <m:r>
                                <a:rPr lang="en-US" altLang="ko-KR" sz="2400" i="1">
                                  <a:latin typeface="Cambria Math" panose="02040503050406030204" pitchFamily="18" charset="0"/>
                                </a:rPr>
                                <m:t>𝑓</m:t>
                              </m:r>
                            </m:e>
                          </m:acc>
                          <m:sSub>
                            <m:sSubPr>
                              <m:ctrlPr>
                                <a:rPr lang="en-US" altLang="ko-KR" sz="2400" i="1">
                                  <a:latin typeface="Cambria Math" panose="02040503050406030204" pitchFamily="18" charset="0"/>
                                </a:rPr>
                              </m:ctrlPr>
                            </m:sSubPr>
                            <m:e>
                              <m:r>
                                <a:rPr lang="ko-KR" altLang="en-US" sz="2400" i="1">
                                  <a:latin typeface="Cambria Math" panose="02040503050406030204" pitchFamily="18" charset="0"/>
                                </a:rPr>
                                <m:t>𝛾</m:t>
                              </m:r>
                            </m:e>
                            <m:sub>
                              <m:r>
                                <a:rPr lang="ko-KR" altLang="en-US" sz="2400" i="1">
                                  <a:latin typeface="Cambria Math" panose="02040503050406030204" pitchFamily="18" charset="0"/>
                                </a:rPr>
                                <m:t>𝜇</m:t>
                              </m:r>
                            </m:sub>
                          </m:sSub>
                          <m:r>
                            <a:rPr lang="en-US" altLang="ko-KR" sz="2400" i="1">
                              <a:latin typeface="Cambria Math" panose="02040503050406030204" pitchFamily="18" charset="0"/>
                            </a:rPr>
                            <m:t>𝑃</m:t>
                          </m:r>
                          <m:sSup>
                            <m:sSupPr>
                              <m:ctrlPr>
                                <a:rPr lang="en-US" altLang="ko-KR" sz="2400" i="1">
                                  <a:latin typeface="Cambria Math" panose="02040503050406030204" pitchFamily="18" charset="0"/>
                                </a:rPr>
                              </m:ctrlPr>
                            </m:sSupPr>
                            <m:e>
                              <m:r>
                                <a:rPr lang="en-US" altLang="ko-KR" sz="2400" i="1">
                                  <a:latin typeface="Cambria Math" panose="02040503050406030204" pitchFamily="18" charset="0"/>
                                </a:rPr>
                                <m:t>𝑓</m:t>
                              </m:r>
                            </m:e>
                            <m:sup>
                              <m:r>
                                <a:rPr lang="en-US" altLang="ko-KR" sz="2400" i="1">
                                  <a:latin typeface="Cambria Math" panose="02040503050406030204" pitchFamily="18" charset="0"/>
                                </a:rPr>
                                <m:t>′</m:t>
                              </m:r>
                            </m:sup>
                          </m:sSup>
                        </m:e>
                      </m:d>
                    </m:oMath>
                  </m:oMathPara>
                </a14:m>
                <a:endParaRPr lang="ko-KR" altLang="en-US" sz="2400" dirty="0"/>
              </a:p>
            </p:txBody>
          </p:sp>
        </mc:Choice>
        <mc:Fallback xmlns="">
          <p:sp>
            <p:nvSpPr>
              <p:cNvPr id="10" name="TextBox 9"/>
              <p:cNvSpPr txBox="1">
                <a:spLocks noRot="1" noChangeAspect="1" noMove="1" noResize="1" noEditPoints="1" noAdjustHandles="1" noChangeArrowheads="1" noChangeShapeType="1" noTextEdit="1"/>
              </p:cNvSpPr>
              <p:nvPr/>
            </p:nvSpPr>
            <p:spPr>
              <a:xfrm>
                <a:off x="3431705" y="1484785"/>
                <a:ext cx="5800369" cy="937885"/>
              </a:xfrm>
              <a:prstGeom prst="rect">
                <a:avLst/>
              </a:prstGeom>
              <a:blipFill>
                <a:blip r:embed="rId2"/>
                <a:stretch>
                  <a:fillRect/>
                </a:stretch>
              </a:blipFill>
            </p:spPr>
            <p:txBody>
              <a:bodyPr/>
              <a:lstStyle/>
              <a:p>
                <a:r>
                  <a:rPr lang="ko-KR" altLang="en-US">
                    <a:noFill/>
                  </a:rPr>
                  <a:t> </a:t>
                </a:r>
              </a:p>
            </p:txBody>
          </p:sp>
        </mc:Fallback>
      </mc:AlternateContent>
      <p:pic>
        <p:nvPicPr>
          <p:cNvPr id="8" name="그림 7"/>
          <p:cNvPicPr>
            <a:picLocks noChangeAspect="1"/>
          </p:cNvPicPr>
          <p:nvPr/>
        </p:nvPicPr>
        <p:blipFill>
          <a:blip r:embed="rId3"/>
          <a:stretch>
            <a:fillRect/>
          </a:stretch>
        </p:blipFill>
        <p:spPr>
          <a:xfrm>
            <a:off x="2037248" y="2423860"/>
            <a:ext cx="6743322" cy="4399446"/>
          </a:xfrm>
          <a:prstGeom prst="rect">
            <a:avLst/>
          </a:prstGeom>
        </p:spPr>
      </p:pic>
      <p:sp>
        <p:nvSpPr>
          <p:cNvPr id="9" name="직사각형 8"/>
          <p:cNvSpPr/>
          <p:nvPr/>
        </p:nvSpPr>
        <p:spPr>
          <a:xfrm>
            <a:off x="8112224" y="4260469"/>
            <a:ext cx="4665204" cy="923330"/>
          </a:xfrm>
          <a:prstGeom prst="rect">
            <a:avLst/>
          </a:prstGeom>
        </p:spPr>
        <p:txBody>
          <a:bodyPr wrap="square">
            <a:spAutoFit/>
          </a:bodyPr>
          <a:lstStyle/>
          <a:p>
            <a:endParaRPr lang="en-US" altLang="ko-KR" dirty="0"/>
          </a:p>
          <a:p>
            <a:r>
              <a:rPr lang="en-US" altLang="ko-KR" dirty="0"/>
              <a:t>(</a:t>
            </a:r>
            <a:r>
              <a:rPr lang="en-US" altLang="ko-KR" dirty="0" err="1"/>
              <a:t>Farzan</a:t>
            </a:r>
            <a:r>
              <a:rPr lang="en-US" altLang="ko-KR" dirty="0"/>
              <a:t>, </a:t>
            </a:r>
            <a:r>
              <a:rPr lang="en-US" altLang="ko-KR" dirty="0" err="1"/>
              <a:t>Torotla</a:t>
            </a:r>
            <a:r>
              <a:rPr lang="en-US" altLang="ko-KR" dirty="0"/>
              <a:t>,  </a:t>
            </a:r>
          </a:p>
          <a:p>
            <a:r>
              <a:rPr lang="en-US" altLang="ko-KR" i="1" dirty="0"/>
              <a:t>Front.in Phys.</a:t>
            </a:r>
            <a:r>
              <a:rPr lang="en-US" altLang="ko-KR" dirty="0"/>
              <a:t> 6 (2018))</a:t>
            </a:r>
            <a:endParaRPr lang="ko-KR" altLang="en-US" dirty="0"/>
          </a:p>
        </p:txBody>
      </p:sp>
    </p:spTree>
    <p:extLst>
      <p:ext uri="{BB962C8B-B14F-4D97-AF65-F5344CB8AC3E}">
        <p14:creationId xmlns:p14="http://schemas.microsoft.com/office/powerpoint/2010/main" val="4197814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lstStyle/>
          <a:p>
            <a:pPr marL="0" indent="0" algn="l">
              <a:buNone/>
            </a:pPr>
            <a:r>
              <a:rPr lang="en-US" sz="2800" b="1" dirty="0">
                <a:solidFill>
                  <a:srgbClr val="1B2A49"/>
                </a:solidFill>
                <a:latin typeface="Cambria" pitchFamily="34" charset="0"/>
                <a:ea typeface="Cambria" pitchFamily="34" charset="-122"/>
                <a:cs typeface="Cambria" pitchFamily="34" charset="-120"/>
              </a:rPr>
              <a:t>New Atmospheric NSI Limits Are Strong and Conditional</a:t>
            </a:r>
            <a:endParaRPr lang="en-US" sz="2800" dirty="0"/>
          </a:p>
        </p:txBody>
      </p:sp>
      <p:sp>
        <p:nvSpPr>
          <p:cNvPr id="3" name="Evidence status"/>
          <p:cNvSpPr/>
          <p:nvPr/>
        </p:nvSpPr>
        <p:spPr>
          <a:xfrm>
            <a:off x="502920" y="1024128"/>
            <a:ext cx="4039819" cy="292608"/>
          </a:xfrm>
          <a:prstGeom prst="roundRect">
            <a:avLst>
              <a:gd name="adj" fmla="val 25000"/>
            </a:avLst>
          </a:prstGeom>
          <a:solidFill>
            <a:srgbClr val="FBEDE4"/>
          </a:solidFill>
          <a:ln/>
        </p:spPr>
        <p:txBody>
          <a:bodyPr wrap="square" lIns="0" tIns="0" rIns="0" bIns="0" rtlCol="0" anchor="ctr"/>
          <a:lstStyle/>
          <a:p>
            <a:pPr marL="0" indent="0" algn="ctr">
              <a:buNone/>
            </a:pPr>
            <a:r>
              <a:rPr lang="en-US" sz="1200" b="1" dirty="0">
                <a:solidFill>
                  <a:srgbClr val="B4531F"/>
                </a:solidFill>
              </a:rPr>
              <a:t>Independent reanalysis | published 8 October 2026</a:t>
            </a:r>
            <a:endParaRPr lang="en-US" sz="1200" dirty="0"/>
          </a:p>
        </p:txBody>
      </p:sp>
      <p:sp>
        <p:nvSpPr>
          <p:cNvPr id="4" name="Main points"/>
          <p:cNvSpPr txBox="1"/>
          <p:nvPr/>
        </p:nvSpPr>
        <p:spPr>
          <a:xfrm>
            <a:off x="502920" y="1481328"/>
            <a:ext cx="5486400" cy="4224528"/>
          </a:xfrm>
          <a:prstGeom prst="rect">
            <a:avLst/>
          </a:prstGeom>
          <a:noFill/>
          <a:ln/>
        </p:spPr>
        <p:txBody>
          <a:bodyPr wrap="square" lIns="25400" tIns="25400" rIns="50800" bIns="25400" rtlCol="0" anchor="t"/>
          <a:lstStyle/>
          <a:p>
            <a:pPr marL="203200" indent="-203200">
              <a:spcAft>
                <a:spcPts val="900"/>
              </a:spcAft>
              <a:buSzPct val="100000"/>
              <a:buChar char="•"/>
            </a:pPr>
            <a:r>
              <a:rPr lang="en-US" sz="1800" dirty="0">
                <a:solidFill>
                  <a:srgbClr val="1F2937"/>
                </a:solidFill>
              </a:rPr>
              <a:t>Independent DeepCore reanalysis of a 7.5-year    high-purity ν</a:t>
            </a:r>
            <a:r>
              <a:rPr lang="en-US" sz="1800" baseline="-40000" dirty="0">
                <a:solidFill>
                  <a:srgbClr val="1F2937"/>
                </a:solidFill>
              </a:rPr>
              <a:t>μ</a:t>
            </a:r>
            <a:r>
              <a:rPr lang="en-US" sz="1800" dirty="0">
                <a:solidFill>
                  <a:srgbClr val="1F2937"/>
                </a:solidFill>
              </a:rPr>
              <a:t> CC sample</a:t>
            </a:r>
            <a:r>
              <a:rPr lang="en-US" dirty="0">
                <a:solidFill>
                  <a:srgbClr val="1F2937"/>
                </a:solidFill>
              </a:rPr>
              <a:t> (NO</a:t>
            </a:r>
            <a:r>
              <a:rPr lang="en-US" sz="1800" dirty="0">
                <a:solidFill>
                  <a:srgbClr val="1F2937"/>
                </a:solidFill>
              </a:rPr>
              <a:t> is  assumed</a:t>
            </a:r>
            <a:r>
              <a:rPr lang="en-US" dirty="0">
                <a:solidFill>
                  <a:srgbClr val="1F2937"/>
                </a:solidFill>
              </a:rPr>
              <a:t>):</a:t>
            </a:r>
            <a:endParaRPr lang="en-US" sz="1800" dirty="0"/>
          </a:p>
          <a:p>
            <a:pPr marL="203200" indent="-203200">
              <a:spcAft>
                <a:spcPts val="900"/>
              </a:spcAft>
              <a:buSzPct val="100000"/>
              <a:buChar char="•"/>
            </a:pPr>
            <a:r>
              <a:rPr lang="en-US" sz="1800" dirty="0">
                <a:solidFill>
                  <a:srgbClr val="1F2937"/>
                </a:solidFill>
              </a:rPr>
              <a:t>−0.0094 &lt; ε</a:t>
            </a:r>
            <a:r>
              <a:rPr lang="en-US" sz="1800" baseline="30000" dirty="0">
                <a:solidFill>
                  <a:srgbClr val="1F2937"/>
                </a:solidFill>
              </a:rPr>
              <a:t>m</a:t>
            </a:r>
            <a:r>
              <a:rPr lang="en-US" sz="1800" baseline="-40000" dirty="0">
                <a:solidFill>
                  <a:srgbClr val="1F2937"/>
                </a:solidFill>
              </a:rPr>
              <a:t>μτ</a:t>
            </a:r>
            <a:r>
              <a:rPr lang="en-US" sz="1800" dirty="0">
                <a:solidFill>
                  <a:srgbClr val="1F2937"/>
                </a:solidFill>
              </a:rPr>
              <a:t> &lt; 0.0079 at 90% C.L. for real ε</a:t>
            </a:r>
            <a:r>
              <a:rPr lang="en-US" sz="1800" baseline="30000" dirty="0">
                <a:solidFill>
                  <a:srgbClr val="1F2937"/>
                </a:solidFill>
              </a:rPr>
              <a:t>m</a:t>
            </a:r>
            <a:r>
              <a:rPr lang="en-US" sz="1800" baseline="-40000" dirty="0">
                <a:solidFill>
                  <a:srgbClr val="1F2937"/>
                </a:solidFill>
              </a:rPr>
              <a:t>μτ</a:t>
            </a:r>
            <a:r>
              <a:rPr lang="en-US" sz="1800" dirty="0">
                <a:solidFill>
                  <a:srgbClr val="1F2937"/>
                </a:solidFill>
              </a:rPr>
              <a:t>.</a:t>
            </a:r>
            <a:endParaRPr lang="en-US" sz="1800" dirty="0"/>
          </a:p>
          <a:p>
            <a:pPr marL="203200" indent="-203200">
              <a:spcAft>
                <a:spcPts val="900"/>
              </a:spcAft>
              <a:buSzPct val="100000"/>
              <a:buChar char="•"/>
            </a:pPr>
            <a:r>
              <a:rPr lang="en-US" sz="1800" dirty="0">
                <a:solidFill>
                  <a:srgbClr val="1F2937"/>
                </a:solidFill>
              </a:rPr>
              <a:t>−0.031 &lt; ε</a:t>
            </a:r>
            <a:r>
              <a:rPr lang="en-US" sz="1800" baseline="30000" dirty="0">
                <a:solidFill>
                  <a:srgbClr val="1F2937"/>
                </a:solidFill>
              </a:rPr>
              <a:t>m</a:t>
            </a:r>
            <a:r>
              <a:rPr lang="en-US" sz="1800" baseline="-40000" dirty="0">
                <a:solidFill>
                  <a:srgbClr val="1F2937"/>
                </a:solidFill>
              </a:rPr>
              <a:t>ττ</a:t>
            </a:r>
            <a:r>
              <a:rPr lang="en-US" sz="1800" dirty="0">
                <a:solidFill>
                  <a:srgbClr val="1F2937"/>
                </a:solidFill>
              </a:rPr>
              <a:t> − ε</a:t>
            </a:r>
            <a:r>
              <a:rPr lang="en-US" sz="1800" baseline="30000" dirty="0">
                <a:solidFill>
                  <a:srgbClr val="1F2937"/>
                </a:solidFill>
              </a:rPr>
              <a:t>m</a:t>
            </a:r>
            <a:r>
              <a:rPr lang="en-US" sz="1800" baseline="-40000" dirty="0">
                <a:solidFill>
                  <a:srgbClr val="1F2937"/>
                </a:solidFill>
              </a:rPr>
              <a:t>μμ</a:t>
            </a:r>
            <a:r>
              <a:rPr lang="en-US" sz="1800" dirty="0">
                <a:solidFill>
                  <a:srgbClr val="1F2937"/>
                </a:solidFill>
              </a:rPr>
              <a:t> &lt; 0.029 at 90% C.L.</a:t>
            </a:r>
            <a:endParaRPr lang="en-US" sz="1800" dirty="0"/>
          </a:p>
          <a:p>
            <a:pPr marL="203200" indent="-203200">
              <a:spcAft>
                <a:spcPts val="900"/>
              </a:spcAft>
              <a:buSzPct val="100000"/>
              <a:buChar char="•"/>
            </a:pPr>
            <a:r>
              <a:rPr lang="en-US" sz="1800" dirty="0">
                <a:solidFill>
                  <a:srgbClr val="1F2937"/>
                </a:solidFill>
              </a:rPr>
              <a:t>One parameter is varied at a time; </a:t>
            </a:r>
          </a:p>
          <a:p>
            <a:pPr marL="203200" indent="-203200">
              <a:spcAft>
                <a:spcPts val="900"/>
              </a:spcAft>
              <a:buSzPct val="100000"/>
              <a:buChar char="•"/>
            </a:pPr>
            <a:r>
              <a:rPr lang="en-US" sz="1800" dirty="0">
                <a:solidFill>
                  <a:srgbClr val="1F2937"/>
                </a:solidFill>
              </a:rPr>
              <a:t>complex-phase and joint-parameter fits require   separate contours.</a:t>
            </a:r>
            <a:endParaRPr lang="en-US" sz="1800" dirty="0"/>
          </a:p>
        </p:txBody>
      </p:sp>
      <p:pic>
        <p:nvPicPr>
          <p:cNvPr id="5" name="Figure" descr="J. Krishnamoorthi, A. Kumar, S. K. Agarwalla, PRD 114 (2026) 075009, Fig. 1 (CC BY 4.0; crop only). Independent reanalysis; 90% C.L.; one parameter at a time; NO."/>
          <p:cNvPicPr>
            <a:picLocks noChangeAspect="1"/>
          </p:cNvPicPr>
          <p:nvPr/>
        </p:nvPicPr>
        <p:blipFill>
          <a:blip r:embed="rId3"/>
          <a:stretch>
            <a:fillRect/>
          </a:stretch>
        </p:blipFill>
        <p:spPr>
          <a:xfrm>
            <a:off x="6309360" y="1481328"/>
            <a:ext cx="5394960" cy="3224080"/>
          </a:xfrm>
          <a:prstGeom prst="rect">
            <a:avLst/>
          </a:prstGeom>
        </p:spPr>
      </p:pic>
      <p:sp>
        <p:nvSpPr>
          <p:cNvPr id="6" name="Figure credit"/>
          <p:cNvSpPr txBox="1"/>
          <p:nvPr/>
        </p:nvSpPr>
        <p:spPr>
          <a:xfrm>
            <a:off x="6309360" y="4760272"/>
            <a:ext cx="5394960" cy="512064"/>
          </a:xfrm>
          <a:prstGeom prst="rect">
            <a:avLst/>
          </a:prstGeom>
          <a:noFill/>
          <a:ln/>
        </p:spPr>
        <p:txBody>
          <a:bodyPr wrap="square" lIns="0" tIns="0" rIns="0" bIns="0" rtlCol="0" anchor="t"/>
          <a:lstStyle/>
          <a:p>
            <a:pPr marL="0" indent="0">
              <a:buNone/>
            </a:pPr>
            <a:r>
              <a:rPr lang="en-US" sz="1000" dirty="0">
                <a:solidFill>
                  <a:srgbClr val="6B7280"/>
                </a:solidFill>
              </a:rPr>
              <a:t>J. Krishnamoorthi, A. Kumar, S. K. Agarwalla, PRD 114 (2026) 075009, Fig. 1 (CC BY 4.0; crop only). Independent reanalysis; 90% C.L.; one parameter at a time; NO.</a:t>
            </a:r>
            <a:endParaRPr lang="en-US" sz="1000" dirty="0"/>
          </a:p>
        </p:txBody>
      </p:sp>
      <p:sp>
        <p:nvSpPr>
          <p:cNvPr id="7" name="Key message"/>
          <p:cNvSpPr/>
          <p:nvPr/>
        </p:nvSpPr>
        <p:spPr>
          <a:xfrm>
            <a:off x="502920" y="5815584"/>
            <a:ext cx="11201400" cy="438912"/>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1600" b="1" dirty="0">
                <a:solidFill>
                  <a:srgbClr val="1B2A49"/>
                </a:solidFill>
              </a:rPr>
              <a:t>Atmospheric disappearance tightly tests the μ–τ sector under stated assumptions.</a:t>
            </a:r>
            <a:endParaRPr lang="en-US" sz="1600" dirty="0"/>
          </a:p>
        </p:txBody>
      </p:sp>
      <p:sp>
        <p:nvSpPr>
          <p:cNvPr id="8"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[R16] Krishnamoorthi, Kumar, Agarwalla, PRD 114 (2026) 075009  ·  [R17] Krishnamoorthi, Kumar, Agarwalla, PRD 114 (2026) 015007</a:t>
            </a:r>
            <a:endParaRPr lang="en-US" sz="1000" dirty="0"/>
          </a:p>
        </p:txBody>
      </p:sp>
      <p:sp>
        <p:nvSpPr>
          <p:cNvPr id="10" name="Part tag"/>
          <p:cNvSpPr txBox="1"/>
          <p:nvPr/>
        </p:nvSpPr>
        <p:spPr>
          <a:xfrm>
            <a:off x="8046720" y="1024128"/>
            <a:ext cx="3657600" cy="292608"/>
          </a:xfrm>
          <a:prstGeom prst="rect">
            <a:avLst/>
          </a:prstGeom>
          <a:noFill/>
          <a:ln/>
        </p:spPr>
        <p:txBody>
          <a:bodyPr wrap="square" lIns="0" tIns="0" rIns="0" bIns="0" rtlCol="0" anchor="ctr"/>
          <a:lstStyle/>
          <a:p>
            <a:pPr marL="0" indent="0" algn="r">
              <a:buNone/>
            </a:pPr>
            <a:r>
              <a:rPr lang="en-US" sz="1200" dirty="0">
                <a:solidFill>
                  <a:srgbClr val="6B7280"/>
                </a:solidFill>
              </a:rPr>
              <a:t>Part 3 · New interactions</a:t>
            </a:r>
            <a:endParaRPr lang="en-US" sz="12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7280"/>
                </a:solidFill>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lstStyle/>
          <a:p>
            <a:pPr marL="0" indent="0" algn="l">
              <a:buNone/>
            </a:pPr>
            <a:r>
              <a:rPr lang="en-US" altLang="ko-KR" dirty="0"/>
              <a:t>NSI Can Mimic CP Violation</a:t>
            </a:r>
            <a:endParaRPr lang="en-US" sz="2800" dirty="0"/>
          </a:p>
        </p:txBody>
      </p:sp>
      <p:sp>
        <p:nvSpPr>
          <p:cNvPr id="3" name="Evidence status"/>
          <p:cNvSpPr/>
          <p:nvPr/>
        </p:nvSpPr>
        <p:spPr>
          <a:xfrm>
            <a:off x="502920" y="1024128"/>
            <a:ext cx="4039819" cy="292608"/>
          </a:xfrm>
          <a:prstGeom prst="roundRect">
            <a:avLst>
              <a:gd name="adj" fmla="val 25000"/>
            </a:avLst>
          </a:prstGeom>
          <a:solidFill>
            <a:srgbClr val="E6EEF6"/>
          </a:solidFill>
          <a:ln/>
        </p:spPr>
        <p:txBody>
          <a:bodyPr wrap="square" lIns="0" tIns="0" rIns="0" bIns="0" rtlCol="0" anchor="ctr"/>
          <a:lstStyle/>
          <a:p>
            <a:pPr marL="0" indent="0" algn="ctr">
              <a:buNone/>
            </a:pPr>
            <a:r>
              <a:rPr lang="en-US" sz="1200" b="1" dirty="0">
                <a:solidFill>
                  <a:srgbClr val="2F5D8A"/>
                </a:solidFill>
              </a:rPr>
              <a:t>Theory illustration | chosen benchmark, not a fit</a:t>
            </a:r>
            <a:endParaRPr lang="en-US" sz="1200" dirty="0"/>
          </a:p>
        </p:txBody>
      </p:sp>
      <p:sp>
        <p:nvSpPr>
          <p:cNvPr id="4" name="Main points"/>
          <p:cNvSpPr txBox="1"/>
          <p:nvPr/>
        </p:nvSpPr>
        <p:spPr>
          <a:xfrm>
            <a:off x="502920" y="1481328"/>
            <a:ext cx="5394960" cy="4224528"/>
          </a:xfrm>
          <a:prstGeom prst="rect">
            <a:avLst/>
          </a:prstGeom>
          <a:noFill/>
          <a:ln/>
        </p:spPr>
        <p:txBody>
          <a:bodyPr wrap="square" lIns="25400" tIns="25400" rIns="50800" bIns="25400" rtlCol="0" anchor="t"/>
          <a:lstStyle/>
          <a:p>
            <a:pPr marL="203200" indent="-203200">
              <a:spcAft>
                <a:spcPts val="900"/>
              </a:spcAft>
              <a:buSzPct val="100000"/>
              <a:buChar char="•"/>
            </a:pPr>
            <a:r>
              <a:rPr lang="en-US" sz="1700" dirty="0">
                <a:solidFill>
                  <a:srgbClr val="1F2937"/>
                </a:solidFill>
              </a:rPr>
              <a:t>An additional complex matter coupling can change ν</a:t>
            </a:r>
            <a:r>
              <a:rPr lang="en-US" sz="1700" baseline="-40000" dirty="0">
                <a:solidFill>
                  <a:srgbClr val="1F2937"/>
                </a:solidFill>
              </a:rPr>
              <a:t>e</a:t>
            </a:r>
            <a:r>
              <a:rPr lang="en-US" sz="1700" dirty="0">
                <a:solidFill>
                  <a:srgbClr val="1F2937"/>
                </a:solidFill>
              </a:rPr>
              <a:t> appearance in a way that partly resembles a      shift of δ</a:t>
            </a:r>
            <a:r>
              <a:rPr lang="en-US" sz="1700" baseline="-40000" dirty="0">
                <a:solidFill>
                  <a:srgbClr val="1F2937"/>
                </a:solidFill>
              </a:rPr>
              <a:t>CP</a:t>
            </a:r>
            <a:r>
              <a:rPr lang="en-US" sz="1700" dirty="0">
                <a:solidFill>
                  <a:srgbClr val="1F2937"/>
                </a:solidFill>
              </a:rPr>
              <a:t>.</a:t>
            </a:r>
            <a:endParaRPr lang="en-US" sz="1700" dirty="0"/>
          </a:p>
          <a:p>
            <a:pPr marL="203200" indent="-203200">
              <a:spcAft>
                <a:spcPts val="900"/>
              </a:spcAft>
              <a:buSzPct val="100000"/>
              <a:buChar char="•"/>
            </a:pPr>
            <a:r>
              <a:rPr lang="en-US" sz="1700" dirty="0">
                <a:solidFill>
                  <a:srgbClr val="1F2937"/>
                </a:solidFill>
              </a:rPr>
              <a:t>At the DUNE baseline, a benchmark ε</a:t>
            </a:r>
            <a:r>
              <a:rPr lang="en-US" sz="1700" baseline="-40000" dirty="0">
                <a:solidFill>
                  <a:srgbClr val="1F2937"/>
                </a:solidFill>
              </a:rPr>
              <a:t>eτ</a:t>
            </a:r>
            <a:r>
              <a:rPr lang="en-US" sz="1700" dirty="0">
                <a:solidFill>
                  <a:srgbClr val="1F2937"/>
                </a:solidFill>
              </a:rPr>
              <a:t> = 0.15 with φ</a:t>
            </a:r>
            <a:r>
              <a:rPr lang="en-US" sz="1700" baseline="-40000" dirty="0">
                <a:solidFill>
                  <a:srgbClr val="1F2937"/>
                </a:solidFill>
              </a:rPr>
              <a:t>eτ</a:t>
            </a:r>
            <a:r>
              <a:rPr lang="en-US" sz="1700" dirty="0">
                <a:solidFill>
                  <a:srgbClr val="1F2937"/>
                </a:solidFill>
              </a:rPr>
              <a:t> = π/2 raises the δ</a:t>
            </a:r>
            <a:r>
              <a:rPr lang="en-US" sz="1700" baseline="-40000" dirty="0">
                <a:solidFill>
                  <a:srgbClr val="1F2937"/>
                </a:solidFill>
              </a:rPr>
              <a:t>CP</a:t>
            </a:r>
            <a:r>
              <a:rPr lang="en-US" sz="1700" dirty="0">
                <a:solidFill>
                  <a:srgbClr val="1F2937"/>
                </a:solidFill>
              </a:rPr>
              <a:t> = 0 spectrum so that it     partly mimics δ</a:t>
            </a:r>
            <a:r>
              <a:rPr lang="en-US" sz="1700" baseline="-40000" dirty="0">
                <a:solidFill>
                  <a:srgbClr val="1F2937"/>
                </a:solidFill>
              </a:rPr>
              <a:t>CP</a:t>
            </a:r>
            <a:r>
              <a:rPr lang="en-US" sz="1700" dirty="0">
                <a:solidFill>
                  <a:srgbClr val="1F2937"/>
                </a:solidFill>
              </a:rPr>
              <a:t> = −π/2.</a:t>
            </a:r>
            <a:endParaRPr lang="en-US" sz="1700" dirty="0"/>
          </a:p>
          <a:p>
            <a:pPr marL="203200" indent="-203200">
              <a:spcAft>
                <a:spcPts val="900"/>
              </a:spcAft>
              <a:buSzPct val="100000"/>
              <a:buChar char="•"/>
            </a:pPr>
            <a:r>
              <a:rPr lang="en-US" sz="1700" dirty="0">
                <a:solidFill>
                  <a:srgbClr val="1F2937"/>
                </a:solidFill>
              </a:rPr>
              <a:t>Energy spectra, neutrino and antineutrino running,   different baselines, atmospheric data, and scattering constraints help to separate them.</a:t>
            </a:r>
            <a:endParaRPr lang="en-US" sz="1700" dirty="0"/>
          </a:p>
          <a:p>
            <a:pPr marL="203200" indent="-203200">
              <a:spcAft>
                <a:spcPts val="900"/>
              </a:spcAft>
              <a:buSzPct val="100000"/>
              <a:buChar char="•"/>
            </a:pPr>
            <a:r>
              <a:rPr lang="en-US" sz="1700" dirty="0">
                <a:solidFill>
                  <a:srgbClr val="1F2937"/>
                </a:solidFill>
              </a:rPr>
              <a:t>A CP-violation claim is strongest when both the       standard fit and plausible new-interaction alternatives are tested.</a:t>
            </a:r>
            <a:endParaRPr lang="en-US" sz="1700" dirty="0"/>
          </a:p>
        </p:txBody>
      </p:sp>
      <p:pic>
        <p:nvPicPr>
          <p:cNvPr id="5" name="Figure" descr="Calculated for this presentation: constant-density three-flavor P(νμ→νe) at 1300 km with an illustrative complex εeτ = 0.15, φeτ = π/2. Not an NSI fit or a preferred value."/>
          <p:cNvPicPr>
            <a:picLocks noChangeAspect="1"/>
          </p:cNvPicPr>
          <p:nvPr/>
        </p:nvPicPr>
        <p:blipFill>
          <a:blip r:embed="rId3"/>
          <a:stretch>
            <a:fillRect/>
          </a:stretch>
        </p:blipFill>
        <p:spPr>
          <a:xfrm>
            <a:off x="6309360" y="1481328"/>
            <a:ext cx="5394960" cy="2569358"/>
          </a:xfrm>
          <a:prstGeom prst="rect">
            <a:avLst/>
          </a:prstGeom>
        </p:spPr>
      </p:pic>
      <p:sp>
        <p:nvSpPr>
          <p:cNvPr id="6" name="Figure credit"/>
          <p:cNvSpPr txBox="1"/>
          <p:nvPr/>
        </p:nvSpPr>
        <p:spPr>
          <a:xfrm>
            <a:off x="6309360" y="4105550"/>
            <a:ext cx="5394960" cy="512064"/>
          </a:xfrm>
          <a:prstGeom prst="rect">
            <a:avLst/>
          </a:prstGeom>
          <a:noFill/>
          <a:ln/>
        </p:spPr>
        <p:txBody>
          <a:bodyPr wrap="square" lIns="0" tIns="0" rIns="0" bIns="0" rtlCol="0" anchor="t"/>
          <a:lstStyle/>
          <a:p>
            <a:pPr marL="0" indent="0">
              <a:buNone/>
            </a:pPr>
            <a:r>
              <a:rPr lang="en-US" sz="1000" dirty="0">
                <a:solidFill>
                  <a:srgbClr val="6B7280"/>
                </a:solidFill>
              </a:rPr>
              <a:t>Calculated for this presentation: constant-density three-flavor P(ν</a:t>
            </a:r>
            <a:r>
              <a:rPr lang="en-US" sz="1000" baseline="-40000" dirty="0">
                <a:solidFill>
                  <a:srgbClr val="6B7280"/>
                </a:solidFill>
              </a:rPr>
              <a:t>μ</a:t>
            </a:r>
            <a:r>
              <a:rPr lang="en-US" sz="1000" dirty="0">
                <a:solidFill>
                  <a:srgbClr val="6B7280"/>
                </a:solidFill>
              </a:rPr>
              <a:t>→ν</a:t>
            </a:r>
            <a:r>
              <a:rPr lang="en-US" sz="1000" baseline="-40000" dirty="0">
                <a:solidFill>
                  <a:srgbClr val="6B7280"/>
                </a:solidFill>
              </a:rPr>
              <a:t>e</a:t>
            </a:r>
            <a:r>
              <a:rPr lang="en-US" sz="1000" dirty="0">
                <a:solidFill>
                  <a:srgbClr val="6B7280"/>
                </a:solidFill>
              </a:rPr>
              <a:t>) at 1300 km with an illustrative complex ε</a:t>
            </a:r>
            <a:r>
              <a:rPr lang="en-US" sz="1000" baseline="-40000" dirty="0">
                <a:solidFill>
                  <a:srgbClr val="6B7280"/>
                </a:solidFill>
              </a:rPr>
              <a:t>eτ</a:t>
            </a:r>
            <a:r>
              <a:rPr lang="en-US" sz="1000" dirty="0">
                <a:solidFill>
                  <a:srgbClr val="6B7280"/>
                </a:solidFill>
              </a:rPr>
              <a:t> = 0.15, φ</a:t>
            </a:r>
            <a:r>
              <a:rPr lang="en-US" sz="1000" baseline="-40000" dirty="0">
                <a:solidFill>
                  <a:srgbClr val="6B7280"/>
                </a:solidFill>
              </a:rPr>
              <a:t>eτ</a:t>
            </a:r>
            <a:r>
              <a:rPr lang="en-US" sz="1000" dirty="0">
                <a:solidFill>
                  <a:srgbClr val="6B7280"/>
                </a:solidFill>
              </a:rPr>
              <a:t> = π/2. Not an NSI fit or a preferred value.</a:t>
            </a:r>
            <a:endParaRPr lang="en-US" sz="1000" dirty="0"/>
          </a:p>
        </p:txBody>
      </p:sp>
      <p:sp>
        <p:nvSpPr>
          <p:cNvPr id="7" name="Key message"/>
          <p:cNvSpPr/>
          <p:nvPr/>
        </p:nvSpPr>
        <p:spPr>
          <a:xfrm>
            <a:off x="502920" y="5815584"/>
            <a:ext cx="11201400" cy="438912"/>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1600" b="1" dirty="0">
                <a:solidFill>
                  <a:srgbClr val="1B2A49"/>
                </a:solidFill>
              </a:rPr>
              <a:t>Spectral information and complementary detectors are essential to identify the source of a deviation.</a:t>
            </a:r>
            <a:endParaRPr lang="en-US" sz="1600" dirty="0"/>
          </a:p>
        </p:txBody>
      </p:sp>
      <p:sp>
        <p:nvSpPr>
          <p:cNvPr id="8"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[R43] NOvA Collab., PRL 133 (2024) 201802  ·  [R15] Coloma et al., JHEP 08 (2023) 032</a:t>
            </a:r>
            <a:endParaRPr lang="en-US" sz="1000" dirty="0"/>
          </a:p>
        </p:txBody>
      </p:sp>
      <p:sp>
        <p:nvSpPr>
          <p:cNvPr id="10" name="Part tag"/>
          <p:cNvSpPr txBox="1"/>
          <p:nvPr/>
        </p:nvSpPr>
        <p:spPr>
          <a:xfrm>
            <a:off x="8046720" y="1024128"/>
            <a:ext cx="3657600" cy="292608"/>
          </a:xfrm>
          <a:prstGeom prst="rect">
            <a:avLst/>
          </a:prstGeom>
          <a:noFill/>
          <a:ln/>
        </p:spPr>
        <p:txBody>
          <a:bodyPr wrap="square" lIns="0" tIns="0" rIns="0" bIns="0" rtlCol="0" anchor="ctr"/>
          <a:lstStyle/>
          <a:p>
            <a:pPr marL="0" indent="0" algn="r">
              <a:buNone/>
            </a:pPr>
            <a:r>
              <a:rPr lang="en-US" sz="1200" dirty="0">
                <a:solidFill>
                  <a:srgbClr val="6B7280"/>
                </a:solidFill>
              </a:rPr>
              <a:t>Part 3 · New interactions</a:t>
            </a:r>
            <a:endParaRPr lang="en-US" sz="12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7280"/>
                </a:solidFill>
              </a:defRPr>
            </a:lvl1pPr>
          </a:lstStyle>
          <a:p>
            <a:pPr algn="r"/>
            <a:fld id="{F7021451-1387-4CA6-816F-3879F97B5CBC}" type="slidenum">
              <a:rPr lang="en-US" b="0"/>
              <a:t>37</a:t>
            </a:fld>
            <a:endParaRPr lang="en-US"/>
          </a:p>
        </p:txBody>
      </p:sp>
      <p:sp>
        <p:nvSpPr>
          <p:cNvPr id="12" name="TextBox 11">
            <a:extLst>
              <a:ext uri="{FF2B5EF4-FFF2-40B4-BE49-F238E27FC236}">
                <a16:creationId xmlns:a16="http://schemas.microsoft.com/office/drawing/2014/main" id="{2C51000F-E327-47BF-9E36-55EAC044F690}"/>
              </a:ext>
            </a:extLst>
          </p:cNvPr>
          <p:cNvSpPr txBox="1"/>
          <p:nvPr/>
        </p:nvSpPr>
        <p:spPr>
          <a:xfrm>
            <a:off x="502920" y="5179290"/>
            <a:ext cx="6094602" cy="369332"/>
          </a:xfrm>
          <a:prstGeom prst="rect">
            <a:avLst/>
          </a:prstGeom>
          <a:noFill/>
        </p:spPr>
        <p:txBody>
          <a:bodyPr wrap="square">
            <a:spAutoFit/>
          </a:bodyPr>
          <a:lstStyle/>
          <a:p>
            <a:r>
              <a:rPr lang="en-US" altLang="ko-KR" dirty="0">
                <a:solidFill>
                  <a:srgbClr val="FF0000"/>
                </a:solidFill>
              </a:rPr>
              <a:t>NSI can prevent determination of CP violating phase.</a:t>
            </a:r>
            <a:endParaRPr lang="ko-KR" altLang="en-US" dirty="0">
              <a:solidFill>
                <a:srgbClr val="FF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703387" y="896497"/>
            <a:ext cx="10494784" cy="3021162"/>
          </a:xfrm>
          <a:prstGeom prst="rect">
            <a:avLst/>
          </a:prstGeom>
        </p:spPr>
      </p:pic>
      <p:sp>
        <p:nvSpPr>
          <p:cNvPr id="5" name="TextBox 4"/>
          <p:cNvSpPr txBox="1"/>
          <p:nvPr/>
        </p:nvSpPr>
        <p:spPr>
          <a:xfrm>
            <a:off x="7340367" y="4018327"/>
            <a:ext cx="4161396" cy="369332"/>
          </a:xfrm>
          <a:prstGeom prst="rect">
            <a:avLst/>
          </a:prstGeom>
          <a:noFill/>
        </p:spPr>
        <p:txBody>
          <a:bodyPr wrap="none" rtlCol="0">
            <a:spAutoFit/>
          </a:bodyPr>
          <a:lstStyle/>
          <a:p>
            <a:r>
              <a:rPr lang="en-US" altLang="ko-KR" dirty="0" err="1"/>
              <a:t>S.Chatterjee</a:t>
            </a:r>
            <a:r>
              <a:rPr lang="en-US" altLang="ko-KR" dirty="0"/>
              <a:t>, A. Palazzo, PRL126(2021)</a:t>
            </a:r>
            <a:endParaRPr lang="ko-KR" altLang="en-US" dirty="0"/>
          </a:p>
        </p:txBody>
      </p:sp>
      <p:pic>
        <p:nvPicPr>
          <p:cNvPr id="6" name="그림 5"/>
          <p:cNvPicPr>
            <a:picLocks noChangeAspect="1"/>
          </p:cNvPicPr>
          <p:nvPr/>
        </p:nvPicPr>
        <p:blipFill>
          <a:blip r:embed="rId3"/>
          <a:stretch>
            <a:fillRect/>
          </a:stretch>
        </p:blipFill>
        <p:spPr>
          <a:xfrm>
            <a:off x="1374412" y="4018327"/>
            <a:ext cx="5527464" cy="2528749"/>
          </a:xfrm>
          <a:prstGeom prst="rect">
            <a:avLst/>
          </a:prstGeom>
        </p:spPr>
      </p:pic>
      <p:sp>
        <p:nvSpPr>
          <p:cNvPr id="7" name="제목 1">
            <a:extLst>
              <a:ext uri="{FF2B5EF4-FFF2-40B4-BE49-F238E27FC236}">
                <a16:creationId xmlns:a16="http://schemas.microsoft.com/office/drawing/2014/main" id="{2D59E477-9B9E-E8E4-474A-21DA603D6507}"/>
              </a:ext>
            </a:extLst>
          </p:cNvPr>
          <p:cNvSpPr txBox="1">
            <a:spLocks/>
          </p:cNvSpPr>
          <p:nvPr/>
        </p:nvSpPr>
        <p:spPr>
          <a:xfrm>
            <a:off x="609600" y="274638"/>
            <a:ext cx="10972800" cy="1143000"/>
          </a:xfrm>
          <a:prstGeom prst="rect">
            <a:avLst/>
          </a:prstGeom>
        </p:spPr>
        <p:txBody>
          <a:bodyP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altLang="ko-KR" sz="2800" b="1" dirty="0">
                <a:solidFill>
                  <a:srgbClr val="C00000"/>
                </a:solidFill>
                <a:latin typeface="Cambria" panose="02040503050406030204" pitchFamily="18" charset="0"/>
                <a:ea typeface="Cambria" panose="02040503050406030204" pitchFamily="18" charset="0"/>
              </a:rPr>
              <a:t>Resolving tension in T2K &amp; No</a:t>
            </a:r>
            <a:r>
              <a:rPr lang="el-GR" altLang="ko-KR" sz="2800" b="1" dirty="0">
                <a:solidFill>
                  <a:srgbClr val="C00000"/>
                </a:solidFill>
                <a:latin typeface="Cambria" panose="02040503050406030204" pitchFamily="18" charset="0"/>
                <a:ea typeface="Cambria" panose="02040503050406030204" pitchFamily="18" charset="0"/>
              </a:rPr>
              <a:t>ν</a:t>
            </a:r>
            <a:r>
              <a:rPr lang="en-US" altLang="ko-KR" sz="2800" b="1" dirty="0">
                <a:solidFill>
                  <a:srgbClr val="C00000"/>
                </a:solidFill>
                <a:latin typeface="Cambria" panose="02040503050406030204" pitchFamily="18" charset="0"/>
                <a:ea typeface="Cambria" panose="02040503050406030204" pitchFamily="18" charset="0"/>
              </a:rPr>
              <a:t>A  via NSI &amp; CPV</a:t>
            </a:r>
            <a:endParaRPr lang="ko-KR" altLang="en-US" sz="28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1480025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rgbClr val="C00000"/>
                </a:solidFill>
              </a:rPr>
              <a:t>Origin of NSI</a:t>
            </a:r>
            <a:endParaRPr lang="ko-KR" altLang="en-US" dirty="0">
              <a:solidFill>
                <a:srgbClr val="C00000"/>
              </a:solidFill>
            </a:endParaRPr>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991299" y="1491143"/>
                <a:ext cx="10971402" cy="4637112"/>
              </a:xfrm>
            </p:spPr>
            <p:txBody>
              <a:bodyPr>
                <a:noAutofit/>
              </a:bodyPr>
              <a:lstStyle/>
              <a:p>
                <a:r>
                  <a:rPr lang="el-GR" altLang="ko-KR" sz="2400" dirty="0"/>
                  <a:t>ε </a:t>
                </a:r>
                <a:r>
                  <a:rPr lang="en-US" altLang="ko-KR" sz="2400" dirty="0"/>
                  <a:t>from integrating out </a:t>
                </a:r>
                <a:r>
                  <a:rPr lang="en-US" altLang="ko-KR" sz="2400" dirty="0">
                    <a:solidFill>
                      <a:srgbClr val="0070C0"/>
                    </a:solidFill>
                  </a:rPr>
                  <a:t>scalar of type II seesaw</a:t>
                </a:r>
                <a:r>
                  <a:rPr lang="en-US" altLang="ko-KR" sz="2400" dirty="0"/>
                  <a:t>: </a:t>
                </a:r>
                <a14:m>
                  <m:oMath xmlns:m="http://schemas.openxmlformats.org/officeDocument/2006/math">
                    <m:sSubSup>
                      <m:sSubSupPr>
                        <m:ctrlPr>
                          <a:rPr lang="en-US" altLang="ko-KR" sz="2400" i="1">
                            <a:latin typeface="Cambria Math" panose="02040503050406030204" pitchFamily="18" charset="0"/>
                          </a:rPr>
                        </m:ctrlPr>
                      </m:sSubSupPr>
                      <m:e>
                        <m:r>
                          <a:rPr lang="ko-KR" altLang="en-US" sz="2400" i="1">
                            <a:latin typeface="Cambria Math" panose="02040503050406030204" pitchFamily="18" charset="0"/>
                          </a:rPr>
                          <m:t>𝜀</m:t>
                        </m:r>
                      </m:e>
                      <m:sub>
                        <m:r>
                          <a:rPr lang="ko-KR" altLang="en-US" sz="2400" i="1">
                            <a:latin typeface="Cambria Math" panose="02040503050406030204" pitchFamily="18" charset="0"/>
                          </a:rPr>
                          <m:t>𝛼𝛽</m:t>
                        </m:r>
                      </m:sub>
                      <m:sup>
                        <m:r>
                          <a:rPr lang="en-US" altLang="ko-KR" sz="2400" i="1">
                            <a:latin typeface="Cambria Math" panose="02040503050406030204" pitchFamily="18" charset="0"/>
                          </a:rPr>
                          <m:t>𝑒</m:t>
                        </m:r>
                      </m:sup>
                    </m:sSubSup>
                  </m:oMath>
                </a14:m>
                <a:r>
                  <a:rPr lang="el-GR" altLang="ko-KR" sz="2400" dirty="0"/>
                  <a:t>∝</a:t>
                </a:r>
                <a14:m>
                  <m:oMath xmlns:m="http://schemas.openxmlformats.org/officeDocument/2006/math">
                    <m:sSub>
                      <m:sSubPr>
                        <m:ctrlPr>
                          <a:rPr lang="el-GR" altLang="ko-KR" sz="2400" i="1" dirty="0">
                            <a:latin typeface="Cambria Math" panose="02040503050406030204" pitchFamily="18" charset="0"/>
                          </a:rPr>
                        </m:ctrlPr>
                      </m:sSubPr>
                      <m:e>
                        <m:r>
                          <a:rPr lang="en-US" altLang="ko-KR" sz="2400" i="1" dirty="0">
                            <a:latin typeface="Cambria Math" panose="02040503050406030204" pitchFamily="18" charset="0"/>
                          </a:rPr>
                          <m:t>(</m:t>
                        </m:r>
                        <m:sSub>
                          <m:sSubPr>
                            <m:ctrlPr>
                              <a:rPr lang="en-US" altLang="ko-KR" sz="2400" i="1" dirty="0">
                                <a:latin typeface="Cambria Math" panose="02040503050406030204" pitchFamily="18" charset="0"/>
                              </a:rPr>
                            </m:ctrlPr>
                          </m:sSubPr>
                          <m:e>
                            <m:r>
                              <a:rPr lang="en-US" altLang="ko-KR" sz="2400" i="1" dirty="0">
                                <a:latin typeface="Cambria Math" panose="02040503050406030204" pitchFamily="18" charset="0"/>
                              </a:rPr>
                              <m:t>𝑚</m:t>
                            </m:r>
                          </m:e>
                          <m:sub>
                            <m:r>
                              <a:rPr lang="ko-KR" altLang="en-US" sz="2400" i="1" dirty="0">
                                <a:latin typeface="Cambria Math" panose="02040503050406030204" pitchFamily="18" charset="0"/>
                              </a:rPr>
                              <m:t>𝜈</m:t>
                            </m:r>
                          </m:sub>
                        </m:sSub>
                        <m:r>
                          <a:rPr lang="en-US" altLang="ko-KR" sz="2400" i="1" dirty="0">
                            <a:latin typeface="Cambria Math" panose="02040503050406030204" pitchFamily="18" charset="0"/>
                          </a:rPr>
                          <m:t>)</m:t>
                        </m:r>
                      </m:e>
                      <m:sub>
                        <m:r>
                          <a:rPr lang="ko-KR" altLang="el-GR" sz="2400" i="1" dirty="0">
                            <a:latin typeface="Cambria Math" panose="02040503050406030204" pitchFamily="18" charset="0"/>
                          </a:rPr>
                          <m:t>𝛼</m:t>
                        </m:r>
                        <m:r>
                          <a:rPr lang="ko-KR" altLang="en-US" sz="2400" i="1" dirty="0">
                            <a:latin typeface="Cambria Math" panose="02040503050406030204" pitchFamily="18" charset="0"/>
                          </a:rPr>
                          <m:t>𝛽</m:t>
                        </m:r>
                      </m:sub>
                    </m:sSub>
                  </m:oMath>
                </a14:m>
                <a:r>
                  <a:rPr lang="el-GR" altLang="ko-KR" sz="2400" dirty="0"/>
                  <a:t> </a:t>
                </a:r>
                <a:r>
                  <a:rPr lang="el-GR" altLang="ko-KR" sz="1800" dirty="0"/>
                  <a:t>(</a:t>
                </a:r>
                <a:r>
                  <a:rPr lang="en-US" altLang="ko-KR" sz="1800" dirty="0"/>
                  <a:t>Malinsky, </a:t>
                </a:r>
                <a:r>
                  <a:rPr lang="en-US" altLang="ko-KR" sz="1800" dirty="0" err="1"/>
                  <a:t>Ohlsson</a:t>
                </a:r>
                <a:r>
                  <a:rPr lang="en-US" altLang="ko-KR" sz="1800" dirty="0"/>
                  <a:t>, Zhang, 0811.3346) </a:t>
                </a:r>
              </a:p>
              <a:p>
                <a:r>
                  <a:rPr lang="el-GR" altLang="ko-KR" sz="2400" dirty="0"/>
                  <a:t>ε </a:t>
                </a:r>
                <a:r>
                  <a:rPr lang="en-US" altLang="ko-KR" sz="2400" dirty="0"/>
                  <a:t>from integrating out </a:t>
                </a:r>
                <a:r>
                  <a:rPr lang="en-US" altLang="ko-KR" sz="2400" dirty="0" err="1">
                    <a:solidFill>
                      <a:srgbClr val="0070C0"/>
                    </a:solidFill>
                  </a:rPr>
                  <a:t>leptoquarks</a:t>
                </a:r>
                <a:r>
                  <a:rPr lang="en-US" altLang="ko-KR" sz="2400" dirty="0"/>
                  <a:t> </a:t>
                </a:r>
                <a:r>
                  <a:rPr lang="en-US" altLang="ko-KR" sz="1800" dirty="0"/>
                  <a:t>(Wise, Zhang, 1404.4663) </a:t>
                </a:r>
              </a:p>
              <a:p>
                <a:r>
                  <a:rPr lang="el-GR" altLang="ko-KR" sz="2400" dirty="0"/>
                  <a:t>ε </a:t>
                </a:r>
                <a:r>
                  <a:rPr lang="en-US" altLang="ko-KR" sz="2400" dirty="0"/>
                  <a:t>from integrating out </a:t>
                </a:r>
                <a:r>
                  <a:rPr lang="en-US" altLang="ko-KR" sz="2400" dirty="0">
                    <a:solidFill>
                      <a:srgbClr val="C00000"/>
                    </a:solidFill>
                  </a:rPr>
                  <a:t>charge +1 scalar singlet</a:t>
                </a:r>
                <a:r>
                  <a:rPr lang="en-US" altLang="ko-KR" sz="2400" dirty="0"/>
                  <a:t>: </a:t>
                </a:r>
              </a:p>
              <a:p>
                <a:r>
                  <a:rPr lang="el-GR" altLang="ko-KR" sz="2400" dirty="0"/>
                  <a:t>ε </a:t>
                </a:r>
                <a:r>
                  <a:rPr lang="en-US" altLang="ko-KR" sz="2400" dirty="0"/>
                  <a:t>from </a:t>
                </a:r>
                <a:r>
                  <a:rPr lang="en-US" altLang="ko-KR" sz="2400" dirty="0">
                    <a:solidFill>
                      <a:srgbClr val="C00000"/>
                    </a:solidFill>
                  </a:rPr>
                  <a:t>loop effects</a:t>
                </a:r>
                <a:r>
                  <a:rPr lang="en-US" altLang="ko-KR" sz="2400" dirty="0"/>
                  <a:t>, including secret neutrino interactions </a:t>
                </a:r>
                <a:r>
                  <a:rPr lang="en-US" altLang="ko-KR" sz="1800" dirty="0"/>
                  <a:t>(</a:t>
                </a:r>
                <a:r>
                  <a:rPr lang="en-US" altLang="ko-KR" sz="1800" dirty="0" err="1"/>
                  <a:t>Bischer</a:t>
                </a:r>
                <a:r>
                  <a:rPr lang="en-US" altLang="ko-KR" sz="1800" dirty="0"/>
                  <a:t>, </a:t>
                </a:r>
                <a:r>
                  <a:rPr lang="en-US" altLang="ko-KR" sz="1800" dirty="0" err="1"/>
                  <a:t>Rodejohann</a:t>
                </a:r>
                <a:r>
                  <a:rPr lang="en-US" altLang="ko-KR" sz="1800" dirty="0"/>
                  <a:t>, Xu, 1807.08102) </a:t>
                </a:r>
              </a:p>
              <a:p>
                <a:r>
                  <a:rPr lang="el-GR" altLang="ko-KR" sz="2400" dirty="0"/>
                  <a:t>ε </a:t>
                </a:r>
                <a:r>
                  <a:rPr lang="en-US" altLang="ko-KR" sz="2400" dirty="0"/>
                  <a:t>from </a:t>
                </a:r>
                <a:r>
                  <a:rPr lang="en-US" altLang="ko-KR" sz="2400" dirty="0">
                    <a:solidFill>
                      <a:srgbClr val="C00000"/>
                    </a:solidFill>
                  </a:rPr>
                  <a:t>higher dimensional operators </a:t>
                </a:r>
                <a:r>
                  <a:rPr lang="en-US" altLang="ko-KR" sz="1800" dirty="0"/>
                  <a:t>(</a:t>
                </a:r>
                <a:r>
                  <a:rPr lang="en-US" altLang="ko-KR" sz="1800" dirty="0" err="1"/>
                  <a:t>Gavela</a:t>
                </a:r>
                <a:r>
                  <a:rPr lang="en-US" altLang="ko-KR" sz="1800" dirty="0"/>
                  <a:t> et al., 0809.3451); </a:t>
                </a:r>
                <a:r>
                  <a:rPr lang="en-US" altLang="ko-KR" sz="2400" dirty="0"/>
                  <a:t>within </a:t>
                </a:r>
                <a:r>
                  <a:rPr lang="en-US" altLang="ko-KR" sz="2400" dirty="0">
                    <a:solidFill>
                      <a:srgbClr val="00B050"/>
                    </a:solidFill>
                  </a:rPr>
                  <a:t>ﬂavor symmetry models </a:t>
                </a:r>
                <a:r>
                  <a:rPr lang="en-US" altLang="ko-KR" sz="2400" dirty="0"/>
                  <a:t>have information on ﬂavor symmetry </a:t>
                </a:r>
                <a:r>
                  <a:rPr lang="en-US" altLang="ko-KR" sz="1800" dirty="0"/>
                  <a:t>(Wang, Zhou, 1801.05656)</a:t>
                </a:r>
              </a:p>
              <a:p>
                <a:r>
                  <a:rPr lang="el-GR" altLang="ko-KR" sz="2400" dirty="0"/>
                  <a:t>ε </a:t>
                </a:r>
                <a:r>
                  <a:rPr lang="en-US" altLang="ko-KR" sz="2400" dirty="0"/>
                  <a:t>from integrating out </a:t>
                </a:r>
                <a:r>
                  <a:rPr lang="en-US" altLang="ko-KR" sz="2400" dirty="0">
                    <a:solidFill>
                      <a:srgbClr val="00B050"/>
                    </a:solidFill>
                  </a:rPr>
                  <a:t>Z</a:t>
                </a:r>
                <a:r>
                  <a:rPr lang="en-US" altLang="ko-KR" sz="1800" dirty="0">
                    <a:solidFill>
                      <a:srgbClr val="00B050"/>
                    </a:solidFill>
                  </a:rPr>
                  <a:t>’</a:t>
                </a:r>
                <a:r>
                  <a:rPr lang="en-US" altLang="ko-KR" sz="1800" dirty="0"/>
                  <a:t>  (</a:t>
                </a:r>
                <a:r>
                  <a:rPr lang="en-US" altLang="ko-KR" sz="1800" dirty="0" err="1"/>
                  <a:t>Heeck</a:t>
                </a:r>
                <a:r>
                  <a:rPr lang="en-US" altLang="ko-KR" sz="1800" dirty="0"/>
                  <a:t>, Lindner, </a:t>
                </a:r>
                <a:r>
                  <a:rPr lang="en-US" altLang="ko-KR" sz="1800" dirty="0" err="1"/>
                  <a:t>Rodejohann</a:t>
                </a:r>
                <a:r>
                  <a:rPr lang="en-US" altLang="ko-KR" sz="1800" dirty="0"/>
                  <a:t>, </a:t>
                </a:r>
                <a:r>
                  <a:rPr lang="en-US" altLang="ko-KR" sz="1800" dirty="0" err="1"/>
                  <a:t>Vogl</a:t>
                </a:r>
                <a:r>
                  <a:rPr lang="en-US" altLang="ko-KR" sz="1800" dirty="0"/>
                  <a:t>, 1812.04067)</a:t>
                </a:r>
                <a:endParaRPr lang="ko-KR" altLang="en-US" sz="1800"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991299" y="1491143"/>
                <a:ext cx="10971402" cy="4637112"/>
              </a:xfrm>
              <a:blipFill>
                <a:blip r:embed="rId2"/>
                <a:stretch>
                  <a:fillRect l="-778" t="-1184" r="-278"/>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878709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내용 개체 틀 2"/>
              <p:cNvSpPr>
                <a:spLocks noGrp="1"/>
              </p:cNvSpPr>
              <p:nvPr>
                <p:ph idx="1"/>
              </p:nvPr>
            </p:nvSpPr>
            <p:spPr>
              <a:xfrm>
                <a:off x="1219200" y="1669047"/>
                <a:ext cx="10972800" cy="4525963"/>
              </a:xfrm>
            </p:spPr>
            <p:txBody>
              <a:bodyPr>
                <a:normAutofit/>
              </a:bodyPr>
              <a:lstStyle/>
              <a:p>
                <a:r>
                  <a:rPr lang="en-US" altLang="ko-KR" sz="2800" dirty="0">
                    <a:solidFill>
                      <a:srgbClr val="0070C0"/>
                    </a:solidFill>
                  </a:rPr>
                  <a:t>What causes deviation of standard oscillations </a:t>
                </a:r>
              </a:p>
              <a:p>
                <a:pPr marL="0" indent="0">
                  <a:buNone/>
                </a:pPr>
                <a:r>
                  <a:rPr lang="en-US" altLang="ko-KR" sz="2800" dirty="0"/>
                  <a:t>   </a:t>
                </a:r>
                <a:r>
                  <a:rPr lang="en-US" altLang="ko-KR" sz="2800" dirty="0">
                    <a:solidFill>
                      <a:srgbClr val="FF0000"/>
                    </a:solidFill>
                  </a:rPr>
                  <a:t>- Unitarity violation in </a:t>
                </a:r>
                <a14:m>
                  <m:oMath xmlns:m="http://schemas.openxmlformats.org/officeDocument/2006/math">
                    <m:sSub>
                      <m:sSubPr>
                        <m:ctrlPr>
                          <a:rPr lang="en-US" altLang="ko-KR" sz="2800" i="1" smtClean="0">
                            <a:solidFill>
                              <a:srgbClr val="FF0000"/>
                            </a:solidFill>
                            <a:latin typeface="Cambria Math" panose="02040503050406030204" pitchFamily="18" charset="0"/>
                          </a:rPr>
                        </m:ctrlPr>
                      </m:sSubPr>
                      <m:e>
                        <m:r>
                          <a:rPr lang="en-US" altLang="ko-KR" sz="2800" b="0" i="1" smtClean="0">
                            <a:solidFill>
                              <a:srgbClr val="FF0000"/>
                            </a:solidFill>
                            <a:latin typeface="Cambria Math" panose="02040503050406030204" pitchFamily="18" charset="0"/>
                          </a:rPr>
                          <m:t>𝑈</m:t>
                        </m:r>
                      </m:e>
                      <m:sub>
                        <m:r>
                          <a:rPr lang="en-US" altLang="ko-KR" sz="2800" b="0" i="1" smtClean="0">
                            <a:solidFill>
                              <a:srgbClr val="FF0000"/>
                            </a:solidFill>
                            <a:latin typeface="Cambria Math" panose="02040503050406030204" pitchFamily="18" charset="0"/>
                          </a:rPr>
                          <m:t>𝑃𝑀𝑁𝑆</m:t>
                        </m:r>
                      </m:sub>
                    </m:sSub>
                  </m:oMath>
                </a14:m>
                <a:endParaRPr lang="en-US" altLang="ko-KR" sz="2800" dirty="0"/>
              </a:p>
              <a:p>
                <a:pPr marL="0" indent="0">
                  <a:buNone/>
                </a:pPr>
                <a:r>
                  <a:rPr lang="en-US" altLang="ko-KR" sz="2800" dirty="0"/>
                  <a:t>   - </a:t>
                </a:r>
                <a:r>
                  <a:rPr lang="en-US" altLang="ko-KR" sz="2800" dirty="0">
                    <a:solidFill>
                      <a:srgbClr val="FF0000"/>
                    </a:solidFill>
                  </a:rPr>
                  <a:t>light sterile neutrinos</a:t>
                </a:r>
              </a:p>
              <a:p>
                <a:pPr marL="0" indent="0">
                  <a:buNone/>
                </a:pPr>
                <a:r>
                  <a:rPr lang="en-US" altLang="ko-KR" sz="2800" dirty="0"/>
                  <a:t>   - long-range forces</a:t>
                </a:r>
              </a:p>
              <a:p>
                <a:pPr marL="0" indent="0">
                  <a:buNone/>
                </a:pPr>
                <a:r>
                  <a:rPr lang="en-US" altLang="ko-KR" sz="2800" dirty="0"/>
                  <a:t>   - Lorentz/CPT violation</a:t>
                </a:r>
              </a:p>
              <a:p>
                <a:pPr marL="0" indent="0">
                  <a:buNone/>
                </a:pPr>
                <a:r>
                  <a:rPr lang="en-US" altLang="ko-KR" sz="2800" dirty="0"/>
                  <a:t>   - General neutrino interactions</a:t>
                </a:r>
              </a:p>
              <a:p>
                <a:pPr marL="0" indent="0">
                  <a:buNone/>
                </a:pPr>
                <a:r>
                  <a:rPr lang="en-US" altLang="ko-KR" sz="2800" dirty="0"/>
                  <a:t>   - Neutrino decay etc.</a:t>
                </a:r>
                <a:endParaRPr lang="ko-KR" altLang="en-US" sz="2800" dirty="0"/>
              </a:p>
            </p:txBody>
          </p:sp>
        </mc:Choice>
        <mc:Fallback>
          <p:sp>
            <p:nvSpPr>
              <p:cNvPr id="3" name="내용 개체 틀 2"/>
              <p:cNvSpPr>
                <a:spLocks noGrp="1" noRot="1" noChangeAspect="1" noMove="1" noResize="1" noEditPoints="1" noAdjustHandles="1" noChangeArrowheads="1" noChangeShapeType="1" noTextEdit="1"/>
              </p:cNvSpPr>
              <p:nvPr>
                <p:ph idx="1"/>
              </p:nvPr>
            </p:nvSpPr>
            <p:spPr>
              <a:xfrm>
                <a:off x="1219200" y="1669047"/>
                <a:ext cx="10972800" cy="4525963"/>
              </a:xfrm>
              <a:blipFill>
                <a:blip r:embed="rId2"/>
                <a:stretch>
                  <a:fillRect l="-1000" t="-1482"/>
                </a:stretch>
              </a:blipFill>
            </p:spPr>
            <p:txBody>
              <a:bodyPr/>
              <a:lstStyle/>
              <a:p>
                <a:r>
                  <a:rPr lang="ko-KR" altLang="en-US">
                    <a:noFill/>
                  </a:rPr>
                  <a:t> </a:t>
                </a:r>
              </a:p>
            </p:txBody>
          </p:sp>
        </mc:Fallback>
      </mc:AlternateContent>
      <p:sp>
        <p:nvSpPr>
          <p:cNvPr id="4" name="제목 1"/>
          <p:cNvSpPr txBox="1">
            <a:spLocks/>
          </p:cNvSpPr>
          <p:nvPr/>
        </p:nvSpPr>
        <p:spPr>
          <a:xfrm>
            <a:off x="-579190" y="343484"/>
            <a:ext cx="11353800" cy="1325563"/>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altLang="ko-KR" sz="3200" b="1" dirty="0">
                <a:solidFill>
                  <a:srgbClr val="C00000"/>
                </a:solidFill>
                <a:latin typeface="Cambria" panose="02040503050406030204" pitchFamily="18" charset="0"/>
                <a:ea typeface="Cambria" panose="02040503050406030204" pitchFamily="18" charset="0"/>
              </a:rPr>
              <a:t>Opportunities for New Physics in oscillation</a:t>
            </a:r>
            <a:endParaRPr lang="ko-KR" altLang="en-US" sz="32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721318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sz="3200" b="1" dirty="0">
                <a:solidFill>
                  <a:srgbClr val="0070C0"/>
                </a:solidFill>
                <a:latin typeface="Cambria" panose="02040503050406030204" pitchFamily="18" charset="0"/>
                <a:ea typeface="Cambria" panose="02040503050406030204" pitchFamily="18" charset="0"/>
              </a:rPr>
              <a:t>Conclusions</a:t>
            </a:r>
            <a:endParaRPr lang="ko-KR" altLang="en-US" sz="3200" b="1" dirty="0">
              <a:solidFill>
                <a:srgbClr val="0070C0"/>
              </a:solidFill>
              <a:latin typeface="Cambria" panose="02040503050406030204" pitchFamily="18" charset="0"/>
            </a:endParaRPr>
          </a:p>
        </p:txBody>
      </p:sp>
      <p:sp>
        <p:nvSpPr>
          <p:cNvPr id="3" name="내용 개체 틀 2"/>
          <p:cNvSpPr>
            <a:spLocks noGrp="1"/>
          </p:cNvSpPr>
          <p:nvPr>
            <p:ph idx="1"/>
          </p:nvPr>
        </p:nvSpPr>
        <p:spPr>
          <a:xfrm>
            <a:off x="609600" y="1481668"/>
            <a:ext cx="10972800" cy="5003799"/>
          </a:xfrm>
        </p:spPr>
        <p:txBody>
          <a:bodyPr>
            <a:normAutofit lnSpcReduction="10000"/>
          </a:bodyPr>
          <a:lstStyle/>
          <a:p>
            <a:pPr>
              <a:buFont typeface="Arial" panose="020B0604020202020204" pitchFamily="34" charset="0"/>
              <a:buChar char="•"/>
            </a:pPr>
            <a:r>
              <a:rPr lang="en-US" altLang="ko-KR" sz="2400" dirty="0">
                <a:solidFill>
                  <a:srgbClr val="C00000"/>
                </a:solidFill>
              </a:rPr>
              <a:t>Neutrino oscillations have been established by many experiments over a wide range of neutrino energies.</a:t>
            </a:r>
          </a:p>
          <a:p>
            <a:pPr marL="457200" lvl="1" indent="0">
              <a:buNone/>
            </a:pPr>
            <a:r>
              <a:rPr lang="en-US" altLang="ko-KR" sz="2400" dirty="0"/>
              <a:t> </a:t>
            </a:r>
            <a:r>
              <a:rPr lang="en-US" altLang="ko-KR" sz="2400" dirty="0">
                <a:sym typeface="Wingdings" panose="05000000000000000000" pitchFamily="2" charset="2"/>
              </a:rPr>
              <a:t> </a:t>
            </a:r>
            <a:r>
              <a:rPr lang="en-US" altLang="ko-KR" sz="2400" b="1" dirty="0"/>
              <a:t>Neutrino physics has entered the precision era.</a:t>
            </a:r>
          </a:p>
          <a:p>
            <a:pPr marL="457200" lvl="1" indent="0">
              <a:buNone/>
            </a:pPr>
            <a:endParaRPr lang="en-US" altLang="ko-KR" sz="2400" b="1" dirty="0"/>
          </a:p>
          <a:p>
            <a:pPr>
              <a:buFont typeface="Arial" panose="020B0604020202020204" pitchFamily="34" charset="0"/>
              <a:buChar char="•"/>
            </a:pPr>
            <a:r>
              <a:rPr lang="en-US" altLang="ko-KR" sz="2400" dirty="0">
                <a:solidFill>
                  <a:srgbClr val="0070C0"/>
                </a:solidFill>
              </a:rPr>
              <a:t>Precision measurements provide important tests of the three-flavor oscillation picture.</a:t>
            </a:r>
          </a:p>
          <a:p>
            <a:pPr marL="457200" lvl="1" indent="0">
              <a:buNone/>
            </a:pPr>
            <a:r>
              <a:rPr lang="en-US" altLang="ko-KR" sz="2400" dirty="0"/>
              <a:t> </a:t>
            </a:r>
            <a:r>
              <a:rPr lang="en-US" altLang="ko-KR" sz="2400" dirty="0">
                <a:sym typeface="Wingdings" panose="05000000000000000000" pitchFamily="2" charset="2"/>
              </a:rPr>
              <a:t> </a:t>
            </a:r>
            <a:r>
              <a:rPr lang="en-US" altLang="ko-KR" sz="2400" dirty="0"/>
              <a:t>They also help us test theoretical models of neutrino mass and mixing, </a:t>
            </a:r>
          </a:p>
          <a:p>
            <a:pPr marL="457200" lvl="1" indent="0">
              <a:buNone/>
            </a:pPr>
            <a:r>
              <a:rPr lang="en-US" altLang="ko-KR" sz="2400" dirty="0"/>
              <a:t>     and probe new physics.</a:t>
            </a:r>
          </a:p>
          <a:p>
            <a:pPr marL="457200" lvl="1" indent="0">
              <a:buNone/>
            </a:pPr>
            <a:endParaRPr lang="en-US" altLang="ko-KR" sz="2400" dirty="0"/>
          </a:p>
          <a:p>
            <a:pPr>
              <a:buFont typeface="Arial" panose="020B0604020202020204" pitchFamily="34" charset="0"/>
              <a:buChar char="•"/>
            </a:pPr>
            <a:r>
              <a:rPr lang="en-US" altLang="ko-KR" sz="2400" b="1" dirty="0">
                <a:solidFill>
                  <a:srgbClr val="00B050"/>
                </a:solidFill>
              </a:rPr>
              <a:t>Many important questions remain open :</a:t>
            </a:r>
            <a:endParaRPr lang="en-US" altLang="ko-KR" sz="2400" dirty="0">
              <a:solidFill>
                <a:srgbClr val="00B050"/>
              </a:solidFill>
            </a:endParaRPr>
          </a:p>
          <a:p>
            <a:pPr marL="457200" lvl="1" indent="0">
              <a:buNone/>
            </a:pPr>
            <a:r>
              <a:rPr lang="en-US" altLang="ko-KR" sz="2400" dirty="0"/>
              <a:t>Mass ordering, leptonic CP violation, the origin of neutrino mass and mixing, and possible new interactions.</a:t>
            </a:r>
          </a:p>
          <a:p>
            <a:endParaRPr lang="ko-KR" altLang="en-US" dirty="0"/>
          </a:p>
        </p:txBody>
      </p:sp>
    </p:spTree>
    <p:extLst>
      <p:ext uri="{BB962C8B-B14F-4D97-AF65-F5344CB8AC3E}">
        <p14:creationId xmlns:p14="http://schemas.microsoft.com/office/powerpoint/2010/main" val="1280907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56032"/>
            <a:ext cx="11201400" cy="713232"/>
          </a:xfrm>
          <a:prstGeom prst="rect">
            <a:avLst/>
          </a:prstGeom>
          <a:noFill/>
          <a:ln/>
        </p:spPr>
        <p:txBody>
          <a:bodyPr wrap="square" lIns="0" tIns="0" rIns="0" bIns="0" rtlCol="0" anchor="ctr"/>
          <a:lstStyle/>
          <a:p>
            <a:pPr marL="0" indent="0" algn="l">
              <a:buNone/>
            </a:pPr>
            <a:r>
              <a:rPr lang="en-US" sz="2800" b="1" dirty="0">
                <a:solidFill>
                  <a:srgbClr val="1B2A49"/>
                </a:solidFill>
                <a:latin typeface="Cambria" pitchFamily="34" charset="0"/>
                <a:ea typeface="Cambria" pitchFamily="34" charset="-122"/>
                <a:cs typeface="Cambria" pitchFamily="34" charset="-120"/>
              </a:rPr>
              <a:t>Degeneracies Are a Physics Question</a:t>
            </a:r>
            <a:endParaRPr lang="en-US" sz="2800" dirty="0"/>
          </a:p>
        </p:txBody>
      </p:sp>
      <p:sp>
        <p:nvSpPr>
          <p:cNvPr id="3" name="Evidence status"/>
          <p:cNvSpPr/>
          <p:nvPr/>
        </p:nvSpPr>
        <p:spPr>
          <a:xfrm>
            <a:off x="502920" y="1024128"/>
            <a:ext cx="1940357" cy="292608"/>
          </a:xfrm>
          <a:prstGeom prst="roundRect">
            <a:avLst>
              <a:gd name="adj" fmla="val 25000"/>
            </a:avLst>
          </a:prstGeom>
          <a:solidFill>
            <a:srgbClr val="E6EEF6"/>
          </a:solidFill>
          <a:ln/>
        </p:spPr>
        <p:txBody>
          <a:bodyPr wrap="square" lIns="0" tIns="0" rIns="0" bIns="0" rtlCol="0" anchor="ctr"/>
          <a:lstStyle/>
          <a:p>
            <a:pPr marL="0" indent="0" algn="ctr">
              <a:buNone/>
            </a:pPr>
            <a:r>
              <a:rPr lang="en-US" sz="1200" b="1" dirty="0">
                <a:solidFill>
                  <a:srgbClr val="2F5D8A"/>
                </a:solidFill>
              </a:rPr>
              <a:t>Theory interpretation</a:t>
            </a:r>
            <a:endParaRPr lang="en-US" sz="1200" dirty="0"/>
          </a:p>
        </p:txBody>
      </p:sp>
      <p:sp>
        <p:nvSpPr>
          <p:cNvPr id="4" name="Main points"/>
          <p:cNvSpPr txBox="1"/>
          <p:nvPr/>
        </p:nvSpPr>
        <p:spPr>
          <a:xfrm>
            <a:off x="502920" y="1481328"/>
            <a:ext cx="5577840" cy="4224528"/>
          </a:xfrm>
          <a:prstGeom prst="rect">
            <a:avLst/>
          </a:prstGeom>
          <a:noFill/>
          <a:ln/>
        </p:spPr>
        <p:txBody>
          <a:bodyPr wrap="square" lIns="25400" tIns="25400" rIns="50800" bIns="25400" rtlCol="0" anchor="t"/>
          <a:lstStyle/>
          <a:p>
            <a:pPr marL="203200" indent="-203200">
              <a:spcAft>
                <a:spcPts val="900"/>
              </a:spcAft>
              <a:buSzPct val="100000"/>
              <a:buChar char="•"/>
            </a:pPr>
            <a:r>
              <a:rPr lang="en-US" sz="1800" dirty="0">
                <a:solidFill>
                  <a:srgbClr val="1F2937"/>
                </a:solidFill>
              </a:rPr>
              <a:t>The transformation H → −H* leaves oscillation probabilities invariant up to an irrelevant trace.</a:t>
            </a:r>
            <a:endParaRPr lang="en-US" sz="1800" dirty="0"/>
          </a:p>
          <a:p>
            <a:pPr marL="203200" indent="-203200">
              <a:spcAft>
                <a:spcPts val="900"/>
              </a:spcAft>
              <a:buSzPct val="100000"/>
              <a:buChar char="•"/>
            </a:pPr>
            <a:r>
              <a:rPr lang="en-US" sz="1800" dirty="0">
                <a:solidFill>
                  <a:srgbClr val="1F2937"/>
                </a:solidFill>
              </a:rPr>
              <a:t>With NSI, a generalized ordering–solar-octant degeneracy can connect the LMA and LMA-Dark solutions.</a:t>
            </a:r>
            <a:endParaRPr lang="en-US" sz="1800" dirty="0"/>
          </a:p>
          <a:p>
            <a:pPr marL="203200" indent="-203200">
              <a:spcAft>
                <a:spcPts val="900"/>
              </a:spcAft>
              <a:buSzPct val="100000"/>
              <a:buChar char="•"/>
            </a:pPr>
            <a:r>
              <a:rPr lang="en-US" sz="1800" dirty="0">
                <a:solidFill>
                  <a:srgbClr val="1F2937"/>
                </a:solidFill>
              </a:rPr>
              <a:t>Reactor disappearance alone does not fully fix the solar octant or remove arbitrary NSI degeneracies.</a:t>
            </a:r>
            <a:endParaRPr lang="en-US" sz="1800" dirty="0"/>
          </a:p>
          <a:p>
            <a:pPr marL="203200" indent="-203200">
              <a:spcAft>
                <a:spcPts val="900"/>
              </a:spcAft>
              <a:buSzPct val="100000"/>
              <a:buChar char="•"/>
            </a:pPr>
            <a:r>
              <a:rPr lang="en-US" sz="1800" dirty="0">
                <a:solidFill>
                  <a:srgbClr val="1F2937"/>
                </a:solidFill>
              </a:rPr>
              <a:t>Solar propagation, scattering, accelerator, and atmospheric data constrain different directions.</a:t>
            </a:r>
            <a:endParaRPr lang="en-US" sz="1800" dirty="0"/>
          </a:p>
        </p:txBody>
      </p:sp>
      <p:sp>
        <p:nvSpPr>
          <p:cNvPr id="5" name="Equation"/>
          <p:cNvSpPr/>
          <p:nvPr/>
        </p:nvSpPr>
        <p:spPr>
          <a:xfrm>
            <a:off x="6446520" y="1481328"/>
            <a:ext cx="5257800" cy="982066"/>
          </a:xfrm>
          <a:prstGeom prst="roundRect">
            <a:avLst>
              <a:gd name="adj" fmla="val 5587"/>
            </a:avLst>
          </a:prstGeom>
          <a:solidFill>
            <a:srgbClr val="EEF2F7"/>
          </a:solidFill>
          <a:ln/>
        </p:spPr>
        <p:txBody>
          <a:bodyPr wrap="square" lIns="76200" tIns="76200" rIns="76200" bIns="76200" rtlCol="0" anchor="ctr"/>
          <a:lstStyle/>
          <a:p>
            <a:pPr marL="0" indent="0" algn="ctr">
              <a:spcAft>
                <a:spcPts val="400"/>
              </a:spcAft>
              <a:buNone/>
            </a:pPr>
            <a:r>
              <a:rPr lang="en-US" sz="1800" dirty="0">
                <a:solidFill>
                  <a:srgbClr val="1B2A49"/>
                </a:solidFill>
                <a:latin typeface="Cambria Math" pitchFamily="34" charset="0"/>
                <a:ea typeface="Cambria Math" pitchFamily="34" charset="-122"/>
                <a:cs typeface="Cambria Math" pitchFamily="34" charset="-120"/>
              </a:rPr>
              <a:t>P</a:t>
            </a:r>
            <a:r>
              <a:rPr lang="en-US" sz="1800" baseline="-40000" dirty="0">
                <a:solidFill>
                  <a:srgbClr val="1B2A49"/>
                </a:solidFill>
                <a:latin typeface="Cambria Math" pitchFamily="34" charset="0"/>
                <a:ea typeface="Cambria Math" pitchFamily="34" charset="-122"/>
                <a:cs typeface="Cambria Math" pitchFamily="34" charset="-120"/>
              </a:rPr>
              <a:t>αβ</a:t>
            </a:r>
            <a:r>
              <a:rPr lang="en-US" sz="1800" dirty="0">
                <a:solidFill>
                  <a:srgbClr val="1B2A49"/>
                </a:solidFill>
                <a:latin typeface="Cambria Math" pitchFamily="34" charset="0"/>
                <a:ea typeface="Cambria Math" pitchFamily="34" charset="-122"/>
                <a:cs typeface="Cambria Math" pitchFamily="34" charset="-120"/>
              </a:rPr>
              <a:t>[H] = P</a:t>
            </a:r>
            <a:r>
              <a:rPr lang="en-US" sz="1800" baseline="-40000" dirty="0">
                <a:solidFill>
                  <a:srgbClr val="1B2A49"/>
                </a:solidFill>
                <a:latin typeface="Cambria Math" pitchFamily="34" charset="0"/>
                <a:ea typeface="Cambria Math" pitchFamily="34" charset="-122"/>
                <a:cs typeface="Cambria Math" pitchFamily="34" charset="-120"/>
              </a:rPr>
              <a:t>αβ</a:t>
            </a:r>
            <a:r>
              <a:rPr lang="en-US" sz="1800" dirty="0">
                <a:solidFill>
                  <a:srgbClr val="1B2A49"/>
                </a:solidFill>
                <a:latin typeface="Cambria Math" pitchFamily="34" charset="0"/>
                <a:ea typeface="Cambria Math" pitchFamily="34" charset="-122"/>
                <a:cs typeface="Cambria Math" pitchFamily="34" charset="-120"/>
              </a:rPr>
              <a:t>[−H*]</a:t>
            </a:r>
            <a:endParaRPr lang="en-US" sz="1800" dirty="0"/>
          </a:p>
          <a:p>
            <a:pPr marL="0" indent="0" algn="ctr">
              <a:spcAft>
                <a:spcPts val="400"/>
              </a:spcAft>
              <a:buNone/>
            </a:pPr>
            <a:r>
              <a:rPr lang="en-US" sz="1800" dirty="0">
                <a:solidFill>
                  <a:srgbClr val="1B2A49"/>
                </a:solidFill>
                <a:latin typeface="Cambria Math" pitchFamily="34" charset="0"/>
                <a:ea typeface="Cambria Math" pitchFamily="34" charset="-122"/>
                <a:cs typeface="Cambria Math" pitchFamily="34" charset="-120"/>
              </a:rPr>
              <a:t>(ε</a:t>
            </a:r>
            <a:r>
              <a:rPr lang="en-US" sz="1800" baseline="-40000" dirty="0">
                <a:solidFill>
                  <a:srgbClr val="1B2A49"/>
                </a:solidFill>
                <a:latin typeface="Cambria Math" pitchFamily="34" charset="0"/>
                <a:ea typeface="Cambria Math" pitchFamily="34" charset="-122"/>
                <a:cs typeface="Cambria Math" pitchFamily="34" charset="-120"/>
              </a:rPr>
              <a:t>ee</a:t>
            </a:r>
            <a:r>
              <a:rPr lang="en-US" sz="1800" dirty="0">
                <a:solidFill>
                  <a:srgbClr val="1B2A49"/>
                </a:solidFill>
                <a:latin typeface="Cambria Math" pitchFamily="34" charset="0"/>
                <a:ea typeface="Cambria Math" pitchFamily="34" charset="-122"/>
                <a:cs typeface="Cambria Math" pitchFamily="34" charset="-120"/>
              </a:rPr>
              <a:t> − ε</a:t>
            </a:r>
            <a:r>
              <a:rPr lang="en-US" sz="1800" baseline="-40000" dirty="0">
                <a:solidFill>
                  <a:srgbClr val="1B2A49"/>
                </a:solidFill>
                <a:latin typeface="Cambria Math" pitchFamily="34" charset="0"/>
                <a:ea typeface="Cambria Math" pitchFamily="34" charset="-122"/>
                <a:cs typeface="Cambria Math" pitchFamily="34" charset="-120"/>
              </a:rPr>
              <a:t>μμ</a:t>
            </a:r>
            <a:r>
              <a:rPr lang="en-US" sz="1800" dirty="0">
                <a:solidFill>
                  <a:srgbClr val="1B2A49"/>
                </a:solidFill>
                <a:latin typeface="Cambria Math" pitchFamily="34" charset="0"/>
                <a:ea typeface="Cambria Math" pitchFamily="34" charset="-122"/>
                <a:cs typeface="Cambria Math" pitchFamily="34" charset="-120"/>
              </a:rPr>
              <a:t>) → −(ε</a:t>
            </a:r>
            <a:r>
              <a:rPr lang="en-US" sz="1800" baseline="-40000" dirty="0">
                <a:solidFill>
                  <a:srgbClr val="1B2A49"/>
                </a:solidFill>
                <a:latin typeface="Cambria Math" pitchFamily="34" charset="0"/>
                <a:ea typeface="Cambria Math" pitchFamily="34" charset="-122"/>
                <a:cs typeface="Cambria Math" pitchFamily="34" charset="-120"/>
              </a:rPr>
              <a:t>ee</a:t>
            </a:r>
            <a:r>
              <a:rPr lang="en-US" sz="1800" dirty="0">
                <a:solidFill>
                  <a:srgbClr val="1B2A49"/>
                </a:solidFill>
                <a:latin typeface="Cambria Math" pitchFamily="34" charset="0"/>
                <a:ea typeface="Cambria Math" pitchFamily="34" charset="-122"/>
                <a:cs typeface="Cambria Math" pitchFamily="34" charset="-120"/>
              </a:rPr>
              <a:t> − ε</a:t>
            </a:r>
            <a:r>
              <a:rPr lang="en-US" sz="1800" baseline="-40000" dirty="0">
                <a:solidFill>
                  <a:srgbClr val="1B2A49"/>
                </a:solidFill>
                <a:latin typeface="Cambria Math" pitchFamily="34" charset="0"/>
                <a:ea typeface="Cambria Math" pitchFamily="34" charset="-122"/>
                <a:cs typeface="Cambria Math" pitchFamily="34" charset="-120"/>
              </a:rPr>
              <a:t>μμ</a:t>
            </a:r>
            <a:r>
              <a:rPr lang="en-US" sz="1800" dirty="0">
                <a:solidFill>
                  <a:srgbClr val="1B2A49"/>
                </a:solidFill>
                <a:latin typeface="Cambria Math" pitchFamily="34" charset="0"/>
                <a:ea typeface="Cambria Math" pitchFamily="34" charset="-122"/>
                <a:cs typeface="Cambria Math" pitchFamily="34" charset="-120"/>
              </a:rPr>
              <a:t>) − 2</a:t>
            </a:r>
            <a:endParaRPr lang="en-US" sz="1800" dirty="0"/>
          </a:p>
        </p:txBody>
      </p:sp>
      <p:graphicFrame>
        <p:nvGraphicFramePr>
          <p:cNvPr id="28" name="Table"/>
          <p:cNvGraphicFramePr>
            <a:graphicFrameLocks noGrp="1"/>
          </p:cNvGraphicFramePr>
          <p:nvPr/>
        </p:nvGraphicFramePr>
        <p:xfrm>
          <a:off x="6446520" y="2737714"/>
          <a:ext cx="5257800" cy="1686560"/>
        </p:xfrm>
        <a:graphic>
          <a:graphicData uri="http://schemas.openxmlformats.org/drawingml/2006/table">
            <a:tbl>
              <a:tblPr/>
              <a:tblGrid>
                <a:gridCol w="2366010">
                  <a:extLst>
                    <a:ext uri="{9D8B030D-6E8A-4147-A177-3AD203B41FA5}">
                      <a16:colId xmlns:a16="http://schemas.microsoft.com/office/drawing/2014/main" val="20000"/>
                    </a:ext>
                  </a:extLst>
                </a:gridCol>
                <a:gridCol w="2891790">
                  <a:extLst>
                    <a:ext uri="{9D8B030D-6E8A-4147-A177-3AD203B41FA5}">
                      <a16:colId xmlns:a16="http://schemas.microsoft.com/office/drawing/2014/main" val="20001"/>
                    </a:ext>
                  </a:extLst>
                </a:gridCol>
              </a:tblGrid>
              <a:tr h="0">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Degeneracy</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Complementary information</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1B2A49"/>
                    </a:solidFill>
                  </a:tcPr>
                </a:tc>
                <a:extLst>
                  <a:ext uri="{0D108BD9-81ED-4DB2-BD59-A6C34878D82A}">
                    <a16:rowId xmlns:a16="http://schemas.microsoft.com/office/drawing/2014/main" val="10000"/>
                  </a:ext>
                </a:extLst>
              </a:tr>
              <a:tr h="0">
                <a:tc>
                  <a:txBody>
                    <a:bodyPr/>
                    <a:lstStyle/>
                    <a:p>
                      <a:pPr marL="0" indent="0">
                        <a:buNone/>
                      </a:pPr>
                      <a:r>
                        <a:rPr lang="en-US" sz="1400" dirty="0">
                          <a:solidFill>
                            <a:srgbClr val="1F2937"/>
                          </a:solidFill>
                          <a:latin typeface="Calibri" pitchFamily="34" charset="0"/>
                          <a:ea typeface="Calibri" pitchFamily="34" charset="-122"/>
                          <a:cs typeface="Calibri" pitchFamily="34" charset="-120"/>
                        </a:rPr>
                        <a:t>Ordering and new matter potential</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400" dirty="0">
                          <a:solidFill>
                            <a:srgbClr val="1F2937"/>
                          </a:solidFill>
                          <a:latin typeface="Calibri" pitchFamily="34" charset="0"/>
                          <a:ea typeface="Calibri" pitchFamily="34" charset="-122"/>
                          <a:cs typeface="Calibri" pitchFamily="34" charset="-120"/>
                        </a:rPr>
                        <a:t>Reactor interference + Earth / beam data</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400" dirty="0">
                          <a:solidFill>
                            <a:srgbClr val="1F2937"/>
                          </a:solidFill>
                          <a:latin typeface="Calibri" pitchFamily="34" charset="0"/>
                          <a:ea typeface="Calibri" pitchFamily="34" charset="-122"/>
                          <a:cs typeface="Calibri" pitchFamily="34" charset="-120"/>
                        </a:rPr>
                        <a:t>LMA and dark solar octant</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tc>
                  <a:txBody>
                    <a:bodyPr/>
                    <a:lstStyle/>
                    <a:p>
                      <a:pPr marL="0" indent="0">
                        <a:buNone/>
                      </a:pPr>
                      <a:r>
                        <a:rPr lang="en-US" sz="1400" dirty="0">
                          <a:solidFill>
                            <a:srgbClr val="1F2937"/>
                          </a:solidFill>
                          <a:latin typeface="Calibri" pitchFamily="34" charset="0"/>
                          <a:ea typeface="Calibri" pitchFamily="34" charset="-122"/>
                          <a:cs typeface="Calibri" pitchFamily="34" charset="-120"/>
                        </a:rPr>
                        <a:t>Solar matter evolution + scattering</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6F8FB"/>
                    </a:solidFill>
                  </a:tcPr>
                </a:tc>
                <a:extLst>
                  <a:ext uri="{0D108BD9-81ED-4DB2-BD59-A6C34878D82A}">
                    <a16:rowId xmlns:a16="http://schemas.microsoft.com/office/drawing/2014/main" val="10002"/>
                  </a:ext>
                </a:extLst>
              </a:tr>
              <a:tr h="0">
                <a:tc>
                  <a:txBody>
                    <a:bodyPr/>
                    <a:lstStyle/>
                    <a:p>
                      <a:pPr marL="0" indent="0">
                        <a:buNone/>
                      </a:pPr>
                      <a:r>
                        <a:rPr lang="en-US" sz="1400" dirty="0">
                          <a:solidFill>
                            <a:srgbClr val="1F2937"/>
                          </a:solidFill>
                          <a:latin typeface="Calibri" pitchFamily="34" charset="0"/>
                          <a:ea typeface="Calibri" pitchFamily="34" charset="-122"/>
                          <a:cs typeface="Calibri" pitchFamily="34" charset="-120"/>
                        </a:rPr>
                        <a:t>δ</a:t>
                      </a:r>
                      <a:r>
                        <a:rPr lang="en-US" sz="1400" baseline="-40000" dirty="0">
                          <a:solidFill>
                            <a:srgbClr val="1F2937"/>
                          </a:solidFill>
                          <a:latin typeface="Calibri" pitchFamily="34" charset="0"/>
                          <a:ea typeface="Calibri" pitchFamily="34" charset="-122"/>
                          <a:cs typeface="Calibri" pitchFamily="34" charset="-120"/>
                        </a:rPr>
                        <a:t>CP</a:t>
                      </a:r>
                      <a:r>
                        <a:rPr lang="en-US" sz="1400" dirty="0">
                          <a:solidFill>
                            <a:srgbClr val="1F2937"/>
                          </a:solidFill>
                          <a:latin typeface="Calibri" pitchFamily="34" charset="0"/>
                          <a:ea typeface="Calibri" pitchFamily="34" charset="-122"/>
                          <a:cs typeface="Calibri" pitchFamily="34" charset="-120"/>
                        </a:rPr>
                        <a:t> and NSI phases</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tc>
                  <a:txBody>
                    <a:bodyPr/>
                    <a:lstStyle/>
                    <a:p>
                      <a:pPr marL="0" indent="0">
                        <a:buNone/>
                      </a:pPr>
                      <a:r>
                        <a:rPr lang="en-US" sz="1400" dirty="0">
                          <a:solidFill>
                            <a:srgbClr val="1F2937"/>
                          </a:solidFill>
                          <a:latin typeface="Calibri" pitchFamily="34" charset="0"/>
                          <a:ea typeface="Calibri" pitchFamily="34" charset="-122"/>
                          <a:cs typeface="Calibri" pitchFamily="34" charset="-120"/>
                        </a:rPr>
                        <a:t>Channels and baselines with different dependences</a:t>
                      </a:r>
                      <a:endParaRPr lang="en-US" sz="1400" dirty="0">
                        <a:latin typeface="Calibri" charset="0"/>
                        <a:ea typeface="Calibri" charset="0"/>
                        <a:cs typeface="Calibri" charset="0"/>
                      </a:endParaRPr>
                    </a:p>
                  </a:txBody>
                  <a:tcPr marL="76200" marR="76200" marT="50800" marB="50800" anchor="ctr">
                    <a:lnL w="9525" cap="flat" cmpd="sng" algn="ctr">
                      <a:solidFill>
                        <a:srgbClr val="C9D2DE"/>
                      </a:solidFill>
                      <a:prstDash val="solid"/>
                      <a:round/>
                      <a:headEnd type="none" w="med" len="med"/>
                      <a:tailEnd type="none" w="med" len="med"/>
                    </a:lnL>
                    <a:lnR w="9525" cap="flat" cmpd="sng" algn="ctr">
                      <a:solidFill>
                        <a:srgbClr val="C9D2DE"/>
                      </a:solidFill>
                      <a:prstDash val="solid"/>
                      <a:round/>
                      <a:headEnd type="none" w="med" len="med"/>
                      <a:tailEnd type="none" w="med" len="med"/>
                    </a:lnR>
                    <a:lnT w="9525" cap="flat" cmpd="sng" algn="ctr">
                      <a:solidFill>
                        <a:srgbClr val="C9D2DE"/>
                      </a:solidFill>
                      <a:prstDash val="solid"/>
                      <a:round/>
                      <a:headEnd type="none" w="med" len="med"/>
                      <a:tailEnd type="none" w="med" len="med"/>
                    </a:lnT>
                    <a:lnB w="9525" cap="flat" cmpd="sng" algn="ctr">
                      <a:solidFill>
                        <a:srgbClr val="C9D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7" name="Key message"/>
          <p:cNvSpPr/>
          <p:nvPr/>
        </p:nvSpPr>
        <p:spPr>
          <a:xfrm>
            <a:off x="502920" y="5815584"/>
            <a:ext cx="11201400" cy="438912"/>
          </a:xfrm>
          <a:prstGeom prst="roundRect">
            <a:avLst>
              <a:gd name="adj" fmla="val 12500"/>
            </a:avLst>
          </a:prstGeom>
          <a:solidFill>
            <a:srgbClr val="EEF2F7"/>
          </a:solidFill>
          <a:ln/>
        </p:spPr>
        <p:txBody>
          <a:bodyPr wrap="square" lIns="152400" tIns="25400" rIns="152400" bIns="25400" rtlCol="0" anchor="ctr"/>
          <a:lstStyle/>
          <a:p>
            <a:pPr marL="0" indent="0" algn="l">
              <a:buNone/>
            </a:pPr>
            <a:r>
              <a:rPr lang="en-US" sz="1600" b="1" dirty="0">
                <a:solidFill>
                  <a:srgbClr val="1B2A49"/>
                </a:solidFill>
              </a:rPr>
              <a:t>Robust inference requires breaking degeneracies, not fixing them away.</a:t>
            </a:r>
            <a:endParaRPr lang="en-US" sz="1600" dirty="0"/>
          </a:p>
        </p:txBody>
      </p:sp>
      <p:sp>
        <p:nvSpPr>
          <p:cNvPr id="8" name="Sources"/>
          <p:cNvSpPr txBox="1"/>
          <p:nvPr/>
        </p:nvSpPr>
        <p:spPr>
          <a:xfrm>
            <a:off x="502920" y="6309360"/>
            <a:ext cx="10607040" cy="384048"/>
          </a:xfrm>
          <a:prstGeom prst="rect">
            <a:avLst/>
          </a:prstGeom>
          <a:noFill/>
          <a:ln/>
        </p:spPr>
        <p:txBody>
          <a:bodyPr wrap="square" lIns="0" tIns="0" rIns="0" bIns="0" rtlCol="0" anchor="t"/>
          <a:lstStyle/>
          <a:p>
            <a:pPr marL="0" indent="0">
              <a:buNone/>
            </a:pPr>
            <a:r>
              <a:rPr lang="en-US" sz="1000" dirty="0">
                <a:solidFill>
                  <a:srgbClr val="6B7280"/>
                </a:solidFill>
              </a:rPr>
              <a:t>Sources: [R15] Coloma et al., JHEP 08 (2023) 032  ·  [R18] Atzori Corona et al., Nucl. Phys. B 1031 (2026) 117635</a:t>
            </a:r>
            <a:endParaRPr lang="en-US" sz="1000" dirty="0"/>
          </a:p>
        </p:txBody>
      </p:sp>
      <p:sp>
        <p:nvSpPr>
          <p:cNvPr id="10" name="Part tag"/>
          <p:cNvSpPr txBox="1"/>
          <p:nvPr/>
        </p:nvSpPr>
        <p:spPr>
          <a:xfrm>
            <a:off x="8046720" y="1024128"/>
            <a:ext cx="3657600" cy="292608"/>
          </a:xfrm>
          <a:prstGeom prst="rect">
            <a:avLst/>
          </a:prstGeom>
          <a:noFill/>
          <a:ln/>
        </p:spPr>
        <p:txBody>
          <a:bodyPr wrap="square" lIns="0" tIns="0" rIns="0" bIns="0" rtlCol="0" anchor="ctr"/>
          <a:lstStyle/>
          <a:p>
            <a:pPr marL="0" indent="0" algn="r">
              <a:buNone/>
            </a:pPr>
            <a:r>
              <a:rPr lang="en-US" sz="1200" dirty="0">
                <a:solidFill>
                  <a:srgbClr val="6B7280"/>
                </a:solidFill>
              </a:rPr>
              <a:t>Part 3 · New interactions</a:t>
            </a:r>
            <a:endParaRPr lang="en-US" sz="1200" dirty="0"/>
          </a:p>
        </p:txBody>
      </p:sp>
      <p:sp>
        <p:nvSpPr>
          <p:cNvPr id="25" name="Slide Number Placeholder 0"/>
          <p:cNvSpPr>
            <a:spLocks noGrp="1"/>
          </p:cNvSpPr>
          <p:nvPr>
            <p:ph type="sldNum" sz="quarter" idx="4294967295"/>
          </p:nvPr>
        </p:nvSpPr>
        <p:spPr>
          <a:xfrm>
            <a:off x="11247120" y="6419088"/>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7280"/>
                </a:solidFill>
              </a:defRPr>
            </a:lvl1pPr>
          </a:lstStyle>
          <a:p>
            <a:pPr algn="r"/>
            <a:fld id="{F7021451-1387-4CA6-816F-3879F97B5CBC}" type="slidenum">
              <a:rPr lang="en-US" b="0"/>
              <a:t>42</a:t>
            </a:fld>
            <a:endParaRPr lang="en-US"/>
          </a:p>
        </p:txBody>
      </p:sp>
    </p:spTree>
    <p:extLst>
      <p:ext uri="{BB962C8B-B14F-4D97-AF65-F5344CB8AC3E}">
        <p14:creationId xmlns:p14="http://schemas.microsoft.com/office/powerpoint/2010/main" val="32349661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0.0&quot;&gt;&lt;object type=&quot;1&quot; unique_id=&quot;10001&quot;&gt;&lt;object type=&quot;2&quot; unique_id=&quot;11244&quot;&gt;&lt;object type=&quot;3&quot; unique_id=&quot;11245&quot;&gt;&lt;property id=&quot;20148&quot; value=&quot;5&quot;/&gt;&lt;property id=&quot;20300&quot; value=&quot;슬라이드 1 - &amp;quot; Current Status of Neutrino Physics&amp;quot;&quot;/&gt;&lt;property id=&quot;20307&quot; value=&quot;256&quot;/&gt;&lt;/object&gt;&lt;object type=&quot;3&quot; unique_id=&quot;11247&quot;&gt;&lt;property id=&quot;20148&quot; value=&quot;5&quot;/&gt;&lt;property id=&quot;20300&quot; value=&quot;슬라이드 2 - &amp;quot; Big discovery over pass two decades :&amp;quot;&quot;/&gt;&lt;property id=&quot;20307&quot; value=&quot;258&quot;/&gt;&lt;/object&gt;&lt;object type=&quot;3&quot; unique_id=&quot;11248&quot;&gt;&lt;property id=&quot;20148&quot; value=&quot;5&quot;/&gt;&lt;property id=&quot;20300&quot; value=&quot;슬라이드 6&quot;/&gt;&lt;property id=&quot;20307&quot; value=&quot;599&quot;/&gt;&lt;/object&gt;&lt;object type=&quot;3&quot; unique_id=&quot;11249&quot;&gt;&lt;property id=&quot;20148&quot; value=&quot;5&quot;/&gt;&lt;property id=&quot;20300&quot; value=&quot;슬라이드 9&quot;/&gt;&lt;property id=&quot;20307&quot; value=&quot;259&quot;/&gt;&lt;/object&gt;&lt;object type=&quot;3&quot; unique_id=&quot;11250&quot;&gt;&lt;property id=&quot;20148&quot; value=&quot;5&quot;/&gt;&lt;property id=&quot;20300&quot; value=&quot;슬라이드 10&quot;/&gt;&lt;property id=&quot;20307&quot; value=&quot;560&quot;/&gt;&lt;/object&gt;&lt;object type=&quot;3&quot; unique_id=&quot;11251&quot;&gt;&lt;property id=&quot;20148&quot; value=&quot;5&quot;/&gt;&lt;property id=&quot;20300&quot; value=&quot;슬라이드 11&quot;/&gt;&lt;property id=&quot;20307&quot; value=&quot;512&quot;/&gt;&lt;/object&gt;&lt;object type=&quot;3&quot; unique_id=&quot;11252&quot;&gt;&lt;property id=&quot;20148&quot; value=&quot;5&quot;/&gt;&lt;property id=&quot;20300&quot; value=&quot;슬라이드 12&quot;/&gt;&lt;property id=&quot;20307&quot; value=&quot;665&quot;/&gt;&lt;/object&gt;&lt;object type=&quot;3&quot; unique_id=&quot;11253&quot;&gt;&lt;property id=&quot;20148&quot; value=&quot;5&quot;/&gt;&lt;property id=&quot;20300&quot; value=&quot;슬라이드 13&quot;/&gt;&lt;property id=&quot;20307&quot; value=&quot;666&quot;/&gt;&lt;/object&gt;&lt;object type=&quot;3&quot; unique_id=&quot;11254&quot;&gt;&lt;property id=&quot;20148&quot; value=&quot;5&quot;/&gt;&lt;property id=&quot;20300&quot; value=&quot;슬라이드 14 - &amp;quot;Experimental Results&amp;quot;&quot;/&gt;&lt;property id=&quot;20307&quot; value=&quot;626&quot;/&gt;&lt;/object&gt;&lt;object type=&quot;3&quot; unique_id=&quot;11255&quot;&gt;&lt;property id=&quot;20148&quot; value=&quot;5&quot;/&gt;&lt;property id=&quot;20300&quot; value=&quot;슬라이드 15 - &amp;quot;Experimental Results&amp;quot;&quot;/&gt;&lt;property id=&quot;20307&quot; value=&quot;628&quot;/&gt;&lt;/object&gt;&lt;object type=&quot;3&quot; unique_id=&quot;11256&quot;&gt;&lt;property id=&quot;20148&quot; value=&quot;5&quot;/&gt;&lt;property id=&quot;20300&quot; value=&quot;슬라이드 16 - &amp;quot;Experimental Results&amp;quot;&quot;/&gt;&lt;property id=&quot;20307&quot; value=&quot;629&quot;/&gt;&lt;/object&gt;&lt;object type=&quot;3&quot; unique_id=&quot;11257&quot;&gt;&lt;property id=&quot;20148&quot; value=&quot;5&quot;/&gt;&lt;property id=&quot;20300&quot; value=&quot;슬라이드 18 - &amp;quot;Experimental Results&amp;quot;&quot;/&gt;&lt;property id=&quot;20307&quot; value=&quot;630&quot;/&gt;&lt;/object&gt;&lt;object type=&quot;3&quot; unique_id=&quot;11258&quot;&gt;&lt;property id=&quot;20148&quot; value=&quot;5&quot;/&gt;&lt;property id=&quot;20300&quot; value=&quot;슬라이드 19 - &amp;quot;Global Fits Results&amp;quot;&quot;/&gt;&lt;property id=&quot;20307&quot; value=&quot;632&quot;/&gt;&lt;/object&gt;&lt;object type=&quot;3&quot; unique_id=&quot;11259&quot;&gt;&lt;property id=&quot;20148&quot; value=&quot;5&quot;/&gt;&lt;property id=&quot;20300&quot; value=&quot;슬라이드 20 - &amp;quot;Global Fits Results&amp;quot;&quot;/&gt;&lt;property id=&quot;20307&quot; value=&quot;664&quot;/&gt;&lt;/object&gt;&lt;object type=&quot;3&quot; unique_id=&quot;11260&quot;&gt;&lt;property id=&quot;20148&quot; value=&quot;5&quot;/&gt;&lt;property id=&quot;20300&quot; value=&quot;슬라이드 21 - &amp;quot;Global Fits Results&amp;quot;&quot;/&gt;&lt;property id=&quot;20307&quot; value=&quot;631&quot;/&gt;&lt;/object&gt;&lt;object type=&quot;3&quot; unique_id=&quot;11261&quot;&gt;&lt;property id=&quot;20148&quot; value=&quot;5&quot;/&gt;&lt;property id=&quot;20300&quot; value=&quot;슬라이드 22 - &amp;quot;Global Fits Results&amp;quot;&quot;/&gt;&lt;property id=&quot;20307&quot; value=&quot;633&quot;/&gt;&lt;/object&gt;&lt;object type=&quot;3&quot; unique_id=&quot;11262&quot;&gt;&lt;property id=&quot;20148&quot; value=&quot;5&quot;/&gt;&lt;property id=&quot;20300&quot; value=&quot;슬라이드 23 - &amp;quot;Global Fits Results&amp;quot;&quot;/&gt;&lt;property id=&quot;20307&quot; value=&quot;634&quot;/&gt;&lt;/object&gt;&lt;object type=&quot;3&quot; unique_id=&quot;11263&quot;&gt;&lt;property id=&quot;20148&quot; value=&quot;5&quot;/&gt;&lt;property id=&quot;20300&quot; value=&quot;슬라이드 24 - &amp;quot;Summary of the Global Fits&amp;quot;&quot;/&gt;&lt;property id=&quot;20307&quot; value=&quot;637&quot;/&gt;&lt;/object&gt;&lt;object type=&quot;3&quot; unique_id=&quot;11264&quot;&gt;&lt;property id=&quot;20148&quot; value=&quot;5&quot;/&gt;&lt;property id=&quot;20300&quot; value=&quot;슬라이드 25 - &amp;quot;Summary of the Global Fits&amp;quot;&quot;/&gt;&lt;property id=&quot;20307&quot; value=&quot;636&quot;/&gt;&lt;/object&gt;&lt;object type=&quot;3&quot; unique_id=&quot;11265&quot;&gt;&lt;property id=&quot;20148&quot; value=&quot;5&quot;/&gt;&lt;property id=&quot;20300&quot; value=&quot;슬라이드 26&quot;/&gt;&lt;property id=&quot;20307&quot; value=&quot;389&quot;/&gt;&lt;/object&gt;&lt;object type=&quot;3&quot; unique_id=&quot;11266&quot;&gt;&lt;property id=&quot;20148&quot; value=&quot;5&quot;/&gt;&lt;property id=&quot;20300&quot; value=&quot;슬라이드 27&quot;/&gt;&lt;property id=&quot;20307&quot; value=&quot;553&quot;/&gt;&lt;/object&gt;&lt;object type=&quot;3&quot; unique_id=&quot;11267&quot;&gt;&lt;property id=&quot;20148&quot; value=&quot;5&quot;/&gt;&lt;property id=&quot;20300&quot; value=&quot;슬라이드 28&quot;/&gt;&lt;property id=&quot;20307&quot; value=&quot;638&quot;/&gt;&lt;/object&gt;&lt;object type=&quot;3&quot; unique_id=&quot;11268&quot;&gt;&lt;property id=&quot;20148&quot; value=&quot;5&quot;/&gt;&lt;property id=&quot;20300&quot; value=&quot;슬라이드 29&quot;/&gt;&lt;property id=&quot;20307&quot; value=&quot;468&quot;/&gt;&lt;/object&gt;&lt;object type=&quot;3&quot; unique_id=&quot;11269&quot;&gt;&lt;property id=&quot;20148&quot; value=&quot;5&quot;/&gt;&lt;property id=&quot;20300&quot; value=&quot;슬라이드 30 - &amp;quot;Theoretical Issues&amp;quot;&quot;/&gt;&lt;property id=&quot;20307&quot; value=&quot;448&quot;/&gt;&lt;/object&gt;&lt;object type=&quot;3&quot; unique_id=&quot;11270&quot;&gt;&lt;property id=&quot;20148&quot; value=&quot;5&quot;/&gt;&lt;property id=&quot;20300&quot; value=&quot;슬라이드 31 - &amp;quot;Origin of neutrino mixing pattern&amp;quot;&quot;/&gt;&lt;property id=&quot;20307&quot; value=&quot;286&quot;/&gt;&lt;/object&gt;&lt;object type=&quot;3&quot; unique_id=&quot;11271&quot;&gt;&lt;property id=&quot;20148&quot; value=&quot;5&quot;/&gt;&lt;property id=&quot;20300&quot; value=&quot;슬라이드 32&quot;/&gt;&lt;property id=&quot;20307&quot; value=&quot;287&quot;/&gt;&lt;/object&gt;&lt;object type=&quot;3&quot; unique_id=&quot;11272&quot;&gt;&lt;property id=&quot;20148&quot; value=&quot;5&quot;/&gt;&lt;property id=&quot;20300&quot; value=&quot;슬라이드 33&quot;/&gt;&lt;property id=&quot;20307&quot; value=&quot;449&quot;/&gt;&lt;/object&gt;&lt;object type=&quot;3&quot; unique_id=&quot;11273&quot;&gt;&lt;property id=&quot;20148&quot; value=&quot;5&quot;/&gt;&lt;property id=&quot;20300&quot; value=&quot;슬라이드 34&quot;/&gt;&lt;property id=&quot;20307&quot; value=&quot;639&quot;/&gt;&lt;/object&gt;&lt;object type=&quot;3&quot; unique_id=&quot;11274&quot;&gt;&lt;property id=&quot;20148&quot; value=&quot;5&quot;/&gt;&lt;property id=&quot;20300&quot; value=&quot;슬라이드 35&quot;/&gt;&lt;property id=&quot;20307&quot; value=&quot;288&quot;/&gt;&lt;/object&gt;&lt;object type=&quot;3&quot; unique_id=&quot;11275&quot;&gt;&lt;property id=&quot;20148&quot; value=&quot;5&quot;/&gt;&lt;property id=&quot;20300&quot; value=&quot;슬라이드 36&quot;/&gt;&lt;property id=&quot;20307&quot; value=&quot;356&quot;/&gt;&lt;/object&gt;&lt;object type=&quot;3&quot; unique_id=&quot;11276&quot;&gt;&lt;property id=&quot;20148&quot; value=&quot;5&quot;/&gt;&lt;property id=&quot;20300&quot; value=&quot;슬라이드 37&quot;/&gt;&lt;property id=&quot;20307&quot; value=&quot;358&quot;/&gt;&lt;/object&gt;&lt;object type=&quot;3&quot; unique_id=&quot;11277&quot;&gt;&lt;property id=&quot;20148&quot; value=&quot;5&quot;/&gt;&lt;property id=&quot;20300&quot; value=&quot;슬라이드 38&quot;/&gt;&lt;property id=&quot;20307&quot; value=&quot;527&quot;/&gt;&lt;/object&gt;&lt;object type=&quot;3&quot; unique_id=&quot;11278&quot;&gt;&lt;property id=&quot;20148&quot; value=&quot;5&quot;/&gt;&lt;property id=&quot;20300&quot; value=&quot;슬라이드 39&quot;/&gt;&lt;property id=&quot;20307&quot; value=&quot;341&quot;/&gt;&lt;/object&gt;&lt;object type=&quot;3&quot; unique_id=&quot;11279&quot;&gt;&lt;property id=&quot;20148&quot; value=&quot;5&quot;/&gt;&lt;property id=&quot;20300&quot; value=&quot;슬라이드 40 - &amp;quot;How to predict CP phase ?&amp;quot;&quot;/&gt;&lt;property id=&quot;20307&quot; value=&quot;658&quot;/&gt;&lt;/object&gt;&lt;object type=&quot;3&quot; unique_id=&quot;11280&quot;&gt;&lt;property id=&quot;20148&quot; value=&quot;5&quot;/&gt;&lt;property id=&quot;20300&quot; value=&quot;슬라이드 41&quot;/&gt;&lt;property id=&quot;20307&quot; value=&quot;640&quot;/&gt;&lt;/object&gt;&lt;object type=&quot;3&quot; unique_id=&quot;11281&quot;&gt;&lt;property id=&quot;20148&quot; value=&quot;5&quot;/&gt;&lt;property id=&quot;20300&quot; value=&quot;슬라이드 42 - &amp;quot;Modified Tri-bi-maximal mixing&amp;quot;&quot;/&gt;&lt;property id=&quot;20307&quot; value=&quot;641&quot;/&gt;&lt;/object&gt;&lt;object type=&quot;3&quot; unique_id=&quot;11282&quot;&gt;&lt;property id=&quot;20148&quot; value=&quot;5&quot;/&gt;&lt;property id=&quot;20300&quot; value=&quot;슬라이드 43&quot;/&gt;&lt;property id=&quot;20307&quot; value=&quot;642&quot;/&gt;&lt;/object&gt;&lt;object type=&quot;3&quot; unique_id=&quot;11283&quot;&gt;&lt;property id=&quot;20148&quot; value=&quot;5&quot;/&gt;&lt;property id=&quot;20300&quot; value=&quot;슬라이드 44&quot;/&gt;&lt;property id=&quot;20307&quot; value=&quot;669&quot;/&gt;&lt;/object&gt;&lt;object type=&quot;3&quot; unique_id=&quot;11284&quot;&gt;&lt;property id=&quot;20148&quot; value=&quot;5&quot;/&gt;&lt;property id=&quot;20300&quot; value=&quot;슬라이드 45&quot;/&gt;&lt;property id=&quot;20307&quot; value=&quot;643&quot;/&gt;&lt;/object&gt;&lt;object type=&quot;3&quot; unique_id=&quot;11285&quot;&gt;&lt;property id=&quot;20148&quot; value=&quot;5&quot;/&gt;&lt;property id=&quot;20300&quot; value=&quot;슬라이드 46&quot;/&gt;&lt;property id=&quot;20307&quot; value=&quot;644&quot;/&gt;&lt;/object&gt;&lt;object type=&quot;3&quot; unique_id=&quot;11286&quot;&gt;&lt;property id=&quot;20148&quot; value=&quot;5&quot;/&gt;&lt;property id=&quot;20300&quot; value=&quot;슬라이드 47&quot;/&gt;&lt;property id=&quot;20307&quot; value=&quot;645&quot;/&gt;&lt;/object&gt;&lt;object type=&quot;3&quot; unique_id=&quot;11287&quot;&gt;&lt;property id=&quot;20148&quot; value=&quot;5&quot;/&gt;&lt;property id=&quot;20300&quot; value=&quot;슬라이드 48&quot;/&gt;&lt;property id=&quot;20307&quot; value=&quot;646&quot;/&gt;&lt;/object&gt;&lt;object type=&quot;3&quot; unique_id=&quot;11288&quot;&gt;&lt;property id=&quot;20148&quot; value=&quot;5&quot;/&gt;&lt;property id=&quot;20300&quot; value=&quot;슬라이드 49 - &amp;quot;I. Non-Standard Interactions (NSI)&amp;quot;&quot;/&gt;&lt;property id=&quot;20307&quot; value=&quot;456&quot;/&gt;&lt;/object&gt;&lt;object type=&quot;3&quot; unique_id=&quot;11289&quot;&gt;&lt;property id=&quot;20148&quot; value=&quot;5&quot;/&gt;&lt;property id=&quot;20300&quot; value=&quot;슬라이드 50&quot;/&gt;&lt;property id=&quot;20307&quot; value=&quot;648&quot;/&gt;&lt;/object&gt;&lt;object type=&quot;3&quot; unique_id=&quot;11290&quot;&gt;&lt;property id=&quot;20148&quot; value=&quot;5&quot;/&gt;&lt;property id=&quot;20300&quot; value=&quot;슬라이드 51&quot;/&gt;&lt;property id=&quot;20307&quot; value=&quot;649&quot;/&gt;&lt;/object&gt;&lt;object type=&quot;3&quot; unique_id=&quot;11291&quot;&gt;&lt;property id=&quot;20148&quot; value=&quot;5&quot;/&gt;&lt;property id=&quot;20300&quot; value=&quot;슬라이드 52&quot;/&gt;&lt;property id=&quot;20307&quot; value=&quot;661&quot;/&gt;&lt;/object&gt;&lt;object type=&quot;3&quot; unique_id=&quot;11292&quot;&gt;&lt;property id=&quot;20148&quot; value=&quot;5&quot;/&gt;&lt;property id=&quot;20300&quot; value=&quot;슬라이드 53&quot;/&gt;&lt;property id=&quot;20307&quot; value=&quot;660&quot;/&gt;&lt;/object&gt;&lt;object type=&quot;3&quot; unique_id=&quot;11293&quot;&gt;&lt;property id=&quot;20148&quot; value=&quot;5&quot;/&gt;&lt;property id=&quot;20300&quot; value=&quot;슬라이드 54 - &amp;quot;NSI &amp;amp; CPV&amp;quot;&quot;/&gt;&lt;property id=&quot;20307&quot; value=&quot;650&quot;/&gt;&lt;/object&gt;&lt;object type=&quot;3&quot; unique_id=&quot;11294&quot;&gt;&lt;property id=&quot;20148&quot; value=&quot;5&quot;/&gt;&lt;property id=&quot;20300&quot; value=&quot;슬라이드 55 - &amp;quot;Resolving tension in T2K &amp;amp; NoνA  via NSI &amp;amp; CPV&amp;quot;&quot;/&gt;&lt;property id=&quot;20307&quot; value=&quot;651&quot;/&gt;&lt;/object&gt;&lt;object type=&quot;3&quot; unique_id=&quot;11295&quot;&gt;&lt;property id=&quot;20148&quot; value=&quot;5&quot;/&gt;&lt;property id=&quot;20300&quot; value=&quot;슬라이드 56&quot;/&gt;&lt;property id=&quot;20307&quot; value=&quot;659&quot;/&gt;&lt;/object&gt;&lt;object type=&quot;3&quot; unique_id=&quot;11296&quot;&gt;&lt;property id=&quot;20148&quot; value=&quot;5&quot;/&gt;&lt;property id=&quot;20300&quot; value=&quot;슬라이드 57 - &amp;quot;Origin of NSI&amp;quot;&quot;/&gt;&lt;property id=&quot;20307&quot; value=&quot;652&quot;/&gt;&lt;/object&gt;&lt;object type=&quot;3&quot; unique_id=&quot;11297&quot;&gt;&lt;property id=&quot;20148&quot; value=&quot;5&quot;/&gt;&lt;property id=&quot;20300&quot; value=&quot;슬라이드 58 - &amp;quot;II. Non-unitarity&amp;quot;&quot;/&gt;&lt;property id=&quot;20307&quot; value=&quot;653&quot;/&gt;&lt;/object&gt;&lt;object type=&quot;3&quot; unique_id=&quot;11298&quot;&gt;&lt;property id=&quot;20148&quot; value=&quot;5&quot;/&gt;&lt;property id=&quot;20300&quot; value=&quot;슬라이드 59&quot;/&gt;&lt;property id=&quot;20307&quot; value=&quot;654&quot;/&gt;&lt;/object&gt;&lt;object type=&quot;3&quot; unique_id=&quot;11299&quot;&gt;&lt;property id=&quot;20148&quot; value=&quot;5&quot;/&gt;&lt;property id=&quot;20300&quot; value=&quot;슬라이드 60&quot;/&gt;&lt;property id=&quot;20307&quot; value=&quot;663&quot;/&gt;&lt;/object&gt;&lt;object type=&quot;3&quot; unique_id=&quot;11300&quot;&gt;&lt;property id=&quot;20148&quot; value=&quot;5&quot;/&gt;&lt;property id=&quot;20300&quot; value=&quot;슬라이드 61&quot;/&gt;&lt;property id=&quot;20307&quot; value=&quot;655&quot;/&gt;&lt;/object&gt;&lt;object type=&quot;3&quot; unique_id=&quot;11591&quot;&gt;&lt;property id=&quot;20148&quot; value=&quot;5&quot;/&gt;&lt;property id=&quot;20300&quot; value=&quot;슬라이드 62 - &amp;quot;Conclusions&amp;quot;&quot;/&gt;&lt;property id=&quot;20307&quot; value=&quot;670&quot;/&gt;&lt;/object&gt;&lt;object type=&quot;3&quot; unique_id=&quot;11592&quot;&gt;&lt;property id=&quot;20148&quot; value=&quot;5&quot;/&gt;&lt;property id=&quot;20300&quot; value=&quot;슬라이드 63 - &amp;quot;Conclusions&amp;quot;&quot;/&gt;&lt;property id=&quot;20307&quot; value=&quot;671&quot;/&gt;&lt;/object&gt;&lt;object type=&quot;3&quot; unique_id=&quot;11593&quot;&gt;&lt;property id=&quot;20148&quot; value=&quot;5&quot;/&gt;&lt;property id=&quot;20300&quot; value=&quot;슬라이드 64&quot;/&gt;&lt;property id=&quot;20307&quot; value=&quot;672&quot;/&gt;&lt;/object&gt;&lt;object type=&quot;3&quot; unique_id=&quot;12206&quot;&gt;&lt;property id=&quot;20148&quot; value=&quot;5&quot;/&gt;&lt;property id=&quot;20300&quot; value=&quot;슬라이드 3 - &amp;quot; &amp;quot;&quot;/&gt;&lt;property id=&quot;20307&quot; value=&quot;674&quot;/&gt;&lt;/object&gt;&lt;object type=&quot;3&quot; unique_id=&quot;12207&quot;&gt;&lt;property id=&quot;20148&quot; value=&quot;5&quot;/&gt;&lt;property id=&quot;20300&quot; value=&quot;슬라이드 4&quot;/&gt;&lt;property id=&quot;20307&quot; value=&quot;675&quot;/&gt;&lt;/object&gt;&lt;object type=&quot;3&quot; unique_id=&quot;12208&quot;&gt;&lt;property id=&quot;20148&quot; value=&quot;5&quot;/&gt;&lt;property id=&quot;20300&quot; value=&quot;슬라이드 5&quot;/&gt;&lt;property id=&quot;20307&quot; value=&quot;676&quot;/&gt;&lt;/object&gt;&lt;object type=&quot;3&quot; unique_id=&quot;12210&quot;&gt;&lt;property id=&quot;20148&quot; value=&quot;5&quot;/&gt;&lt;property id=&quot;20300&quot; value=&quot;슬라이드 7 - &amp;quot;Observation of Neutrino Oscillation&amp;quot;&quot;/&gt;&lt;property id=&quot;20307&quot; value=&quot;673&quot;/&gt;&lt;/object&gt;&lt;object type=&quot;3&quot; unique_id=&quot;12750&quot;&gt;&lt;property id=&quot;20148&quot; value=&quot;5&quot;/&gt;&lt;property id=&quot;20300&quot; value=&quot;슬라이드 8&quot;/&gt;&lt;property id=&quot;20307&quot; value=&quot;677&quot;/&gt;&lt;/object&gt;&lt;object type=&quot;3&quot; unique_id=&quot;12751&quot;&gt;&lt;property id=&quot;20148&quot; value=&quot;5&quot;/&gt;&lt;property id=&quot;20300&quot; value=&quot;슬라이드 17 - &amp;quot;Experimental Results&amp;quot;&quot;/&gt;&lt;property id=&quot;20307&quot; value=&quot;678&quot;/&gt;&lt;/object&gt;&lt;/object&gt;&lt;object type=&quot;8&quot; unique_id=&quot;11358&quot;&gt;&lt;/object&gt;&lt;/object&gt;&lt;/database&gt;"/>
  <p:tag name="SECTOMILLISECCONVERTED" val="1"/>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12319</TotalTime>
  <Words>11755</Words>
  <Application>Microsoft Office PowerPoint</Application>
  <PresentationFormat>와이드스크린</PresentationFormat>
  <Paragraphs>545</Paragraphs>
  <Slides>42</Slides>
  <Notes>20</Notes>
  <HiddenSlides>0</HiddenSlides>
  <MMClips>0</MMClips>
  <ScaleCrop>false</ScaleCrop>
  <HeadingPairs>
    <vt:vector size="6" baseType="variant">
      <vt:variant>
        <vt:lpstr>사용한 글꼴</vt:lpstr>
      </vt:variant>
      <vt:variant>
        <vt:i4>11</vt:i4>
      </vt:variant>
      <vt:variant>
        <vt:lpstr>테마</vt:lpstr>
      </vt:variant>
      <vt:variant>
        <vt:i4>2</vt:i4>
      </vt:variant>
      <vt:variant>
        <vt:lpstr>슬라이드 제목</vt:lpstr>
      </vt:variant>
      <vt:variant>
        <vt:i4>42</vt:i4>
      </vt:variant>
    </vt:vector>
  </HeadingPairs>
  <TitlesOfParts>
    <vt:vector size="55" baseType="lpstr">
      <vt:lpstr>-apple-system</vt:lpstr>
      <vt:lpstr>Aptos</vt:lpstr>
      <vt:lpstr>맑은 고딕</vt:lpstr>
      <vt:lpstr>Arial</vt:lpstr>
      <vt:lpstr>Calibri</vt:lpstr>
      <vt:lpstr>Cambria</vt:lpstr>
      <vt:lpstr>Cambria Math</vt:lpstr>
      <vt:lpstr>Comic Sans MS</vt:lpstr>
      <vt:lpstr>IBM Plex Sans</vt:lpstr>
      <vt:lpstr>Roboto Light</vt:lpstr>
      <vt:lpstr>Wingdings</vt:lpstr>
      <vt:lpstr>Office 테마</vt:lpstr>
      <vt:lpstr>1_Office 테마</vt:lpstr>
      <vt:lpstr>Neutrino Oscillations:        From Discovery to the Precision Era</vt:lpstr>
      <vt:lpstr> Outline</vt:lpstr>
      <vt:lpstr>Big discoveries of the past two decades:</vt:lpstr>
      <vt:lpstr>PowerPoint 프레젠테이션</vt:lpstr>
      <vt:lpstr>PowerPoint 프레젠테이션</vt:lpstr>
      <vt:lpstr>PowerPoint 프레젠테이션</vt:lpstr>
      <vt:lpstr>PowerPoint 프레젠테이션</vt:lpstr>
      <vt:lpstr>How precisely determined?</vt:lpstr>
      <vt:lpstr>How precisely determined?</vt:lpstr>
      <vt:lpstr>PowerPoint 프레젠테이션</vt:lpstr>
      <vt:lpstr>Neutrino Physics Enters the Precision Era</vt:lpstr>
      <vt:lpstr>PowerPoint 프레젠테이션</vt:lpstr>
      <vt:lpstr>PowerPoint 프레젠테이션</vt:lpstr>
      <vt:lpstr>PowerPoint 프레젠테이션</vt:lpstr>
      <vt:lpstr>Why Leptonic CP Violation Matters</vt:lpstr>
      <vt:lpstr>PowerPoint 프레젠테이션</vt:lpstr>
      <vt:lpstr>PowerPoint 프레젠테이션</vt:lpstr>
      <vt:lpstr>Matter Effects: Coherent Forward Scattering</vt:lpstr>
      <vt:lpstr>Solar Survival Probability: From Vacuum to Matter</vt:lpstr>
      <vt:lpstr>Where Matter Effects Matter</vt:lpstr>
      <vt:lpstr>Theory Meets Experiment: Testable Predictions</vt:lpstr>
      <vt:lpstr>Lepton Mixing Is Very Different from Quark Mixing</vt:lpstr>
      <vt:lpstr>PowerPoint 프레젠테이션</vt:lpstr>
      <vt:lpstr>PowerPoint 프레젠테이션</vt:lpstr>
      <vt:lpstr>JUNO θ12 Already Tests Flavor-Symmetry Predictions</vt:lpstr>
      <vt:lpstr>Quark-Lepton Complementarity                (Raidal(2004),  Minakata &amp; Smirnov(2004), Kang , Kim &amp; Lee (2005) …)      </vt:lpstr>
      <vt:lpstr>The θ₂₃ octant: measuring μ–τ symmetry breaking</vt:lpstr>
      <vt:lpstr>Theory Predicts for δCP</vt:lpstr>
      <vt:lpstr>Theory Predicts for δCP</vt:lpstr>
      <vt:lpstr>Theory Predicts for δCP</vt:lpstr>
      <vt:lpstr>Theory Predicts for δCP</vt:lpstr>
      <vt:lpstr>Theory Predicts for δCP</vt:lpstr>
      <vt:lpstr>Searching for  Non-Standard Interactions (NSI)</vt:lpstr>
      <vt:lpstr>PowerPoint 프레젠테이션</vt:lpstr>
      <vt:lpstr>PowerPoint 프레젠테이션</vt:lpstr>
      <vt:lpstr>New Atmospheric NSI Limits Are Strong and Conditional</vt:lpstr>
      <vt:lpstr>NSI Can Mimic CP Violation</vt:lpstr>
      <vt:lpstr>PowerPoint 프레젠테이션</vt:lpstr>
      <vt:lpstr>Origin of NSI</vt:lpstr>
      <vt:lpstr>PowerPoint 프레젠테이션</vt:lpstr>
      <vt:lpstr>Conclusions</vt:lpstr>
      <vt:lpstr>Degeneracies Are a Physics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1st KNO physics</dc:title>
  <dc:creator>Sin Kyu Kang</dc:creator>
  <cp:lastModifiedBy>Sin Kyu Kang</cp:lastModifiedBy>
  <cp:revision>217</cp:revision>
  <cp:lastPrinted>2026-10-26T13:49:36Z</cp:lastPrinted>
  <dcterms:created xsi:type="dcterms:W3CDTF">2019-01-08T10:24:57Z</dcterms:created>
  <dcterms:modified xsi:type="dcterms:W3CDTF">2026-10-26T22:00:43Z</dcterms:modified>
</cp:coreProperties>
</file>