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96" r:id="rId3"/>
    <p:sldMasterId id="2147483720" r:id="rId4"/>
    <p:sldMasterId id="2147483732" r:id="rId5"/>
    <p:sldMasterId id="2147483744" r:id="rId6"/>
    <p:sldMasterId id="2147483756" r:id="rId7"/>
    <p:sldMasterId id="2147483792" r:id="rId8"/>
    <p:sldMasterId id="2147483804" r:id="rId9"/>
  </p:sldMasterIdLst>
  <p:notesMasterIdLst>
    <p:notesMasterId r:id="rId53"/>
  </p:notesMasterIdLst>
  <p:sldIdLst>
    <p:sldId id="320" r:id="rId10"/>
    <p:sldId id="322" r:id="rId11"/>
    <p:sldId id="323" r:id="rId12"/>
    <p:sldId id="325" r:id="rId13"/>
    <p:sldId id="258" r:id="rId14"/>
    <p:sldId id="260" r:id="rId15"/>
    <p:sldId id="261" r:id="rId16"/>
    <p:sldId id="331" r:id="rId17"/>
    <p:sldId id="332" r:id="rId18"/>
    <p:sldId id="267" r:id="rId19"/>
    <p:sldId id="268" r:id="rId20"/>
    <p:sldId id="269" r:id="rId21"/>
    <p:sldId id="270" r:id="rId22"/>
    <p:sldId id="271" r:id="rId23"/>
    <p:sldId id="333" r:id="rId24"/>
    <p:sldId id="275" r:id="rId25"/>
    <p:sldId id="279" r:id="rId26"/>
    <p:sldId id="280" r:id="rId27"/>
    <p:sldId id="282" r:id="rId28"/>
    <p:sldId id="283" r:id="rId29"/>
    <p:sldId id="326" r:id="rId30"/>
    <p:sldId id="334" r:id="rId31"/>
    <p:sldId id="328" r:id="rId32"/>
    <p:sldId id="330" r:id="rId33"/>
    <p:sldId id="329" r:id="rId34"/>
    <p:sldId id="336" r:id="rId35"/>
    <p:sldId id="338" r:id="rId36"/>
    <p:sldId id="337" r:id="rId37"/>
    <p:sldId id="341" r:id="rId38"/>
    <p:sldId id="342" r:id="rId39"/>
    <p:sldId id="343" r:id="rId40"/>
    <p:sldId id="344" r:id="rId41"/>
    <p:sldId id="345" r:id="rId42"/>
    <p:sldId id="346" r:id="rId43"/>
    <p:sldId id="288" r:id="rId44"/>
    <p:sldId id="347" r:id="rId45"/>
    <p:sldId id="317" r:id="rId46"/>
    <p:sldId id="339" r:id="rId47"/>
    <p:sldId id="335" r:id="rId48"/>
    <p:sldId id="319" r:id="rId49"/>
    <p:sldId id="307" r:id="rId50"/>
    <p:sldId id="303" r:id="rId51"/>
    <p:sldId id="310" r:id="rId5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6" autoAdjust="0"/>
    <p:restoredTop sz="94660"/>
  </p:normalViewPr>
  <p:slideViewPr>
    <p:cSldViewPr snapToGrid="0">
      <p:cViewPr varScale="1">
        <p:scale>
          <a:sx n="83" d="100"/>
          <a:sy n="83" d="100"/>
        </p:scale>
        <p:origin x="3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1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706423-35C4-4E32-A88A-C92C29AD1CB2}" type="datetimeFigureOut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B296B-40DE-47EC-9F9C-0A0A616869C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28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Target time: 0:20. Elapsed at end: 0:20.</a:t>
            </a:r>
          </a:p>
          <a:p>
            <a:endParaRPr/>
          </a:p>
          <a:p>
            <a:r>
              <a:t>Today I will discuss the current status of SND at the LHC. I will first recall the physics motivation and the detector, then review the neutrino results and the progress with nuclear emulsions. I will also highlight the HTS-2 scanning campaign and finish with ongoing analyses and the approved detector upgrade.</a:t>
            </a:r>
          </a:p>
          <a:p>
            <a:endParaRPr/>
          </a:p>
          <a:p>
            <a:r>
              <a:t>Sources: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885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B296B-40DE-47EC-9F9C-0A0A616869C6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823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4EB733-4F27-4E84-8A90-D20A418D4736}" type="slidenum">
              <a:rPr lang="en-US" altLang="ko-KR" smtClean="0"/>
              <a:pPr/>
              <a:t>27</a:t>
            </a:fld>
            <a:endParaRPr lang="en-US" altLang="ko-KR"/>
          </a:p>
        </p:txBody>
      </p:sp>
      <p:sp>
        <p:nvSpPr>
          <p:cNvPr id="194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69863" y="841375"/>
            <a:ext cx="7473951" cy="4205288"/>
          </a:xfrm>
          <a:solidFill>
            <a:srgbClr val="FFFFFF"/>
          </a:solidFill>
          <a:ln/>
        </p:spPr>
      </p:sp>
      <p:sp>
        <p:nvSpPr>
          <p:cNvPr id="194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13372" y="5326486"/>
            <a:ext cx="5706971" cy="5046144"/>
          </a:xfrm>
          <a:noFill/>
          <a:ln/>
        </p:spPr>
        <p:txBody>
          <a:bodyPr wrap="none" anchor="ctr"/>
          <a:lstStyle/>
          <a:p>
            <a:r>
              <a:rPr lang="ko-KR" altLang="en-US" dirty="0"/>
              <a:t>저희 그룹 멤버들이 </a:t>
            </a:r>
            <a:r>
              <a:rPr lang="en-US" altLang="ko-KR" dirty="0"/>
              <a:t>HTS2 </a:t>
            </a:r>
            <a:r>
              <a:rPr lang="ko-KR" altLang="en-US" dirty="0"/>
              <a:t>를 사용하여 </a:t>
            </a:r>
            <a:r>
              <a:rPr lang="ko-KR" altLang="en-US" dirty="0" err="1"/>
              <a:t>스캐닝하는</a:t>
            </a:r>
            <a:r>
              <a:rPr lang="ko-KR" altLang="en-US" dirty="0"/>
              <a:t> 모습입니다</a:t>
            </a:r>
            <a:r>
              <a:rPr lang="en-US" altLang="ko-KR" dirty="0"/>
              <a:t>. 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246906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1A8B0-5FDB-41F2-96C5-34073479E502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9887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CDAC3-A857-45AD-B6EE-E7058ACBDBCD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653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2BF27-DD4C-4EF0-8935-34010184A858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455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18733-95FF-4CFC-A5A1-055E914AB83D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3304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EFBFE-F6C8-47BD-A313-6396CB3C326F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9401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A43F-6EB1-4E95-AE9D-6B4ADDDE5708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31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B4DB4-7211-49A9-9433-1058299CFE06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288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747DC-F33D-4ED8-8453-4B5FC2AC13D8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369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254-78AE-4CBF-8B53-CBFC9200085B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17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D70A3-EEB1-4A9C-B0AF-34D491D7A50C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670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8199B-AB1A-4984-9EB6-12E63A238106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751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2E733F-9EE2-4F53-BC7E-4498AD2FAE4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361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97D2CC-CFE3-48A2-A04C-FEBB88D9737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019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B84F3C-FB86-4920-94E2-B1E35CC81C5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98707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3EF433-8CFC-41EF-A0EB-8C61BEF8AEA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4522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1D2230-6A96-4F02-BE4E-D5B430D0124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212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49A25-D308-4FB1-B8D4-15F77AEAC01D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275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EB851-B69F-495A-B0F3-0968399CCE3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650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14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EB3BD-5DBB-42B3-8F71-CBF123567C9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36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2869C8-355E-488E-9D11-06A1D6793AC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96468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410918-AB58-42E5-9FC5-5988531615E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630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72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72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258476-C773-4810-A77D-E46EC06841F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63160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14F1FD-ED05-4643-9739-D69AA52ABF32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5446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638AB7-8BA5-471F-ADC8-D03B5F913FD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451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AED19E-8691-4A6D-8445-74ACEFB8C7F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5599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54FCED-4BC1-4F59-86A2-929B9AB5372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433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E1E7E9-35DB-455D-A8DB-28891502F36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7905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145B89-16D7-42E1-BF14-71806ED73C4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2059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22E719-E969-495D-87E7-0BDA172459F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117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14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2291DD-333E-47CF-9142-5B6C2A736BD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768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1CC1E2-1677-4514-90AB-57F0CA70606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793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96F207-55FA-477B-AA91-01FAA9D7358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7502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72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72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659AFC-7D59-408F-AAF5-8D56F8EA78D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7589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79E782-A821-4B47-9DE0-1E36A861CB4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0981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AC1D4A-BE37-4EBC-BD3A-756D988C909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3138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15CC3A-5604-4583-B37E-E443AD66B99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43453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B65D1E-04F1-4208-B1BA-4A590B82DB4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231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F3B141-11ED-4827-8B35-B41E38B191E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28448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A3A269-7906-4C69-977A-85F1E0C8D58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59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0F2F5-20B0-421A-AF84-1950C28430D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15105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14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A7F71A-1C9C-4366-A52A-6EB01D6B0513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13305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452C67-F55E-45DE-B050-59CB75670E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7876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846AAB-4C33-43B0-BCAF-3A318C882E6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43100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72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72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914BA4-EBE3-4D31-8C6B-AC4E62A1772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4787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53904D-4DFB-4CAC-A95F-D9E11B2D353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9637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BF9204-A744-4332-940D-2D1A84B1D64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3697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EAE25-1885-4F5C-9F16-3370FD519C4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6946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4CDB56-0629-492A-BD4D-8FACB259E4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25959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DE0803-0254-4EA3-9148-76A8886825D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383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241E96-B359-46D7-B067-51CDDE23559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8261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CBE062-E2F9-48D3-836A-452CD479137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38935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14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65C79E-1E02-460D-A5AD-91BFEB6DFC1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671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5742DB-B060-4683-827B-88273B3E0AC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48000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6A4C18-C0EB-4B53-BCD7-0037A99CC34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93457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72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72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629EC0-5529-4A03-B7A0-1DDF424BDBB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47104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51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641705-F102-48BF-886F-BD5490B7CFB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28132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93D94C-FCFE-4739-838A-ABB0045425C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21604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9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3CCE5-4408-4F44-A6D8-DBE59599C18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08893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A84834-7D1D-4BA7-A7DF-66635777BF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1581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42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42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E77C75-12A8-4357-A01E-598E5F9FB812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5539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E8B917-C1FF-4206-AC23-5ADC1CA2D6B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04684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B9F1B1-4EB0-469D-94F9-A2274F232ED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1944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14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9E11894-F4E2-4CF2-8DDE-CEEE0E8B53F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66460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1175BB-010C-49D3-B101-2A1E8530AA1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6103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F2E756-DCD7-4B9E-BE33-0FC2FAA0DC3D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25691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72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72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0A0685-B2BF-4AAF-AC7C-30C02E6FEA8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54056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8641" y="273629"/>
            <a:ext cx="10968960" cy="114348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idx="10"/>
          </p:nvPr>
        </p:nvSpPr>
        <p:spPr>
          <a:xfrm>
            <a:off x="609600" y="6246816"/>
            <a:ext cx="2836333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idx="11"/>
          </p:nvPr>
        </p:nvSpPr>
        <p:spPr>
          <a:xfrm>
            <a:off x="4169835" y="6246816"/>
            <a:ext cx="3862917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idx="12"/>
          </p:nvPr>
        </p:nvSpPr>
        <p:spPr>
          <a:xfrm>
            <a:off x="8741833" y="6246816"/>
            <a:ext cx="2838451" cy="4714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EB971-A769-4303-A802-D42BADB84B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49983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5FB628D-198D-4F87-9786-5606065C0F7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34624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11587F-1FD1-4B48-A57E-1E191C80336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42981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82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55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996614-3083-430F-8758-B0739F0E0B6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6909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FF01A-5B0B-425B-BCD0-372EC818F8B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4935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97DCB5-695F-4F00-8745-22AF6ACF201D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24131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C8273D-437A-4FAE-A234-AB26FEC36CE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5178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D15AF3-8B53-470E-A719-C719BE1BCD1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46286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51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6526B6-7D0C-4296-A64C-6DA791B421F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7574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51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F88EA1-5BCD-4DB0-9B29-AEC83D78123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920831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CE0604-13BD-4590-95AB-EA7A961D8CE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144634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BDD809-43FD-472E-BD26-CA4E3566F67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027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FB795-33B4-4B8E-BA6B-4D54BFF65D23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208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8E704F-CAF4-47BF-8C91-6BF9EEA108D2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541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82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55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DD2CF2-F19C-4DF9-9233-B3885FD9CB0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16466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2D2192-EF22-4890-B969-366BDE71B95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97789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1E59123-EB3E-4E54-9BE2-5A0FFA4B44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9940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F4D666-0DD8-4C9A-94AD-E5E4BE009AC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6757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2B4442-13D7-45D4-9D49-16D4FA1A301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40161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51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D4DC20-75D3-4236-9928-0DB8D89BFE4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2645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51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BEF94D-FBB7-4814-ABB0-E1877F58582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3837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44D5643-1BEC-44B3-A73F-2F4863E3F8F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4155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CA05AA-5C59-4F20-A94D-31B41967306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6210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1AB64F-CCC0-47AA-A0AA-1BE25FDD3383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09784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4BCE80-6E55-40B1-93CE-49A713C8C6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054149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047F5F-8062-486B-95C1-D35A26C15ABD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25379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BAEFD4-E852-4CA6-A3F7-F3D6853FFF3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694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0725C2-AAE1-4406-BEB1-A4C32EEC49F6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35483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617144-B13C-4274-A6D9-CCEFDE19D79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9592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79E77F-B5B9-4119-96C6-7758002C234D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63033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973895-A24F-4D7F-9ECB-521E93C64A0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20647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0219BB-FE6A-4E97-9CCA-09A4BB81AF08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64219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34A500-8C21-4B22-81B0-C84B4847B7C4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388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B72F7A-44F6-48F7-82FD-7765328A6E8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275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4F36E-FC90-4017-BAA7-698EB03F64E3}" type="datetime1">
              <a:rPr lang="ko-KR" altLang="en-US" smtClean="0"/>
              <a:t>2026-10-26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C4E99-B888-4D59-B8BC-72844BD6B9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3200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003864-574A-4B93-BDDF-6D96DD0AF1AA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2690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DD52DA-0E2C-4415-A2B0-50B7282939DE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6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D15FA4-B554-4DDA-BF39-651B75E427A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46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19AFA8-A3D4-4FCB-B4EE-03A3DA5056C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37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2FE04D-221E-4D18-8648-D458C6DE9E7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44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44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53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816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4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211904-528A-477C-AEA6-F45A40DD2A70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44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4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940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4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ED8BA1-B636-4D0B-8887-37BA7B565CB5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44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4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322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8FA2E0-73BF-4B5F-8673-E4A514592121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2026-10-26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51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5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5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8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1-text0">
            <a:extLst>
              <a:ext uri="{FF2B5EF4-FFF2-40B4-BE49-F238E27FC236}">
                <a16:creationId xmlns:a16="http://schemas.microsoft.com/office/drawing/2014/main" id="{B2D821EF-5E67-4C77-A83E-B8345CAF6F63}"/>
              </a:ext>
            </a:extLst>
          </p:cNvPr>
          <p:cNvSpPr>
            <a:spLocks noGrp="1"/>
          </p:cNvSpPr>
          <p:nvPr/>
        </p:nvSpPr>
        <p:spPr>
          <a:xfrm>
            <a:off x="1143000" y="1714500"/>
            <a:ext cx="990600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48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ctr">
              <a:buNone/>
              <a:defRPr sz="48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8000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SND@LHC</a:t>
            </a:r>
          </a:p>
          <a:p>
            <a:pPr algn="ctr">
              <a:buNone/>
              <a:defRPr sz="48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3600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Current Status</a:t>
            </a:r>
          </a:p>
        </p:txBody>
      </p:sp>
      <p:sp>
        <p:nvSpPr>
          <p:cNvPr id="2" name="slide1-text1">
            <a:extLst>
              <a:ext uri="{FF2B5EF4-FFF2-40B4-BE49-F238E27FC236}">
                <a16:creationId xmlns:a16="http://schemas.microsoft.com/office/drawing/2014/main" id="{09F65202-948D-4F9B-9060-D4F07338B016}"/>
              </a:ext>
            </a:extLst>
          </p:cNvPr>
          <p:cNvSpPr>
            <a:spLocks noGrp="1"/>
          </p:cNvSpPr>
          <p:nvPr/>
        </p:nvSpPr>
        <p:spPr>
          <a:xfrm>
            <a:off x="1524000" y="3857625"/>
            <a:ext cx="9144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24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ctr">
              <a:buNone/>
              <a:defRPr sz="24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2400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Yeong Gyun Kim (GNUE)</a:t>
            </a:r>
          </a:p>
        </p:txBody>
      </p:sp>
      <p:sp>
        <p:nvSpPr>
          <p:cNvPr id="3" name="slide1-text2">
            <a:extLst>
              <a:ext uri="{FF2B5EF4-FFF2-40B4-BE49-F238E27FC236}">
                <a16:creationId xmlns:a16="http://schemas.microsoft.com/office/drawing/2014/main" id="{D4A44123-056A-4D32-AF5E-121DC429555D}"/>
              </a:ext>
            </a:extLst>
          </p:cNvPr>
          <p:cNvSpPr>
            <a:spLocks noGrp="1"/>
          </p:cNvSpPr>
          <p:nvPr/>
        </p:nvSpPr>
        <p:spPr>
          <a:xfrm>
            <a:off x="1524000" y="4619625"/>
            <a:ext cx="9144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75" b="0">
                <a:solidFill>
                  <a:srgbClr val="555555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ctr">
              <a:buNone/>
              <a:defRPr sz="1875" b="0">
                <a:solidFill>
                  <a:srgbClr val="555555"/>
                </a:solidFill>
                <a:latin typeface="맑은 고딕"/>
                <a:ea typeface="맑은 고딕"/>
                <a:cs typeface="맑은 고딕"/>
              </a:defRPr>
            </a:pPr>
            <a:r>
              <a:rPr sz="1875" b="0">
                <a:solidFill>
                  <a:srgbClr val="555555"/>
                </a:solidFill>
                <a:latin typeface="맑은 고딕"/>
                <a:ea typeface="맑은 고딕"/>
                <a:cs typeface="맑은 고딕"/>
              </a:rPr>
              <a:t>October 2026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005" y="3785959"/>
            <a:ext cx="1697211" cy="1461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C:\Users\과학과\Desktop\NuFACT\525523_274081529342376_1714201729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731" y="3799159"/>
            <a:ext cx="1430371" cy="143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11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altLang="ko-KR" dirty="0">
                <a:solidFill>
                  <a:srgbClr val="000000"/>
                </a:solidFill>
                <a:ea typeface="맑은 고딕"/>
                <a:cs typeface="맑은 고딕"/>
              </a:rPr>
              <a:t>The </a:t>
            </a:r>
            <a:r>
              <a:rPr lang="pt-BR" altLang="ko-KR" dirty="0" smtClean="0">
                <a:solidFill>
                  <a:srgbClr val="000000"/>
                </a:solidFill>
                <a:ea typeface="맑은 고딕"/>
                <a:cs typeface="맑은 고딕"/>
              </a:rPr>
              <a:t>Dawn of Collider Neutrino Physics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E9BE299-9339-4A36-A724-2CF3DACFC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027512" y="1776341"/>
            <a:ext cx="6136975" cy="4580009"/>
          </a:xfrm>
          <a:prstGeom prst="rect">
            <a:avLst/>
          </a:prstGeom>
        </p:spPr>
      </p:pic>
      <p:sp>
        <p:nvSpPr>
          <p:cNvPr id="6" name="Feng credit">
            <a:extLst>
              <a:ext uri="{FF2B5EF4-FFF2-40B4-BE49-F238E27FC236}">
                <a16:creationId xmlns:a16="http://schemas.microsoft.com/office/drawing/2014/main" id="{2D714B77-1626-4365-A710-07A7C685B4FF}"/>
              </a:ext>
            </a:extLst>
          </p:cNvPr>
          <p:cNvSpPr>
            <a:spLocks noGrp="1"/>
          </p:cNvSpPr>
          <p:nvPr/>
        </p:nvSpPr>
        <p:spPr>
          <a:xfrm>
            <a:off x="3158702" y="1739972"/>
            <a:ext cx="2286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t">
            <a:noAutofit/>
          </a:bodyPr>
          <a:lstStyle>
            <a:defPPr algn="l">
              <a:defRPr sz="1800" b="1">
                <a:solidFill>
                  <a:srgbClr val="00008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l">
              <a:buNone/>
              <a:defRPr sz="1800" b="1">
                <a:solidFill>
                  <a:srgbClr val="000080"/>
                </a:solidFill>
                <a:latin typeface="맑은 고딕"/>
                <a:ea typeface="맑은 고딕"/>
                <a:cs typeface="맑은 고딕"/>
              </a:defRPr>
            </a:pPr>
            <a:r>
              <a:rPr sz="1800" b="1" dirty="0">
                <a:solidFill>
                  <a:srgbClr val="000080"/>
                </a:solidFill>
                <a:latin typeface="맑은 고딕"/>
                <a:ea typeface="맑은 고딕"/>
                <a:cs typeface="맑은 고딕"/>
              </a:rPr>
              <a:t>slide by J. </a:t>
            </a:r>
            <a:r>
              <a:rPr sz="1800" b="1" dirty="0" smtClean="0">
                <a:solidFill>
                  <a:srgbClr val="000080"/>
                </a:solidFill>
                <a:latin typeface="맑은 고딕"/>
                <a:ea typeface="맑은 고딕"/>
                <a:cs typeface="맑은 고딕"/>
              </a:rPr>
              <a:t>Feng</a:t>
            </a:r>
            <a:r>
              <a:rPr lang="en-US" sz="1800" b="1" dirty="0" smtClean="0">
                <a:solidFill>
                  <a:srgbClr val="000080"/>
                </a:solidFill>
                <a:latin typeface="맑은 고딕"/>
                <a:ea typeface="맑은 고딕"/>
                <a:cs typeface="맑은 고딕"/>
              </a:rPr>
              <a:t> (2023)</a:t>
            </a:r>
            <a:endParaRPr sz="1800" b="1" dirty="0">
              <a:solidFill>
                <a:srgbClr val="000080"/>
              </a:solidFill>
              <a:latin typeface="맑은 고딕"/>
              <a:ea typeface="맑은 고딕"/>
              <a:cs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8329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Neutrinos at the LHC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300" dirty="0">
                <a:solidFill>
                  <a:srgbClr val="000000"/>
                </a:solidFill>
                <a:ea typeface="맑은 고딕"/>
                <a:cs typeface="맑은 고딕"/>
              </a:rPr>
              <a:t>LHC neutrinos </a:t>
            </a:r>
            <a:r>
              <a:rPr lang="en-US" altLang="ko-KR" sz="2300" dirty="0" smtClean="0">
                <a:solidFill>
                  <a:srgbClr val="000000"/>
                </a:solidFill>
                <a:ea typeface="맑은 고딕"/>
                <a:cs typeface="맑은 고딕"/>
              </a:rPr>
              <a:t>are produced through the decays </a:t>
            </a:r>
            <a:r>
              <a:rPr lang="en-US" altLang="ko-KR" sz="2300" dirty="0">
                <a:solidFill>
                  <a:srgbClr val="000000"/>
                </a:solidFill>
                <a:ea typeface="맑은 고딕"/>
                <a:cs typeface="맑은 고딕"/>
              </a:rPr>
              <a:t>of </a:t>
            </a:r>
            <a:r>
              <a:rPr lang="en-US" altLang="ko-KR" sz="2300" dirty="0" smtClean="0">
                <a:solidFill>
                  <a:srgbClr val="000000"/>
                </a:solidFill>
                <a:ea typeface="맑은 고딕"/>
                <a:cs typeface="맑은 고딕"/>
              </a:rPr>
              <a:t>various particles</a:t>
            </a:r>
            <a:endParaRPr lang="en-US" altLang="ko-KR" sz="2300" dirty="0">
              <a:solidFill>
                <a:srgbClr val="000000"/>
              </a:solidFill>
              <a:ea typeface="맑은 고딕"/>
              <a:cs typeface="맑은 고딕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22FE19C-28BC-4956-B1FC-8D66BA31D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42954" y="2505075"/>
            <a:ext cx="8086717" cy="3667125"/>
          </a:xfrm>
          <a:prstGeom prst="rect">
            <a:avLst/>
          </a:prstGeom>
        </p:spPr>
      </p:pic>
      <p:sp>
        <p:nvSpPr>
          <p:cNvPr id="6" name="slide2-text3">
            <a:extLst>
              <a:ext uri="{FF2B5EF4-FFF2-40B4-BE49-F238E27FC236}">
                <a16:creationId xmlns:a16="http://schemas.microsoft.com/office/drawing/2014/main" id="{340C0CC0-0629-49CA-8878-29F723C1F760}"/>
              </a:ext>
            </a:extLst>
          </p:cNvPr>
          <p:cNvSpPr>
            <a:spLocks noGrp="1"/>
          </p:cNvSpPr>
          <p:nvPr/>
        </p:nvSpPr>
        <p:spPr>
          <a:xfrm>
            <a:off x="9048750" y="2952750"/>
            <a:ext cx="24765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l">
              <a:buNone/>
              <a:defRPr sz="21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Forward neutrinos</a:t>
            </a:r>
          </a:p>
          <a:p>
            <a:pPr algn="l">
              <a:buNone/>
              <a:defRPr sz="21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from light and</a:t>
            </a:r>
          </a:p>
          <a:p>
            <a:pPr algn="l">
              <a:buNone/>
              <a:defRPr sz="21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2200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heavy hadrons</a:t>
            </a:r>
          </a:p>
        </p:txBody>
      </p:sp>
      <p:sp>
        <p:nvSpPr>
          <p:cNvPr id="8" name="slide2-text4">
            <a:extLst>
              <a:ext uri="{FF2B5EF4-FFF2-40B4-BE49-F238E27FC236}">
                <a16:creationId xmlns:a16="http://schemas.microsoft.com/office/drawing/2014/main" id="{CBE3AAA7-B6B2-4EBD-88D6-E0E4ABC395F6}"/>
              </a:ext>
            </a:extLst>
          </p:cNvPr>
          <p:cNvSpPr>
            <a:spLocks noGrp="1"/>
          </p:cNvSpPr>
          <p:nvPr/>
        </p:nvSpPr>
        <p:spPr>
          <a:xfrm>
            <a:off x="9048750" y="4953000"/>
            <a:ext cx="2476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l">
              <a:buNone/>
              <a:defRPr sz="15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1575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P. </a:t>
            </a:r>
            <a:r>
              <a:rPr sz="1575" b="0" dirty="0" err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Foldenauer</a:t>
            </a:r>
            <a:r>
              <a:rPr sz="1575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, F. Kling</a:t>
            </a:r>
          </a:p>
          <a:p>
            <a:pPr algn="l">
              <a:buNone/>
              <a:defRPr sz="15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1575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and P. </a:t>
            </a:r>
            <a:r>
              <a:rPr sz="1575" b="0" dirty="0" err="1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Reimitz</a:t>
            </a:r>
            <a:endParaRPr sz="1575" b="0" dirty="0">
              <a:solidFill>
                <a:srgbClr val="000000"/>
              </a:solidFill>
              <a:latin typeface="맑은 고딕"/>
              <a:ea typeface="맑은 고딕"/>
              <a:cs typeface="맑은 고딕"/>
            </a:endParaRPr>
          </a:p>
          <a:p>
            <a:pPr algn="l">
              <a:buNone/>
              <a:defRPr sz="157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1575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arXiv:2108.05370</a:t>
            </a:r>
          </a:p>
        </p:txBody>
      </p:sp>
    </p:spTree>
    <p:extLst>
      <p:ext uri="{BB962C8B-B14F-4D97-AF65-F5344CB8AC3E}">
        <p14:creationId xmlns:p14="http://schemas.microsoft.com/office/powerpoint/2010/main" val="102367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Neutrinos at the LHC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O(10</a:t>
            </a:r>
            <a:r>
              <a:rPr lang="en-US" altLang="ko-KR" sz="2400" baseline="30000" dirty="0" smtClean="0"/>
              <a:t>12</a:t>
            </a:r>
            <a:r>
              <a:rPr lang="en-US" altLang="ko-KR" sz="2400" dirty="0" smtClean="0"/>
              <a:t>) neutrinos produced in the far forward </a:t>
            </a:r>
            <a:r>
              <a:rPr lang="en-US" altLang="ko-KR" sz="2400" dirty="0"/>
              <a:t>direction </a:t>
            </a:r>
            <a:r>
              <a:rPr lang="en-US" altLang="ko-KR" sz="2400" dirty="0" smtClean="0"/>
              <a:t>(250 </a:t>
            </a:r>
            <a:r>
              <a:rPr lang="en-US" altLang="ko-KR" sz="2400" dirty="0"/>
              <a:t>fb</a:t>
            </a:r>
            <a:r>
              <a:rPr lang="en-US" altLang="ko-KR" sz="2400" baseline="30000" dirty="0"/>
              <a:t>-1 </a:t>
            </a:r>
            <a:r>
              <a:rPr lang="en-US" altLang="ko-KR" sz="2400" dirty="0" smtClean="0"/>
              <a:t>)</a:t>
            </a:r>
          </a:p>
          <a:p>
            <a:r>
              <a:rPr lang="en-US" altLang="ko-KR" sz="2400" dirty="0" smtClean="0"/>
              <a:t>~1690 CC neutrino interactions, ~555 NC interactions (tungsten 830 kg)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71138"/>
            <a:ext cx="3660005" cy="313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14950" y="5323368"/>
            <a:ext cx="703333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smtClean="0"/>
              <a:t> </a:t>
            </a:r>
            <a:r>
              <a:rPr lang="en-US" altLang="ko-KR" sz="2200" dirty="0"/>
              <a:t>NC/CC </a:t>
            </a:r>
            <a:r>
              <a:rPr lang="en-US" altLang="ko-KR" sz="2200" dirty="0" smtClean="0"/>
              <a:t>event ratio </a:t>
            </a:r>
            <a:r>
              <a:rPr lang="en-US" altLang="ko-KR" sz="2200" dirty="0" smtClean="0"/>
              <a:t>~ 0.33 : a consistency test of SM </a:t>
            </a:r>
            <a:endParaRPr lang="ko-KR" altLang="en-US" sz="2200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7334F147-D76D-4E0A-ADBB-3FE97F832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05123" y="3046285"/>
            <a:ext cx="6441758" cy="2101668"/>
          </a:xfrm>
          <a:prstGeom prst="rect">
            <a:avLst/>
          </a:prstGeom>
        </p:spPr>
      </p:pic>
      <p:sp>
        <p:nvSpPr>
          <p:cNvPr id="10" name="Incident flux total, schematic order">
            <a:extLst>
              <a:ext uri="{FF2B5EF4-FFF2-40B4-BE49-F238E27FC236}">
                <a16:creationId xmlns:a16="http://schemas.microsoft.com/office/drawing/2014/main" id="{E7273398-FDBC-4AD1-9A15-91B232F24ED3}"/>
              </a:ext>
            </a:extLst>
          </p:cNvPr>
          <p:cNvSpPr>
            <a:spLocks noGrp="1"/>
          </p:cNvSpPr>
          <p:nvPr/>
        </p:nvSpPr>
        <p:spPr>
          <a:xfrm>
            <a:off x="6396038" y="4832570"/>
            <a:ext cx="809625" cy="22479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30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defPPr>
          </a:lstStyle>
          <a:p>
            <a:pPr algn="ctr">
              <a:buNone/>
              <a:defRPr sz="1305" b="0">
                <a:solidFill>
                  <a:srgbClr val="000000"/>
                </a:solidFill>
                <a:latin typeface="맑은 고딕"/>
                <a:ea typeface="맑은 고딕"/>
                <a:cs typeface="맑은 고딕"/>
              </a:defRPr>
            </a:pPr>
            <a:r>
              <a:rPr sz="1305" b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O(10¹²)</a:t>
            </a:r>
          </a:p>
        </p:txBody>
      </p:sp>
    </p:spTree>
    <p:extLst>
      <p:ext uri="{BB962C8B-B14F-4D97-AF65-F5344CB8AC3E}">
        <p14:creationId xmlns:p14="http://schemas.microsoft.com/office/powerpoint/2010/main" val="211570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SND@LHC in TI18 tunnel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dirty="0" smtClean="0"/>
              <a:t>        </a:t>
            </a: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dirty="0" smtClean="0">
                <a:solidFill>
                  <a:srgbClr val="C00000"/>
                </a:solidFill>
              </a:rPr>
              <a:t>S</a:t>
            </a:r>
            <a:r>
              <a:rPr lang="en-US" altLang="ko-KR" dirty="0" smtClean="0"/>
              <a:t>cattering and </a:t>
            </a:r>
            <a:r>
              <a:rPr lang="en-US" altLang="ko-KR" dirty="0" smtClean="0">
                <a:solidFill>
                  <a:srgbClr val="C00000"/>
                </a:solidFill>
              </a:rPr>
              <a:t>N</a:t>
            </a:r>
            <a:r>
              <a:rPr lang="en-US" altLang="ko-KR" dirty="0" smtClean="0"/>
              <a:t>eutrino </a:t>
            </a:r>
            <a:r>
              <a:rPr lang="en-US" altLang="ko-KR" dirty="0" smtClean="0">
                <a:solidFill>
                  <a:srgbClr val="C00000"/>
                </a:solidFill>
              </a:rPr>
              <a:t>D</a:t>
            </a:r>
            <a:r>
              <a:rPr lang="en-US" altLang="ko-KR" dirty="0" smtClean="0"/>
              <a:t>etector </a:t>
            </a:r>
            <a:r>
              <a:rPr lang="en-US" altLang="ko-KR" dirty="0" smtClean="0">
                <a:solidFill>
                  <a:srgbClr val="C00000"/>
                </a:solidFill>
              </a:rPr>
              <a:t>at</a:t>
            </a:r>
            <a:r>
              <a:rPr lang="en-US" altLang="ko-KR" dirty="0" smtClean="0"/>
              <a:t> the </a:t>
            </a:r>
            <a:r>
              <a:rPr lang="en-US" altLang="ko-KR" dirty="0" smtClean="0">
                <a:solidFill>
                  <a:srgbClr val="C00000"/>
                </a:solidFill>
              </a:rPr>
              <a:t>LHC</a:t>
            </a:r>
          </a:p>
          <a:p>
            <a:endParaRPr lang="en-US" altLang="ko-KR" sz="3200" dirty="0"/>
          </a:p>
          <a:p>
            <a:endParaRPr lang="en-US" altLang="ko-KR" sz="3200" dirty="0" smtClean="0"/>
          </a:p>
          <a:p>
            <a:endParaRPr lang="en-US" altLang="ko-KR" sz="3200" dirty="0"/>
          </a:p>
          <a:p>
            <a:endParaRPr lang="en-US" altLang="ko-KR" sz="3200" dirty="0" smtClean="0"/>
          </a:p>
          <a:p>
            <a:pPr marL="0" indent="0">
              <a:buNone/>
            </a:pPr>
            <a:endParaRPr lang="en-US" altLang="ko-KR" sz="3200" dirty="0" smtClean="0"/>
          </a:p>
          <a:p>
            <a:pPr>
              <a:buFontTx/>
              <a:buChar char="-"/>
            </a:pPr>
            <a:r>
              <a:rPr lang="en-US" altLang="ko-KR" sz="1900" dirty="0" smtClean="0"/>
              <a:t>480 m downstream of the ATLAS interaction </a:t>
            </a:r>
            <a:r>
              <a:rPr lang="en-US" altLang="ko-KR" sz="1900" dirty="0" smtClean="0"/>
              <a:t>point, slightly off the </a:t>
            </a:r>
            <a:r>
              <a:rPr lang="en-US" altLang="ko-KR" sz="1900" dirty="0" smtClean="0"/>
              <a:t>collision axis </a:t>
            </a:r>
          </a:p>
          <a:p>
            <a:pPr>
              <a:buFontTx/>
              <a:buChar char="-"/>
            </a:pPr>
            <a:r>
              <a:rPr lang="en-US" altLang="ko-KR" sz="1900" dirty="0" smtClean="0"/>
              <a:t>The LHC magnets deflect charged particles. About 100 meters of rock absorb </a:t>
            </a:r>
            <a:r>
              <a:rPr lang="en-US" altLang="ko-KR" sz="1900" dirty="0" smtClean="0"/>
              <a:t>hadrons</a:t>
            </a:r>
          </a:p>
          <a:p>
            <a:pPr>
              <a:buFontTx/>
              <a:buChar char="-"/>
            </a:pPr>
            <a:r>
              <a:rPr lang="en-US" altLang="ko-KR" sz="1900" dirty="0" smtClean="0"/>
              <a:t>Neutrinos and feebly interacting particles can reach the detector</a:t>
            </a:r>
            <a:endParaRPr lang="en-US" altLang="ko-KR" sz="1900" dirty="0" smtClean="0"/>
          </a:p>
          <a:p>
            <a:pPr>
              <a:buFontTx/>
              <a:buChar char="-"/>
            </a:pPr>
            <a:r>
              <a:rPr lang="en-US" altLang="ko-KR" sz="1900" dirty="0" smtClean="0"/>
              <a:t>The detector covers the pseudo-rapidity range </a:t>
            </a:r>
            <a:r>
              <a:rPr lang="en-US" altLang="ko-KR" sz="1900" b="1" dirty="0" smtClean="0"/>
              <a:t>7.2 </a:t>
            </a:r>
            <a:r>
              <a:rPr lang="en-US" altLang="ko-KR" sz="1900" b="1" dirty="0"/>
              <a:t>&lt; </a:t>
            </a:r>
            <a:r>
              <a:rPr lang="el-GR" altLang="ko-KR" sz="1900" b="1" dirty="0"/>
              <a:t>η</a:t>
            </a:r>
            <a:r>
              <a:rPr lang="en-US" altLang="ko-KR" sz="1900" b="1" dirty="0"/>
              <a:t> &lt; </a:t>
            </a:r>
            <a:r>
              <a:rPr lang="en-US" altLang="ko-KR" sz="1900" b="1" dirty="0" smtClean="0"/>
              <a:t>8.4  </a:t>
            </a:r>
            <a:r>
              <a:rPr lang="en-US" altLang="ko-KR" sz="1900" dirty="0" smtClean="0"/>
              <a:t>(previously unexplored region)</a:t>
            </a:r>
            <a:endParaRPr lang="ko-KR" altLang="en-US" sz="1900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353" y="2226192"/>
            <a:ext cx="7562481" cy="2431604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296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SND@LHC 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49464" y="2031103"/>
            <a:ext cx="428559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UPSTREAM</a:t>
            </a:r>
            <a:r>
              <a:rPr lang="en-US" altLang="ko-KR" dirty="0" smtClean="0"/>
              <a:t> </a:t>
            </a:r>
            <a:r>
              <a:rPr lang="en-US" altLang="ko-KR" b="1" dirty="0" smtClean="0"/>
              <a:t>VETO PLANES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err="1" smtClean="0"/>
              <a:t>planes</a:t>
            </a:r>
            <a:r>
              <a:rPr lang="en-US" altLang="ko-KR" dirty="0" smtClean="0"/>
              <a:t> </a:t>
            </a:r>
            <a:r>
              <a:rPr lang="en-US" altLang="ko-KR" dirty="0"/>
              <a:t>of scintillator bars </a:t>
            </a:r>
            <a:r>
              <a:rPr lang="en-US" altLang="ko-KR" dirty="0" smtClean="0"/>
              <a:t>act </a:t>
            </a:r>
            <a:r>
              <a:rPr lang="en-US" altLang="ko-KR" dirty="0"/>
              <a:t>as </a:t>
            </a:r>
            <a:endParaRPr lang="en-US" altLang="ko-KR" dirty="0" smtClean="0"/>
          </a:p>
          <a:p>
            <a:r>
              <a:rPr lang="en-US" altLang="ko-KR" dirty="0" smtClean="0"/>
              <a:t>a </a:t>
            </a:r>
            <a:r>
              <a:rPr lang="en-US" altLang="ko-KR" dirty="0"/>
              <a:t>veto for charged </a:t>
            </a:r>
            <a:r>
              <a:rPr lang="en-US" altLang="ko-KR" dirty="0" smtClean="0"/>
              <a:t>particles</a:t>
            </a:r>
          </a:p>
          <a:p>
            <a:endParaRPr lang="en-US" altLang="ko-KR" dirty="0"/>
          </a:p>
          <a:p>
            <a:r>
              <a:rPr lang="en-US" altLang="ko-KR" b="1" dirty="0" smtClean="0"/>
              <a:t>TARGET REGION</a:t>
            </a:r>
            <a:r>
              <a:rPr lang="en-US" altLang="ko-KR" dirty="0" smtClean="0"/>
              <a:t> (Vertex &amp; ECAL)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Five </a:t>
            </a:r>
            <a:r>
              <a:rPr lang="en-US" altLang="ko-KR" dirty="0"/>
              <a:t>walls of </a:t>
            </a:r>
            <a:r>
              <a:rPr lang="en-US" altLang="ko-KR" b="1" dirty="0">
                <a:solidFill>
                  <a:srgbClr val="C00000"/>
                </a:solidFill>
              </a:rPr>
              <a:t>E</a:t>
            </a:r>
            <a:r>
              <a:rPr lang="en-US" altLang="ko-KR" dirty="0"/>
              <a:t>mulsion </a:t>
            </a:r>
            <a:r>
              <a:rPr lang="en-US" altLang="ko-KR" b="1" dirty="0">
                <a:solidFill>
                  <a:srgbClr val="C00000"/>
                </a:solidFill>
              </a:rPr>
              <a:t>C</a:t>
            </a:r>
            <a:r>
              <a:rPr lang="en-US" altLang="ko-KR" dirty="0"/>
              <a:t>loud </a:t>
            </a:r>
            <a:r>
              <a:rPr lang="en-US" altLang="ko-KR" b="1" dirty="0">
                <a:solidFill>
                  <a:srgbClr val="C00000"/>
                </a:solidFill>
              </a:rPr>
              <a:t>C</a:t>
            </a:r>
            <a:r>
              <a:rPr lang="en-US" altLang="ko-KR" dirty="0"/>
              <a:t>hamber </a:t>
            </a:r>
            <a:br>
              <a:rPr lang="en-US" altLang="ko-KR" dirty="0"/>
            </a:br>
            <a:r>
              <a:rPr lang="en-US" altLang="ko-KR" dirty="0" smtClean="0"/>
              <a:t>Each </a:t>
            </a:r>
            <a:r>
              <a:rPr lang="en-US" altLang="ko-KR" dirty="0"/>
              <a:t>followed by a Scintillating Fiber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plane </a:t>
            </a:r>
            <a:r>
              <a:rPr lang="en-US" altLang="ko-KR" dirty="0"/>
              <a:t>(timestamp)</a:t>
            </a:r>
            <a:br>
              <a:rPr lang="en-US" altLang="ko-KR" dirty="0"/>
            </a:br>
            <a:endParaRPr lang="en-US" altLang="ko-KR" dirty="0" smtClean="0"/>
          </a:p>
          <a:p>
            <a:r>
              <a:rPr lang="en-US" altLang="ko-KR" b="1" dirty="0" smtClean="0"/>
              <a:t>MUON SYSTEM </a:t>
            </a:r>
            <a:r>
              <a:rPr lang="en-US" altLang="ko-KR" dirty="0" smtClean="0"/>
              <a:t>(&amp; HCAL)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Eight </a:t>
            </a:r>
            <a:r>
              <a:rPr lang="en-US" altLang="ko-KR" dirty="0"/>
              <a:t>iron slabs, each followed by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planes </a:t>
            </a:r>
            <a:r>
              <a:rPr lang="en-US" altLang="ko-KR" dirty="0"/>
              <a:t>of scintillating </a:t>
            </a:r>
            <a:r>
              <a:rPr lang="en-US" altLang="ko-KR" dirty="0" smtClean="0"/>
              <a:t>bars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97" y="2036854"/>
            <a:ext cx="641126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6</a:t>
            </a:fld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016770" y="5775919"/>
            <a:ext cx="72601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>
                <a:solidFill>
                  <a:srgbClr val="000000"/>
                </a:solidFill>
                <a:ea typeface="맑은 고딕"/>
                <a:cs typeface="맑은 고딕"/>
              </a:rPr>
              <a:t>Three veto planes since </a:t>
            </a:r>
            <a:r>
              <a:rPr lang="en-US" altLang="ko-KR" dirty="0" smtClean="0">
                <a:solidFill>
                  <a:srgbClr val="000000"/>
                </a:solidFill>
                <a:ea typeface="맑은 고딕"/>
                <a:cs typeface="맑은 고딕"/>
              </a:rPr>
              <a:t>2024. Drift </a:t>
            </a:r>
            <a:r>
              <a:rPr lang="en-US" altLang="ko-KR" dirty="0">
                <a:solidFill>
                  <a:srgbClr val="000000"/>
                </a:solidFill>
                <a:ea typeface="맑은 고딕"/>
                <a:cs typeface="맑은 고딕"/>
              </a:rPr>
              <a:t>tubes added in 2025.</a:t>
            </a:r>
          </a:p>
        </p:txBody>
      </p:sp>
    </p:spTree>
    <p:extLst>
      <p:ext uri="{BB962C8B-B14F-4D97-AF65-F5344CB8AC3E}">
        <p14:creationId xmlns:p14="http://schemas.microsoft.com/office/powerpoint/2010/main" val="417531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SND@LHC 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Each </a:t>
            </a:r>
            <a:r>
              <a:rPr lang="en-US" altLang="ko-KR" sz="2400" dirty="0" smtClean="0"/>
              <a:t>ECC(Emulsion Cloud Chamber) </a:t>
            </a:r>
            <a:r>
              <a:rPr lang="en-US" altLang="ko-KR" sz="2400" dirty="0" smtClean="0"/>
              <a:t>wall consists of four bricks</a:t>
            </a:r>
          </a:p>
          <a:p>
            <a:r>
              <a:rPr lang="en-US" altLang="ko-KR" sz="2400" dirty="0" smtClean="0"/>
              <a:t>Each brick is made </a:t>
            </a:r>
            <a:r>
              <a:rPr lang="en-US" altLang="ko-KR" sz="2400" dirty="0"/>
              <a:t>of </a:t>
            </a:r>
            <a:r>
              <a:rPr lang="en-US" altLang="ko-KR" sz="2400" dirty="0" smtClean="0"/>
              <a:t>emulsion films interleaved </a:t>
            </a:r>
            <a:r>
              <a:rPr lang="en-US" altLang="ko-KR" sz="2400" dirty="0"/>
              <a:t>with tungsten plates</a:t>
            </a:r>
          </a:p>
          <a:p>
            <a:endParaRPr lang="en-US" altLang="ko-KR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020" y="2927615"/>
            <a:ext cx="6836543" cy="307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757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Event Reconstruction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600" dirty="0" smtClean="0"/>
              <a:t>Designed to distinguish between all three flavors of neutrinos</a:t>
            </a:r>
            <a:endParaRPr lang="ko-KR" altLang="en-US" sz="2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69413"/>
            <a:ext cx="7857226" cy="400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179818" y="2920085"/>
            <a:ext cx="192219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Charged Current</a:t>
            </a:r>
          </a:p>
          <a:p>
            <a:r>
              <a:rPr lang="en-US" altLang="ko-KR" dirty="0" smtClean="0"/>
              <a:t>Interactions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Neutral Current</a:t>
            </a:r>
            <a:br>
              <a:rPr lang="en-US" altLang="ko-KR" dirty="0" smtClean="0"/>
            </a:br>
            <a:r>
              <a:rPr lang="en-US" altLang="ko-KR" dirty="0" smtClean="0"/>
              <a:t>Interactions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297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ko-KR" sz="4000" dirty="0"/>
              <a:t>The First </a:t>
            </a:r>
            <a:r>
              <a:rPr lang="el-GR" altLang="ko-KR" sz="4000" dirty="0" smtClean="0"/>
              <a:t>ν</a:t>
            </a:r>
            <a:r>
              <a:rPr lang="el-GR" altLang="ko-KR" sz="4000" baseline="-25000" dirty="0" smtClean="0"/>
              <a:t>τ</a:t>
            </a:r>
            <a:r>
              <a:rPr lang="en-US" altLang="ko-KR" sz="4000" dirty="0" smtClean="0"/>
              <a:t> Candidate in OPERA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grpSp>
        <p:nvGrpSpPr>
          <p:cNvPr id="5" name="그룹 4"/>
          <p:cNvGrpSpPr/>
          <p:nvPr/>
        </p:nvGrpSpPr>
        <p:grpSpPr>
          <a:xfrm>
            <a:off x="2418869" y="1848521"/>
            <a:ext cx="7361946" cy="4328442"/>
            <a:chOff x="2658353" y="2474834"/>
            <a:chExt cx="6649823" cy="3692711"/>
          </a:xfrm>
        </p:grpSpPr>
        <p:pic>
          <p:nvPicPr>
            <p:cNvPr id="7" name="Picture 2" descr="L:\ariga\OPERA\Napoli\b072693\anim_whole.gif">
              <a:extLst>
                <a:ext uri="{FF2B5EF4-FFF2-40B4-BE49-F238E27FC236}">
                  <a16:creationId xmlns:a16="http://schemas.microsoft.com/office/drawing/2014/main" id="{0F9E3DAE-4C3A-EA4D-ADF1-4FEDE5B042AD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58353" y="2474834"/>
              <a:ext cx="6649823" cy="3692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CasellaDiTesto 1">
              <a:extLst>
                <a:ext uri="{FF2B5EF4-FFF2-40B4-BE49-F238E27FC236}">
                  <a16:creationId xmlns:a16="http://schemas.microsoft.com/office/drawing/2014/main" id="{50F4F92B-FF16-A30F-46B0-125C0314840E}"/>
                </a:ext>
              </a:extLst>
            </p:cNvPr>
            <p:cNvSpPr txBox="1"/>
            <p:nvPr/>
          </p:nvSpPr>
          <p:spPr>
            <a:xfrm>
              <a:off x="4496671" y="5687026"/>
              <a:ext cx="47932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𝜏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 𝜌𝜈</a:t>
              </a:r>
              <a:r>
                <a:rPr kumimoji="0" lang="it-IT" sz="2400" b="0" i="0" u="none" strike="noStrike" kern="1200" cap="none" spc="0" normalizeH="0" baseline="-25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𝜏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  with 𝜌  𝜋</a:t>
              </a:r>
              <a:r>
                <a:rPr kumimoji="0" lang="it-IT" sz="2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0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 𝜋 and 𝜋</a:t>
              </a:r>
              <a:r>
                <a:rPr kumimoji="0" lang="it-IT" sz="2400" b="0" i="0" u="none" strike="noStrike" kern="1200" cap="none" spc="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0 </a:t>
              </a:r>
              <a:r>
                <a:rPr kumimoji="0" lang="it-IT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itchFamily="2" charset="2"/>
                </a:rPr>
                <a:t> 𝛾𝛾</a:t>
              </a:r>
              <a:endPara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CasellaDiTesto 16">
            <a:extLst>
              <a:ext uri="{FF2B5EF4-FFF2-40B4-BE49-F238E27FC236}">
                <a16:creationId xmlns:a16="http://schemas.microsoft.com/office/drawing/2014/main" id="{431C1A39-FEF5-5D4A-B358-7A4D16FDB72D}"/>
              </a:ext>
            </a:extLst>
          </p:cNvPr>
          <p:cNvSpPr txBox="1"/>
          <p:nvPr/>
        </p:nvSpPr>
        <p:spPr>
          <a:xfrm>
            <a:off x="4454051" y="1448411"/>
            <a:ext cx="3607078" cy="40011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Physics Letters B691 (2010) 138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30D685-8D38-4519-8C8B-8CC8C7A950D9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5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Physics in SND@LHC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3000" dirty="0" smtClean="0">
                <a:sym typeface="Wingdings" panose="05000000000000000000" pitchFamily="2" charset="2"/>
              </a:rPr>
              <a:t>Charmed-hadron production in pp collisions</a:t>
            </a:r>
          </a:p>
          <a:p>
            <a:r>
              <a:rPr lang="en-US" altLang="ko-KR" sz="3000" dirty="0" smtClean="0">
                <a:sym typeface="Wingdings" panose="05000000000000000000" pitchFamily="2" charset="2"/>
              </a:rPr>
              <a:t>Lepton flavor universality in neutrino interactions </a:t>
            </a:r>
          </a:p>
          <a:p>
            <a:r>
              <a:rPr lang="en-US" altLang="ko-KR" sz="3000" dirty="0" smtClean="0">
                <a:sym typeface="Wingdings" panose="05000000000000000000" pitchFamily="2" charset="2"/>
              </a:rPr>
              <a:t>Measurement of the NC/CC ratio </a:t>
            </a:r>
          </a:p>
          <a:p>
            <a:r>
              <a:rPr lang="en-US" altLang="ko-KR" sz="3000" dirty="0" smtClean="0">
                <a:sym typeface="Wingdings" panose="05000000000000000000" pitchFamily="2" charset="2"/>
              </a:rPr>
              <a:t>Search for Feebly Interacting Particles</a:t>
            </a:r>
          </a:p>
          <a:p>
            <a:endParaRPr lang="en-US" altLang="ko-KR" dirty="0">
              <a:sym typeface="Wingdings" panose="05000000000000000000" pitchFamily="2" charset="2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398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Charmed-hadron production at LHC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000" dirty="0"/>
              <a:t>Electron neutrinos in 7.2&lt;</a:t>
            </a:r>
            <a:r>
              <a:rPr lang="el-GR" altLang="ko-KR" sz="2000" dirty="0"/>
              <a:t>η</a:t>
            </a:r>
            <a:r>
              <a:rPr lang="en-US" altLang="ko-KR" sz="2000" dirty="0"/>
              <a:t>&lt;8.4 </a:t>
            </a:r>
            <a:r>
              <a:rPr lang="en-US" altLang="ko-KR" sz="2000" dirty="0" smtClean="0"/>
              <a:t>mainly originate from the decay of charmed hadrons produced in the LHC pp collisions. </a:t>
            </a:r>
          </a:p>
          <a:p>
            <a:r>
              <a:rPr lang="en-US" altLang="ko-KR" sz="2000" dirty="0" smtClean="0"/>
              <a:t>Measurements </a:t>
            </a:r>
            <a:r>
              <a:rPr lang="en-US" altLang="ko-KR" sz="2000" dirty="0" smtClean="0"/>
              <a:t>of pp </a:t>
            </a:r>
            <a:r>
              <a:rPr lang="en-US" altLang="ko-KR" sz="2000" dirty="0">
                <a:sym typeface="Wingdings" panose="05000000000000000000" pitchFamily="2" charset="2"/>
              </a:rPr>
              <a:t> </a:t>
            </a:r>
            <a:r>
              <a:rPr lang="el-GR" altLang="ko-KR" sz="2000" dirty="0" smtClean="0">
                <a:sym typeface="Wingdings" panose="05000000000000000000" pitchFamily="2" charset="2"/>
              </a:rPr>
              <a:t>ν</a:t>
            </a:r>
            <a:r>
              <a:rPr lang="en-US" altLang="ko-KR" sz="2000" baseline="-25000" dirty="0" err="1" smtClean="0">
                <a:sym typeface="Wingdings" panose="05000000000000000000" pitchFamily="2" charset="2"/>
              </a:rPr>
              <a:t>e</a:t>
            </a:r>
            <a:r>
              <a:rPr lang="en-US" altLang="ko-KR" sz="2000" dirty="0" err="1" smtClean="0">
                <a:sym typeface="Wingdings" panose="05000000000000000000" pitchFamily="2" charset="2"/>
              </a:rPr>
              <a:t>X</a:t>
            </a:r>
            <a:r>
              <a:rPr lang="en-US" altLang="ko-KR" sz="2000" dirty="0" smtClean="0">
                <a:sym typeface="Wingdings" panose="05000000000000000000" pitchFamily="2" charset="2"/>
              </a:rPr>
              <a:t> </a:t>
            </a:r>
            <a:r>
              <a:rPr lang="en-US" altLang="ko-KR" sz="2000" dirty="0">
                <a:sym typeface="Wingdings" panose="05000000000000000000" pitchFamily="2" charset="2"/>
              </a:rPr>
              <a:t>cross-section p</a:t>
            </a:r>
            <a:r>
              <a:rPr lang="en-US" altLang="ko-KR" sz="2000" dirty="0" smtClean="0"/>
              <a:t>rovide insight into the heavy-quark production in an unexplored domain.</a:t>
            </a:r>
            <a:endParaRPr lang="en-US" altLang="ko-KR" sz="2000" dirty="0"/>
          </a:p>
          <a:p>
            <a:endParaRPr lang="ko-KR" altLang="en-US" dirty="0"/>
          </a:p>
        </p:txBody>
      </p:sp>
      <p:grpSp>
        <p:nvGrpSpPr>
          <p:cNvPr id="4" name="Schermata 2021-10-25 alle 12.58.49.png"/>
          <p:cNvGrpSpPr/>
          <p:nvPr/>
        </p:nvGrpSpPr>
        <p:grpSpPr>
          <a:xfrm>
            <a:off x="1129937" y="3242479"/>
            <a:ext cx="3708339" cy="2860451"/>
            <a:chOff x="0" y="0"/>
            <a:chExt cx="8678296" cy="6339797"/>
          </a:xfrm>
        </p:grpSpPr>
        <p:pic>
          <p:nvPicPr>
            <p:cNvPr id="5" name="Schermata 2021-10-25 alle 12.58.49.png" descr="Schermata 2021-10-25 alle 12.58.49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600" y="101600"/>
              <a:ext cx="8475097" cy="613659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" name="Schermata 2021-10-25 alle 12.58.49.png" descr="Schermata 2021-10-25 alle 12.58.49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678297" cy="6339798"/>
            </a:xfrm>
            <a:prstGeom prst="rect">
              <a:avLst/>
            </a:prstGeom>
            <a:effectLst/>
          </p:spPr>
        </p:pic>
      </p:grpSp>
      <p:sp>
        <p:nvSpPr>
          <p:cNvPr id="7" name="TextBox 6"/>
          <p:cNvSpPr txBox="1"/>
          <p:nvPr/>
        </p:nvSpPr>
        <p:spPr>
          <a:xfrm>
            <a:off x="5038488" y="5528805"/>
            <a:ext cx="5684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Correlation between momentum fractions x</a:t>
            </a:r>
            <a:r>
              <a:rPr lang="en-US" altLang="ko-KR" baseline="-25000" dirty="0" smtClean="0"/>
              <a:t>1</a:t>
            </a:r>
            <a:r>
              <a:rPr lang="en-US" altLang="ko-KR" dirty="0" smtClean="0"/>
              <a:t> and x</a:t>
            </a:r>
            <a:r>
              <a:rPr lang="en-US" altLang="ko-KR" baseline="-25000" dirty="0" smtClean="0"/>
              <a:t>2</a:t>
            </a:r>
            <a:r>
              <a:rPr lang="en-US" altLang="ko-KR" dirty="0" smtClean="0"/>
              <a:t> </a:t>
            </a:r>
            <a:br>
              <a:rPr lang="en-US" altLang="ko-KR" dirty="0" smtClean="0"/>
            </a:br>
            <a:r>
              <a:rPr lang="en-US" altLang="ko-KR" dirty="0" smtClean="0"/>
              <a:t>for events in the SND@LHC acceptance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901176" y="3411700"/>
            <a:ext cx="72155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altLang="ko-KR" sz="2000" dirty="0" smtClean="0"/>
              <a:t>The dominant </a:t>
            </a:r>
            <a:r>
              <a:rPr lang="en-US" altLang="ko-KR" sz="2000" dirty="0" err="1" smtClean="0"/>
              <a:t>partonic</a:t>
            </a:r>
            <a:r>
              <a:rPr lang="en-US" altLang="ko-KR" sz="2000" dirty="0" smtClean="0"/>
              <a:t> process for associated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charm </a:t>
            </a:r>
            <a:br>
              <a:rPr lang="en-US" altLang="ko-KR" sz="2000" dirty="0" smtClean="0"/>
            </a:br>
            <a:r>
              <a:rPr lang="en-US" altLang="ko-KR" sz="2000" dirty="0" smtClean="0"/>
              <a:t>production at the LHC is gluon-gluon scattering</a:t>
            </a:r>
            <a:br>
              <a:rPr lang="en-US" altLang="ko-KR" sz="2000" dirty="0" smtClean="0"/>
            </a:br>
            <a:endParaRPr lang="en-US" altLang="ko-KR" sz="2000" dirty="0"/>
          </a:p>
          <a:p>
            <a:pPr marL="342900" indent="-342900">
              <a:buFontTx/>
              <a:buChar char="-"/>
            </a:pPr>
            <a:r>
              <a:rPr lang="en-US" altLang="ko-KR" sz="2000" dirty="0" smtClean="0"/>
              <a:t>Measurement of electron neutrinos can provide </a:t>
            </a:r>
            <a:br>
              <a:rPr lang="en-US" altLang="ko-KR" sz="2000" dirty="0" smtClean="0"/>
            </a:br>
            <a:r>
              <a:rPr lang="en-US" altLang="ko-KR" sz="2000" dirty="0" smtClean="0"/>
              <a:t>valuable constraints on </a:t>
            </a:r>
            <a:r>
              <a:rPr lang="en-US" altLang="ko-KR" sz="2000" b="1" dirty="0" smtClean="0">
                <a:solidFill>
                  <a:srgbClr val="C00000"/>
                </a:solidFill>
              </a:rPr>
              <a:t>the gluon PDF in small x region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9733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Lepton Flavor Universality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200" dirty="0" smtClean="0"/>
              <a:t>The ability of</a:t>
            </a:r>
            <a:r>
              <a:rPr lang="en-US" altLang="ko-KR" sz="2200" dirty="0" smtClean="0">
                <a:solidFill>
                  <a:prstClr val="black"/>
                </a:solidFill>
              </a:rPr>
              <a:t> </a:t>
            </a:r>
            <a:r>
              <a:rPr lang="en-US" altLang="ko-KR" sz="2200" dirty="0">
                <a:solidFill>
                  <a:prstClr val="black"/>
                </a:solidFill>
              </a:rPr>
              <a:t>the SND@LHC </a:t>
            </a:r>
            <a:r>
              <a:rPr lang="en-US" altLang="ko-KR" sz="2200" dirty="0" smtClean="0"/>
              <a:t>to identify all three neutrino flavors offers a unique opportunity to test Lepton Flavor Universality in neutrino interactions</a:t>
            </a:r>
          </a:p>
          <a:p>
            <a:r>
              <a:rPr lang="en-US" altLang="ko-KR" sz="2200" dirty="0" smtClean="0"/>
              <a:t>The </a:t>
            </a:r>
            <a:r>
              <a:rPr lang="el-GR" altLang="ko-KR" sz="2200" dirty="0" smtClean="0"/>
              <a:t>ν</a:t>
            </a:r>
            <a:r>
              <a:rPr lang="en-US" altLang="ko-KR" sz="2200" baseline="-25000" dirty="0" smtClean="0"/>
              <a:t>e</a:t>
            </a:r>
            <a:r>
              <a:rPr lang="en-US" altLang="ko-KR" sz="2200" dirty="0" smtClean="0"/>
              <a:t>/</a:t>
            </a:r>
            <a:r>
              <a:rPr lang="el-GR" altLang="ko-KR" sz="2200" dirty="0" smtClean="0"/>
              <a:t>ν</a:t>
            </a:r>
            <a:r>
              <a:rPr lang="el-GR" altLang="ko-KR" sz="2200" baseline="-25000" dirty="0" smtClean="0"/>
              <a:t>τ</a:t>
            </a:r>
            <a:r>
              <a:rPr lang="en-US" altLang="ko-KR" sz="2200" dirty="0" smtClean="0"/>
              <a:t> ratio is sensitive to the </a:t>
            </a:r>
            <a:r>
              <a:rPr lang="el-GR" altLang="ko-KR" sz="2200" dirty="0" smtClean="0"/>
              <a:t>ν</a:t>
            </a:r>
            <a:r>
              <a:rPr lang="en-US" altLang="ko-KR" sz="2200" dirty="0" smtClean="0"/>
              <a:t>-nucleon interaction cross section ratio of the two neutrino species. </a:t>
            </a:r>
            <a:endParaRPr lang="ko-KR" altLang="en-US" sz="2200" dirty="0"/>
          </a:p>
        </p:txBody>
      </p:sp>
      <p:grpSp>
        <p:nvGrpSpPr>
          <p:cNvPr id="4" name="그룹 3"/>
          <p:cNvGrpSpPr/>
          <p:nvPr/>
        </p:nvGrpSpPr>
        <p:grpSpPr>
          <a:xfrm>
            <a:off x="605618" y="3405725"/>
            <a:ext cx="11146906" cy="2925251"/>
            <a:chOff x="605618" y="3064892"/>
            <a:chExt cx="11146906" cy="2925251"/>
          </a:xfrm>
        </p:grpSpPr>
        <p:grpSp>
          <p:nvGrpSpPr>
            <p:cNvPr id="7" name="Raggruppa"/>
            <p:cNvGrpSpPr/>
            <p:nvPr/>
          </p:nvGrpSpPr>
          <p:grpSpPr>
            <a:xfrm>
              <a:off x="605618" y="3090275"/>
              <a:ext cx="3600924" cy="2842794"/>
              <a:chOff x="-101600" y="0"/>
              <a:chExt cx="8014999" cy="6370253"/>
            </a:xfrm>
          </p:grpSpPr>
          <p:grpSp>
            <p:nvGrpSpPr>
              <p:cNvPr id="8" name="Schermata 2021-01-14 alle 19.45.16.png"/>
              <p:cNvGrpSpPr/>
              <p:nvPr/>
            </p:nvGrpSpPr>
            <p:grpSpPr>
              <a:xfrm>
                <a:off x="-101601" y="224871"/>
                <a:ext cx="8015001" cy="6145383"/>
                <a:chOff x="0" y="0"/>
                <a:chExt cx="8014999" cy="6145382"/>
              </a:xfrm>
            </p:grpSpPr>
            <p:pic>
              <p:nvPicPr>
                <p:cNvPr id="10" name="Schermata 2021-01-14 alle 19.45.16.png" descr="Schermata 2021-01-14 alle 19.45.16.png"/>
                <p:cNvPicPr>
                  <a:picLocks noChangeAspect="1"/>
                </p:cNvPicPr>
                <p:nvPr/>
              </p:nvPicPr>
              <p:blipFill>
                <a:blip r:embed="rId2"/>
                <a:srcRect r="4939" b="25343"/>
                <a:stretch>
                  <a:fillRect/>
                </a:stretch>
              </p:blipFill>
              <p:spPr>
                <a:xfrm>
                  <a:off x="101600" y="101600"/>
                  <a:ext cx="7811800" cy="5942183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1" name="Schermata 2021-01-14 alle 19.45.16.png" descr="Schermata 2021-01-14 alle 19.45.16.png"/>
                <p:cNvPicPr>
                  <a:picLocks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-1" y="0"/>
                  <a:ext cx="8015001" cy="6145383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9" name="Schermata 2020-12-13 alle 15.22.58.png" descr="Schermata 2020-12-13 alle 15.22.58.png"/>
              <p:cNvPicPr>
                <a:picLocks noChangeAspect="1"/>
              </p:cNvPicPr>
              <p:nvPr/>
            </p:nvPicPr>
            <p:blipFill>
              <a:blip r:embed="rId4"/>
              <a:srcRect l="6065" t="7908" r="21940" b="24590"/>
              <a:stretch>
                <a:fillRect/>
              </a:stretch>
            </p:blipFill>
            <p:spPr>
              <a:xfrm>
                <a:off x="603686" y="0"/>
                <a:ext cx="1919339" cy="67346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grpSp>
          <p:nvGrpSpPr>
            <p:cNvPr id="16" name="그룹 15"/>
            <p:cNvGrpSpPr/>
            <p:nvPr/>
          </p:nvGrpSpPr>
          <p:grpSpPr>
            <a:xfrm>
              <a:off x="4372608" y="3064892"/>
              <a:ext cx="3289101" cy="2883517"/>
              <a:chOff x="4873117" y="2766517"/>
              <a:chExt cx="4040324" cy="3285542"/>
            </a:xfrm>
          </p:grpSpPr>
          <p:grpSp>
            <p:nvGrpSpPr>
              <p:cNvPr id="12" name="Schermata 2021-01-14 alle 19.45.11.png"/>
              <p:cNvGrpSpPr/>
              <p:nvPr/>
            </p:nvGrpSpPr>
            <p:grpSpPr>
              <a:xfrm>
                <a:off x="4873117" y="2917732"/>
                <a:ext cx="4040324" cy="3134327"/>
                <a:chOff x="0" y="0"/>
                <a:chExt cx="8080647" cy="6268653"/>
              </a:xfrm>
            </p:grpSpPr>
            <p:pic>
              <p:nvPicPr>
                <p:cNvPr id="13" name="Schermata 2021-01-14 alle 19.45.11.png" descr="Schermata 2021-01-14 alle 19.45.11.png"/>
                <p:cNvPicPr>
                  <a:picLocks noChangeAspect="1"/>
                </p:cNvPicPr>
                <p:nvPr/>
              </p:nvPicPr>
              <p:blipFill>
                <a:blip r:embed="rId5"/>
                <a:srcRect l="4048" t="316" r="2657" b="24851"/>
                <a:stretch>
                  <a:fillRect/>
                </a:stretch>
              </p:blipFill>
              <p:spPr>
                <a:xfrm>
                  <a:off x="101600" y="101600"/>
                  <a:ext cx="7877448" cy="6065454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14" name="Schermata 2021-01-14 alle 19.45.11.png" descr="Schermata 2021-01-14 alle 19.45.11.png"/>
                <p:cNvPicPr>
                  <a:picLocks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0" y="-1"/>
                  <a:ext cx="8080648" cy="6268655"/>
                </a:xfrm>
                <a:prstGeom prst="rect">
                  <a:avLst/>
                </a:prstGeom>
                <a:effectLst/>
              </p:spPr>
            </p:pic>
          </p:grpSp>
          <p:pic>
            <p:nvPicPr>
              <p:cNvPr id="15" name="Schermata 2020-12-13 alle 15.23.26.png" descr="Schermata 2020-12-13 alle 15.23.26.png"/>
              <p:cNvPicPr>
                <a:picLocks noChangeAspect="1"/>
              </p:cNvPicPr>
              <p:nvPr/>
            </p:nvPicPr>
            <p:blipFill>
              <a:blip r:embed="rId7"/>
              <a:srcRect l="17820" t="20312" r="21909" b="22043"/>
              <a:stretch>
                <a:fillRect/>
              </a:stretch>
            </p:blipFill>
            <p:spPr>
              <a:xfrm>
                <a:off x="5232395" y="2766517"/>
                <a:ext cx="1128406" cy="404029"/>
              </a:xfrm>
              <a:prstGeom prst="rect">
                <a:avLst/>
              </a:prstGeom>
              <a:ln w="12700">
                <a:miter lim="400000"/>
              </a:ln>
            </p:spPr>
          </p:pic>
        </p:grpSp>
        <p:grpSp>
          <p:nvGrpSpPr>
            <p:cNvPr id="17" name="Schermata 2021-01-13 alle 22.24.23.png"/>
            <p:cNvGrpSpPr/>
            <p:nvPr/>
          </p:nvGrpSpPr>
          <p:grpSpPr>
            <a:xfrm>
              <a:off x="7894898" y="3184438"/>
              <a:ext cx="3384160" cy="853655"/>
              <a:chOff x="0" y="0"/>
              <a:chExt cx="7175896" cy="1749100"/>
            </a:xfrm>
          </p:grpSpPr>
          <p:pic>
            <p:nvPicPr>
              <p:cNvPr id="18" name="Schermata 2021-01-13 alle 22.24.23.png" descr="Schermata 2021-01-13 alle 22.24.23.png"/>
              <p:cNvPicPr>
                <a:picLocks noChangeAspect="1"/>
              </p:cNvPicPr>
              <p:nvPr/>
            </p:nvPicPr>
            <p:blipFill>
              <a:blip r:embed="rId8"/>
              <a:srcRect l="3300" r="3300" b="23418"/>
              <a:stretch>
                <a:fillRect/>
              </a:stretch>
            </p:blipFill>
            <p:spPr>
              <a:xfrm>
                <a:off x="101600" y="101600"/>
                <a:ext cx="6972697" cy="1545901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9" name="Schermata 2021-01-13 alle 22.24.23.png" descr="Schermata 2021-01-13 alle 22.24.23.png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7175897" cy="1749101"/>
              </a:xfrm>
              <a:prstGeom prst="rect">
                <a:avLst/>
              </a:prstGeom>
              <a:effectLst/>
            </p:spPr>
          </p:pic>
        </p:grpSp>
        <p:grpSp>
          <p:nvGrpSpPr>
            <p:cNvPr id="20" name="Raggruppa"/>
            <p:cNvGrpSpPr/>
            <p:nvPr/>
          </p:nvGrpSpPr>
          <p:grpSpPr>
            <a:xfrm>
              <a:off x="7894899" y="4258085"/>
              <a:ext cx="3857625" cy="775327"/>
              <a:chOff x="-101600" y="-101600"/>
              <a:chExt cx="8992672" cy="1753136"/>
            </a:xfrm>
          </p:grpSpPr>
          <p:grpSp>
            <p:nvGrpSpPr>
              <p:cNvPr id="21" name="Schermata 2021-01-13 alle 22.24.16.png"/>
              <p:cNvGrpSpPr/>
              <p:nvPr/>
            </p:nvGrpSpPr>
            <p:grpSpPr>
              <a:xfrm>
                <a:off x="-101600" y="-101600"/>
                <a:ext cx="5432404" cy="1728385"/>
                <a:chOff x="0" y="0"/>
                <a:chExt cx="5432403" cy="1728384"/>
              </a:xfrm>
            </p:grpSpPr>
            <p:pic>
              <p:nvPicPr>
                <p:cNvPr id="24" name="Schermata 2021-01-13 alle 22.24.16.png" descr="Schermata 2021-01-13 alle 22.24.16.png"/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01600" y="101600"/>
                  <a:ext cx="5229204" cy="1525185"/>
                </a:xfrm>
                <a:prstGeom prst="rect">
                  <a:avLst/>
                </a:prstGeom>
                <a:ln>
                  <a:noFill/>
                </a:ln>
                <a:effectLst/>
              </p:spPr>
            </p:pic>
            <p:pic>
              <p:nvPicPr>
                <p:cNvPr id="25" name="Schermata 2021-01-13 alle 22.24.16.png" descr="Schermata 2021-01-13 alle 22.24.16.png"/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0" y="0"/>
                  <a:ext cx="5432404" cy="172838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22" name="Linea"/>
              <p:cNvSpPr/>
              <p:nvPr/>
            </p:nvSpPr>
            <p:spPr>
              <a:xfrm flipH="1">
                <a:off x="5160572" y="1080603"/>
                <a:ext cx="580597" cy="1"/>
              </a:xfrm>
              <a:prstGeom prst="line">
                <a:avLst/>
              </a:prstGeom>
              <a:noFill/>
              <a:ln w="50800" cap="flat">
                <a:solidFill>
                  <a:srgbClr val="9C241D"/>
                </a:solidFill>
                <a:prstDash val="solid"/>
                <a:miter lim="400000"/>
                <a:tailEnd type="stealth" w="med" len="med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412750" hangingPunct="0">
                  <a:defRPr sz="3200"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1600" kern="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endParaRPr>
              </a:p>
            </p:txBody>
          </p:sp>
          <p:sp>
            <p:nvSpPr>
              <p:cNvPr id="23" name="contamination from 𝜋/k"/>
              <p:cNvSpPr txBox="1"/>
              <p:nvPr/>
            </p:nvSpPr>
            <p:spPr>
              <a:xfrm>
                <a:off x="5494796" y="509670"/>
                <a:ext cx="3396277" cy="11418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 marL="285750" indent="-285750" algn="l" defTabSz="457200">
                  <a:buClr>
                    <a:srgbClr val="288B27"/>
                  </a:buClr>
                  <a:defRPr sz="3200" b="0">
                    <a:solidFill>
                      <a:srgbClr val="90351E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 marL="142875" indent="-142875" defTabSz="228600" hangingPunct="0"/>
                <a:r>
                  <a:rPr lang="en-US" sz="1600" kern="0" dirty="0" smtClean="0"/>
                  <a:t> </a:t>
                </a:r>
                <a:r>
                  <a:rPr sz="1600" kern="0" dirty="0" smtClean="0"/>
                  <a:t> </a:t>
                </a:r>
                <a:r>
                  <a:rPr sz="1200" kern="0" dirty="0"/>
                  <a:t>contamination </a:t>
                </a:r>
                <a:endParaRPr lang="en-US" sz="1200" kern="0" dirty="0" smtClean="0"/>
              </a:p>
              <a:p>
                <a:pPr marL="142875" indent="-142875" defTabSz="228600" hangingPunct="0"/>
                <a:r>
                  <a:rPr lang="en-US" sz="1200" kern="0" dirty="0"/>
                  <a:t> </a:t>
                </a:r>
                <a:r>
                  <a:rPr lang="en-US" sz="1200" kern="0" dirty="0" smtClean="0"/>
                  <a:t>  </a:t>
                </a:r>
                <a:r>
                  <a:rPr sz="1200" kern="0" dirty="0" smtClean="0"/>
                  <a:t>from </a:t>
                </a:r>
                <a:r>
                  <a:rPr sz="1200" kern="0" dirty="0"/>
                  <a:t>𝜋/k </a:t>
                </a: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7885651" y="5159146"/>
              <a:ext cx="33356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/>
                <a:t>The measurement of the R</a:t>
              </a:r>
              <a:r>
                <a:rPr lang="en-US" altLang="ko-KR" sz="1600" baseline="-25000" dirty="0" smtClean="0"/>
                <a:t>12</a:t>
              </a:r>
              <a:r>
                <a:rPr lang="en-US" altLang="ko-KR" sz="1600" dirty="0" smtClean="0"/>
                <a:t> ratio</a:t>
              </a:r>
            </a:p>
            <a:p>
              <a:r>
                <a:rPr lang="en-US" altLang="ko-KR" sz="1600" dirty="0"/>
                <a:t>c</a:t>
              </a:r>
              <a:r>
                <a:rPr lang="en-US" altLang="ko-KR" sz="1600" dirty="0" smtClean="0"/>
                <a:t>an be used as a test of the LFU</a:t>
              </a:r>
            </a:p>
            <a:p>
              <a:r>
                <a:rPr lang="en-US" altLang="ko-KR" sz="1600" dirty="0" smtClean="0"/>
                <a:t>For E &gt; 600 GeV</a:t>
              </a:r>
              <a:endParaRPr lang="ko-KR" altLang="en-US" sz="1600" dirty="0"/>
            </a:p>
          </p:txBody>
        </p:sp>
      </p:grp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01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Measurement of the NC/CC ratio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Lepton identification for the three different flavors </a:t>
            </a:r>
            <a:r>
              <a:rPr lang="en-US" altLang="ko-KR" sz="2400" dirty="0" smtClean="0"/>
              <a:t>allows us to </a:t>
            </a:r>
            <a:r>
              <a:rPr lang="en-US" altLang="ko-KR" sz="2400" dirty="0"/>
              <a:t>distinguish </a:t>
            </a:r>
            <a:r>
              <a:rPr lang="en-US" altLang="ko-KR" sz="2400" dirty="0" smtClean="0"/>
              <a:t>CC </a:t>
            </a:r>
            <a:r>
              <a:rPr lang="en-US" altLang="ko-KR" sz="2400" dirty="0"/>
              <a:t>to NC interaction at SND@LHC</a:t>
            </a:r>
            <a:r>
              <a:rPr lang="en-US" altLang="ko-KR" sz="2400" dirty="0" smtClean="0"/>
              <a:t>.</a:t>
            </a:r>
          </a:p>
          <a:p>
            <a:r>
              <a:rPr lang="en-US" altLang="ko-KR" sz="2400" dirty="0" smtClean="0"/>
              <a:t>If differential neutrino and anti-neutrino flux are equal,</a:t>
            </a:r>
            <a:r>
              <a:rPr lang="en-US" altLang="ko-KR" sz="2400" dirty="0"/>
              <a:t> 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r>
              <a:rPr lang="en-US" altLang="ko-KR" sz="2400" dirty="0" smtClean="0"/>
              <a:t>the NC/CC ratio can be written as</a:t>
            </a:r>
            <a:br>
              <a:rPr lang="en-US" altLang="ko-KR" sz="2400" dirty="0" smtClean="0"/>
            </a:br>
            <a:endParaRPr lang="en-US" altLang="ko-KR" sz="2400" dirty="0" smtClean="0"/>
          </a:p>
          <a:p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  <a:p>
            <a:r>
              <a:rPr lang="en-US" altLang="ko-KR" sz="2400" dirty="0" smtClean="0"/>
              <a:t>In case of DIS, </a:t>
            </a:r>
            <a:r>
              <a:rPr lang="en-US" altLang="ko-KR" sz="2400" i="1" dirty="0" smtClean="0"/>
              <a:t>P</a:t>
            </a:r>
            <a:r>
              <a:rPr lang="en-US" altLang="ko-KR" sz="2400" dirty="0" smtClean="0"/>
              <a:t> can be written as</a:t>
            </a:r>
          </a:p>
        </p:txBody>
      </p:sp>
      <p:grpSp>
        <p:nvGrpSpPr>
          <p:cNvPr id="4" name="Immagine"/>
          <p:cNvGrpSpPr/>
          <p:nvPr/>
        </p:nvGrpSpPr>
        <p:grpSpPr>
          <a:xfrm>
            <a:off x="1012557" y="3372839"/>
            <a:ext cx="2587291" cy="967625"/>
            <a:chOff x="101600" y="101600"/>
            <a:chExt cx="5174579" cy="1935247"/>
          </a:xfrm>
        </p:grpSpPr>
        <p:pic>
          <p:nvPicPr>
            <p:cNvPr id="5" name="Immagine" descr="Immagine"/>
            <p:cNvPicPr>
              <a:picLocks noChangeAspect="1"/>
            </p:cNvPicPr>
            <p:nvPr/>
          </p:nvPicPr>
          <p:blipFill>
            <a:blip r:embed="rId2"/>
            <a:srcRect l="5080" t="14651" r="9294" b="14651"/>
            <a:stretch>
              <a:fillRect/>
            </a:stretch>
          </p:blipFill>
          <p:spPr>
            <a:xfrm>
              <a:off x="101600" y="101600"/>
              <a:ext cx="4971378" cy="173204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6" name="Immagine" descr="Immagine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600" y="101600"/>
              <a:ext cx="5174579" cy="1935247"/>
            </a:xfrm>
            <a:prstGeom prst="rect">
              <a:avLst/>
            </a:prstGeom>
            <a:effectLst/>
          </p:spPr>
        </p:pic>
      </p:grpSp>
      <p:grpSp>
        <p:nvGrpSpPr>
          <p:cNvPr id="11" name="Schermata 2021-01-13 alle 23.54.38.png"/>
          <p:cNvGrpSpPr/>
          <p:nvPr/>
        </p:nvGrpSpPr>
        <p:grpSpPr>
          <a:xfrm>
            <a:off x="999897" y="5003844"/>
            <a:ext cx="5953328" cy="852940"/>
            <a:chOff x="0" y="0"/>
            <a:chExt cx="11906654" cy="1705879"/>
          </a:xfrm>
        </p:grpSpPr>
        <p:pic>
          <p:nvPicPr>
            <p:cNvPr id="12" name="Schermata 2021-01-13 alle 23.54.38.png" descr="Schermata 2021-01-13 alle 23.54.38.png"/>
            <p:cNvPicPr>
              <a:picLocks noChangeAspect="1"/>
            </p:cNvPicPr>
            <p:nvPr/>
          </p:nvPicPr>
          <p:blipFill>
            <a:blip r:embed="rId4"/>
            <a:srcRect l="6382" t="18923" r="3925" b="6159"/>
            <a:stretch>
              <a:fillRect/>
            </a:stretch>
          </p:blipFill>
          <p:spPr>
            <a:xfrm>
              <a:off x="101600" y="101600"/>
              <a:ext cx="11703455" cy="150268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" name="Schermata 2021-01-13 alle 23.54.38.png" descr="Schermata 2021-01-13 alle 23.54.38.png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" y="0"/>
              <a:ext cx="11906656" cy="1705880"/>
            </a:xfrm>
            <a:prstGeom prst="rect">
              <a:avLst/>
            </a:prstGeom>
            <a:effectLst/>
          </p:spPr>
        </p:pic>
      </p:grpSp>
      <p:sp>
        <p:nvSpPr>
          <p:cNvPr id="14" name="TextBox 13"/>
          <p:cNvSpPr txBox="1"/>
          <p:nvPr/>
        </p:nvSpPr>
        <p:spPr>
          <a:xfrm>
            <a:off x="933656" y="5852165"/>
            <a:ext cx="3381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(For a tungsten target </a:t>
            </a:r>
            <a:r>
              <a:rPr lang="el-GR" altLang="ko-KR" dirty="0" smtClean="0"/>
              <a:t>λ</a:t>
            </a:r>
            <a:r>
              <a:rPr lang="en-US" altLang="ko-KR" dirty="0" smtClean="0"/>
              <a:t>=0.04)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36597" y="3423526"/>
            <a:ext cx="407784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- SND@LHC plans to measure</a:t>
            </a:r>
            <a:br>
              <a:rPr lang="en-US" altLang="ko-KR" sz="2000" dirty="0" smtClean="0"/>
            </a:br>
            <a:r>
              <a:rPr lang="en-US" altLang="ko-KR" sz="2000" dirty="0" smtClean="0"/>
              <a:t>  this ratio as a consistency test</a:t>
            </a:r>
            <a:br>
              <a:rPr lang="en-US" altLang="ko-KR" sz="2000" dirty="0" smtClean="0"/>
            </a:br>
            <a:r>
              <a:rPr lang="en-US" altLang="ko-KR" sz="2000" dirty="0" smtClean="0"/>
              <a:t>  of the Standard Model</a:t>
            </a:r>
            <a:br>
              <a:rPr lang="en-US" altLang="ko-KR" sz="2000" dirty="0" smtClean="0"/>
            </a:br>
            <a:endParaRPr lang="en-US" altLang="ko-KR" sz="2000" dirty="0" smtClean="0"/>
          </a:p>
          <a:p>
            <a:r>
              <a:rPr lang="en-US" altLang="ko-KR" sz="2000" dirty="0" smtClean="0"/>
              <a:t>- The systematic uncertainty 10%</a:t>
            </a:r>
            <a:br>
              <a:rPr lang="en-US" altLang="ko-KR" sz="2000" dirty="0" smtClean="0"/>
            </a:br>
            <a:r>
              <a:rPr lang="en-US" altLang="ko-KR" sz="2000" dirty="0" smtClean="0"/>
              <a:t>  The statistical error 5%</a:t>
            </a:r>
            <a:endParaRPr lang="ko-KR" altLang="en-US" sz="200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55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Search for Feebly Interacting Particles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SND@LHC will also be capable of exploring models with FIPs</a:t>
            </a:r>
            <a:r>
              <a:rPr lang="en-US" altLang="ko-KR" sz="2400" dirty="0"/>
              <a:t>.</a:t>
            </a:r>
            <a:r>
              <a:rPr lang="en-US" altLang="ko-KR" sz="2400" dirty="0" smtClean="0"/>
              <a:t/>
            </a:r>
            <a:br>
              <a:rPr lang="en-US" altLang="ko-KR" sz="2400" dirty="0" smtClean="0"/>
            </a:br>
            <a:endParaRPr lang="ko-KR" altLang="en-US" sz="2400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A5BA-98FA-4C65-ACCD-07B4B90A532B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1049554" y="2274197"/>
            <a:ext cx="9857717" cy="3243016"/>
            <a:chOff x="1049554" y="2483911"/>
            <a:chExt cx="9857717" cy="3243016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88762350-354A-F393-1549-E826238E9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39331" y="4231773"/>
              <a:ext cx="4539486" cy="1388851"/>
            </a:xfrm>
            <a:prstGeom prst="rect">
              <a:avLst/>
            </a:prstGeom>
          </p:spPr>
        </p:pic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9916" y="2585250"/>
              <a:ext cx="4407355" cy="3141677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554" y="2483911"/>
              <a:ext cx="4687119" cy="1531496"/>
            </a:xfrm>
            <a:prstGeom prst="rect">
              <a:avLst/>
            </a:prstGeom>
          </p:spPr>
        </p:pic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867" y="5733579"/>
            <a:ext cx="6679378" cy="73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9554" y="5825763"/>
            <a:ext cx="3226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/>
              <a:t>A </a:t>
            </a:r>
            <a:r>
              <a:rPr lang="en-US" altLang="ko-KR" sz="2000" dirty="0" err="1" smtClean="0"/>
              <a:t>Leptophobic</a:t>
            </a:r>
            <a:r>
              <a:rPr lang="en-US" altLang="ko-KR" sz="2000" dirty="0" smtClean="0"/>
              <a:t> DM model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4198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76627"/>
            <a:ext cx="10515600" cy="1325563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8330"/>
            <a:ext cx="10439399" cy="5860332"/>
          </a:xfrm>
        </p:spPr>
      </p:pic>
    </p:spTree>
    <p:extLst>
      <p:ext uri="{BB962C8B-B14F-4D97-AF65-F5344CB8AC3E}">
        <p14:creationId xmlns:p14="http://schemas.microsoft.com/office/powerpoint/2010/main" val="51070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First collider </a:t>
            </a:r>
            <a:r>
              <a:rPr lang="el-GR" altLang="ko-KR" dirty="0" smtClean="0"/>
              <a:t>ν</a:t>
            </a:r>
            <a:r>
              <a:rPr lang="el-GR" altLang="ko-KR" baseline="-25000" dirty="0" smtClean="0"/>
              <a:t>μ</a:t>
            </a:r>
            <a:r>
              <a:rPr lang="en-US" altLang="ko-KR" dirty="0" smtClean="0"/>
              <a:t> observation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D</a:t>
            </a:r>
            <a:r>
              <a:rPr lang="en-US" altLang="ko-KR" sz="2400" dirty="0" smtClean="0"/>
              <a:t>ominant CC process for muon neutrinos is </a:t>
            </a:r>
            <a:r>
              <a:rPr lang="en-US" altLang="ko-KR" sz="2400" dirty="0"/>
              <a:t>d</a:t>
            </a:r>
            <a:r>
              <a:rPr lang="en-US" altLang="ko-KR" sz="2400" dirty="0" smtClean="0"/>
              <a:t>eep inelastic scattering.</a:t>
            </a:r>
          </a:p>
          <a:p>
            <a:r>
              <a:rPr lang="en-US" altLang="ko-KR" sz="2400" dirty="0" smtClean="0"/>
              <a:t>The signature of interaction : an isolated muon track in the muon system, associated with a hadronic shower (</a:t>
            </a:r>
            <a:r>
              <a:rPr lang="en-US" altLang="ko-KR" sz="2400" dirty="0" err="1" smtClean="0"/>
              <a:t>SciFi</a:t>
            </a:r>
            <a:r>
              <a:rPr lang="en-US" altLang="ko-KR" sz="2400" dirty="0" smtClean="0"/>
              <a:t> and HCAL)</a:t>
            </a:r>
            <a:endParaRPr lang="ko-KR" alt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685" y="3411627"/>
            <a:ext cx="8259299" cy="243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16" y="3447520"/>
            <a:ext cx="2882885" cy="22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5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First collider </a:t>
            </a:r>
            <a:r>
              <a:rPr lang="el-GR" altLang="ko-KR" dirty="0"/>
              <a:t>ν</a:t>
            </a:r>
            <a:r>
              <a:rPr lang="el-GR" altLang="ko-KR" baseline="-25000" dirty="0"/>
              <a:t>μ</a:t>
            </a:r>
            <a:r>
              <a:rPr lang="en-US" altLang="ko-KR" dirty="0"/>
              <a:t> observation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2022 data: </a:t>
            </a:r>
            <a:r>
              <a:rPr lang="da-DK" altLang="ko-KR" sz="2400" dirty="0">
                <a:solidFill>
                  <a:srgbClr val="000000"/>
                </a:solidFill>
                <a:ea typeface="맑은 고딕"/>
                <a:cs typeface="맑은 고딕"/>
              </a:rPr>
              <a:t>36.8 fb⁻¹ at √s = 13.6 </a:t>
            </a:r>
            <a:r>
              <a:rPr lang="da-DK" altLang="ko-KR" sz="2400" dirty="0" smtClean="0">
                <a:solidFill>
                  <a:srgbClr val="000000"/>
                </a:solidFill>
                <a:ea typeface="맑은 고딕"/>
                <a:cs typeface="맑은 고딕"/>
              </a:rPr>
              <a:t>TeV.   </a:t>
            </a:r>
            <a:r>
              <a:rPr lang="da-DK" altLang="ko-KR" sz="2400" b="1" dirty="0" smtClean="0">
                <a:solidFill>
                  <a:srgbClr val="0070C0"/>
                </a:solidFill>
                <a:ea typeface="맑은 고딕"/>
                <a:cs typeface="맑은 고딕"/>
              </a:rPr>
              <a:t>PRL 131, </a:t>
            </a:r>
            <a:r>
              <a:rPr lang="da-DK" altLang="ko-KR" sz="2400" b="1" dirty="0" smtClean="0">
                <a:solidFill>
                  <a:srgbClr val="0070C0"/>
                </a:solidFill>
                <a:ea typeface="맑은 고딕"/>
                <a:cs typeface="맑은 고딕"/>
              </a:rPr>
              <a:t>03180</a:t>
            </a:r>
            <a:r>
              <a:rPr lang="en-US" altLang="ko-KR" sz="2400" b="1" dirty="0" smtClean="0">
                <a:solidFill>
                  <a:srgbClr val="0070C0"/>
                </a:solidFill>
                <a:ea typeface="맑은 고딕"/>
                <a:cs typeface="맑은 고딕"/>
              </a:rPr>
              <a:t>2</a:t>
            </a:r>
            <a:r>
              <a:rPr lang="da-DK" altLang="ko-KR" sz="2400" b="1" dirty="0" smtClean="0">
                <a:solidFill>
                  <a:srgbClr val="0070C0"/>
                </a:solidFill>
                <a:ea typeface="맑은 고딕"/>
                <a:cs typeface="맑은 고딕"/>
              </a:rPr>
              <a:t> </a:t>
            </a:r>
            <a:r>
              <a:rPr lang="da-DK" altLang="ko-KR" sz="2400" b="1" dirty="0" smtClean="0">
                <a:solidFill>
                  <a:srgbClr val="0070C0"/>
                </a:solidFill>
                <a:ea typeface="맑은 고딕"/>
                <a:cs typeface="맑은 고딕"/>
              </a:rPr>
              <a:t>(2023)</a:t>
            </a:r>
            <a:endParaRPr lang="en-US" altLang="ko-KR" sz="2400" b="1" dirty="0" smtClean="0">
              <a:solidFill>
                <a:srgbClr val="0070C0"/>
              </a:solidFill>
            </a:endParaRPr>
          </a:p>
          <a:p>
            <a:r>
              <a:rPr lang="en-US" altLang="ko-KR" sz="2400" dirty="0" smtClean="0"/>
              <a:t>8 </a:t>
            </a:r>
            <a:r>
              <a:rPr lang="el-GR" altLang="ko-KR" sz="2400" dirty="0" smtClean="0"/>
              <a:t>ν</a:t>
            </a:r>
            <a:r>
              <a:rPr lang="el-GR" altLang="ko-KR" sz="2400" baseline="-25000" dirty="0" smtClean="0"/>
              <a:t>μ</a:t>
            </a:r>
            <a:r>
              <a:rPr lang="en-US" altLang="ko-KR" sz="2400" dirty="0" smtClean="0"/>
              <a:t> CC candidates (0.086 backgrounds), Significance 6.8 </a:t>
            </a:r>
            <a:r>
              <a:rPr lang="el-GR" altLang="ko-KR" sz="2400" dirty="0" smtClean="0"/>
              <a:t>σ</a:t>
            </a:r>
            <a:endParaRPr lang="ko-KR" alt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359" y="2962278"/>
            <a:ext cx="3628634" cy="341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388" y="2940120"/>
            <a:ext cx="4334183" cy="3460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78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Muon-neutrino </a:t>
            </a:r>
            <a:r>
              <a:rPr lang="en-US" altLang="ko-KR" dirty="0"/>
              <a:t>c</a:t>
            </a:r>
            <a:r>
              <a:rPr lang="en-US" altLang="ko-KR" dirty="0" smtClean="0"/>
              <a:t>ross section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31 events observed in 68.6 fb</a:t>
            </a:r>
            <a:r>
              <a:rPr lang="en-US" altLang="ko-KR" sz="2400" baseline="30000" dirty="0" smtClean="0"/>
              <a:t>-1</a:t>
            </a:r>
            <a:r>
              <a:rPr lang="en-US" altLang="ko-KR" sz="2400" dirty="0" smtClean="0"/>
              <a:t>(2022-2023 data).  </a:t>
            </a:r>
            <a:r>
              <a:rPr lang="en-US" altLang="ko-KR" sz="2200" b="1" dirty="0" err="1" smtClean="0">
                <a:solidFill>
                  <a:srgbClr val="0070C0"/>
                </a:solidFill>
              </a:rPr>
              <a:t>arXiv</a:t>
            </a:r>
            <a:r>
              <a:rPr lang="en-US" altLang="ko-KR" sz="2200" b="1" dirty="0" smtClean="0">
                <a:solidFill>
                  <a:srgbClr val="0070C0"/>
                </a:solidFill>
              </a:rPr>
              <a:t> : 2606.14669</a:t>
            </a:r>
          </a:p>
          <a:p>
            <a:r>
              <a:rPr lang="en-US" altLang="ko-KR" sz="2400" dirty="0" smtClean="0"/>
              <a:t>Expected signal = 24 events,      background = 5 events.</a:t>
            </a:r>
          </a:p>
          <a:p>
            <a:r>
              <a:rPr lang="en-US" altLang="ko-KR" sz="2400" dirty="0"/>
              <a:t>(Flux-averaged) </a:t>
            </a:r>
            <a:r>
              <a:rPr lang="en-US" altLang="ko-KR" sz="2400" dirty="0" smtClean="0"/>
              <a:t>measured </a:t>
            </a:r>
            <a:r>
              <a:rPr lang="en-US" altLang="ko-KR" sz="2400" dirty="0"/>
              <a:t>cross section</a:t>
            </a:r>
          </a:p>
          <a:p>
            <a:endParaRPr lang="ko-KR" altLang="en-US" sz="2400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0063" y="3322394"/>
            <a:ext cx="2973568" cy="291726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783" y="3338657"/>
            <a:ext cx="2964189" cy="29197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847608" y="30940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700" y="3005425"/>
            <a:ext cx="3746586" cy="3546728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632" y="2502237"/>
            <a:ext cx="4413207" cy="481322"/>
          </a:xfrm>
          <a:prstGeom prst="rect">
            <a:avLst/>
          </a:prstGeom>
        </p:spPr>
      </p:pic>
      <p:pic>
        <p:nvPicPr>
          <p:cNvPr id="18" name="그림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2545" y="1972573"/>
            <a:ext cx="2061874" cy="54935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6611" y="2082004"/>
            <a:ext cx="2113743" cy="37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02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Neutrinos without final-state muons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2800" dirty="0" smtClean="0"/>
              <a:t>Sensitive to charged-current interactions of </a:t>
            </a:r>
            <a:r>
              <a:rPr lang="el-GR" altLang="ko-KR" sz="2800" dirty="0" smtClean="0"/>
              <a:t>ν</a:t>
            </a:r>
            <a:r>
              <a:rPr lang="en-US" altLang="ko-KR" sz="2800" baseline="-25000" dirty="0" smtClean="0"/>
              <a:t>e</a:t>
            </a:r>
            <a:r>
              <a:rPr lang="en-US" altLang="ko-KR" sz="2800" dirty="0" smtClean="0"/>
              <a:t> and </a:t>
            </a:r>
            <a:r>
              <a:rPr lang="el-GR" altLang="ko-KR" sz="2800" dirty="0" smtClean="0"/>
              <a:t>ν</a:t>
            </a:r>
            <a:r>
              <a:rPr lang="el-GR" altLang="ko-KR" sz="2800" baseline="-25000" dirty="0" smtClean="0"/>
              <a:t>τ</a:t>
            </a:r>
            <a:r>
              <a:rPr lang="en-US" altLang="ko-KR" sz="2800" dirty="0" smtClean="0"/>
              <a:t> as well as neutral-current interactions of all three neutrino flavors. </a:t>
            </a:r>
          </a:p>
          <a:p>
            <a:r>
              <a:rPr lang="en-US" altLang="ko-KR" sz="2800" dirty="0" smtClean="0"/>
              <a:t>2022 and 2023 data sample : 68.6 fb</a:t>
            </a:r>
            <a:r>
              <a:rPr lang="en-US" altLang="ko-KR" sz="2800" baseline="30000" dirty="0" smtClean="0"/>
              <a:t>-1</a:t>
            </a:r>
            <a:endParaRPr lang="en-US" altLang="ko-KR" sz="2800" dirty="0" smtClean="0"/>
          </a:p>
          <a:p>
            <a:r>
              <a:rPr lang="en-US" altLang="ko-KR" sz="2800" dirty="0"/>
              <a:t>Select </a:t>
            </a:r>
            <a:r>
              <a:rPr lang="en-US" altLang="ko-KR" sz="2800" b="1" dirty="0"/>
              <a:t>muon-less shower-like </a:t>
            </a:r>
            <a:r>
              <a:rPr lang="en-US" altLang="ko-KR" sz="2800" b="1" dirty="0" smtClean="0"/>
              <a:t>events.  </a:t>
            </a:r>
            <a:r>
              <a:rPr lang="en-US" altLang="ko-KR" sz="2200" b="1" dirty="0" smtClean="0">
                <a:solidFill>
                  <a:srgbClr val="0070C0"/>
                </a:solidFill>
              </a:rPr>
              <a:t>PRL 134, 231802 (2025)</a:t>
            </a:r>
            <a:endParaRPr lang="en-US" altLang="ko-KR" sz="2200" b="1" dirty="0">
              <a:solidFill>
                <a:srgbClr val="0070C0"/>
              </a:solidFill>
            </a:endParaRPr>
          </a:p>
          <a:p>
            <a:endParaRPr lang="en-US" altLang="ko-KR" sz="3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85" y="3797263"/>
            <a:ext cx="10652216" cy="2328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591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Neutrinos without final-state muons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sz="3000" b="1" dirty="0" smtClean="0"/>
              <a:t>Observed </a:t>
            </a:r>
            <a:r>
              <a:rPr lang="en-US" altLang="ko-KR" sz="3000" b="1" dirty="0"/>
              <a:t>9 events with </a:t>
            </a:r>
            <a:r>
              <a:rPr lang="en-US" altLang="ko-KR" sz="3000" b="1" dirty="0" smtClean="0"/>
              <a:t>6.4 sigma </a:t>
            </a:r>
            <a:r>
              <a:rPr lang="en-US" altLang="ko-KR" sz="3000" b="1" dirty="0"/>
              <a:t>significance </a:t>
            </a:r>
            <a:endParaRPr lang="en-US" altLang="ko-KR" sz="3000" b="1" dirty="0" smtClean="0"/>
          </a:p>
          <a:p>
            <a:pPr lvl="0"/>
            <a:r>
              <a:rPr lang="en-US" altLang="ko-KR" sz="2600" dirty="0" smtClean="0">
                <a:solidFill>
                  <a:prstClr val="black"/>
                </a:solidFill>
              </a:rPr>
              <a:t>(Expected </a:t>
            </a:r>
            <a:r>
              <a:rPr lang="en-US" altLang="ko-KR" sz="2600" dirty="0">
                <a:solidFill>
                  <a:prstClr val="black"/>
                </a:solidFill>
              </a:rPr>
              <a:t>7.2 signal events with </a:t>
            </a:r>
            <a:r>
              <a:rPr lang="en-US" altLang="ko-KR" sz="2600" b="1" dirty="0" smtClean="0">
                <a:solidFill>
                  <a:prstClr val="black"/>
                </a:solidFill>
              </a:rPr>
              <a:t>0.32 backgrounds</a:t>
            </a:r>
            <a:r>
              <a:rPr lang="en-US" altLang="ko-KR" sz="2600" dirty="0" smtClean="0">
                <a:solidFill>
                  <a:prstClr val="black"/>
                </a:solidFill>
              </a:rPr>
              <a:t>)</a:t>
            </a:r>
            <a:endParaRPr lang="en-US" altLang="ko-KR" sz="2600" dirty="0">
              <a:solidFill>
                <a:prstClr val="black"/>
              </a:solidFill>
            </a:endParaRPr>
          </a:p>
          <a:p>
            <a:endParaRPr lang="en-US" altLang="ko-KR" sz="2800" b="1" dirty="0"/>
          </a:p>
          <a:p>
            <a:endParaRPr lang="en-US" altLang="ko-KR" sz="3000" b="1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105" y="2884209"/>
            <a:ext cx="3594895" cy="358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723" y="2835216"/>
            <a:ext cx="4357254" cy="3629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2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Neutrinos without final-state muons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sz="3000" b="1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71" y="1859104"/>
            <a:ext cx="7925744" cy="295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1926566" y="4422475"/>
            <a:ext cx="24729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V="1">
            <a:off x="4474234" y="2541917"/>
            <a:ext cx="3657600" cy="57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4583502" y="4422475"/>
            <a:ext cx="20013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7407215" y="4422475"/>
            <a:ext cx="24879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19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>
                <a:solidFill>
                  <a:srgbClr val="000000"/>
                </a:solidFill>
                <a:ea typeface="맑은 고딕"/>
                <a:cs typeface="맑은 고딕"/>
              </a:rPr>
              <a:t>ν</a:t>
            </a:r>
            <a:r>
              <a:rPr lang="en-US" altLang="ko-KR" baseline="-25000" dirty="0" err="1">
                <a:solidFill>
                  <a:srgbClr val="000000"/>
                </a:solidFill>
                <a:ea typeface="맑은 고딕"/>
                <a:cs typeface="맑은 고딕"/>
              </a:rPr>
              <a:t>e</a:t>
            </a:r>
            <a:r>
              <a:rPr lang="en-US" altLang="ko-KR" dirty="0">
                <a:solidFill>
                  <a:srgbClr val="000000"/>
                </a:solidFill>
                <a:ea typeface="맑은 고딕"/>
                <a:cs typeface="맑은 고딕"/>
              </a:rPr>
              <a:t> CC with electronic </a:t>
            </a:r>
            <a:r>
              <a:rPr lang="en-US" altLang="ko-KR" dirty="0" smtClean="0">
                <a:solidFill>
                  <a:srgbClr val="000000"/>
                </a:solidFill>
                <a:ea typeface="맑은 고딕"/>
                <a:cs typeface="맑은 고딕"/>
              </a:rPr>
              <a:t>detectors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600" dirty="0" smtClean="0"/>
              <a:t>2022-2024 data: 170.6 fb</a:t>
            </a:r>
            <a:r>
              <a:rPr lang="en-US" altLang="ko-KR" sz="2600" baseline="30000" dirty="0" smtClean="0"/>
              <a:t>-1</a:t>
            </a:r>
          </a:p>
          <a:p>
            <a:r>
              <a:rPr lang="en-US" altLang="ko-KR" sz="2600" dirty="0" smtClean="0"/>
              <a:t>19 observed candidates</a:t>
            </a:r>
          </a:p>
          <a:p>
            <a:r>
              <a:rPr lang="en-US" altLang="ko-KR" sz="2600" dirty="0" smtClean="0"/>
              <a:t>Expected </a:t>
            </a:r>
            <a:r>
              <a:rPr lang="en-US" altLang="ko-KR" sz="2600" dirty="0" smtClean="0">
                <a:solidFill>
                  <a:srgbClr val="000000"/>
                </a:solidFill>
                <a:ea typeface="맑은 고딕"/>
                <a:cs typeface="맑은 고딕"/>
              </a:rPr>
              <a:t>13 ± 5 </a:t>
            </a:r>
            <a:r>
              <a:rPr lang="en-US" altLang="ko-KR" sz="2600" dirty="0">
                <a:solidFill>
                  <a:srgbClr val="000000"/>
                </a:solidFill>
                <a:ea typeface="맑은 고딕"/>
                <a:cs typeface="맑은 고딕"/>
              </a:rPr>
              <a:t>signal </a:t>
            </a:r>
            <a:r>
              <a:rPr lang="en-US" altLang="ko-KR" sz="2600" dirty="0" smtClean="0">
                <a:solidFill>
                  <a:srgbClr val="000000"/>
                </a:solidFill>
                <a:ea typeface="맑은 고딕"/>
                <a:cs typeface="맑은 고딕"/>
              </a:rPr>
              <a:t>and</a:t>
            </a:r>
            <a:br>
              <a:rPr lang="en-US" altLang="ko-KR" sz="2600" dirty="0" smtClean="0">
                <a:solidFill>
                  <a:srgbClr val="000000"/>
                </a:solidFill>
                <a:ea typeface="맑은 고딕"/>
                <a:cs typeface="맑은 고딕"/>
              </a:rPr>
            </a:br>
            <a:r>
              <a:rPr lang="en-US" altLang="ko-KR" sz="2600" dirty="0" smtClean="0">
                <a:solidFill>
                  <a:srgbClr val="000000"/>
                </a:solidFill>
                <a:ea typeface="맑은 고딕"/>
                <a:cs typeface="맑은 고딕"/>
              </a:rPr>
              <a:t>6 ± 1 </a:t>
            </a:r>
            <a:r>
              <a:rPr lang="en-US" altLang="ko-KR" sz="2600" dirty="0">
                <a:solidFill>
                  <a:srgbClr val="000000"/>
                </a:solidFill>
                <a:ea typeface="맑은 고딕"/>
                <a:cs typeface="맑은 고딕"/>
              </a:rPr>
              <a:t>background</a:t>
            </a:r>
          </a:p>
          <a:p>
            <a:r>
              <a:rPr lang="en-US" altLang="ko-KR" sz="2600" dirty="0">
                <a:solidFill>
                  <a:srgbClr val="000000"/>
                </a:solidFill>
                <a:ea typeface="맑은 고딕"/>
                <a:cs typeface="맑은 고딕"/>
              </a:rPr>
              <a:t>Observed significance:</a:t>
            </a:r>
            <a:br>
              <a:rPr lang="en-US" altLang="ko-KR" sz="2600" dirty="0">
                <a:solidFill>
                  <a:srgbClr val="000000"/>
                </a:solidFill>
                <a:ea typeface="맑은 고딕"/>
                <a:cs typeface="맑은 고딕"/>
              </a:rPr>
            </a:br>
            <a:r>
              <a:rPr lang="en-US" altLang="ko-KR" sz="2600" dirty="0">
                <a:solidFill>
                  <a:srgbClr val="000000"/>
                </a:solidFill>
                <a:ea typeface="맑은 고딕"/>
                <a:cs typeface="맑은 고딕"/>
              </a:rPr>
              <a:t>2.7σ (shape), 3.6σ (counting</a:t>
            </a:r>
            <a:r>
              <a:rPr lang="en-US" altLang="ko-KR" sz="2600" dirty="0" smtClean="0">
                <a:solidFill>
                  <a:srgbClr val="000000"/>
                </a:solidFill>
                <a:ea typeface="맑은 고딕"/>
                <a:cs typeface="맑은 고딕"/>
              </a:rPr>
              <a:t>)</a:t>
            </a:r>
          </a:p>
          <a:p>
            <a:endParaRPr lang="en-US" altLang="ko-KR" sz="2800" dirty="0">
              <a:solidFill>
                <a:srgbClr val="000000"/>
              </a:solidFill>
              <a:ea typeface="맑은 고딕"/>
              <a:cs typeface="맑은 고딕"/>
            </a:endParaRPr>
          </a:p>
          <a:p>
            <a:pPr marL="0" indent="0">
              <a:buNone/>
            </a:pPr>
            <a:r>
              <a:rPr lang="en-US" altLang="ko-KR" sz="2500" b="1" dirty="0" smtClean="0">
                <a:solidFill>
                  <a:srgbClr val="C00000"/>
                </a:solidFill>
                <a:ea typeface="맑은 고딕"/>
                <a:cs typeface="맑은 고딕"/>
              </a:rPr>
              <a:t>Preliminary</a:t>
            </a:r>
            <a:r>
              <a:rPr lang="en-US" altLang="ko-KR" sz="2500" dirty="0" smtClean="0">
                <a:solidFill>
                  <a:srgbClr val="000000"/>
                </a:solidFill>
                <a:ea typeface="맑은 고딕"/>
                <a:cs typeface="맑은 고딕"/>
              </a:rPr>
              <a:t>. Shower modeling and</a:t>
            </a:r>
            <a:br>
              <a:rPr lang="en-US" altLang="ko-KR" sz="2500" dirty="0" smtClean="0">
                <a:solidFill>
                  <a:srgbClr val="000000"/>
                </a:solidFill>
                <a:ea typeface="맑은 고딕"/>
                <a:cs typeface="맑은 고딕"/>
              </a:rPr>
            </a:br>
            <a:r>
              <a:rPr lang="en-US" altLang="ko-KR" sz="2500" dirty="0" smtClean="0">
                <a:solidFill>
                  <a:srgbClr val="000000"/>
                </a:solidFill>
                <a:ea typeface="맑은 고딕"/>
                <a:cs typeface="맑은 고딕"/>
              </a:rPr>
              <a:t>shape systematics are under study</a:t>
            </a:r>
            <a:endParaRPr lang="en-US" altLang="ko-KR" sz="2500" dirty="0">
              <a:solidFill>
                <a:srgbClr val="000000"/>
              </a:solidFill>
              <a:ea typeface="맑은 고딕"/>
              <a:cs typeface="맑은 고딕"/>
            </a:endParaRPr>
          </a:p>
          <a:p>
            <a:endParaRPr lang="ko-KR" altLang="en-US" sz="2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993C05-6557-451C-8780-DBA5F967AA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479997" y="1660224"/>
            <a:ext cx="494700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85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en-US" altLang="ko-KR" dirty="0" smtClean="0"/>
              <a:t>Search for </a:t>
            </a:r>
            <a:r>
              <a:rPr lang="en-US" altLang="ko-KR" dirty="0" err="1" smtClean="0">
                <a:solidFill>
                  <a:srgbClr val="000000"/>
                </a:solidFill>
                <a:ea typeface="맑은 고딕"/>
                <a:cs typeface="맑은 고딕"/>
              </a:rPr>
              <a:t>ν</a:t>
            </a:r>
            <a:r>
              <a:rPr lang="en-US" altLang="ko-KR" baseline="-25000" dirty="0" err="1" smtClean="0">
                <a:solidFill>
                  <a:srgbClr val="000000"/>
                </a:solidFill>
                <a:ea typeface="맑은 고딕"/>
                <a:cs typeface="맑은 고딕"/>
              </a:rPr>
              <a:t>e</a:t>
            </a:r>
            <a:r>
              <a:rPr lang="en-US" altLang="ko-KR" baseline="-25000" dirty="0" smtClean="0">
                <a:solidFill>
                  <a:srgbClr val="000000"/>
                </a:solidFill>
                <a:ea typeface="맑은 고딕"/>
                <a:cs typeface="맑은 고딕"/>
              </a:rPr>
              <a:t> </a:t>
            </a:r>
            <a:r>
              <a:rPr lang="en-US" altLang="ko-KR" dirty="0" smtClean="0"/>
              <a:t>CC with </a:t>
            </a:r>
            <a:r>
              <a:rPr lang="en-US" altLang="ko-KR" dirty="0" smtClean="0"/>
              <a:t>emulsion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463" y="1605957"/>
            <a:ext cx="7717766" cy="452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5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en-US" altLang="ko-KR" dirty="0" smtClean="0"/>
              <a:t>Search for </a:t>
            </a:r>
            <a:r>
              <a:rPr lang="en-US" altLang="ko-KR" dirty="0" err="1" smtClean="0">
                <a:solidFill>
                  <a:srgbClr val="000000"/>
                </a:solidFill>
                <a:ea typeface="맑은 고딕"/>
                <a:cs typeface="맑은 고딕"/>
              </a:rPr>
              <a:t>ν</a:t>
            </a:r>
            <a:r>
              <a:rPr lang="en-US" altLang="ko-KR" baseline="-25000" dirty="0" err="1" smtClean="0">
                <a:solidFill>
                  <a:srgbClr val="000000"/>
                </a:solidFill>
                <a:ea typeface="맑은 고딕"/>
                <a:cs typeface="맑은 고딕"/>
              </a:rPr>
              <a:t>e</a:t>
            </a:r>
            <a:r>
              <a:rPr lang="en-US" altLang="ko-KR" baseline="-25000" dirty="0" smtClean="0">
                <a:solidFill>
                  <a:srgbClr val="000000"/>
                </a:solidFill>
                <a:ea typeface="맑은 고딕"/>
                <a:cs typeface="맑은 고딕"/>
              </a:rPr>
              <a:t> </a:t>
            </a:r>
            <a:r>
              <a:rPr lang="en-US" altLang="ko-KR" dirty="0" smtClean="0"/>
              <a:t>CC with </a:t>
            </a:r>
            <a:r>
              <a:rPr lang="en-US" altLang="ko-KR" dirty="0" smtClean="0"/>
              <a:t>emulsion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339" y="1600207"/>
            <a:ext cx="7715057" cy="453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2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r>
              <a:rPr lang="en-US" altLang="ko-KR" dirty="0" smtClean="0"/>
              <a:t>Search for </a:t>
            </a:r>
            <a:r>
              <a:rPr lang="en-US" altLang="ko-KR" dirty="0" err="1" smtClean="0">
                <a:solidFill>
                  <a:srgbClr val="000000"/>
                </a:solidFill>
                <a:ea typeface="맑은 고딕"/>
                <a:cs typeface="맑은 고딕"/>
              </a:rPr>
              <a:t>ν</a:t>
            </a:r>
            <a:r>
              <a:rPr lang="en-US" altLang="ko-KR" baseline="-25000" dirty="0" err="1" smtClean="0">
                <a:solidFill>
                  <a:srgbClr val="000000"/>
                </a:solidFill>
                <a:ea typeface="맑은 고딕"/>
                <a:cs typeface="맑은 고딕"/>
              </a:rPr>
              <a:t>e</a:t>
            </a:r>
            <a:r>
              <a:rPr lang="en-US" altLang="ko-KR" baseline="-25000" dirty="0" smtClean="0">
                <a:solidFill>
                  <a:srgbClr val="000000"/>
                </a:solidFill>
                <a:ea typeface="맑은 고딕"/>
                <a:cs typeface="맑은 고딕"/>
              </a:rPr>
              <a:t> </a:t>
            </a:r>
            <a:r>
              <a:rPr lang="en-US" altLang="ko-KR" dirty="0"/>
              <a:t>CC with </a:t>
            </a:r>
            <a:r>
              <a:rPr lang="en-US" altLang="ko-KR" dirty="0" smtClean="0"/>
              <a:t>emulsion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3311" y="1600205"/>
            <a:ext cx="775618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27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803" y="298235"/>
            <a:ext cx="10382862" cy="5829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80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4" name="Picture 6" descr="http://tenri.mireene.com/ngy_choi1-4.jpg">
            <a:extLst>
              <a:ext uri="{FF2B5EF4-FFF2-40B4-BE49-F238E27FC236}">
                <a16:creationId xmlns:a16="http://schemas.microsoft.com/office/drawing/2014/main" id="{3FB2BC0B-2992-498E-BF1A-37F906DC0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393" y="379274"/>
            <a:ext cx="3960530" cy="297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6" name="Picture 8" descr="http://tenri.mireene.com/ngy_yoon1-1.jpg">
            <a:extLst>
              <a:ext uri="{FF2B5EF4-FFF2-40B4-BE49-F238E27FC236}">
                <a16:creationId xmlns:a16="http://schemas.microsoft.com/office/drawing/2014/main" id="{D9E02A1B-0B35-4E19-9C69-95AFA5901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368" y="379274"/>
            <a:ext cx="3960531" cy="2970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8" name="Picture 10" descr="http://tenri.mireene.com/ngy_sohn1-1.png">
            <a:extLst>
              <a:ext uri="{FF2B5EF4-FFF2-40B4-BE49-F238E27FC236}">
                <a16:creationId xmlns:a16="http://schemas.microsoft.com/office/drawing/2014/main" id="{DAEA2BBA-38C4-45EF-9CAA-545E93371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542" y="3674213"/>
            <a:ext cx="5411872" cy="251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tenri.mireene.com/ngy_smyoo1-1.jpg">
            <a:extLst>
              <a:ext uri="{FF2B5EF4-FFF2-40B4-BE49-F238E27FC236}">
                <a16:creationId xmlns:a16="http://schemas.microsoft.com/office/drawing/2014/main" id="{818EA3AB-285F-4DCB-AC25-8F9D382F2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227" y="3719247"/>
            <a:ext cx="4398095" cy="247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7E42AA92-3C9E-4186-A7CC-9FC1D6FDDFD0}"/>
              </a:ext>
            </a:extLst>
          </p:cNvPr>
          <p:cNvSpPr/>
          <p:nvPr/>
        </p:nvSpPr>
        <p:spPr>
          <a:xfrm>
            <a:off x="5891464" y="3486790"/>
            <a:ext cx="271858" cy="3320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6B2014-2C53-42B9-9AC4-DD26D6786556}"/>
              </a:ext>
            </a:extLst>
          </p:cNvPr>
          <p:cNvSpPr txBox="1"/>
          <p:nvPr/>
        </p:nvSpPr>
        <p:spPr>
          <a:xfrm>
            <a:off x="3531384" y="6255706"/>
            <a:ext cx="558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Emulsion</a:t>
            </a:r>
            <a:r>
              <a:rPr lang="ko-KR" altLang="en-US" dirty="0"/>
              <a:t> </a:t>
            </a:r>
            <a:r>
              <a:rPr lang="en-US" altLang="ko-KR" dirty="0"/>
              <a:t>scanning using HTS2 for SND@LHC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37266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385" y="229459"/>
            <a:ext cx="10584258" cy="595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7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27" y="270295"/>
            <a:ext cx="10540591" cy="588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1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866" y="294978"/>
            <a:ext cx="10436890" cy="583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8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652" y="299916"/>
            <a:ext cx="10363200" cy="580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7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497" y="298077"/>
            <a:ext cx="10366713" cy="583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7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98" y="280536"/>
            <a:ext cx="10456972" cy="5851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98" y="294974"/>
            <a:ext cx="10348041" cy="582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7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>
                <a:latin typeface="+mn-lt"/>
                <a:ea typeface="+mn-ea"/>
              </a:rPr>
              <a:t>SND@LHC upgrade for HL-LHC</a:t>
            </a:r>
            <a:endParaRPr lang="ko-KR" altLang="en-US" dirty="0">
              <a:latin typeface="+mn-lt"/>
              <a:ea typeface="+mn-ea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500" b="1" dirty="0" smtClean="0"/>
              <a:t>Silicon trackers </a:t>
            </a:r>
            <a:r>
              <a:rPr lang="en-US" altLang="ko-KR" sz="2500" dirty="0" smtClean="0"/>
              <a:t>will replace the emulsion </a:t>
            </a:r>
            <a:r>
              <a:rPr lang="en-US" altLang="ko-KR" sz="2500" dirty="0" smtClean="0"/>
              <a:t>films </a:t>
            </a:r>
            <a:endParaRPr lang="en-US" altLang="ko-KR" sz="2500" dirty="0" smtClean="0"/>
          </a:p>
          <a:p>
            <a:r>
              <a:rPr lang="en-US" altLang="ko-KR" sz="2500" b="1" dirty="0" err="1" smtClean="0"/>
              <a:t>Magnetised</a:t>
            </a:r>
            <a:r>
              <a:rPr lang="en-US" altLang="ko-KR" sz="2500" b="1" dirty="0" smtClean="0"/>
              <a:t> Calorimeter </a:t>
            </a:r>
            <a:r>
              <a:rPr lang="en-US" altLang="ko-KR" sz="2500" dirty="0" smtClean="0"/>
              <a:t>to measure muon momentum and charge</a:t>
            </a:r>
          </a:p>
          <a:p>
            <a:r>
              <a:rPr lang="en-US" altLang="ko-KR" sz="2500" dirty="0" smtClean="0"/>
              <a:t>Potential to discover the </a:t>
            </a:r>
            <a:r>
              <a:rPr lang="en-US" altLang="ko-KR" sz="2500" b="1" dirty="0" smtClean="0"/>
              <a:t>tau anti-neutrino! </a:t>
            </a:r>
            <a:endParaRPr lang="ko-KR" altLang="en-US" sz="2500" b="1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384" y="3387307"/>
            <a:ext cx="8688796" cy="2626505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70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Summary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SND@LHC has observed muon neutrino charged-current interactions and measured their flux-averaged cross section on tungsten.</a:t>
            </a:r>
          </a:p>
          <a:p>
            <a:r>
              <a:rPr lang="en-US" altLang="ko-KR" dirty="0" smtClean="0"/>
              <a:t>We now also have evidence for an electron neutrino component in the electronic detector data.</a:t>
            </a:r>
          </a:p>
          <a:p>
            <a:r>
              <a:rPr lang="en-US" altLang="ko-KR" dirty="0" smtClean="0"/>
              <a:t>In parallel, the emulsion analysis is progressing, with promising electron neutrino candidates under study.</a:t>
            </a:r>
          </a:p>
          <a:p>
            <a:r>
              <a:rPr lang="en-US" altLang="ko-KR" dirty="0" smtClean="0"/>
              <a:t>Our physics program also includes muon measurements and searches for physics beyond the Standard Model. </a:t>
            </a:r>
          </a:p>
          <a:p>
            <a:r>
              <a:rPr lang="en-US" altLang="ko-KR" dirty="0" smtClean="0"/>
              <a:t>SND@LHC will be upgraded </a:t>
            </a:r>
            <a:r>
              <a:rPr lang="en-US" altLang="ko-KR" smtClean="0"/>
              <a:t>for the HL-LHC era, </a:t>
            </a:r>
            <a:r>
              <a:rPr lang="en-US" altLang="ko-KR" dirty="0" smtClean="0"/>
              <a:t>opening the way to identifying tau antineutrinos.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19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Backup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962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/>
              <a:t>SND@LHC Collaboration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150 members, 24 Institutes in </a:t>
            </a:r>
            <a:r>
              <a:rPr lang="en-US" altLang="ko-KR" dirty="0" smtClean="0"/>
              <a:t>14 </a:t>
            </a:r>
            <a:r>
              <a:rPr lang="en-US" altLang="ko-KR" dirty="0"/>
              <a:t>Countries and </a:t>
            </a:r>
            <a:r>
              <a:rPr lang="en-US" altLang="ko-KR" dirty="0" smtClean="0"/>
              <a:t>CERN.</a:t>
            </a:r>
          </a:p>
          <a:p>
            <a:r>
              <a:rPr lang="en-US" altLang="ko-KR" dirty="0" smtClean="0"/>
              <a:t>8 members, 4 Institutes in Korea.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587" y="2263140"/>
            <a:ext cx="4828560" cy="360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07" y="3216169"/>
            <a:ext cx="3265632" cy="240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84" y="3225686"/>
            <a:ext cx="3720008" cy="2394579"/>
          </a:xfrm>
          <a:prstGeom prst="rect">
            <a:avLst/>
          </a:prstGeom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704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8" y="159283"/>
            <a:ext cx="12042683" cy="644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Event Reconstruction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3733" y="2128060"/>
            <a:ext cx="2734544" cy="200614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A5EF6FC-9721-4120-B5A1-84D93BC50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89" y="1963331"/>
            <a:ext cx="5813399" cy="378656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22CBA62-B0D4-48EB-A9D5-AC0929C403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01672"/>
            <a:ext cx="1887014" cy="197529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A087B3A-03D5-467F-87EE-A68EB34E43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1005" y="4201672"/>
            <a:ext cx="1887014" cy="1975291"/>
          </a:xfrm>
          <a:prstGeom prst="rect">
            <a:avLst/>
          </a:prstGeom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85510B-23F9-45D5-9314-EB8206982087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 panose="020F050202020403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 panose="020F050202020403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42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Tau Neutrinos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Charged current cross section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73" y="2812385"/>
            <a:ext cx="7342341" cy="163443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427" y="1853633"/>
            <a:ext cx="4115400" cy="3003657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32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Neutrino-induced charm production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High-energy neutrino interactions produce charmed hadrons</a:t>
            </a:r>
          </a:p>
          <a:p>
            <a:r>
              <a:rPr lang="en-US" altLang="ko-KR" sz="2000" dirty="0" smtClean="0"/>
              <a:t>Nuclear emulsion technology offers a unique possibility to identify charmed hadrons through the observation of a two vertex topology.</a:t>
            </a:r>
            <a:endParaRPr lang="ko-KR" alt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31" y="3321378"/>
            <a:ext cx="5445161" cy="2495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90623" y="3415066"/>
            <a:ext cx="505773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 Charmed-hadron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production in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/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anti-neutrino interactions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selects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/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the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anti-strange quark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in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the nucleon.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/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/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- Measurement can be used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to </a:t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measure the s-quark content of the nucleon,</a:t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thus providing important information for</a:t>
            </a:r>
            <a:b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</a:b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many precision test of the SM.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AA5BA-98FA-4C65-ACCD-07B4B90A532B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752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Heavy Neutral Leptons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Production and subsequent decay of the particle N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972" y="2957608"/>
            <a:ext cx="7176644" cy="2087371"/>
          </a:xfrm>
          <a:prstGeom prst="rect">
            <a:avLst/>
          </a:prstGeo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C4E99-B888-4D59-B8BC-72844BD6B9F4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634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7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8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9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3_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4_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16780</TotalTime>
  <Words>994</Words>
  <Application>Microsoft Office PowerPoint</Application>
  <PresentationFormat>와이드스크린</PresentationFormat>
  <Paragraphs>186</Paragraphs>
  <Slides>43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9</vt:i4>
      </vt:variant>
      <vt:variant>
        <vt:lpstr>슬라이드 제목</vt:lpstr>
      </vt:variant>
      <vt:variant>
        <vt:i4>43</vt:i4>
      </vt:variant>
    </vt:vector>
  </HeadingPairs>
  <TitlesOfParts>
    <vt:vector size="58" baseType="lpstr">
      <vt:lpstr>Helvetica Neue Medium</vt:lpstr>
      <vt:lpstr>맑은 고딕</vt:lpstr>
      <vt:lpstr>Arial</vt:lpstr>
      <vt:lpstr>Times New Roman</vt:lpstr>
      <vt:lpstr>Verdana</vt:lpstr>
      <vt:lpstr>Wingdings</vt:lpstr>
      <vt:lpstr>Office 테마</vt:lpstr>
      <vt:lpstr>3_Office 테마</vt:lpstr>
      <vt:lpstr>5_Office 테마</vt:lpstr>
      <vt:lpstr>7_Office 테마</vt:lpstr>
      <vt:lpstr>8_Office 테마</vt:lpstr>
      <vt:lpstr>9_Office 테마</vt:lpstr>
      <vt:lpstr>10_Office 테마</vt:lpstr>
      <vt:lpstr>13_Office 테마</vt:lpstr>
      <vt:lpstr>14_Office 테마</vt:lpstr>
      <vt:lpstr>PowerPoint 프레젠테이션</vt:lpstr>
      <vt:lpstr>The Dawn of Collider Neutrino Physics</vt:lpstr>
      <vt:lpstr>Neutrinos at the LHC</vt:lpstr>
      <vt:lpstr>Neutrinos at the LHC</vt:lpstr>
      <vt:lpstr>SND@LHC in TI18 tunnel</vt:lpstr>
      <vt:lpstr>SND@LHC Detector</vt:lpstr>
      <vt:lpstr>SND@LHC Detector</vt:lpstr>
      <vt:lpstr>Event Reconstruction</vt:lpstr>
      <vt:lpstr>The First ντ Candidate in OPERA</vt:lpstr>
      <vt:lpstr>Physics in SND@LHC</vt:lpstr>
      <vt:lpstr>Charmed-hadron production at LHC</vt:lpstr>
      <vt:lpstr>Lepton Flavor Universality</vt:lpstr>
      <vt:lpstr>Measurement of the NC/CC ratio</vt:lpstr>
      <vt:lpstr>Search for Feebly Interacting Particles</vt:lpstr>
      <vt:lpstr>PowerPoint 프레젠테이션</vt:lpstr>
      <vt:lpstr>First collider νμ observation</vt:lpstr>
      <vt:lpstr>First collider νμ observation</vt:lpstr>
      <vt:lpstr>Muon-neutrino cross section</vt:lpstr>
      <vt:lpstr>Neutrinos without final-state muons </vt:lpstr>
      <vt:lpstr>Neutrinos without final-state muons </vt:lpstr>
      <vt:lpstr>Neutrinos without final-state muons</vt:lpstr>
      <vt:lpstr>νe CC with electronic detectors</vt:lpstr>
      <vt:lpstr> Search for νe CC with emulsion </vt:lpstr>
      <vt:lpstr> Search for νe CC with emulsion </vt:lpstr>
      <vt:lpstr> Search for νe CC with emulsion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SND@LHC upgrade for HL-LHC</vt:lpstr>
      <vt:lpstr>Summary </vt:lpstr>
      <vt:lpstr>Backup</vt:lpstr>
      <vt:lpstr>SND@LHC Collaboration</vt:lpstr>
      <vt:lpstr>PowerPoint 프레젠테이션</vt:lpstr>
      <vt:lpstr>Event Reconstruction</vt:lpstr>
      <vt:lpstr>Tau Neutrinos</vt:lpstr>
      <vt:lpstr>Neutrino-induced charm production</vt:lpstr>
      <vt:lpstr>Heavy Neutral Leptons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Physics of SND@LHC / SHiP</dc:title>
  <dc:creator>user</dc:creator>
  <cp:lastModifiedBy>user</cp:lastModifiedBy>
  <cp:revision>313</cp:revision>
  <dcterms:created xsi:type="dcterms:W3CDTF">2025-09-22T11:04:54Z</dcterms:created>
  <dcterms:modified xsi:type="dcterms:W3CDTF">2026-10-26T17:13:49Z</dcterms:modified>
</cp:coreProperties>
</file>